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9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BB7"/>
    <a:srgbClr val="70B96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E59B77-5FD6-4C71-8635-DD4E771733D6}" v="117" dt="2022-09-06T06:30:5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6">
            <a:extLst>
              <a:ext uri="{FF2B5EF4-FFF2-40B4-BE49-F238E27FC236}">
                <a16:creationId xmlns:a16="http://schemas.microsoft.com/office/drawing/2014/main" id="{9BC2291F-B6AE-F458-1C75-A095500D4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221" y="1665801"/>
            <a:ext cx="11201400" cy="654050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pour entretenir le couple… </a:t>
            </a:r>
            <a:endParaRPr lang="fr-FR" sz="6000" b="1">
              <a:solidFill>
                <a:srgbClr val="26BCA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2345F2-11CC-CAED-E168-48F93A419D18}"/>
              </a:ext>
            </a:extLst>
          </p:cNvPr>
          <p:cNvSpPr txBox="1"/>
          <p:nvPr/>
        </p:nvSpPr>
        <p:spPr>
          <a:xfrm>
            <a:off x="604855" y="2636010"/>
            <a:ext cx="8031145" cy="244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du déploiement du dispositif en décembre 2022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des établissements de l’applicatif de recherche de places d’hospitalisation dès septembre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Outils d’autodiagnostic des établissements en </a:t>
            </a:r>
            <a:r>
              <a:rPr lang="fr-FR" sz="2400" err="1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</a:t>
            </a: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management : l’indice de maturité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du dispositif complet par l’ANAP 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7D86AAD-33E3-85F6-FEB3-4EC63F8D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321" y="3886484"/>
            <a:ext cx="3650300" cy="25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23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454019"/>
            <a:ext cx="11201400" cy="654181"/>
          </a:xfrm>
        </p:spPr>
        <p:txBody>
          <a:bodyPr>
            <a:normAutofit/>
          </a:bodyPr>
          <a:lstStyle/>
          <a:p>
            <a:r>
              <a:rPr lang="fr-FR" sz="3600" b="1" dirty="0"/>
              <a:t>Revenons sur quelques souvenirs fameux…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6612AD-781D-75F5-6CAD-95637EBB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233" y="2205855"/>
            <a:ext cx="5276712" cy="43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85097"/>
            <a:ext cx="11201400" cy="654181"/>
          </a:xfrm>
        </p:spPr>
        <p:txBody>
          <a:bodyPr/>
          <a:lstStyle/>
          <a:p>
            <a:r>
              <a:rPr lang="fr-FR" b="1" dirty="0"/>
              <a:t>REPARTITION DES TACHES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EA87FBA-39E7-7DCF-F96E-0332D562B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2068565"/>
            <a:ext cx="11012934" cy="45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6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85097"/>
            <a:ext cx="11201400" cy="654181"/>
          </a:xfrm>
        </p:spPr>
        <p:txBody>
          <a:bodyPr/>
          <a:lstStyle/>
          <a:p>
            <a:r>
              <a:rPr lang="fr-FR" b="1" dirty="0"/>
              <a:t>LA MAISON FAMILIALE…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C2FF96-4241-70BE-EEEC-70FE756D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867400"/>
            <a:ext cx="9503453" cy="43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9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85097"/>
            <a:ext cx="11201400" cy="654181"/>
          </a:xfrm>
        </p:spPr>
        <p:txBody>
          <a:bodyPr/>
          <a:lstStyle/>
          <a:p>
            <a:r>
              <a:rPr lang="fr-FR" b="1" dirty="0"/>
              <a:t>CONCRETEMENT…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310509-0127-02FE-C32D-36A26FC6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06" y="1810304"/>
            <a:ext cx="93535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85097"/>
            <a:ext cx="11201400" cy="654181"/>
          </a:xfrm>
        </p:spPr>
        <p:txBody>
          <a:bodyPr/>
          <a:lstStyle/>
          <a:p>
            <a:r>
              <a:rPr lang="fr-FR" b="1" dirty="0"/>
              <a:t>CONCRETEMENT…</a:t>
            </a:r>
          </a:p>
        </p:txBody>
      </p:sp>
      <p:pic>
        <p:nvPicPr>
          <p:cNvPr id="4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F70AEA-DF84-79BE-A00A-32D95B67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991710"/>
            <a:ext cx="9344025" cy="408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35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296" y="1457548"/>
            <a:ext cx="11201400" cy="654181"/>
          </a:xfrm>
        </p:spPr>
        <p:txBody>
          <a:bodyPr>
            <a:noAutofit/>
          </a:bodyPr>
          <a:lstStyle/>
          <a:p>
            <a:r>
              <a:rPr lang="fr-FR" sz="2400" b="1" dirty="0"/>
              <a:t>POUR PLUS DE CONTACT…UN MODULE SOINS NON PROGRAMME DE </a:t>
            </a:r>
          </a:p>
          <a:p>
            <a:r>
              <a:rPr lang="fr-FR" sz="2400" b="1" dirty="0"/>
              <a:t>VIA TRAJECTOIRE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E81034-09A2-85D7-8D11-D85DD03CD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90" y="2236017"/>
            <a:ext cx="10316268" cy="43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3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2" y="1433967"/>
            <a:ext cx="11201400" cy="654181"/>
          </a:xfrm>
        </p:spPr>
        <p:txBody>
          <a:bodyPr>
            <a:noAutofit/>
          </a:bodyPr>
          <a:lstStyle/>
          <a:p>
            <a:r>
              <a:rPr lang="fr-FR" sz="3200" b="1" dirty="0"/>
              <a:t>ON EVALUE AVEC L’ANAP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B7CD14-0E29-1D6C-CBE5-5065A259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2088148"/>
            <a:ext cx="11534775" cy="44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9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2" y="1433967"/>
            <a:ext cx="11201400" cy="654181"/>
          </a:xfrm>
        </p:spPr>
        <p:txBody>
          <a:bodyPr>
            <a:noAutofit/>
          </a:bodyPr>
          <a:lstStyle/>
          <a:p>
            <a:r>
              <a:rPr lang="fr-FR" sz="3200" b="1" dirty="0"/>
              <a:t>UN INDICE DE MATURITE !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0F6CAE-6921-272C-2D0D-34822FBD4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2088148"/>
            <a:ext cx="11420475" cy="4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2" y="1433967"/>
            <a:ext cx="11201400" cy="654181"/>
          </a:xfrm>
        </p:spPr>
        <p:txBody>
          <a:bodyPr>
            <a:noAutofit/>
          </a:bodyPr>
          <a:lstStyle/>
          <a:p>
            <a:r>
              <a:rPr lang="fr-FR" sz="3200" b="1" dirty="0"/>
              <a:t>LES FACTEURS DE REUSSITE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77CD779-8054-C5C6-FB40-C41562C0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76" y="2008896"/>
            <a:ext cx="115443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10" y="2595563"/>
            <a:ext cx="7917364" cy="947737"/>
          </a:xfrm>
        </p:spPr>
        <p:txBody>
          <a:bodyPr>
            <a:normAutofit fontScale="77500" lnSpcReduction="20000"/>
          </a:bodyPr>
          <a:lstStyle/>
          <a:p>
            <a:r>
              <a:rPr lang="fr-FR"/>
              <a:t>Alicia MALACRIDA </a:t>
            </a:r>
          </a:p>
          <a:p>
            <a:r>
              <a:rPr lang="fr-FR"/>
              <a:t>et Alain DESBOUCHAGES</a:t>
            </a:r>
            <a:endParaRPr lang="fr-FR" sz="40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67810" y="4627563"/>
            <a:ext cx="6979529" cy="1236342"/>
          </a:xfrm>
        </p:spPr>
        <p:txBody>
          <a:bodyPr>
            <a:normAutofit fontScale="92500"/>
          </a:bodyPr>
          <a:lstStyle/>
          <a:p>
            <a:r>
              <a:rPr lang="fr-FR" sz="3200"/>
              <a:t>La coordination territoriale des parcours de soins urgents et non programmés </a:t>
            </a:r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2" y="1433967"/>
            <a:ext cx="11201400" cy="654181"/>
          </a:xfrm>
        </p:spPr>
        <p:txBody>
          <a:bodyPr>
            <a:noAutofit/>
          </a:bodyPr>
          <a:lstStyle/>
          <a:p>
            <a:r>
              <a:rPr lang="fr-FR" sz="3200" b="1" dirty="0"/>
              <a:t>MAIS…COMME RIEN N’EST SIMPLE…!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C7DA21-E5A7-AD06-CAFF-F6B872E73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66" y="2115852"/>
            <a:ext cx="9845200" cy="44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48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502D8-2897-0185-E62A-AB68D55D7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454019"/>
            <a:ext cx="11201400" cy="654181"/>
          </a:xfrm>
        </p:spPr>
        <p:txBody>
          <a:bodyPr>
            <a:normAutofit/>
          </a:bodyPr>
          <a:lstStyle/>
          <a:p>
            <a:r>
              <a:rPr lang="fr-FR" sz="3600" b="1" dirty="0"/>
              <a:t>Longue vie aux mariés…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35DEF5-5404-9764-B39B-96D2CE75C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58" y="1454019"/>
            <a:ext cx="5415318" cy="481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5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EEE42D-5404-4A5C-B4A6-3B4995AC7E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0501" y="2266120"/>
            <a:ext cx="11201400" cy="654181"/>
          </a:xfrm>
        </p:spPr>
        <p:txBody>
          <a:bodyPr>
            <a:normAutofit/>
          </a:bodyPr>
          <a:lstStyle/>
          <a:p>
            <a:r>
              <a:rPr lang="fr-FR" sz="4000"/>
              <a:t>Le jour ou j’ai dit OUI !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0A0C8BC-E611-0B3E-73B4-53C247231D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669248" y="1462247"/>
            <a:ext cx="4466072" cy="51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8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06E48CE-1348-3322-838B-A91AD10C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064434"/>
            <a:ext cx="10715625" cy="4524375"/>
          </a:xfrm>
          <a:prstGeom prst="rect">
            <a:avLst/>
          </a:prstGeom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40D3A8C-2A59-8CC2-1374-04AAA604AF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624888" y="1058105"/>
            <a:ext cx="30289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2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AF2525-1AF5-4B04-ACE7-F31A3AEED7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92782" y="1842492"/>
            <a:ext cx="9752848" cy="4443658"/>
          </a:xfrm>
        </p:spPr>
      </p:pic>
      <p:sp>
        <p:nvSpPr>
          <p:cNvPr id="4" name="Titre 6">
            <a:extLst>
              <a:ext uri="{FF2B5EF4-FFF2-40B4-BE49-F238E27FC236}">
                <a16:creationId xmlns:a16="http://schemas.microsoft.com/office/drawing/2014/main" id="{E7F58F13-9E40-0FDC-D5B9-6A2D808CDF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343462"/>
            <a:ext cx="11201400" cy="654050"/>
          </a:xfrm>
        </p:spPr>
        <p:txBody>
          <a:bodyPr/>
          <a:lstStyle/>
          <a:p>
            <a:r>
              <a:rPr lang="fr-FR" b="1">
                <a:solidFill>
                  <a:srgbClr val="26BCA3"/>
                </a:solidFill>
              </a:rPr>
              <a:t>Une dulcinée séduisante et disponible…</a:t>
            </a:r>
          </a:p>
        </p:txBody>
      </p:sp>
    </p:spTree>
    <p:extLst>
      <p:ext uri="{BB962C8B-B14F-4D97-AF65-F5344CB8AC3E}">
        <p14:creationId xmlns:p14="http://schemas.microsoft.com/office/powerpoint/2010/main" val="129681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2738AE-C5D3-58B7-E791-C659B3CEBDB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337497" y="1520969"/>
            <a:ext cx="4868596" cy="4904997"/>
          </a:xfrm>
        </p:spPr>
      </p:pic>
    </p:spTree>
    <p:extLst>
      <p:ext uri="{BB962C8B-B14F-4D97-AF65-F5344CB8AC3E}">
        <p14:creationId xmlns:p14="http://schemas.microsoft.com/office/powerpoint/2010/main" val="381504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D3C3285-F617-E819-9F1B-0E730AAEA49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565160" y="1169579"/>
            <a:ext cx="3065739" cy="29289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8BD13C9-0E41-1D37-B345-334D204AD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10" y="2243837"/>
            <a:ext cx="7943850" cy="4048125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5C3E0EC0-1244-6404-0282-7F4E2AF591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300" y="1493838"/>
            <a:ext cx="11201400" cy="654050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26BCA3"/>
                </a:solidFill>
              </a:rPr>
              <a:t>La lune de miel…</a:t>
            </a:r>
          </a:p>
        </p:txBody>
      </p:sp>
    </p:spTree>
    <p:extLst>
      <p:ext uri="{BB962C8B-B14F-4D97-AF65-F5344CB8AC3E}">
        <p14:creationId xmlns:p14="http://schemas.microsoft.com/office/powerpoint/2010/main" val="403101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472392C-A532-D244-12AD-A5E7DA6DDF0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5275" y="2149289"/>
            <a:ext cx="11201400" cy="4515222"/>
          </a:xfrm>
        </p:spPr>
      </p:pic>
      <p:sp>
        <p:nvSpPr>
          <p:cNvPr id="6" name="Titre 6">
            <a:extLst>
              <a:ext uri="{FF2B5EF4-FFF2-40B4-BE49-F238E27FC236}">
                <a16:creationId xmlns:a16="http://schemas.microsoft.com/office/drawing/2014/main" id="{2B55BE7F-F972-B289-838F-6B74281A35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410573"/>
            <a:ext cx="11201400" cy="654050"/>
          </a:xfrm>
        </p:spPr>
        <p:txBody>
          <a:bodyPr>
            <a:normAutofit fontScale="92500"/>
          </a:bodyPr>
          <a:lstStyle/>
          <a:p>
            <a:r>
              <a:rPr lang="fr-FR" sz="3600" b="1">
                <a:solidFill>
                  <a:srgbClr val="26BCA3"/>
                </a:solidFill>
              </a:rPr>
              <a:t>On entretien la passion…et on construit la vie à deux !</a:t>
            </a:r>
          </a:p>
        </p:txBody>
      </p:sp>
    </p:spTree>
    <p:extLst>
      <p:ext uri="{BB962C8B-B14F-4D97-AF65-F5344CB8AC3E}">
        <p14:creationId xmlns:p14="http://schemas.microsoft.com/office/powerpoint/2010/main" val="165329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23A4FDF-BC0F-068B-5BBF-E8203C0FC0F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047220" y="2301220"/>
            <a:ext cx="2371725" cy="40100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9B0959-6D4D-6CE2-39B1-4B218D307D60}"/>
              </a:ext>
            </a:extLst>
          </p:cNvPr>
          <p:cNvSpPr txBox="1"/>
          <p:nvPr/>
        </p:nvSpPr>
        <p:spPr>
          <a:xfrm>
            <a:off x="960422" y="2894628"/>
            <a:ext cx="7045530" cy="205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besoins du terrain comme point de départ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compétences et la réactivité de l’équipe de l’ORU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vision et une cible très claire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FR" sz="2400">
                <a:solidFill>
                  <a:srgbClr val="26BCA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motivation collective et non individuelle 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CEBF7BC4-AE44-408B-BF69-B7D6BD59FC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9499" y="1647170"/>
            <a:ext cx="11201400" cy="654050"/>
          </a:xfrm>
        </p:spPr>
        <p:txBody>
          <a:bodyPr>
            <a:normAutofit/>
          </a:bodyPr>
          <a:lstStyle/>
          <a:p>
            <a:r>
              <a:rPr lang="fr-FR" sz="3600" b="1">
                <a:solidFill>
                  <a:srgbClr val="26BCA3"/>
                </a:solidFill>
              </a:rPr>
              <a:t>Les clefs d’un mariage réussi …</a:t>
            </a:r>
          </a:p>
        </p:txBody>
      </p:sp>
    </p:spTree>
    <p:extLst>
      <p:ext uri="{BB962C8B-B14F-4D97-AF65-F5344CB8AC3E}">
        <p14:creationId xmlns:p14="http://schemas.microsoft.com/office/powerpoint/2010/main" val="41378008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Grand écran</PresentationFormat>
  <Paragraphs>29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Alicia MALACRIDA</cp:lastModifiedBy>
  <cp:revision>10</cp:revision>
  <dcterms:created xsi:type="dcterms:W3CDTF">2020-12-16T18:30:32Z</dcterms:created>
  <dcterms:modified xsi:type="dcterms:W3CDTF">2022-09-06T06:33:58Z</dcterms:modified>
</cp:coreProperties>
</file>