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1" r:id="rId4"/>
    <p:sldId id="272" r:id="rId5"/>
    <p:sldId id="258" r:id="rId6"/>
    <p:sldId id="273" r:id="rId7"/>
    <p:sldId id="274" r:id="rId8"/>
    <p:sldId id="261" r:id="rId9"/>
    <p:sldId id="264" r:id="rId10"/>
    <p:sldId id="262" r:id="rId11"/>
    <p:sldId id="263" r:id="rId12"/>
    <p:sldId id="275" r:id="rId13"/>
    <p:sldId id="265" r:id="rId14"/>
    <p:sldId id="266" r:id="rId15"/>
    <p:sldId id="267" r:id="rId16"/>
    <p:sldId id="276" r:id="rId17"/>
    <p:sldId id="277" r:id="rId18"/>
    <p:sldId id="270" r:id="rId19"/>
    <p:sldId id="268" r:id="rId20"/>
    <p:sldId id="278" r:id="rId21"/>
    <p:sldId id="269" r:id="rId22"/>
    <p:sldId id="25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BB7"/>
    <a:srgbClr val="70B967"/>
    <a:srgbClr val="48A3CC"/>
    <a:srgbClr val="8BCCF9"/>
    <a:srgbClr val="322A7F"/>
    <a:srgbClr val="EA560E"/>
    <a:srgbClr val="DE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23" autoAdjust="0"/>
  </p:normalViewPr>
  <p:slideViewPr>
    <p:cSldViewPr snapToGrid="0">
      <p:cViewPr varScale="1">
        <p:scale>
          <a:sx n="110" d="100"/>
          <a:sy n="110" d="100"/>
        </p:scale>
        <p:origin x="63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A6BD4A7-C00E-4E9D-96E2-8C56A0EAE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8474"/>
          </a:xfrm>
          <a:prstGeom prst="rect">
            <a:avLst/>
          </a:prstGeom>
        </p:spPr>
      </p:pic>
    </p:spTree>
    <p:extLst>
      <p:ext uri="{BB962C8B-B14F-4D97-AF65-F5344CB8AC3E}">
        <p14:creationId xmlns:p14="http://schemas.microsoft.com/office/powerpoint/2010/main" val="265557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DC0FC3-FF49-4297-826D-D4B34FD5F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4"/>
            <a:ext cx="12200479" cy="6853236"/>
          </a:xfrm>
          <a:prstGeom prst="rect">
            <a:avLst/>
          </a:prstGeom>
        </p:spPr>
      </p:pic>
      <p:sp>
        <p:nvSpPr>
          <p:cNvPr id="10" name="Shape 12">
            <a:extLst>
              <a:ext uri="{FF2B5EF4-FFF2-40B4-BE49-F238E27FC236}">
                <a16:creationId xmlns:a16="http://schemas.microsoft.com/office/drawing/2014/main" id="{252F9307-26A2-49D6-9641-D94D375DB070}"/>
              </a:ext>
            </a:extLst>
          </p:cNvPr>
          <p:cNvSpPr/>
          <p:nvPr userDrawn="1"/>
        </p:nvSpPr>
        <p:spPr>
          <a:xfrm>
            <a:off x="1950847" y="2705100"/>
            <a:ext cx="373253" cy="377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9BB7"/>
          </a:solidFill>
          <a:ln w="12700">
            <a:miter lim="400000"/>
          </a:ln>
        </p:spPr>
        <p:txBody>
          <a:bodyPr lIns="0" tIns="0" rIns="0" bIns="0" anchor="ctr"/>
          <a:lstStyle/>
          <a:p>
            <a:pPr lvl="0">
              <a:defRPr sz="3200">
                <a:solidFill>
                  <a:srgbClr val="FFFFFF"/>
                </a:solidFill>
              </a:defRPr>
            </a:pPr>
            <a:endParaRPr dirty="0">
              <a:solidFill>
                <a:srgbClr val="2F9BB7"/>
              </a:solidFill>
            </a:endParaRPr>
          </a:p>
        </p:txBody>
      </p:sp>
      <p:sp>
        <p:nvSpPr>
          <p:cNvPr id="12" name="Shape 14">
            <a:extLst>
              <a:ext uri="{FF2B5EF4-FFF2-40B4-BE49-F238E27FC236}">
                <a16:creationId xmlns:a16="http://schemas.microsoft.com/office/drawing/2014/main" id="{445F7F2F-2BAB-4532-8767-AEA006B33651}"/>
              </a:ext>
            </a:extLst>
          </p:cNvPr>
          <p:cNvSpPr/>
          <p:nvPr userDrawn="1"/>
        </p:nvSpPr>
        <p:spPr>
          <a:xfrm>
            <a:off x="2137473" y="4281620"/>
            <a:ext cx="1062176" cy="93232"/>
          </a:xfrm>
          <a:prstGeom prst="rect">
            <a:avLst/>
          </a:prstGeom>
          <a:solidFill>
            <a:srgbClr val="70B967"/>
          </a:solidFill>
          <a:ln w="12700">
            <a:miter lim="400000"/>
          </a:ln>
        </p:spPr>
        <p:txBody>
          <a:bodyPr lIns="0" tIns="0" rIns="0" bIns="0" anchor="ctr"/>
          <a:lstStyle/>
          <a:p>
            <a:pPr lvl="0">
              <a:defRPr sz="3200">
                <a:solidFill>
                  <a:srgbClr val="FFFFFF"/>
                </a:solidFill>
              </a:defRPr>
            </a:pPr>
            <a:endParaRPr/>
          </a:p>
        </p:txBody>
      </p:sp>
      <p:sp>
        <p:nvSpPr>
          <p:cNvPr id="3" name="Espace réservé du texte 2">
            <a:extLst>
              <a:ext uri="{FF2B5EF4-FFF2-40B4-BE49-F238E27FC236}">
                <a16:creationId xmlns:a16="http://schemas.microsoft.com/office/drawing/2014/main" id="{3A87ABDB-BBE0-4045-ADD4-7C0E1ADFD32D}"/>
              </a:ext>
            </a:extLst>
          </p:cNvPr>
          <p:cNvSpPr>
            <a:spLocks noGrp="1"/>
          </p:cNvSpPr>
          <p:nvPr>
            <p:ph type="body" sz="quarter" idx="10" hasCustomPrompt="1"/>
          </p:nvPr>
        </p:nvSpPr>
        <p:spPr>
          <a:xfrm>
            <a:off x="2667810" y="2609055"/>
            <a:ext cx="7055542" cy="947737"/>
          </a:xfrm>
          <a:noFill/>
        </p:spPr>
        <p:txBody>
          <a:bodyPr>
            <a:normAutofit/>
          </a:bodyPr>
          <a:lstStyle>
            <a:lvl1pPr>
              <a:buNone/>
              <a:defRPr sz="4000" b="1">
                <a:solidFill>
                  <a:srgbClr val="2F9BB7"/>
                </a:solidFill>
              </a:defRPr>
            </a:lvl1pPr>
          </a:lstStyle>
          <a:p>
            <a:pPr lvl="0"/>
            <a:r>
              <a:rPr lang="fr-FR" dirty="0"/>
              <a:t>Votre nom et votre fonction</a:t>
            </a:r>
          </a:p>
        </p:txBody>
      </p:sp>
      <p:sp>
        <p:nvSpPr>
          <p:cNvPr id="5" name="Espace réservé du texte 4">
            <a:extLst>
              <a:ext uri="{FF2B5EF4-FFF2-40B4-BE49-F238E27FC236}">
                <a16:creationId xmlns:a16="http://schemas.microsoft.com/office/drawing/2014/main" id="{D0B9BFDC-8383-46C2-9160-83C3EEDBBB0F}"/>
              </a:ext>
            </a:extLst>
          </p:cNvPr>
          <p:cNvSpPr>
            <a:spLocks noGrp="1"/>
          </p:cNvSpPr>
          <p:nvPr>
            <p:ph type="body" sz="quarter" idx="11" hasCustomPrompt="1"/>
          </p:nvPr>
        </p:nvSpPr>
        <p:spPr>
          <a:xfrm>
            <a:off x="2667810" y="4627563"/>
            <a:ext cx="4994275" cy="623887"/>
          </a:xfrm>
        </p:spPr>
        <p:txBody>
          <a:bodyPr/>
          <a:lstStyle>
            <a:lvl1pPr>
              <a:buNone/>
              <a:defRPr>
                <a:solidFill>
                  <a:srgbClr val="70B967"/>
                </a:solidFill>
              </a:defRPr>
            </a:lvl1pPr>
          </a:lstStyle>
          <a:p>
            <a:pPr lvl="0"/>
            <a:r>
              <a:rPr lang="fr-FR" dirty="0"/>
              <a:t>Titre de votre intervention</a:t>
            </a:r>
          </a:p>
        </p:txBody>
      </p:sp>
    </p:spTree>
    <p:extLst>
      <p:ext uri="{BB962C8B-B14F-4D97-AF65-F5344CB8AC3E}">
        <p14:creationId xmlns:p14="http://schemas.microsoft.com/office/powerpoint/2010/main" val="23878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AC32FA-1F78-47AB-B8A7-9C218A0EC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480" cy="6853237"/>
          </a:xfrm>
          <a:prstGeom prst="rect">
            <a:avLst/>
          </a:prstGeom>
        </p:spPr>
      </p:pic>
      <p:sp>
        <p:nvSpPr>
          <p:cNvPr id="10" name="Espace réservé du contenu 9">
            <a:extLst>
              <a:ext uri="{FF2B5EF4-FFF2-40B4-BE49-F238E27FC236}">
                <a16:creationId xmlns:a16="http://schemas.microsoft.com/office/drawing/2014/main" id="{10CF00FD-8EA9-4501-B832-910EB47EFACC}"/>
              </a:ext>
            </a:extLst>
          </p:cNvPr>
          <p:cNvSpPr>
            <a:spLocks noGrp="1"/>
          </p:cNvSpPr>
          <p:nvPr>
            <p:ph sz="quarter" idx="10"/>
          </p:nvPr>
        </p:nvSpPr>
        <p:spPr>
          <a:xfrm>
            <a:off x="295275" y="2108200"/>
            <a:ext cx="11201400" cy="4596998"/>
          </a:xfrm>
        </p:spPr>
        <p:txBody>
          <a:bodyPr/>
          <a:lstStyle>
            <a:lvl1pPr>
              <a:defRPr lang="fr-FR" sz="2400" kern="1200" dirty="0" smtClean="0">
                <a:solidFill>
                  <a:srgbClr val="70B967"/>
                </a:solidFill>
                <a:latin typeface="Arial" panose="020B0604020202020204" pitchFamily="34" charset="0"/>
                <a:ea typeface="+mn-ea"/>
                <a:cs typeface="Arial" panose="020B0604020202020204" pitchFamily="34" charset="0"/>
              </a:defRPr>
            </a:lvl1pPr>
            <a:lvl2pPr>
              <a:defRPr lang="fr-FR" sz="2000" kern="1200" dirty="0">
                <a:solidFill>
                  <a:srgbClr val="2F9BB7"/>
                </a:solidFill>
                <a:latin typeface="Arial" panose="020B0604020202020204" pitchFamily="34" charset="0"/>
                <a:ea typeface="+mn-ea"/>
                <a:cs typeface="Arial" panose="020B0604020202020204" pitchFamily="34" charset="0"/>
              </a:defRPr>
            </a:lvl2p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a:extLst>
              <a:ext uri="{FF2B5EF4-FFF2-40B4-BE49-F238E27FC236}">
                <a16:creationId xmlns:a16="http://schemas.microsoft.com/office/drawing/2014/main" id="{A0CEA991-29D7-48D6-8ADE-B443374F5C01}"/>
              </a:ext>
            </a:extLst>
          </p:cNvPr>
          <p:cNvSpPr>
            <a:spLocks noGrp="1"/>
          </p:cNvSpPr>
          <p:nvPr>
            <p:ph type="body" sz="quarter" idx="11"/>
          </p:nvPr>
        </p:nvSpPr>
        <p:spPr>
          <a:xfrm>
            <a:off x="295275" y="1276219"/>
            <a:ext cx="11201400" cy="654181"/>
          </a:xfrm>
        </p:spPr>
        <p:txBody>
          <a:bodyPr>
            <a:normAutofit/>
          </a:bodyPr>
          <a:lstStyle>
            <a:lvl1pPr>
              <a:buNone/>
              <a:defRPr sz="2800" b="0">
                <a:solidFill>
                  <a:srgbClr val="2F9BB7"/>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6109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4A091127-28C1-482A-8B83-B74865908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8960" cy="6858000"/>
          </a:xfrm>
          <a:prstGeom prst="rect">
            <a:avLst/>
          </a:prstGeom>
        </p:spPr>
      </p:pic>
    </p:spTree>
    <p:extLst>
      <p:ext uri="{BB962C8B-B14F-4D97-AF65-F5344CB8AC3E}">
        <p14:creationId xmlns:p14="http://schemas.microsoft.com/office/powerpoint/2010/main" val="2272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C7CCE8-F96C-4BC4-8052-88B0A0B39057}"/>
              </a:ext>
            </a:extLst>
          </p:cNvPr>
          <p:cNvSpPr>
            <a:spLocks noGrp="1"/>
          </p:cNvSpPr>
          <p:nvPr>
            <p:ph type="dt" sz="half" idx="10"/>
          </p:nvPr>
        </p:nvSpPr>
        <p:spPr/>
        <p:txBody>
          <a:bodyPr/>
          <a:lstStyle>
            <a:lvl1pPr>
              <a:defRPr/>
            </a:lvl1pPr>
          </a:lstStyle>
          <a:p>
            <a:pPr>
              <a:defRPr/>
            </a:pPr>
            <a:fld id="{5CAD04FB-8103-4183-A9FC-7F14F7130C59}" type="datetime1">
              <a:rPr lang="fr-FR" smtClean="0"/>
              <a:t>24/08/2022</a:t>
            </a:fld>
            <a:endParaRPr lang="fr-FR"/>
          </a:p>
        </p:txBody>
      </p:sp>
      <p:sp>
        <p:nvSpPr>
          <p:cNvPr id="5" name="Espace réservé du pied de page 4">
            <a:extLst>
              <a:ext uri="{FF2B5EF4-FFF2-40B4-BE49-F238E27FC236}">
                <a16:creationId xmlns:a16="http://schemas.microsoft.com/office/drawing/2014/main" id="{A6F250F5-02AD-4FDF-87D9-F7D4E2AE72E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76D93ED-A42B-405D-ADE0-B6CD46664600}"/>
              </a:ext>
            </a:extLst>
          </p:cNvPr>
          <p:cNvSpPr>
            <a:spLocks noGrp="1"/>
          </p:cNvSpPr>
          <p:nvPr>
            <p:ph type="sldNum" sz="quarter" idx="12"/>
          </p:nvPr>
        </p:nvSpPr>
        <p:spPr/>
        <p:txBody>
          <a:bodyPr/>
          <a:lstStyle>
            <a:lvl1pPr>
              <a:defRPr/>
            </a:lvl1pPr>
          </a:lstStyle>
          <a:p>
            <a:fld id="{8BC43ED6-A9BF-4AE3-97C4-1BF9C4793B62}" type="slidenum">
              <a:rPr lang="fr-FR" altLang="fr-FR"/>
              <a:pPr/>
              <a:t>‹N°›</a:t>
            </a:fld>
            <a:endParaRPr lang="fr-FR" altLang="fr-FR"/>
          </a:p>
        </p:txBody>
      </p:sp>
    </p:spTree>
    <p:extLst>
      <p:ext uri="{BB962C8B-B14F-4D97-AF65-F5344CB8AC3E}">
        <p14:creationId xmlns:p14="http://schemas.microsoft.com/office/powerpoint/2010/main" val="1223132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5ACF57-C999-4584-AC18-6C97EC68A84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9" y="0"/>
            <a:ext cx="12207523" cy="6857193"/>
          </a:xfrm>
          <a:prstGeom prst="rect">
            <a:avLst/>
          </a:prstGeom>
        </p:spPr>
      </p:pic>
      <p:sp>
        <p:nvSpPr>
          <p:cNvPr id="2" name="Espace réservé du titre 1">
            <a:extLst>
              <a:ext uri="{FF2B5EF4-FFF2-40B4-BE49-F238E27FC236}">
                <a16:creationId xmlns:a16="http://schemas.microsoft.com/office/drawing/2014/main" id="{FFB34252-EA1B-422E-9CC2-F01727733709}"/>
              </a:ext>
            </a:extLst>
          </p:cNvPr>
          <p:cNvSpPr>
            <a:spLocks noGrp="1"/>
          </p:cNvSpPr>
          <p:nvPr>
            <p:ph type="title"/>
          </p:nvPr>
        </p:nvSpPr>
        <p:spPr>
          <a:xfrm>
            <a:off x="838200" y="1092820"/>
            <a:ext cx="10515600" cy="9137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BC04A4A-3553-412C-AB20-2EACB81EE0B4}"/>
              </a:ext>
            </a:extLst>
          </p:cNvPr>
          <p:cNvSpPr>
            <a:spLocks noGrp="1"/>
          </p:cNvSpPr>
          <p:nvPr>
            <p:ph type="body" idx="1"/>
          </p:nvPr>
        </p:nvSpPr>
        <p:spPr>
          <a:xfrm>
            <a:off x="838200" y="2141035"/>
            <a:ext cx="10515600" cy="4035928"/>
          </a:xfrm>
          <a:prstGeom prst="rect">
            <a:avLst/>
          </a:prstGeom>
        </p:spPr>
        <p:txBody>
          <a:bodyPr vert="horz" lIns="91440" tIns="45720" rIns="91440" bIns="45720" rtlCol="0">
            <a:normAutofit/>
          </a:body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374213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3" r:id="rId4"/>
    <p:sldLayoutId id="2147483665" r:id="rId5"/>
  </p:sldLayoutIdLst>
  <p:txStyles>
    <p:title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dirty="0">
          <a:solidFill>
            <a:srgbClr val="70B9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dirty="0">
          <a:solidFill>
            <a:srgbClr val="2F9BB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1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0"/>
            <a:ext cx="9690463" cy="727271"/>
          </a:xfrm>
        </p:spPr>
        <p:txBody>
          <a:bodyPr>
            <a:normAutofit/>
          </a:bodyPr>
          <a:lstStyle/>
          <a:p>
            <a:pPr algn="ctr"/>
            <a:r>
              <a:rPr lang="fr-FR" altLang="fr-FR" sz="3200" dirty="0">
                <a:solidFill>
                  <a:srgbClr val="70B967"/>
                </a:solidFill>
              </a:rPr>
              <a:t>La tempête  </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722810" y="2006601"/>
            <a:ext cx="10630989" cy="4641379"/>
          </a:xfrm>
        </p:spPr>
        <p:txBody>
          <a:bodyPr>
            <a:normAutofit/>
          </a:bodyPr>
          <a:lstStyle/>
          <a:p>
            <a:pPr marL="0" indent="0">
              <a:buNone/>
            </a:pPr>
            <a:r>
              <a:rPr lang="fr-FR" altLang="fr-FR" sz="2000" dirty="0"/>
              <a:t>Gestion institutionnelle :</a:t>
            </a:r>
          </a:p>
          <a:p>
            <a:pPr>
              <a:buFontTx/>
              <a:buChar char="-"/>
            </a:pPr>
            <a:r>
              <a:rPr lang="fr-FR" altLang="fr-FR" sz="1800" dirty="0">
                <a:solidFill>
                  <a:srgbClr val="2F9BB7"/>
                </a:solidFill>
              </a:rPr>
              <a:t>Mise en place d’une cellule de crise journalière : point de situation à la mi-journée (informatique, organisation, évaluation service par service), seul canal d’information pendant plusieurs semaines</a:t>
            </a:r>
          </a:p>
          <a:p>
            <a:pPr>
              <a:buFontTx/>
              <a:buChar char="-"/>
            </a:pPr>
            <a:r>
              <a:rPr lang="fr-FR" altLang="fr-FR" sz="1800" dirty="0">
                <a:solidFill>
                  <a:srgbClr val="2F9BB7"/>
                </a:solidFill>
              </a:rPr>
              <a:t>CR « papier » réalisé en temps réel par la DQGR et distribués dans les 2 heures dans les services</a:t>
            </a:r>
          </a:p>
          <a:p>
            <a:pPr eaLnBrk="1" hangingPunct="1">
              <a:buFont typeface="Symbol" panose="05050102010706020507" pitchFamily="18" charset="2"/>
              <a:buChar char="Þ"/>
            </a:pPr>
            <a:r>
              <a:rPr lang="fr-FR" altLang="fr-FR" sz="1800" dirty="0">
                <a:solidFill>
                  <a:srgbClr val="FF0000"/>
                </a:solidFill>
              </a:rPr>
              <a:t> Synthèse des pb et de leur résolution, analyse des nouvelles difficultés, résolutions</a:t>
            </a:r>
          </a:p>
          <a:p>
            <a:pPr eaLnBrk="1" hangingPunct="1">
              <a:buFontTx/>
              <a:buChar char="-"/>
            </a:pPr>
            <a:r>
              <a:rPr lang="fr-FR" altLang="fr-FR" sz="1800" dirty="0">
                <a:solidFill>
                  <a:srgbClr val="2F9BB7"/>
                </a:solidFill>
              </a:rPr>
              <a:t>Gestion médiatique complexe avec de multiples sollicitations et une communication ciblée vers le grand public pour une meilleure gestion des flux, volonté de transparence</a:t>
            </a:r>
          </a:p>
          <a:p>
            <a:pPr eaLnBrk="1" hangingPunct="1">
              <a:buFontTx/>
              <a:buChar char="-"/>
            </a:pPr>
            <a:r>
              <a:rPr lang="fr-FR" altLang="fr-FR" sz="1800" dirty="0">
                <a:solidFill>
                  <a:srgbClr val="2F9BB7"/>
                </a:solidFill>
              </a:rPr>
              <a:t>Percuté par l’organisation de visites officielles (DG ARS, politiques locaux, puis visioconférence avec le Président de la République)</a:t>
            </a:r>
          </a:p>
          <a:p>
            <a:pPr eaLnBrk="1" hangingPunct="1">
              <a:buFontTx/>
              <a:buChar char="-"/>
            </a:pPr>
            <a:endParaRPr lang="fr-FR" altLang="fr-FR" sz="1800" dirty="0"/>
          </a:p>
          <a:p>
            <a:pPr marL="0" indent="0">
              <a:buNone/>
            </a:pPr>
            <a:endParaRPr lang="fr-FR" altLang="fr-FR" sz="1800" dirty="0"/>
          </a:p>
          <a:p>
            <a:pPr marL="0" indent="0" algn="ctr">
              <a:buNone/>
            </a:pPr>
            <a:r>
              <a:rPr lang="fr-FR" altLang="fr-FR" sz="2000" i="1" dirty="0">
                <a:solidFill>
                  <a:srgbClr val="92D050"/>
                </a:solidFill>
              </a:rPr>
              <a:t>Enseignement : garder son sang froid, tout le monde sur le pont et à son poste</a:t>
            </a:r>
          </a:p>
        </p:txBody>
      </p:sp>
      <p:sp>
        <p:nvSpPr>
          <p:cNvPr id="2" name="Espace réservé du numéro de diapositive 1">
            <a:extLst>
              <a:ext uri="{FF2B5EF4-FFF2-40B4-BE49-F238E27FC236}">
                <a16:creationId xmlns:a16="http://schemas.microsoft.com/office/drawing/2014/main" id="{83FAA9F7-8BF6-4CEE-BA9E-797BBE0D92EF}"/>
              </a:ext>
            </a:extLst>
          </p:cNvPr>
          <p:cNvSpPr>
            <a:spLocks noGrp="1"/>
          </p:cNvSpPr>
          <p:nvPr>
            <p:ph type="sldNum" sz="quarter" idx="12"/>
          </p:nvPr>
        </p:nvSpPr>
        <p:spPr/>
        <p:txBody>
          <a:bodyPr/>
          <a:lstStyle/>
          <a:p>
            <a:fld id="{8BC43ED6-A9BF-4AE3-97C4-1BF9C4793B62}" type="slidenum">
              <a:rPr lang="fr-FR" altLang="fr-FR" smtClean="0"/>
              <a:pPr/>
              <a:t>10</a:t>
            </a:fld>
            <a:endParaRPr lang="fr-FR" altLang="fr-FR"/>
          </a:p>
        </p:txBody>
      </p:sp>
    </p:spTree>
    <p:extLst>
      <p:ext uri="{BB962C8B-B14F-4D97-AF65-F5344CB8AC3E}">
        <p14:creationId xmlns:p14="http://schemas.microsoft.com/office/powerpoint/2010/main" val="266270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1"/>
            <a:ext cx="9620794" cy="596642"/>
          </a:xfrm>
        </p:spPr>
        <p:txBody>
          <a:bodyPr/>
          <a:lstStyle/>
          <a:p>
            <a:pPr algn="ctr"/>
            <a:r>
              <a:rPr lang="fr-FR" altLang="fr-FR" sz="3200" dirty="0">
                <a:solidFill>
                  <a:srgbClr val="70B967"/>
                </a:solidFill>
              </a:rPr>
              <a:t>La houle, une lente remontée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653143" y="1822302"/>
            <a:ext cx="10580913" cy="5035698"/>
          </a:xfrm>
        </p:spPr>
        <p:txBody>
          <a:bodyPr>
            <a:normAutofit/>
          </a:bodyPr>
          <a:lstStyle/>
          <a:p>
            <a:pPr marL="0" indent="0">
              <a:buNone/>
            </a:pPr>
            <a:r>
              <a:rPr lang="fr-FR" altLang="fr-FR" sz="2000" dirty="0"/>
              <a:t>Informatique : Aide capitale de l’ANSSI pour retrouver 30 ans d’informatisation </a:t>
            </a:r>
          </a:p>
          <a:p>
            <a:pPr>
              <a:buFontTx/>
              <a:buChar char="-"/>
            </a:pPr>
            <a:r>
              <a:rPr lang="fr-FR" altLang="fr-FR" sz="1800" dirty="0">
                <a:solidFill>
                  <a:srgbClr val="2F9BB7"/>
                </a:solidFill>
              </a:rPr>
              <a:t>ANSSI très présent ainsi que Orange Cyberdéfense (Prestataire de Réponse à un Incident de Sécurité)</a:t>
            </a:r>
          </a:p>
          <a:p>
            <a:pPr>
              <a:buFontTx/>
              <a:buChar char="-"/>
            </a:pPr>
            <a:r>
              <a:rPr lang="fr-FR" altLang="fr-FR" sz="1800" dirty="0">
                <a:solidFill>
                  <a:srgbClr val="2F9BB7"/>
                </a:solidFill>
              </a:rPr>
              <a:t>Cœur de confiance (active directory) rétabli en 10 jours mais (re)construction d’une nouvelle infrastructure : départ de zéro. </a:t>
            </a:r>
          </a:p>
          <a:p>
            <a:pPr>
              <a:buFontTx/>
              <a:buChar char="-"/>
            </a:pPr>
            <a:r>
              <a:rPr lang="fr-FR" altLang="fr-FR" sz="1800" dirty="0">
                <a:solidFill>
                  <a:srgbClr val="2F9BB7"/>
                </a:solidFill>
              </a:rPr>
              <a:t>Confirmation de l’absence de vol de données</a:t>
            </a:r>
          </a:p>
          <a:p>
            <a:pPr>
              <a:buFontTx/>
              <a:buChar char="-"/>
            </a:pPr>
            <a:r>
              <a:rPr lang="fr-FR" altLang="fr-FR" sz="1800" dirty="0">
                <a:solidFill>
                  <a:srgbClr val="2F9BB7"/>
                </a:solidFill>
              </a:rPr>
              <a:t>Mise en place d’un nouveau mode d’administration : durcissement</a:t>
            </a:r>
          </a:p>
          <a:p>
            <a:pPr>
              <a:buFontTx/>
              <a:buChar char="-"/>
            </a:pPr>
            <a:r>
              <a:rPr lang="fr-FR" altLang="fr-FR" sz="1800" dirty="0">
                <a:solidFill>
                  <a:srgbClr val="2F9BB7"/>
                </a:solidFill>
              </a:rPr>
              <a:t>Sauvegardes partiellement cryptées :  1ères interventions du prestataire DATABACK, sauvegardes bandes disponibles, incomplètes mais les données patients présentes (grand soulagement), quid des données administratives ?</a:t>
            </a:r>
          </a:p>
          <a:p>
            <a:pPr>
              <a:buFontTx/>
              <a:buChar char="-"/>
            </a:pPr>
            <a:r>
              <a:rPr lang="fr-FR" altLang="fr-FR" sz="1800" dirty="0">
                <a:solidFill>
                  <a:srgbClr val="2F9BB7"/>
                </a:solidFill>
              </a:rPr>
              <a:t>Remontées très lentes des données cryptées</a:t>
            </a:r>
          </a:p>
          <a:p>
            <a:pPr>
              <a:buFontTx/>
              <a:buChar char="-"/>
            </a:pPr>
            <a:r>
              <a:rPr lang="fr-FR" altLang="fr-FR" sz="1800" dirty="0">
                <a:solidFill>
                  <a:srgbClr val="2F9BB7"/>
                </a:solidFill>
              </a:rPr>
              <a:t>Création de micro-réseaux pour un fonctionnement minimal en mode restreint et isolé : accès en visu au DPI sur quelques postes (imagerie, chimio, laboratoire, stérilisation, GRH)</a:t>
            </a:r>
          </a:p>
          <a:p>
            <a:pPr marL="0" indent="0" algn="ctr">
              <a:buNone/>
            </a:pPr>
            <a:r>
              <a:rPr lang="fr-FR" altLang="fr-FR" sz="2000" i="1" dirty="0">
                <a:solidFill>
                  <a:srgbClr val="92D050"/>
                </a:solidFill>
              </a:rPr>
              <a:t>Enseignement : Ne pas hésiter à s’appuyer sur les compétences d’experts</a:t>
            </a:r>
          </a:p>
        </p:txBody>
      </p:sp>
      <p:sp>
        <p:nvSpPr>
          <p:cNvPr id="2" name="Espace réservé du numéro de diapositive 1">
            <a:extLst>
              <a:ext uri="{FF2B5EF4-FFF2-40B4-BE49-F238E27FC236}">
                <a16:creationId xmlns:a16="http://schemas.microsoft.com/office/drawing/2014/main" id="{2B272E4A-75B9-4529-B782-350D074E4219}"/>
              </a:ext>
            </a:extLst>
          </p:cNvPr>
          <p:cNvSpPr>
            <a:spLocks noGrp="1"/>
          </p:cNvSpPr>
          <p:nvPr>
            <p:ph type="sldNum" sz="quarter" idx="12"/>
          </p:nvPr>
        </p:nvSpPr>
        <p:spPr/>
        <p:txBody>
          <a:bodyPr/>
          <a:lstStyle/>
          <a:p>
            <a:fld id="{8BC43ED6-A9BF-4AE3-97C4-1BF9C4793B62}" type="slidenum">
              <a:rPr lang="fr-FR" altLang="fr-FR" smtClean="0"/>
              <a:pPr/>
              <a:t>11</a:t>
            </a:fld>
            <a:endParaRPr lang="fr-FR" altLang="fr-FR"/>
          </a:p>
        </p:txBody>
      </p:sp>
    </p:spTree>
    <p:extLst>
      <p:ext uri="{BB962C8B-B14F-4D97-AF65-F5344CB8AC3E}">
        <p14:creationId xmlns:p14="http://schemas.microsoft.com/office/powerpoint/2010/main" val="13389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1"/>
            <a:ext cx="9838509" cy="729482"/>
          </a:xfrm>
        </p:spPr>
        <p:txBody>
          <a:bodyPr/>
          <a:lstStyle/>
          <a:p>
            <a:pPr algn="ctr"/>
            <a:r>
              <a:rPr lang="fr-FR" altLang="fr-FR" sz="3200" dirty="0">
                <a:solidFill>
                  <a:srgbClr val="70B967"/>
                </a:solidFill>
              </a:rPr>
              <a:t>La houle, une lente remontée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92777" y="1822302"/>
            <a:ext cx="10223862" cy="5035698"/>
          </a:xfrm>
        </p:spPr>
        <p:txBody>
          <a:bodyPr>
            <a:normAutofit/>
          </a:bodyPr>
          <a:lstStyle/>
          <a:p>
            <a:pPr marL="0" indent="0">
              <a:buNone/>
            </a:pPr>
            <a:r>
              <a:rPr lang="fr-FR" altLang="fr-FR" sz="2000" dirty="0"/>
              <a:t>Une solidarité capitale : </a:t>
            </a:r>
          </a:p>
          <a:p>
            <a:pPr marL="0" indent="0">
              <a:buNone/>
            </a:pPr>
            <a:r>
              <a:rPr lang="fr-FR" altLang="fr-FR" sz="1800" dirty="0">
                <a:solidFill>
                  <a:srgbClr val="2F9BB7"/>
                </a:solidFill>
              </a:rPr>
              <a:t>Pour du  prêt de matériel ( 170 PC pour remplacer l’ensemble des postes clients) et mise à disposition de compétences informatiques, et médicales (gardes en imagerie) : </a:t>
            </a:r>
          </a:p>
          <a:p>
            <a:pPr>
              <a:buFontTx/>
              <a:buChar char="-"/>
            </a:pPr>
            <a:r>
              <a:rPr lang="fr-FR" altLang="fr-FR" sz="1800" dirty="0">
                <a:solidFill>
                  <a:srgbClr val="2F9BB7"/>
                </a:solidFill>
              </a:rPr>
              <a:t>Des Centres Hospitaliers (Mont de Marsan, Bayonne, Pau, Tarbes, Lourdes, Lannemezan)</a:t>
            </a:r>
          </a:p>
          <a:p>
            <a:pPr eaLnBrk="1" hangingPunct="1">
              <a:buFontTx/>
              <a:buChar char="-"/>
            </a:pPr>
            <a:r>
              <a:rPr lang="fr-FR" altLang="fr-FR" sz="1800" dirty="0">
                <a:solidFill>
                  <a:srgbClr val="2F9BB7"/>
                </a:solidFill>
              </a:rPr>
              <a:t>Mairie de DAX, Conseil Départemental, de l’ALPI (Agence Landaise Pour l’Informatique), de la CCI </a:t>
            </a:r>
          </a:p>
          <a:p>
            <a:pPr eaLnBrk="1" hangingPunct="1">
              <a:buFontTx/>
              <a:buChar char="-"/>
            </a:pPr>
            <a:r>
              <a:rPr lang="fr-FR" altLang="fr-FR" sz="1800" dirty="0">
                <a:solidFill>
                  <a:srgbClr val="2F9BB7"/>
                </a:solidFill>
              </a:rPr>
              <a:t>Orange (prêt clés 4G)</a:t>
            </a:r>
          </a:p>
          <a:p>
            <a:pPr eaLnBrk="1" hangingPunct="1">
              <a:buFontTx/>
              <a:buChar char="-"/>
            </a:pPr>
            <a:r>
              <a:rPr lang="fr-FR" altLang="fr-FR" sz="1800" dirty="0">
                <a:solidFill>
                  <a:srgbClr val="2F9BB7"/>
                </a:solidFill>
              </a:rPr>
              <a:t>Fournisseurs (dons d’agendas papiers)</a:t>
            </a:r>
          </a:p>
          <a:p>
            <a:pPr eaLnBrk="1" hangingPunct="1">
              <a:buFontTx/>
              <a:buChar char="-"/>
            </a:pPr>
            <a:endParaRPr lang="fr-FR" altLang="fr-FR" sz="1800" i="1" dirty="0">
              <a:solidFill>
                <a:srgbClr val="92D050"/>
              </a:solidFill>
            </a:endParaRPr>
          </a:p>
          <a:p>
            <a:pPr eaLnBrk="1" hangingPunct="1">
              <a:buFontTx/>
              <a:buChar char="-"/>
            </a:pPr>
            <a:endParaRPr lang="fr-FR" altLang="fr-FR" sz="1800" i="1" dirty="0">
              <a:solidFill>
                <a:srgbClr val="92D050"/>
              </a:solidFill>
            </a:endParaRPr>
          </a:p>
          <a:p>
            <a:pPr eaLnBrk="1" hangingPunct="1">
              <a:buFontTx/>
              <a:buChar char="-"/>
            </a:pPr>
            <a:endParaRPr lang="fr-FR" altLang="fr-FR" sz="1800" i="1" dirty="0">
              <a:solidFill>
                <a:srgbClr val="92D050"/>
              </a:solidFill>
            </a:endParaRPr>
          </a:p>
          <a:p>
            <a:pPr marL="0" indent="0" algn="ctr">
              <a:buNone/>
            </a:pPr>
            <a:r>
              <a:rPr lang="fr-FR" altLang="fr-FR" sz="2000" i="1" dirty="0">
                <a:solidFill>
                  <a:srgbClr val="92D050"/>
                </a:solidFill>
              </a:rPr>
              <a:t>Enseignement : une solidarité des collègues et des partenaires qui permet </a:t>
            </a:r>
          </a:p>
          <a:p>
            <a:pPr marL="0" indent="0" algn="ctr">
              <a:buNone/>
            </a:pPr>
            <a:r>
              <a:rPr lang="fr-FR" altLang="fr-FR" sz="2000" i="1" dirty="0">
                <a:solidFill>
                  <a:srgbClr val="92D050"/>
                </a:solidFill>
              </a:rPr>
              <a:t>de se sentir moins seul</a:t>
            </a:r>
          </a:p>
        </p:txBody>
      </p:sp>
      <p:sp>
        <p:nvSpPr>
          <p:cNvPr id="2" name="Espace réservé du numéro de diapositive 1">
            <a:extLst>
              <a:ext uri="{FF2B5EF4-FFF2-40B4-BE49-F238E27FC236}">
                <a16:creationId xmlns:a16="http://schemas.microsoft.com/office/drawing/2014/main" id="{B0026A2E-B9A7-4107-9C43-73F2B174BF1E}"/>
              </a:ext>
            </a:extLst>
          </p:cNvPr>
          <p:cNvSpPr>
            <a:spLocks noGrp="1"/>
          </p:cNvSpPr>
          <p:nvPr>
            <p:ph type="sldNum" sz="quarter" idx="12"/>
          </p:nvPr>
        </p:nvSpPr>
        <p:spPr/>
        <p:txBody>
          <a:bodyPr/>
          <a:lstStyle/>
          <a:p>
            <a:fld id="{8BC43ED6-A9BF-4AE3-97C4-1BF9C4793B62}" type="slidenum">
              <a:rPr lang="fr-FR" altLang="fr-FR" smtClean="0"/>
              <a:pPr/>
              <a:t>12</a:t>
            </a:fld>
            <a:endParaRPr lang="fr-FR" altLang="fr-FR"/>
          </a:p>
        </p:txBody>
      </p:sp>
    </p:spTree>
    <p:extLst>
      <p:ext uri="{BB962C8B-B14F-4D97-AF65-F5344CB8AC3E}">
        <p14:creationId xmlns:p14="http://schemas.microsoft.com/office/powerpoint/2010/main" val="126776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0"/>
            <a:ext cx="9664337" cy="779523"/>
          </a:xfrm>
        </p:spPr>
        <p:txBody>
          <a:bodyPr/>
          <a:lstStyle/>
          <a:p>
            <a:pPr algn="ctr"/>
            <a:r>
              <a:rPr lang="fr-FR" altLang="fr-FR" sz="3200" dirty="0">
                <a:solidFill>
                  <a:srgbClr val="70B967"/>
                </a:solidFill>
              </a:rPr>
              <a:t>La houle, une lente remontée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1175657" y="2006601"/>
            <a:ext cx="9727474" cy="4119563"/>
          </a:xfrm>
        </p:spPr>
        <p:txBody>
          <a:bodyPr>
            <a:normAutofit fontScale="92500" lnSpcReduction="10000"/>
          </a:bodyPr>
          <a:lstStyle/>
          <a:p>
            <a:pPr marL="0" indent="0">
              <a:buNone/>
            </a:pPr>
            <a:r>
              <a:rPr lang="fr-FR" altLang="fr-FR" sz="2000" dirty="0"/>
              <a:t>Dans les services :</a:t>
            </a:r>
          </a:p>
          <a:p>
            <a:pPr eaLnBrk="1" hangingPunct="1">
              <a:buFontTx/>
              <a:buChar char="-"/>
            </a:pPr>
            <a:r>
              <a:rPr lang="fr-FR" altLang="fr-FR" sz="1800" dirty="0">
                <a:solidFill>
                  <a:srgbClr val="2F9BB7"/>
                </a:solidFill>
              </a:rPr>
              <a:t>Mise à dispo en visu du DPI sur quelques postes en libre service (AMA, médecins), Terminal Urgences aux urgences mais sans aucune interface</a:t>
            </a:r>
          </a:p>
          <a:p>
            <a:pPr eaLnBrk="1" hangingPunct="1">
              <a:buFontTx/>
              <a:buChar char="-"/>
            </a:pPr>
            <a:r>
              <a:rPr lang="fr-FR" altLang="fr-FR" sz="1800" dirty="0">
                <a:solidFill>
                  <a:srgbClr val="2F9BB7"/>
                </a:solidFill>
              </a:rPr>
              <a:t>Réinstallation progressive en radiothérapie sur serveur isolé, déclaration à l’ASN et inspection</a:t>
            </a:r>
          </a:p>
          <a:p>
            <a:pPr eaLnBrk="1" hangingPunct="1">
              <a:buFontTx/>
              <a:buChar char="-"/>
            </a:pPr>
            <a:r>
              <a:rPr lang="fr-FR" altLang="fr-FR" sz="1800" dirty="0">
                <a:solidFill>
                  <a:srgbClr val="2F9BB7"/>
                </a:solidFill>
              </a:rPr>
              <a:t>GRH et GTT remontées sur quelques postes : travail de rattrapage (paye exacte sur avril), messagerie et accès internet</a:t>
            </a:r>
          </a:p>
          <a:p>
            <a:pPr eaLnBrk="1" hangingPunct="1">
              <a:buFontTx/>
              <a:buChar char="-"/>
            </a:pPr>
            <a:r>
              <a:rPr lang="fr-FR" altLang="fr-FR" sz="1800" dirty="0">
                <a:solidFill>
                  <a:srgbClr val="2F9BB7"/>
                </a:solidFill>
              </a:rPr>
              <a:t>Imagerie : recherche d’aide pour assurer les garde</a:t>
            </a:r>
            <a:r>
              <a:rPr lang="fr-FR" altLang="fr-FR" sz="1800" i="1" dirty="0">
                <a:solidFill>
                  <a:srgbClr val="2F9BB7"/>
                </a:solidFill>
              </a:rPr>
              <a:t>s : </a:t>
            </a:r>
            <a:r>
              <a:rPr lang="fr-FR" altLang="fr-FR" sz="1800" dirty="0">
                <a:solidFill>
                  <a:srgbClr val="2F9BB7"/>
                </a:solidFill>
              </a:rPr>
              <a:t>aide des radiologues du CH Côte Basque et relance du PIMM pour télé interprétation</a:t>
            </a:r>
          </a:p>
          <a:p>
            <a:pPr eaLnBrk="1" hangingPunct="1">
              <a:buFontTx/>
              <a:buChar char="-"/>
            </a:pPr>
            <a:r>
              <a:rPr lang="fr-FR" altLang="fr-FR" sz="1800" dirty="0">
                <a:solidFill>
                  <a:srgbClr val="2F9BB7"/>
                </a:solidFill>
              </a:rPr>
              <a:t>Remontée CITRIX pour les utilisateurs fin mars mais très partiel et progressif : Administration, site MCO puis sites annexes (terminé fin mai)</a:t>
            </a:r>
          </a:p>
          <a:p>
            <a:pPr eaLnBrk="1" hangingPunct="1">
              <a:buFontTx/>
              <a:buChar char="-"/>
            </a:pPr>
            <a:r>
              <a:rPr lang="fr-FR" altLang="fr-FR" sz="1800" dirty="0">
                <a:solidFill>
                  <a:srgbClr val="2F9BB7"/>
                </a:solidFill>
              </a:rPr>
              <a:t>Angoisse : récupération de la base de données GAP et GEF;  base GAP remontée partiellement fin avril</a:t>
            </a:r>
          </a:p>
          <a:p>
            <a:pPr marL="0" indent="0">
              <a:buNone/>
            </a:pPr>
            <a:endParaRPr lang="fr-FR" altLang="fr-FR" sz="1800" dirty="0"/>
          </a:p>
          <a:p>
            <a:pPr marL="0" indent="0" algn="ctr">
              <a:buNone/>
            </a:pPr>
            <a:r>
              <a:rPr lang="fr-FR" altLang="fr-FR" sz="2200" i="1" dirty="0">
                <a:solidFill>
                  <a:srgbClr val="92D050"/>
                </a:solidFill>
              </a:rPr>
              <a:t>Enseignement : apprendre la patience</a:t>
            </a:r>
          </a:p>
          <a:p>
            <a:pPr eaLnBrk="1" hangingPunct="1">
              <a:buFontTx/>
              <a:buChar char="-"/>
            </a:pPr>
            <a:endParaRPr lang="fr-FR" altLang="fr-FR" sz="2000" dirty="0"/>
          </a:p>
          <a:p>
            <a:pPr eaLnBrk="1" hangingPunct="1">
              <a:buFontTx/>
              <a:buChar char="-"/>
            </a:pPr>
            <a:endParaRPr lang="fr-FR" altLang="fr-FR" sz="2000" dirty="0"/>
          </a:p>
        </p:txBody>
      </p:sp>
      <p:sp>
        <p:nvSpPr>
          <p:cNvPr id="2" name="Espace réservé du numéro de diapositive 1">
            <a:extLst>
              <a:ext uri="{FF2B5EF4-FFF2-40B4-BE49-F238E27FC236}">
                <a16:creationId xmlns:a16="http://schemas.microsoft.com/office/drawing/2014/main" id="{967CDEE9-40C2-422C-B940-0C2C1DB339D7}"/>
              </a:ext>
            </a:extLst>
          </p:cNvPr>
          <p:cNvSpPr>
            <a:spLocks noGrp="1"/>
          </p:cNvSpPr>
          <p:nvPr>
            <p:ph type="sldNum" sz="quarter" idx="12"/>
          </p:nvPr>
        </p:nvSpPr>
        <p:spPr/>
        <p:txBody>
          <a:bodyPr/>
          <a:lstStyle/>
          <a:p>
            <a:fld id="{8BC43ED6-A9BF-4AE3-97C4-1BF9C4793B62}" type="slidenum">
              <a:rPr lang="fr-FR" altLang="fr-FR" smtClean="0"/>
              <a:pPr/>
              <a:t>13</a:t>
            </a:fld>
            <a:endParaRPr lang="fr-FR" altLang="fr-FR"/>
          </a:p>
        </p:txBody>
      </p:sp>
    </p:spTree>
    <p:extLst>
      <p:ext uri="{BB962C8B-B14F-4D97-AF65-F5344CB8AC3E}">
        <p14:creationId xmlns:p14="http://schemas.microsoft.com/office/powerpoint/2010/main" val="226397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199" y="1092820"/>
            <a:ext cx="9498875" cy="743051"/>
          </a:xfrm>
        </p:spPr>
        <p:txBody>
          <a:bodyPr/>
          <a:lstStyle/>
          <a:p>
            <a:pPr algn="ctr"/>
            <a:r>
              <a:rPr lang="fr-FR" altLang="fr-FR" sz="3200" dirty="0">
                <a:solidFill>
                  <a:srgbClr val="70B967"/>
                </a:solidFill>
              </a:rPr>
              <a:t>La houle, une lente remontée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66651" y="1835871"/>
            <a:ext cx="9945188" cy="4525963"/>
          </a:xfrm>
        </p:spPr>
        <p:txBody>
          <a:bodyPr>
            <a:normAutofit/>
          </a:bodyPr>
          <a:lstStyle/>
          <a:p>
            <a:pPr marL="0" indent="0">
              <a:buNone/>
            </a:pPr>
            <a:r>
              <a:rPr lang="fr-FR" altLang="fr-FR" sz="2000" dirty="0"/>
              <a:t>Gestion institutionnelle :</a:t>
            </a:r>
          </a:p>
          <a:p>
            <a:pPr eaLnBrk="1" hangingPunct="1">
              <a:buFontTx/>
              <a:buChar char="-"/>
            </a:pPr>
            <a:r>
              <a:rPr lang="fr-FR" altLang="fr-FR" sz="1800" dirty="0">
                <a:solidFill>
                  <a:srgbClr val="2F9BB7"/>
                </a:solidFill>
              </a:rPr>
              <a:t>Mise en place du Comité de Reprise d’Activité pour élaborer le Plan de Reprise d’Activité (PRA) : DSIO + COMDIR + PCM + DIM; réunion hebdo afin de prioriser la remontée des briques fonctionnelles</a:t>
            </a:r>
          </a:p>
          <a:p>
            <a:pPr eaLnBrk="1" hangingPunct="1">
              <a:buFontTx/>
              <a:buChar char="-"/>
            </a:pPr>
            <a:r>
              <a:rPr lang="fr-FR" altLang="fr-FR" sz="1800" dirty="0">
                <a:solidFill>
                  <a:srgbClr val="2F9BB7"/>
                </a:solidFill>
              </a:rPr>
              <a:t>Priorité posée : la prise en charge du patient (TU/DPI/GAP/agendas/radiothérapie/chimio/</a:t>
            </a:r>
            <a:r>
              <a:rPr lang="fr-FR" altLang="fr-FR" sz="1800" dirty="0" err="1">
                <a:solidFill>
                  <a:srgbClr val="2F9BB7"/>
                </a:solidFill>
              </a:rPr>
              <a:t>anapat</a:t>
            </a:r>
            <a:r>
              <a:rPr lang="fr-FR" altLang="fr-FR" sz="1800" dirty="0">
                <a:solidFill>
                  <a:srgbClr val="2F9BB7"/>
                </a:solidFill>
              </a:rPr>
              <a:t>/imagerie/laboratoire)</a:t>
            </a:r>
          </a:p>
          <a:p>
            <a:pPr marL="0" indent="0">
              <a:buNone/>
            </a:pPr>
            <a:r>
              <a:rPr lang="fr-FR" altLang="fr-FR" sz="1800" dirty="0">
                <a:solidFill>
                  <a:srgbClr val="2F9BB7"/>
                </a:solidFill>
              </a:rPr>
              <a:t>    En tenant compte des possibilité techniques</a:t>
            </a:r>
          </a:p>
          <a:p>
            <a:pPr eaLnBrk="1" hangingPunct="1">
              <a:buFontTx/>
              <a:buChar char="-"/>
            </a:pPr>
            <a:endParaRPr lang="fr-FR" altLang="fr-FR" sz="1800" dirty="0"/>
          </a:p>
          <a:p>
            <a:pPr eaLnBrk="1" hangingPunct="1">
              <a:buFontTx/>
              <a:buChar char="-"/>
            </a:pPr>
            <a:endParaRPr lang="fr-FR" altLang="fr-FR" sz="1800" dirty="0"/>
          </a:p>
          <a:p>
            <a:pPr eaLnBrk="1" hangingPunct="1">
              <a:buFontTx/>
              <a:buChar char="-"/>
            </a:pPr>
            <a:endParaRPr lang="fr-FR" altLang="fr-FR" sz="2000" dirty="0"/>
          </a:p>
          <a:p>
            <a:pPr marL="0" indent="0" eaLnBrk="1" hangingPunct="1">
              <a:buNone/>
            </a:pPr>
            <a:endParaRPr lang="fr-FR" altLang="fr-FR" sz="2000" dirty="0"/>
          </a:p>
          <a:p>
            <a:pPr marL="0" indent="0" algn="ctr" eaLnBrk="1" hangingPunct="1">
              <a:buNone/>
            </a:pPr>
            <a:r>
              <a:rPr lang="fr-FR" altLang="fr-FR" sz="2000" i="1" dirty="0">
                <a:solidFill>
                  <a:srgbClr val="92D050"/>
                </a:solidFill>
              </a:rPr>
              <a:t>Enseignement : des priorisations pas toujours bien expliquées et bien comprises</a:t>
            </a:r>
          </a:p>
          <a:p>
            <a:pPr eaLnBrk="1" hangingPunct="1">
              <a:buFontTx/>
              <a:buChar char="-"/>
            </a:pPr>
            <a:endParaRPr lang="fr-FR" altLang="fr-FR" sz="2000" dirty="0"/>
          </a:p>
        </p:txBody>
      </p:sp>
      <p:sp>
        <p:nvSpPr>
          <p:cNvPr id="2" name="Espace réservé du numéro de diapositive 1">
            <a:extLst>
              <a:ext uri="{FF2B5EF4-FFF2-40B4-BE49-F238E27FC236}">
                <a16:creationId xmlns:a16="http://schemas.microsoft.com/office/drawing/2014/main" id="{9F4532A6-3FFB-4338-96C4-48C1869C5571}"/>
              </a:ext>
            </a:extLst>
          </p:cNvPr>
          <p:cNvSpPr>
            <a:spLocks noGrp="1"/>
          </p:cNvSpPr>
          <p:nvPr>
            <p:ph type="sldNum" sz="quarter" idx="12"/>
          </p:nvPr>
        </p:nvSpPr>
        <p:spPr/>
        <p:txBody>
          <a:bodyPr/>
          <a:lstStyle/>
          <a:p>
            <a:fld id="{8BC43ED6-A9BF-4AE3-97C4-1BF9C4793B62}" type="slidenum">
              <a:rPr lang="fr-FR" altLang="fr-FR" smtClean="0"/>
              <a:pPr/>
              <a:t>14</a:t>
            </a:fld>
            <a:endParaRPr lang="fr-FR" altLang="fr-FR"/>
          </a:p>
        </p:txBody>
      </p:sp>
    </p:spTree>
    <p:extLst>
      <p:ext uri="{BB962C8B-B14F-4D97-AF65-F5344CB8AC3E}">
        <p14:creationId xmlns:p14="http://schemas.microsoft.com/office/powerpoint/2010/main" val="262357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934825" y="957943"/>
            <a:ext cx="9376124" cy="853440"/>
          </a:xfrm>
        </p:spPr>
        <p:txBody>
          <a:bodyPr/>
          <a:lstStyle/>
          <a:p>
            <a:pPr algn="ctr"/>
            <a:r>
              <a:rPr lang="fr-FR" altLang="fr-FR" sz="3200" dirty="0">
                <a:solidFill>
                  <a:srgbClr val="70B967"/>
                </a:solidFill>
              </a:rPr>
              <a:t>Vers une mer plus calme?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853440" y="1609627"/>
            <a:ext cx="10403734" cy="4781128"/>
          </a:xfrm>
        </p:spPr>
        <p:txBody>
          <a:bodyPr>
            <a:normAutofit/>
          </a:bodyPr>
          <a:lstStyle/>
          <a:p>
            <a:pPr marL="0" indent="0">
              <a:buNone/>
            </a:pPr>
            <a:r>
              <a:rPr lang="fr-FR" altLang="fr-FR" sz="2000" b="1" dirty="0"/>
              <a:t>Été 2021</a:t>
            </a:r>
          </a:p>
          <a:p>
            <a:pPr>
              <a:buFontTx/>
              <a:buChar char="-"/>
            </a:pPr>
            <a:r>
              <a:rPr lang="fr-FR" altLang="fr-FR" sz="1800" u="sng" dirty="0">
                <a:solidFill>
                  <a:srgbClr val="2F9BB7"/>
                </a:solidFill>
              </a:rPr>
              <a:t>L’essentiel est a été retrouvé et partiellement remonté </a:t>
            </a:r>
            <a:r>
              <a:rPr lang="fr-FR" altLang="fr-FR" sz="1800" dirty="0">
                <a:solidFill>
                  <a:srgbClr val="2F9BB7"/>
                </a:solidFill>
              </a:rPr>
              <a:t>: DPI pour l’accès aux documents mais pas de prescriptions informatisée, TU, GAP, radiothérapie, chimio, imagerie, labo, anapath, (mais certaines interfaces et liaisons ne sont pas  opérationnelles), anesthésie, dossiers individuels (mes documents), agendas, GED fin août. </a:t>
            </a:r>
          </a:p>
          <a:p>
            <a:pPr>
              <a:buFontTx/>
              <a:buChar char="-"/>
            </a:pPr>
            <a:r>
              <a:rPr lang="fr-FR" altLang="fr-FR" sz="1800" dirty="0">
                <a:solidFill>
                  <a:srgbClr val="2F9BB7"/>
                </a:solidFill>
              </a:rPr>
              <a:t>Bascule sur le nouveau système des domaines gérés sur des serveurs autonomes</a:t>
            </a:r>
          </a:p>
          <a:p>
            <a:pPr>
              <a:buFontTx/>
              <a:buChar char="-"/>
            </a:pPr>
            <a:r>
              <a:rPr lang="fr-FR" altLang="fr-FR" sz="1800" dirty="0">
                <a:solidFill>
                  <a:srgbClr val="2F9BB7"/>
                </a:solidFill>
              </a:rPr>
              <a:t>Mais toutes les fonctionnalisées ne sont pas retrouvées (ex : prescriptions informatisées sur 3 services uniquement)</a:t>
            </a:r>
            <a:r>
              <a:rPr lang="fr-FR" altLang="fr-FR" sz="1050" dirty="0">
                <a:solidFill>
                  <a:srgbClr val="2F9BB7"/>
                </a:solidFill>
              </a:rPr>
              <a:t> </a:t>
            </a:r>
            <a:r>
              <a:rPr lang="fr-FR" altLang="fr-FR" sz="1800" dirty="0">
                <a:solidFill>
                  <a:srgbClr val="2F9BB7"/>
                </a:solidFill>
              </a:rPr>
              <a:t>et beaucoup d’instabilités et de lenteurs</a:t>
            </a:r>
            <a:endParaRPr lang="fr-FR" altLang="fr-FR" sz="1050" dirty="0">
              <a:solidFill>
                <a:srgbClr val="2F9BB7"/>
              </a:solidFill>
            </a:endParaRPr>
          </a:p>
          <a:p>
            <a:pPr eaLnBrk="1" hangingPunct="1">
              <a:buFontTx/>
              <a:buChar char="-"/>
            </a:pPr>
            <a:r>
              <a:rPr lang="fr-FR" altLang="fr-FR" sz="1800" u="sng" dirty="0">
                <a:solidFill>
                  <a:srgbClr val="2F9BB7"/>
                </a:solidFill>
              </a:rPr>
              <a:t>il reste encore </a:t>
            </a:r>
            <a:r>
              <a:rPr lang="fr-FR" altLang="fr-FR" sz="1800" dirty="0">
                <a:solidFill>
                  <a:srgbClr val="2F9BB7"/>
                </a:solidFill>
              </a:rPr>
              <a:t>: Bloc, GEF (clôture 2020 faite fin juin et rattrapage colossal), dictée numérique, historique des mails, contacts Outlook, hémovigilance …</a:t>
            </a:r>
          </a:p>
          <a:p>
            <a:pPr eaLnBrk="1" hangingPunct="1">
              <a:buFontTx/>
              <a:buChar char="-"/>
            </a:pPr>
            <a:r>
              <a:rPr lang="fr-FR" altLang="fr-FR" sz="1800" u="sng" dirty="0">
                <a:solidFill>
                  <a:srgbClr val="2F9BB7"/>
                </a:solidFill>
              </a:rPr>
              <a:t>Récupération</a:t>
            </a:r>
            <a:r>
              <a:rPr lang="fr-FR" altLang="fr-FR" sz="1800" dirty="0">
                <a:solidFill>
                  <a:srgbClr val="2F9BB7"/>
                </a:solidFill>
              </a:rPr>
              <a:t> proche de 100% des données mais encore beaucoup de travail notamment avec les éditeurs pour un retour à la normale.</a:t>
            </a:r>
          </a:p>
          <a:p>
            <a:pPr marL="0" indent="0">
              <a:buNone/>
            </a:pPr>
            <a:endParaRPr lang="fr-FR" altLang="fr-FR" sz="2000" i="1" dirty="0">
              <a:solidFill>
                <a:srgbClr val="92D050"/>
              </a:solidFill>
            </a:endParaRPr>
          </a:p>
          <a:p>
            <a:pPr marL="0" indent="0" algn="ctr">
              <a:buNone/>
            </a:pPr>
            <a:r>
              <a:rPr lang="fr-FR" altLang="fr-FR" sz="2000" i="1" dirty="0">
                <a:solidFill>
                  <a:srgbClr val="92D050"/>
                </a:solidFill>
              </a:rPr>
              <a:t>Enseignement : s’inscrire dans un temps long</a:t>
            </a:r>
          </a:p>
        </p:txBody>
      </p:sp>
      <p:sp>
        <p:nvSpPr>
          <p:cNvPr id="2" name="Espace réservé du numéro de diapositive 1">
            <a:extLst>
              <a:ext uri="{FF2B5EF4-FFF2-40B4-BE49-F238E27FC236}">
                <a16:creationId xmlns:a16="http://schemas.microsoft.com/office/drawing/2014/main" id="{DFC3968E-F933-4EFE-AA4B-BAF9AFB0CB05}"/>
              </a:ext>
            </a:extLst>
          </p:cNvPr>
          <p:cNvSpPr>
            <a:spLocks noGrp="1"/>
          </p:cNvSpPr>
          <p:nvPr>
            <p:ph type="sldNum" sz="quarter" idx="12"/>
          </p:nvPr>
        </p:nvSpPr>
        <p:spPr/>
        <p:txBody>
          <a:bodyPr/>
          <a:lstStyle/>
          <a:p>
            <a:fld id="{8BC43ED6-A9BF-4AE3-97C4-1BF9C4793B62}" type="slidenum">
              <a:rPr lang="fr-FR" altLang="fr-FR" smtClean="0"/>
              <a:pPr/>
              <a:t>15</a:t>
            </a:fld>
            <a:endParaRPr lang="fr-FR" altLang="fr-FR"/>
          </a:p>
        </p:txBody>
      </p:sp>
    </p:spTree>
    <p:extLst>
      <p:ext uri="{BB962C8B-B14F-4D97-AF65-F5344CB8AC3E}">
        <p14:creationId xmlns:p14="http://schemas.microsoft.com/office/powerpoint/2010/main" val="422661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718007" y="896807"/>
            <a:ext cx="9558107" cy="905427"/>
          </a:xfrm>
        </p:spPr>
        <p:txBody>
          <a:bodyPr/>
          <a:lstStyle/>
          <a:p>
            <a:pPr algn="ctr"/>
            <a:r>
              <a:rPr lang="fr-FR" altLang="fr-FR" sz="3200" dirty="0">
                <a:solidFill>
                  <a:srgbClr val="70B967"/>
                </a:solidFill>
              </a:rPr>
              <a:t>Vers une mer plus calme?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92777" y="1802234"/>
            <a:ext cx="10685417" cy="4781128"/>
          </a:xfrm>
        </p:spPr>
        <p:txBody>
          <a:bodyPr>
            <a:normAutofit/>
          </a:bodyPr>
          <a:lstStyle/>
          <a:p>
            <a:pPr marL="0" indent="0">
              <a:buNone/>
            </a:pPr>
            <a:r>
              <a:rPr lang="fr-FR" altLang="fr-FR" sz="2000" b="1" dirty="0"/>
              <a:t>Été 2021</a:t>
            </a:r>
          </a:p>
          <a:p>
            <a:pPr eaLnBrk="1" hangingPunct="1">
              <a:buFontTx/>
              <a:buChar char="-"/>
            </a:pPr>
            <a:r>
              <a:rPr lang="fr-FR" altLang="fr-FR" sz="1800" u="sng" dirty="0">
                <a:solidFill>
                  <a:srgbClr val="2F9BB7"/>
                </a:solidFill>
              </a:rPr>
              <a:t>Perspectives</a:t>
            </a:r>
            <a:r>
              <a:rPr lang="fr-FR" altLang="fr-FR" sz="1800" dirty="0">
                <a:solidFill>
                  <a:srgbClr val="2F9BB7"/>
                </a:solidFill>
              </a:rPr>
              <a:t> : encore des semaines de travail, de patience et surtout un effort colossal pour rattraper 4 mois d’informations patients et les données des applicatifs administratifs (5 mois) : </a:t>
            </a:r>
          </a:p>
          <a:p>
            <a:pPr marL="0" indent="0">
              <a:buNone/>
            </a:pPr>
            <a:r>
              <a:rPr lang="fr-FR" altLang="fr-FR" sz="1800" dirty="0">
                <a:solidFill>
                  <a:srgbClr val="2F9BB7"/>
                </a:solidFill>
              </a:rPr>
              <a:t>	GAP-DPI-PMSI : + 30 000 dossiers à réintégrer et les mouvements </a:t>
            </a:r>
          </a:p>
          <a:p>
            <a:pPr marL="0" indent="0">
              <a:buNone/>
            </a:pPr>
            <a:r>
              <a:rPr lang="fr-FR" altLang="fr-FR" sz="1800" dirty="0">
                <a:solidFill>
                  <a:srgbClr val="2F9BB7"/>
                </a:solidFill>
              </a:rPr>
              <a:t>	GEF: 	</a:t>
            </a:r>
            <a:r>
              <a:rPr lang="fr-FR" sz="1800" dirty="0">
                <a:solidFill>
                  <a:srgbClr val="2F9BB7"/>
                </a:solidFill>
              </a:rPr>
              <a:t>22 365 lignes de commande, 99 201 lignes de sortie de stock,</a:t>
            </a:r>
          </a:p>
          <a:p>
            <a:pPr marL="0" indent="0">
              <a:buNone/>
            </a:pPr>
            <a:r>
              <a:rPr lang="fr-FR" sz="1800" dirty="0">
                <a:solidFill>
                  <a:srgbClr val="2F9BB7"/>
                </a:solidFill>
              </a:rPr>
              <a:t>		 5 754 lignes de paiement</a:t>
            </a:r>
          </a:p>
          <a:p>
            <a:pPr marL="0" indent="0">
              <a:buNone/>
            </a:pPr>
            <a:r>
              <a:rPr lang="fr-FR" sz="1800" dirty="0">
                <a:solidFill>
                  <a:srgbClr val="2F9BB7"/>
                </a:solidFill>
              </a:rPr>
              <a:t>	Rétrocessions 1100 lignes</a:t>
            </a:r>
          </a:p>
          <a:p>
            <a:pPr marL="0" indent="0">
              <a:buNone/>
            </a:pPr>
            <a:r>
              <a:rPr lang="fr-FR" sz="1800" dirty="0">
                <a:solidFill>
                  <a:srgbClr val="2F9BB7"/>
                </a:solidFill>
              </a:rPr>
              <a:t>	Molécules onéreuses 1080 lignes</a:t>
            </a:r>
          </a:p>
          <a:p>
            <a:pPr marL="0" indent="0">
              <a:buNone/>
            </a:pPr>
            <a:r>
              <a:rPr lang="fr-FR" sz="1800" dirty="0">
                <a:solidFill>
                  <a:srgbClr val="2F9BB7"/>
                </a:solidFill>
              </a:rPr>
              <a:t>	Et un énorme travail sur la qualité des fichiers</a:t>
            </a:r>
          </a:p>
          <a:p>
            <a:pPr eaLnBrk="1" hangingPunct="1">
              <a:buFontTx/>
              <a:buChar char="-"/>
            </a:pPr>
            <a:r>
              <a:rPr lang="fr-FR" altLang="fr-FR" sz="1800" dirty="0">
                <a:solidFill>
                  <a:srgbClr val="2F9BB7"/>
                </a:solidFill>
              </a:rPr>
              <a:t>Recrutements de renfort pour réintégrer les données papiers : 8 ETP</a:t>
            </a:r>
          </a:p>
          <a:p>
            <a:pPr eaLnBrk="1" hangingPunct="1">
              <a:buFontTx/>
              <a:buChar char="-"/>
            </a:pPr>
            <a:r>
              <a:rPr lang="fr-FR" altLang="fr-FR" sz="1800" dirty="0">
                <a:solidFill>
                  <a:srgbClr val="2F9BB7"/>
                </a:solidFill>
              </a:rPr>
              <a:t>Recours à un prestataire extérieur pour la facturation des dossiers patients</a:t>
            </a:r>
          </a:p>
          <a:p>
            <a:pPr eaLnBrk="1" hangingPunct="1">
              <a:buFontTx/>
              <a:buChar char="-"/>
            </a:pPr>
            <a:endParaRPr lang="fr-FR" altLang="fr-FR" sz="1800" dirty="0"/>
          </a:p>
          <a:p>
            <a:pPr marL="0" indent="0" algn="ctr">
              <a:buNone/>
            </a:pPr>
            <a:r>
              <a:rPr lang="fr-FR" altLang="fr-FR" sz="2000" i="1" dirty="0">
                <a:solidFill>
                  <a:srgbClr val="92D050"/>
                </a:solidFill>
              </a:rPr>
              <a:t>Enseignement : ne pas sous estimer le travail de rattrapage pour ne pas handicaper l’avenir</a:t>
            </a:r>
          </a:p>
        </p:txBody>
      </p:sp>
      <p:sp>
        <p:nvSpPr>
          <p:cNvPr id="2" name="Espace réservé du numéro de diapositive 1">
            <a:extLst>
              <a:ext uri="{FF2B5EF4-FFF2-40B4-BE49-F238E27FC236}">
                <a16:creationId xmlns:a16="http://schemas.microsoft.com/office/drawing/2014/main" id="{A9783304-2642-4DA3-9B4B-ED5CDD3A2CE0}"/>
              </a:ext>
            </a:extLst>
          </p:cNvPr>
          <p:cNvSpPr>
            <a:spLocks noGrp="1"/>
          </p:cNvSpPr>
          <p:nvPr>
            <p:ph type="sldNum" sz="quarter" idx="12"/>
          </p:nvPr>
        </p:nvSpPr>
        <p:spPr/>
        <p:txBody>
          <a:bodyPr/>
          <a:lstStyle/>
          <a:p>
            <a:fld id="{8BC43ED6-A9BF-4AE3-97C4-1BF9C4793B62}" type="slidenum">
              <a:rPr lang="fr-FR" altLang="fr-FR" smtClean="0"/>
              <a:pPr/>
              <a:t>16</a:t>
            </a:fld>
            <a:endParaRPr lang="fr-FR" altLang="fr-FR"/>
          </a:p>
        </p:txBody>
      </p:sp>
    </p:spTree>
    <p:extLst>
      <p:ext uri="{BB962C8B-B14F-4D97-AF65-F5344CB8AC3E}">
        <p14:creationId xmlns:p14="http://schemas.microsoft.com/office/powerpoint/2010/main" val="39191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614313" y="906234"/>
            <a:ext cx="9940475" cy="1005050"/>
          </a:xfrm>
        </p:spPr>
        <p:txBody>
          <a:bodyPr/>
          <a:lstStyle/>
          <a:p>
            <a:pPr algn="ctr"/>
            <a:r>
              <a:rPr lang="fr-FR" altLang="fr-FR" sz="3200" dirty="0">
                <a:solidFill>
                  <a:srgbClr val="70B967"/>
                </a:solidFill>
              </a:rPr>
              <a:t>Vers une mer plus calme?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757646" y="1911284"/>
            <a:ext cx="10650582" cy="4781128"/>
          </a:xfrm>
        </p:spPr>
        <p:txBody>
          <a:bodyPr>
            <a:normAutofit/>
          </a:bodyPr>
          <a:lstStyle/>
          <a:p>
            <a:pPr marL="0" indent="0">
              <a:buNone/>
            </a:pPr>
            <a:r>
              <a:rPr lang="fr-FR" altLang="fr-FR" sz="2000" b="1" dirty="0"/>
              <a:t>A un an</a:t>
            </a:r>
          </a:p>
          <a:p>
            <a:pPr>
              <a:buFontTx/>
              <a:buChar char="-"/>
            </a:pPr>
            <a:r>
              <a:rPr lang="fr-FR" altLang="fr-FR" sz="1800" dirty="0">
                <a:solidFill>
                  <a:srgbClr val="2F9BB7"/>
                </a:solidFill>
              </a:rPr>
              <a:t>Certains applicatifs non compatibles avec l’évolution de l’infrastructure réseau,  ex : logiciel de bloc, logiciel d’écho anténatale = changement</a:t>
            </a:r>
          </a:p>
          <a:p>
            <a:pPr>
              <a:buFontTx/>
              <a:buChar char="-"/>
            </a:pPr>
            <a:r>
              <a:rPr lang="fr-FR" altLang="fr-FR" sz="1800" dirty="0">
                <a:solidFill>
                  <a:srgbClr val="2F9BB7"/>
                </a:solidFill>
              </a:rPr>
              <a:t>Des solutions toujours instables ou partiellement opérationnelles, ex : dictée numérique</a:t>
            </a:r>
          </a:p>
          <a:p>
            <a:pPr>
              <a:buFontTx/>
              <a:buChar char="-"/>
            </a:pPr>
            <a:r>
              <a:rPr lang="fr-FR" altLang="fr-FR" sz="1800" dirty="0">
                <a:solidFill>
                  <a:srgbClr val="2F9BB7"/>
                </a:solidFill>
              </a:rPr>
              <a:t>Des briques pas encore accessibles : logiciel d’hémovigilance et liaison EFS logiciel de télémédecine, logiciel de radioprotection, logiciel qualité du laboratoire, mails antérieurs à l’attaque, contacts Outlook, logiciel de suivi des prestations hôtelières, certaines interfaces et liaisons (ex DMP, PAACO)</a:t>
            </a:r>
          </a:p>
          <a:p>
            <a:pPr>
              <a:buFontTx/>
              <a:buChar char="-"/>
            </a:pPr>
            <a:r>
              <a:rPr lang="fr-FR" altLang="fr-FR" sz="1800" dirty="0">
                <a:solidFill>
                  <a:srgbClr val="2F9BB7"/>
                </a:solidFill>
              </a:rPr>
              <a:t>Des fonctionnalités dans le domaine biomédical non remontées , ex : EEG/gravure CD, applicatif Nexus (don d’organes/</a:t>
            </a:r>
            <a:r>
              <a:rPr lang="fr-FR" altLang="fr-FR" sz="1800" dirty="0" err="1">
                <a:solidFill>
                  <a:srgbClr val="2F9BB7"/>
                </a:solidFill>
              </a:rPr>
              <a:t>téléAvc</a:t>
            </a:r>
            <a:r>
              <a:rPr lang="fr-FR" altLang="fr-FR" sz="1800" dirty="0">
                <a:solidFill>
                  <a:srgbClr val="2F9BB7"/>
                </a:solidFill>
              </a:rPr>
              <a:t>)</a:t>
            </a:r>
          </a:p>
          <a:p>
            <a:pPr>
              <a:buFontTx/>
              <a:buChar char="-"/>
            </a:pPr>
            <a:r>
              <a:rPr lang="fr-FR" altLang="fr-FR" sz="1800" dirty="0">
                <a:solidFill>
                  <a:srgbClr val="2F9BB7"/>
                </a:solidFill>
              </a:rPr>
              <a:t>Rattrapage non terminé, clôture 2021 non réalisée</a:t>
            </a:r>
          </a:p>
          <a:p>
            <a:pPr marL="0" indent="0">
              <a:buNone/>
            </a:pPr>
            <a:endParaRPr lang="fr-FR" altLang="fr-FR" sz="2000" dirty="0"/>
          </a:p>
          <a:p>
            <a:pPr marL="0" indent="0" algn="ctr">
              <a:buNone/>
            </a:pPr>
            <a:r>
              <a:rPr lang="fr-FR" altLang="fr-FR" sz="2000" i="1" dirty="0">
                <a:solidFill>
                  <a:srgbClr val="92D050"/>
                </a:solidFill>
              </a:rPr>
              <a:t>Enseignement : complexité et grande diversité de nos applicatifs</a:t>
            </a:r>
          </a:p>
          <a:p>
            <a:pPr marL="0" indent="0">
              <a:buNone/>
            </a:pPr>
            <a:endParaRPr lang="fr-FR" altLang="fr-FR" sz="2000" dirty="0"/>
          </a:p>
          <a:p>
            <a:pPr marL="0" indent="0">
              <a:buNone/>
            </a:pPr>
            <a:endParaRPr lang="fr-FR" altLang="fr-FR" sz="1000" dirty="0"/>
          </a:p>
        </p:txBody>
      </p:sp>
      <p:sp>
        <p:nvSpPr>
          <p:cNvPr id="2" name="Espace réservé du numéro de diapositive 1">
            <a:extLst>
              <a:ext uri="{FF2B5EF4-FFF2-40B4-BE49-F238E27FC236}">
                <a16:creationId xmlns:a16="http://schemas.microsoft.com/office/drawing/2014/main" id="{57EF18B5-F902-4518-B700-E6D96C65DBE4}"/>
              </a:ext>
            </a:extLst>
          </p:cNvPr>
          <p:cNvSpPr>
            <a:spLocks noGrp="1"/>
          </p:cNvSpPr>
          <p:nvPr>
            <p:ph type="sldNum" sz="quarter" idx="12"/>
          </p:nvPr>
        </p:nvSpPr>
        <p:spPr/>
        <p:txBody>
          <a:bodyPr/>
          <a:lstStyle/>
          <a:p>
            <a:fld id="{8BC43ED6-A9BF-4AE3-97C4-1BF9C4793B62}" type="slidenum">
              <a:rPr lang="fr-FR" altLang="fr-FR" smtClean="0"/>
              <a:pPr/>
              <a:t>17</a:t>
            </a:fld>
            <a:endParaRPr lang="fr-FR" altLang="fr-FR"/>
          </a:p>
        </p:txBody>
      </p:sp>
    </p:spTree>
    <p:extLst>
      <p:ext uri="{BB962C8B-B14F-4D97-AF65-F5344CB8AC3E}">
        <p14:creationId xmlns:p14="http://schemas.microsoft.com/office/powerpoint/2010/main" val="183149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751A2-44C2-4C59-8806-8EE4BF398DA7}"/>
              </a:ext>
            </a:extLst>
          </p:cNvPr>
          <p:cNvSpPr>
            <a:spLocks noGrp="1"/>
          </p:cNvSpPr>
          <p:nvPr>
            <p:ph type="title"/>
          </p:nvPr>
        </p:nvSpPr>
        <p:spPr>
          <a:xfrm>
            <a:off x="838200" y="1092821"/>
            <a:ext cx="10073640" cy="648894"/>
          </a:xfrm>
        </p:spPr>
        <p:txBody>
          <a:bodyPr/>
          <a:lstStyle/>
          <a:p>
            <a:pPr algn="ctr"/>
            <a:r>
              <a:rPr lang="fr-FR" altLang="fr-FR" sz="3200" dirty="0">
                <a:solidFill>
                  <a:srgbClr val="70B967"/>
                </a:solidFill>
              </a:rPr>
              <a:t>Vers une mer plus calme?</a:t>
            </a:r>
            <a:endParaRPr lang="fr-FR" sz="3200" dirty="0">
              <a:solidFill>
                <a:srgbClr val="70B967"/>
              </a:solidFill>
            </a:endParaRPr>
          </a:p>
        </p:txBody>
      </p:sp>
      <p:sp>
        <p:nvSpPr>
          <p:cNvPr id="3" name="Espace réservé du contenu 2">
            <a:extLst>
              <a:ext uri="{FF2B5EF4-FFF2-40B4-BE49-F238E27FC236}">
                <a16:creationId xmlns:a16="http://schemas.microsoft.com/office/drawing/2014/main" id="{860D8FBE-1DD3-46E5-B3AB-62BF1BC9DDEA}"/>
              </a:ext>
            </a:extLst>
          </p:cNvPr>
          <p:cNvSpPr>
            <a:spLocks noGrp="1"/>
          </p:cNvSpPr>
          <p:nvPr>
            <p:ph idx="1"/>
          </p:nvPr>
        </p:nvSpPr>
        <p:spPr>
          <a:xfrm>
            <a:off x="838199" y="1889760"/>
            <a:ext cx="10369731" cy="4484913"/>
          </a:xfrm>
        </p:spPr>
        <p:txBody>
          <a:bodyPr>
            <a:normAutofit fontScale="92500" lnSpcReduction="10000"/>
          </a:bodyPr>
          <a:lstStyle/>
          <a:p>
            <a:pPr marL="0" indent="0">
              <a:buNone/>
            </a:pPr>
            <a:r>
              <a:rPr lang="fr-FR" dirty="0"/>
              <a:t>Impact financier à un an:</a:t>
            </a:r>
          </a:p>
          <a:p>
            <a:pPr>
              <a:buFontTx/>
              <a:buChar char="-"/>
            </a:pPr>
            <a:r>
              <a:rPr lang="fr-FR" sz="1900" dirty="0">
                <a:solidFill>
                  <a:srgbClr val="2F9BB7"/>
                </a:solidFill>
              </a:rPr>
              <a:t>Investissements : 174 000 € (matériel pour reconstruction du réseau)</a:t>
            </a:r>
          </a:p>
          <a:p>
            <a:pPr>
              <a:buFontTx/>
              <a:buChar char="-"/>
            </a:pPr>
            <a:r>
              <a:rPr lang="fr-FR" sz="1900" dirty="0">
                <a:solidFill>
                  <a:srgbClr val="2F9BB7"/>
                </a:solidFill>
              </a:rPr>
              <a:t>Prestations cybersécurité et réinstallations : 546 000€</a:t>
            </a:r>
          </a:p>
          <a:p>
            <a:pPr>
              <a:buFontTx/>
              <a:buChar char="-"/>
            </a:pPr>
            <a:r>
              <a:rPr lang="fr-FR" sz="1900" dirty="0">
                <a:solidFill>
                  <a:srgbClr val="2F9BB7"/>
                </a:solidFill>
              </a:rPr>
              <a:t>Sous-traitance biologie : 9 000€</a:t>
            </a:r>
          </a:p>
          <a:p>
            <a:pPr>
              <a:buFontTx/>
              <a:buChar char="-"/>
            </a:pPr>
            <a:r>
              <a:rPr lang="fr-FR" sz="1900" dirty="0">
                <a:solidFill>
                  <a:srgbClr val="2F9BB7"/>
                </a:solidFill>
              </a:rPr>
              <a:t>Coût RH (PM et PNM) renforts, heures sup : 1 484 000€</a:t>
            </a:r>
          </a:p>
          <a:p>
            <a:pPr>
              <a:buFontTx/>
              <a:buChar char="-"/>
            </a:pPr>
            <a:r>
              <a:rPr lang="fr-FR" sz="1900" dirty="0">
                <a:solidFill>
                  <a:srgbClr val="2F9BB7"/>
                </a:solidFill>
              </a:rPr>
              <a:t>143 000€ pertes de recettes commerciales</a:t>
            </a:r>
          </a:p>
          <a:p>
            <a:pPr marL="0" indent="0" algn="ctr">
              <a:buNone/>
            </a:pPr>
            <a:r>
              <a:rPr lang="fr-FR" sz="1900" dirty="0">
                <a:solidFill>
                  <a:srgbClr val="FF0000"/>
                </a:solidFill>
              </a:rPr>
              <a:t>Au total 2 356 000€, compensés par l’ARS</a:t>
            </a:r>
          </a:p>
          <a:p>
            <a:pPr marL="0" indent="0">
              <a:buNone/>
            </a:pPr>
            <a:r>
              <a:rPr lang="fr-FR" sz="1900" dirty="0">
                <a:solidFill>
                  <a:srgbClr val="2F9BB7"/>
                </a:solidFill>
              </a:rPr>
              <a:t>Manque de recettes liées à l’activité (radiothérapie/imagerie/laboratoire) estimés à 2 344 000 € et problématique de trésorerie (40 M d’€) neutralisée </a:t>
            </a:r>
            <a:r>
              <a:rPr lang="fr-FR" sz="1900" b="1" u="sng" dirty="0">
                <a:solidFill>
                  <a:srgbClr val="2F9BB7"/>
                </a:solidFill>
              </a:rPr>
              <a:t>mais</a:t>
            </a:r>
            <a:r>
              <a:rPr lang="fr-FR" sz="1900" dirty="0">
                <a:solidFill>
                  <a:srgbClr val="2F9BB7"/>
                </a:solidFill>
              </a:rPr>
              <a:t> couvertes par la garantie de financement lié au </a:t>
            </a:r>
            <a:r>
              <a:rPr lang="fr-FR" sz="1900" dirty="0" err="1">
                <a:solidFill>
                  <a:srgbClr val="2F9BB7"/>
                </a:solidFill>
              </a:rPr>
              <a:t>Covid</a:t>
            </a:r>
            <a:r>
              <a:rPr lang="fr-FR" sz="1900" dirty="0">
                <a:solidFill>
                  <a:srgbClr val="2F9BB7"/>
                </a:solidFill>
              </a:rPr>
              <a:t>. </a:t>
            </a:r>
          </a:p>
          <a:p>
            <a:pPr marL="0" indent="0">
              <a:buNone/>
            </a:pPr>
            <a:endParaRPr lang="fr-FR" sz="2100" dirty="0"/>
          </a:p>
          <a:p>
            <a:pPr marL="0" indent="0" algn="ctr">
              <a:buNone/>
            </a:pPr>
            <a:r>
              <a:rPr lang="fr-FR" sz="2200" i="1" dirty="0">
                <a:solidFill>
                  <a:srgbClr val="92D050"/>
                </a:solidFill>
              </a:rPr>
              <a:t>Enseignement : Impact financier important (1,5% du budget) </a:t>
            </a:r>
          </a:p>
          <a:p>
            <a:pPr marL="0" indent="0" algn="ctr">
              <a:buNone/>
            </a:pPr>
            <a:r>
              <a:rPr lang="fr-FR" sz="2200" i="1" dirty="0">
                <a:solidFill>
                  <a:srgbClr val="92D050"/>
                </a:solidFill>
              </a:rPr>
              <a:t>et les pouvoirs publics au rendez vous</a:t>
            </a:r>
          </a:p>
        </p:txBody>
      </p:sp>
      <p:sp>
        <p:nvSpPr>
          <p:cNvPr id="4" name="Espace réservé du numéro de diapositive 3">
            <a:extLst>
              <a:ext uri="{FF2B5EF4-FFF2-40B4-BE49-F238E27FC236}">
                <a16:creationId xmlns:a16="http://schemas.microsoft.com/office/drawing/2014/main" id="{57AC3F3B-58A8-4214-B833-ED4EDAB97F13}"/>
              </a:ext>
            </a:extLst>
          </p:cNvPr>
          <p:cNvSpPr>
            <a:spLocks noGrp="1"/>
          </p:cNvSpPr>
          <p:nvPr>
            <p:ph type="sldNum" sz="quarter" idx="12"/>
          </p:nvPr>
        </p:nvSpPr>
        <p:spPr/>
        <p:txBody>
          <a:bodyPr/>
          <a:lstStyle/>
          <a:p>
            <a:fld id="{8BC43ED6-A9BF-4AE3-97C4-1BF9C4793B62}" type="slidenum">
              <a:rPr lang="fr-FR" altLang="fr-FR" smtClean="0"/>
              <a:pPr/>
              <a:t>18</a:t>
            </a:fld>
            <a:endParaRPr lang="fr-FR" altLang="fr-FR"/>
          </a:p>
        </p:txBody>
      </p:sp>
    </p:spTree>
    <p:extLst>
      <p:ext uri="{BB962C8B-B14F-4D97-AF65-F5344CB8AC3E}">
        <p14:creationId xmlns:p14="http://schemas.microsoft.com/office/powerpoint/2010/main" val="16095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1"/>
            <a:ext cx="10515600" cy="701890"/>
          </a:xfrm>
        </p:spPr>
        <p:txBody>
          <a:bodyPr/>
          <a:lstStyle/>
          <a:p>
            <a:pPr algn="ctr"/>
            <a:r>
              <a:rPr lang="fr-FR" altLang="fr-FR" sz="3200" dirty="0">
                <a:solidFill>
                  <a:srgbClr val="70B967"/>
                </a:solidFill>
              </a:rPr>
              <a:t>Quelques enseignements …</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84068" y="1794710"/>
            <a:ext cx="10145486" cy="4938711"/>
          </a:xfrm>
        </p:spPr>
        <p:txBody>
          <a:bodyPr>
            <a:normAutofit/>
          </a:bodyPr>
          <a:lstStyle/>
          <a:p>
            <a:pPr>
              <a:buFontTx/>
              <a:buChar char="-"/>
            </a:pPr>
            <a:r>
              <a:rPr lang="fr-FR" altLang="fr-FR" sz="1800" dirty="0">
                <a:solidFill>
                  <a:srgbClr val="2F9BB7"/>
                </a:solidFill>
              </a:rPr>
              <a:t>Une gestion de crise marathonienne : des semaines, des mois, un an…  et peut-être plus. </a:t>
            </a:r>
          </a:p>
          <a:p>
            <a:pPr>
              <a:buFontTx/>
              <a:buChar char="-"/>
            </a:pPr>
            <a:r>
              <a:rPr lang="fr-FR" altLang="fr-FR" sz="1800" dirty="0">
                <a:solidFill>
                  <a:srgbClr val="2F9BB7"/>
                </a:solidFill>
              </a:rPr>
              <a:t>Peu de lisibilité et de certitudes pendant tous ces mois</a:t>
            </a:r>
          </a:p>
          <a:p>
            <a:pPr>
              <a:buFontTx/>
              <a:buChar char="-"/>
            </a:pPr>
            <a:r>
              <a:rPr lang="fr-FR" altLang="fr-FR" sz="1800" dirty="0">
                <a:solidFill>
                  <a:srgbClr val="2F9BB7"/>
                </a:solidFill>
              </a:rPr>
              <a:t>Choc traumatique certain, fatigue cognitive et physique renforcée par la 4</a:t>
            </a:r>
            <a:r>
              <a:rPr lang="fr-FR" altLang="fr-FR" sz="1800" baseline="30000" dirty="0">
                <a:solidFill>
                  <a:srgbClr val="2F9BB7"/>
                </a:solidFill>
              </a:rPr>
              <a:t>ème</a:t>
            </a:r>
            <a:r>
              <a:rPr lang="fr-FR" altLang="fr-FR" sz="1800" dirty="0">
                <a:solidFill>
                  <a:srgbClr val="2F9BB7"/>
                </a:solidFill>
              </a:rPr>
              <a:t>  et 5</a:t>
            </a:r>
            <a:r>
              <a:rPr lang="fr-FR" altLang="fr-FR" sz="1800" baseline="30000" dirty="0">
                <a:solidFill>
                  <a:srgbClr val="2F9BB7"/>
                </a:solidFill>
              </a:rPr>
              <a:t>ème</a:t>
            </a:r>
            <a:r>
              <a:rPr lang="fr-FR" altLang="fr-FR" sz="1800" dirty="0">
                <a:solidFill>
                  <a:srgbClr val="2F9BB7"/>
                </a:solidFill>
              </a:rPr>
              <a:t> vague </a:t>
            </a:r>
            <a:r>
              <a:rPr lang="fr-FR" altLang="fr-FR" sz="1800" dirty="0" err="1">
                <a:solidFill>
                  <a:srgbClr val="2F9BB7"/>
                </a:solidFill>
              </a:rPr>
              <a:t>Covid</a:t>
            </a:r>
            <a:endParaRPr lang="fr-FR" altLang="fr-FR" sz="1800" dirty="0">
              <a:solidFill>
                <a:srgbClr val="2F9BB7"/>
              </a:solidFill>
            </a:endParaRPr>
          </a:p>
          <a:p>
            <a:pPr>
              <a:buFontTx/>
              <a:buChar char="-"/>
            </a:pPr>
            <a:r>
              <a:rPr lang="fr-FR" altLang="fr-FR" sz="1800" dirty="0">
                <a:solidFill>
                  <a:srgbClr val="2F9BB7"/>
                </a:solidFill>
              </a:rPr>
              <a:t>Des équipes sursollicitées surtout la DSI, les services médico-techniques, toujours présents mais « rincés »</a:t>
            </a:r>
          </a:p>
          <a:p>
            <a:pPr>
              <a:buFontTx/>
              <a:buChar char="-"/>
            </a:pPr>
            <a:r>
              <a:rPr lang="fr-FR" altLang="fr-FR" sz="1800" dirty="0">
                <a:solidFill>
                  <a:srgbClr val="2F9BB7"/>
                </a:solidFill>
              </a:rPr>
              <a:t>Une sortie de crise et la perspective d’un retour à la normale excessivement long</a:t>
            </a:r>
          </a:p>
          <a:p>
            <a:pPr marL="0" indent="0" algn="ctr">
              <a:buNone/>
            </a:pPr>
            <a:r>
              <a:rPr lang="fr-FR" altLang="fr-FR" sz="1800" i="1" dirty="0"/>
              <a:t>      « quand la ligne d’horizon recule au fur et à mesure que l’on avance »</a:t>
            </a:r>
          </a:p>
          <a:p>
            <a:pPr>
              <a:buFontTx/>
              <a:buChar char="-"/>
            </a:pPr>
            <a:r>
              <a:rPr lang="fr-FR" altLang="fr-FR" sz="1800" dirty="0">
                <a:solidFill>
                  <a:srgbClr val="2F9BB7"/>
                </a:solidFill>
              </a:rPr>
              <a:t>Prise de conscience de notre vulnérabilité numérique (les anciens plus agiles que les jeunes ?) et de l’obligation d’investir dans la sécurité informatique (compétences, investissements, prestations sécurité…)</a:t>
            </a:r>
          </a:p>
          <a:p>
            <a:pPr>
              <a:buFontTx/>
              <a:buChar char="-"/>
            </a:pPr>
            <a:r>
              <a:rPr lang="fr-FR" altLang="fr-FR" sz="1800" dirty="0">
                <a:solidFill>
                  <a:srgbClr val="2F9BB7"/>
                </a:solidFill>
              </a:rPr>
              <a:t>Un système d’information renforcé, des règles de sécurités encore plus fortes</a:t>
            </a:r>
          </a:p>
          <a:p>
            <a:pPr>
              <a:buFontTx/>
              <a:buChar char="-"/>
            </a:pPr>
            <a:r>
              <a:rPr lang="fr-FR" altLang="fr-FR" sz="1800" dirty="0">
                <a:solidFill>
                  <a:srgbClr val="2F9BB7"/>
                </a:solidFill>
              </a:rPr>
              <a:t>Un accélérateur de déploiement des solutions (sécurité/ évolution des versions..)</a:t>
            </a:r>
          </a:p>
          <a:p>
            <a:pPr marL="0" indent="0" algn="ctr">
              <a:buNone/>
            </a:pPr>
            <a:r>
              <a:rPr lang="fr-FR" altLang="fr-FR" sz="2000" b="1" dirty="0">
                <a:solidFill>
                  <a:srgbClr val="FF0000"/>
                </a:solidFill>
              </a:rPr>
              <a:t>Mais …</a:t>
            </a:r>
          </a:p>
          <a:p>
            <a:pPr marL="0" indent="0">
              <a:buNone/>
            </a:pPr>
            <a:endParaRPr lang="fr-FR" altLang="fr-FR" sz="2000" dirty="0"/>
          </a:p>
        </p:txBody>
      </p:sp>
      <p:sp>
        <p:nvSpPr>
          <p:cNvPr id="2" name="Espace réservé du numéro de diapositive 1">
            <a:extLst>
              <a:ext uri="{FF2B5EF4-FFF2-40B4-BE49-F238E27FC236}">
                <a16:creationId xmlns:a16="http://schemas.microsoft.com/office/drawing/2014/main" id="{D1F4978A-8000-48F9-8D1C-4CBAF1E3EB94}"/>
              </a:ext>
            </a:extLst>
          </p:cNvPr>
          <p:cNvSpPr>
            <a:spLocks noGrp="1"/>
          </p:cNvSpPr>
          <p:nvPr>
            <p:ph type="sldNum" sz="quarter" idx="12"/>
          </p:nvPr>
        </p:nvSpPr>
        <p:spPr/>
        <p:txBody>
          <a:bodyPr/>
          <a:lstStyle/>
          <a:p>
            <a:fld id="{8BC43ED6-A9BF-4AE3-97C4-1BF9C4793B62}" type="slidenum">
              <a:rPr lang="fr-FR" altLang="fr-FR" smtClean="0"/>
              <a:pPr/>
              <a:t>19</a:t>
            </a:fld>
            <a:endParaRPr lang="fr-FR" altLang="fr-FR"/>
          </a:p>
        </p:txBody>
      </p:sp>
    </p:spTree>
    <p:extLst>
      <p:ext uri="{BB962C8B-B14F-4D97-AF65-F5344CB8AC3E}">
        <p14:creationId xmlns:p14="http://schemas.microsoft.com/office/powerpoint/2010/main" val="274990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DF2E110-29AF-47C1-BF70-D1912C63ABA9}"/>
              </a:ext>
            </a:extLst>
          </p:cNvPr>
          <p:cNvSpPr>
            <a:spLocks noGrp="1"/>
          </p:cNvSpPr>
          <p:nvPr>
            <p:ph type="body" sz="quarter" idx="10"/>
          </p:nvPr>
        </p:nvSpPr>
        <p:spPr>
          <a:xfrm>
            <a:off x="2667809" y="2595563"/>
            <a:ext cx="8095265" cy="1322096"/>
          </a:xfrm>
        </p:spPr>
        <p:txBody>
          <a:bodyPr>
            <a:normAutofit fontScale="55000" lnSpcReduction="20000"/>
          </a:bodyPr>
          <a:lstStyle/>
          <a:p>
            <a:r>
              <a:rPr lang="fr-FR" sz="4400" dirty="0"/>
              <a:t>Aline GILET-CAUBERE </a:t>
            </a:r>
          </a:p>
          <a:p>
            <a:r>
              <a:rPr lang="fr-FR" sz="4000" dirty="0"/>
              <a:t>Directrice des Affaires </a:t>
            </a:r>
            <a:r>
              <a:rPr lang="fr-FR" dirty="0"/>
              <a:t>G</a:t>
            </a:r>
            <a:r>
              <a:rPr lang="fr-FR" sz="4000" dirty="0"/>
              <a:t>énérales, de la qualité gestion des</a:t>
            </a:r>
          </a:p>
          <a:p>
            <a:r>
              <a:rPr lang="fr-FR" sz="4000" dirty="0"/>
              <a:t>risques, des relations usagers et de la communication</a:t>
            </a:r>
          </a:p>
        </p:txBody>
      </p:sp>
      <p:sp>
        <p:nvSpPr>
          <p:cNvPr id="3" name="Espace réservé du texte 2">
            <a:extLst>
              <a:ext uri="{FF2B5EF4-FFF2-40B4-BE49-F238E27FC236}">
                <a16:creationId xmlns:a16="http://schemas.microsoft.com/office/drawing/2014/main" id="{6DBD5EC8-0539-4056-AC16-7E555AB57903}"/>
              </a:ext>
            </a:extLst>
          </p:cNvPr>
          <p:cNvSpPr>
            <a:spLocks noGrp="1"/>
          </p:cNvSpPr>
          <p:nvPr>
            <p:ph type="body" sz="quarter" idx="11"/>
          </p:nvPr>
        </p:nvSpPr>
        <p:spPr>
          <a:xfrm>
            <a:off x="3414319" y="4594007"/>
            <a:ext cx="4834996" cy="858837"/>
          </a:xfrm>
        </p:spPr>
        <p:txBody>
          <a:bodyPr>
            <a:normAutofit fontScale="85000" lnSpcReduction="20000"/>
          </a:bodyPr>
          <a:lstStyle/>
          <a:p>
            <a:pPr algn="ctr"/>
            <a:r>
              <a:rPr lang="fr-FR" sz="3200" dirty="0"/>
              <a:t>Cyberattaque au CH de DAX</a:t>
            </a:r>
          </a:p>
          <a:p>
            <a:pPr algn="ctr"/>
            <a:r>
              <a:rPr lang="fr-FR" sz="3200" dirty="0"/>
              <a:t>RETEX un an après la crise</a:t>
            </a:r>
          </a:p>
        </p:txBody>
      </p:sp>
    </p:spTree>
    <p:extLst>
      <p:ext uri="{BB962C8B-B14F-4D97-AF65-F5344CB8AC3E}">
        <p14:creationId xmlns:p14="http://schemas.microsoft.com/office/powerpoint/2010/main" val="152842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p:txBody>
          <a:bodyPr/>
          <a:lstStyle/>
          <a:p>
            <a:pPr algn="ctr"/>
            <a:r>
              <a:rPr lang="fr-FR" altLang="fr-FR" sz="3200" dirty="0">
                <a:solidFill>
                  <a:srgbClr val="70B967"/>
                </a:solidFill>
              </a:rPr>
              <a:t>Quelques enseignements …</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1745530" y="2146956"/>
            <a:ext cx="7931224" cy="4525963"/>
          </a:xfrm>
        </p:spPr>
        <p:txBody>
          <a:bodyPr/>
          <a:lstStyle/>
          <a:p>
            <a:pPr marL="0" indent="0" algn="ctr">
              <a:buNone/>
            </a:pPr>
            <a:r>
              <a:rPr lang="fr-FR" altLang="fr-FR" sz="2800" dirty="0"/>
              <a:t>Une aventure humaine incroyable </a:t>
            </a:r>
          </a:p>
          <a:p>
            <a:pPr marL="0" indent="0" algn="ctr">
              <a:buNone/>
            </a:pPr>
            <a:r>
              <a:rPr lang="fr-FR" altLang="fr-FR" sz="2800" dirty="0"/>
              <a:t> </a:t>
            </a:r>
            <a:r>
              <a:rPr lang="fr-FR" altLang="fr-FR" dirty="0">
                <a:solidFill>
                  <a:srgbClr val="2F9BB7"/>
                </a:solidFill>
              </a:rPr>
              <a:t>Engagement</a:t>
            </a:r>
          </a:p>
          <a:p>
            <a:pPr marL="0" indent="0" algn="ctr">
              <a:buNone/>
            </a:pPr>
            <a:r>
              <a:rPr lang="fr-FR" altLang="fr-FR" dirty="0">
                <a:solidFill>
                  <a:srgbClr val="2F9BB7"/>
                </a:solidFill>
              </a:rPr>
              <a:t>Solidarité</a:t>
            </a:r>
          </a:p>
          <a:p>
            <a:pPr marL="0" indent="0" algn="ctr">
              <a:buNone/>
            </a:pPr>
            <a:r>
              <a:rPr lang="fr-FR" altLang="fr-FR" dirty="0">
                <a:solidFill>
                  <a:srgbClr val="2F9BB7"/>
                </a:solidFill>
              </a:rPr>
              <a:t>Agilité</a:t>
            </a:r>
          </a:p>
          <a:p>
            <a:pPr marL="0" indent="0" algn="ctr">
              <a:buNone/>
            </a:pPr>
            <a:r>
              <a:rPr lang="fr-FR" altLang="fr-FR" dirty="0">
                <a:solidFill>
                  <a:srgbClr val="2F9BB7"/>
                </a:solidFill>
              </a:rPr>
              <a:t>Créativité</a:t>
            </a:r>
          </a:p>
          <a:p>
            <a:pPr marL="0" indent="0" algn="ctr">
              <a:buNone/>
            </a:pPr>
            <a:r>
              <a:rPr lang="fr-FR" altLang="fr-FR" dirty="0">
                <a:solidFill>
                  <a:srgbClr val="2F9BB7"/>
                </a:solidFill>
              </a:rPr>
              <a:t>Collaboration et la responsabilité de tous</a:t>
            </a:r>
          </a:p>
          <a:p>
            <a:pPr marL="0" indent="0" algn="ctr">
              <a:buNone/>
            </a:pPr>
            <a:endParaRPr lang="fr-FR" altLang="fr-FR" sz="2800" dirty="0">
              <a:solidFill>
                <a:srgbClr val="FF0000"/>
              </a:solidFill>
            </a:endParaRPr>
          </a:p>
          <a:p>
            <a:pPr marL="0" indent="0" algn="ctr">
              <a:buNone/>
            </a:pPr>
            <a:r>
              <a:rPr lang="fr-FR" altLang="fr-FR" sz="2800" dirty="0">
                <a:solidFill>
                  <a:srgbClr val="FF0000"/>
                </a:solidFill>
              </a:rPr>
              <a:t>une force pour le futur</a:t>
            </a:r>
          </a:p>
          <a:p>
            <a:pPr eaLnBrk="1" hangingPunct="1">
              <a:buFontTx/>
              <a:buChar char="-"/>
            </a:pPr>
            <a:endParaRPr lang="fr-FR" altLang="fr-FR" sz="2000" dirty="0"/>
          </a:p>
        </p:txBody>
      </p:sp>
      <p:sp>
        <p:nvSpPr>
          <p:cNvPr id="2" name="Espace réservé du numéro de diapositive 1">
            <a:extLst>
              <a:ext uri="{FF2B5EF4-FFF2-40B4-BE49-F238E27FC236}">
                <a16:creationId xmlns:a16="http://schemas.microsoft.com/office/drawing/2014/main" id="{43F77C28-F8DE-469A-B68F-EC056AEBB4F9}"/>
              </a:ext>
            </a:extLst>
          </p:cNvPr>
          <p:cNvSpPr>
            <a:spLocks noGrp="1"/>
          </p:cNvSpPr>
          <p:nvPr>
            <p:ph type="sldNum" sz="quarter" idx="12"/>
          </p:nvPr>
        </p:nvSpPr>
        <p:spPr/>
        <p:txBody>
          <a:bodyPr/>
          <a:lstStyle/>
          <a:p>
            <a:fld id="{8BC43ED6-A9BF-4AE3-97C4-1BF9C4793B62}" type="slidenum">
              <a:rPr lang="fr-FR" altLang="fr-FR" smtClean="0"/>
              <a:pPr/>
              <a:t>20</a:t>
            </a:fld>
            <a:endParaRPr lang="fr-FR" altLang="fr-FR"/>
          </a:p>
        </p:txBody>
      </p:sp>
    </p:spTree>
    <p:extLst>
      <p:ext uri="{BB962C8B-B14F-4D97-AF65-F5344CB8AC3E}">
        <p14:creationId xmlns:p14="http://schemas.microsoft.com/office/powerpoint/2010/main" val="284503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1029092" y="844731"/>
            <a:ext cx="8820301" cy="1015966"/>
          </a:xfrm>
        </p:spPr>
        <p:txBody>
          <a:bodyPr/>
          <a:lstStyle/>
          <a:p>
            <a:pPr algn="ctr"/>
            <a:r>
              <a:rPr lang="fr-FR" altLang="fr-FR" sz="3200" i="1" dirty="0">
                <a:solidFill>
                  <a:srgbClr val="70B967"/>
                </a:solidFill>
              </a:rPr>
              <a:t>Verbatim </a:t>
            </a:r>
            <a:r>
              <a:rPr lang="fr-FR" altLang="fr-FR" sz="2400" i="1" dirty="0">
                <a:solidFill>
                  <a:srgbClr val="70B967"/>
                </a:solidFill>
              </a:rPr>
              <a:t>recueilli à l’occasion du </a:t>
            </a:r>
            <a:r>
              <a:rPr lang="fr-FR" altLang="fr-FR" sz="2400" i="1" dirty="0" err="1">
                <a:solidFill>
                  <a:srgbClr val="70B967"/>
                </a:solidFill>
              </a:rPr>
              <a:t>retex</a:t>
            </a:r>
            <a:r>
              <a:rPr lang="fr-FR" altLang="fr-FR" sz="2400" i="1" dirty="0">
                <a:solidFill>
                  <a:srgbClr val="70B967"/>
                </a:solidFill>
              </a:rPr>
              <a:t> interne</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661851" y="1724297"/>
            <a:ext cx="10911839" cy="5133702"/>
          </a:xfrm>
        </p:spPr>
        <p:txBody>
          <a:bodyPr>
            <a:normAutofit fontScale="85000" lnSpcReduction="20000"/>
          </a:bodyPr>
          <a:lstStyle/>
          <a:p>
            <a:pPr marL="0" indent="0">
              <a:buNone/>
            </a:pPr>
            <a:r>
              <a:rPr lang="fr-FR" altLang="fr-FR" sz="1400" i="1" dirty="0">
                <a:solidFill>
                  <a:srgbClr val="2F9BB7"/>
                </a:solidFill>
              </a:rPr>
              <a:t>« Les équipes ont fait preuve de réactivité, de courage, de solidarité, de sagesse, de volontariat, d’engagement au prix d’une grande pression, d’une grande fatigue cognitive, physique et psychique » </a:t>
            </a:r>
            <a:r>
              <a:rPr lang="fr-FR" altLang="fr-FR" sz="1400" dirty="0"/>
              <a:t>Responsable PUI</a:t>
            </a:r>
          </a:p>
          <a:p>
            <a:pPr marL="0" indent="0">
              <a:buNone/>
            </a:pPr>
            <a:endParaRPr lang="fr-FR" altLang="fr-FR" sz="300" dirty="0">
              <a:solidFill>
                <a:srgbClr val="2F9BB7"/>
              </a:solidFill>
            </a:endParaRPr>
          </a:p>
          <a:p>
            <a:pPr marL="0" indent="0">
              <a:buNone/>
            </a:pPr>
            <a:r>
              <a:rPr lang="fr-FR" altLang="fr-FR" sz="1400" i="1" dirty="0">
                <a:solidFill>
                  <a:srgbClr val="2F9BB7"/>
                </a:solidFill>
              </a:rPr>
              <a:t>« Notre fonctionnement est intimement lié à l’informatique dans tous les domaines de nos pratiques soignantes et logistiques, ce qui nous rend vulnérable » </a:t>
            </a:r>
            <a:r>
              <a:rPr lang="fr-FR" altLang="fr-FR" sz="1400" dirty="0"/>
              <a:t>Cadre de Santé maladie infectieuse</a:t>
            </a:r>
          </a:p>
          <a:p>
            <a:pPr marL="0" indent="0">
              <a:buNone/>
            </a:pPr>
            <a:r>
              <a:rPr lang="fr-FR" altLang="fr-FR" sz="1400" i="1" dirty="0">
                <a:solidFill>
                  <a:srgbClr val="2F9BB7"/>
                </a:solidFill>
              </a:rPr>
              <a:t>« La cyberattaque a été un levier déterminant pour la santé et l’hygiène du SI » </a:t>
            </a:r>
            <a:r>
              <a:rPr lang="fr-FR" altLang="fr-FR" sz="1400" dirty="0"/>
              <a:t>DSIO </a:t>
            </a:r>
          </a:p>
          <a:p>
            <a:pPr marL="0" indent="0">
              <a:buNone/>
            </a:pPr>
            <a:endParaRPr lang="fr-FR" altLang="fr-FR" sz="400" dirty="0">
              <a:solidFill>
                <a:srgbClr val="2F9BB7"/>
              </a:solidFill>
            </a:endParaRPr>
          </a:p>
          <a:p>
            <a:pPr marL="0" indent="0">
              <a:buNone/>
            </a:pPr>
            <a:r>
              <a:rPr lang="fr-FR" altLang="fr-FR" sz="1400" i="1" dirty="0">
                <a:solidFill>
                  <a:srgbClr val="2F9BB7"/>
                </a:solidFill>
              </a:rPr>
              <a:t>« L’évènement le plus impactant de l’histoire de notre établissement » </a:t>
            </a:r>
            <a:r>
              <a:rPr lang="fr-FR" altLang="fr-FR" sz="1400" dirty="0"/>
              <a:t>Chef de service Urgences</a:t>
            </a:r>
          </a:p>
          <a:p>
            <a:pPr marL="0" indent="0">
              <a:buNone/>
            </a:pPr>
            <a:endParaRPr lang="fr-FR" altLang="fr-FR" sz="400" dirty="0">
              <a:solidFill>
                <a:srgbClr val="2F9BB7"/>
              </a:solidFill>
            </a:endParaRPr>
          </a:p>
          <a:p>
            <a:pPr marL="0" indent="0">
              <a:buNone/>
            </a:pPr>
            <a:r>
              <a:rPr lang="fr-FR" altLang="fr-FR" sz="1400" dirty="0">
                <a:solidFill>
                  <a:srgbClr val="2F9BB7"/>
                </a:solidFill>
              </a:rPr>
              <a:t>« </a:t>
            </a:r>
            <a:r>
              <a:rPr lang="fr-FR" altLang="fr-FR" sz="1400" i="1" dirty="0">
                <a:solidFill>
                  <a:srgbClr val="2F9BB7"/>
                </a:solidFill>
              </a:rPr>
              <a:t>Cela a montré la résilience d’un établissement et de ses services, sa capacité à s’entraider, à faire face, à développer de l’adaptabilité » </a:t>
            </a:r>
            <a:r>
              <a:rPr lang="fr-FR" altLang="fr-FR" sz="1400" dirty="0"/>
              <a:t>Faisant Fonction de Cadre pédopsychiatrie</a:t>
            </a:r>
          </a:p>
          <a:p>
            <a:pPr marL="0" indent="0">
              <a:buNone/>
            </a:pPr>
            <a:endParaRPr lang="fr-FR" altLang="fr-FR" sz="400" dirty="0">
              <a:solidFill>
                <a:srgbClr val="2F9BB7"/>
              </a:solidFill>
            </a:endParaRPr>
          </a:p>
          <a:p>
            <a:pPr marL="0" indent="0">
              <a:buNone/>
            </a:pPr>
            <a:r>
              <a:rPr lang="fr-FR" altLang="fr-FR" sz="1400" i="1" dirty="0">
                <a:solidFill>
                  <a:srgbClr val="2F9BB7"/>
                </a:solidFill>
              </a:rPr>
              <a:t>« Avoir pris conscience de la complexité d’un système informatique et de sa remise en route » </a:t>
            </a:r>
            <a:r>
              <a:rPr lang="fr-FR" altLang="fr-FR" sz="1400" dirty="0"/>
              <a:t>Cadre pédiatrie</a:t>
            </a:r>
          </a:p>
          <a:p>
            <a:pPr marL="0" indent="0">
              <a:buNone/>
            </a:pPr>
            <a:endParaRPr lang="fr-FR" altLang="fr-FR" sz="400" dirty="0">
              <a:solidFill>
                <a:srgbClr val="2F9BB7"/>
              </a:solidFill>
            </a:endParaRPr>
          </a:p>
          <a:p>
            <a:pPr marL="0" indent="0">
              <a:buNone/>
            </a:pPr>
            <a:r>
              <a:rPr lang="fr-FR" altLang="fr-FR" sz="1400" i="1" dirty="0">
                <a:solidFill>
                  <a:srgbClr val="2F9BB7"/>
                </a:solidFill>
              </a:rPr>
              <a:t>« Importance de conserver 2 supports, informatique et papier » </a:t>
            </a:r>
            <a:r>
              <a:rPr lang="fr-FR" altLang="fr-FR" sz="1400" dirty="0"/>
              <a:t>Attachée gériatrie</a:t>
            </a:r>
          </a:p>
          <a:p>
            <a:pPr marL="0" indent="0">
              <a:buNone/>
            </a:pPr>
            <a:endParaRPr lang="fr-FR" altLang="fr-FR" sz="400" dirty="0">
              <a:solidFill>
                <a:srgbClr val="2F9BB7"/>
              </a:solidFill>
            </a:endParaRPr>
          </a:p>
          <a:p>
            <a:pPr marL="0" indent="0">
              <a:buNone/>
            </a:pPr>
            <a:r>
              <a:rPr lang="fr-FR" altLang="fr-FR" sz="1400" i="1" dirty="0">
                <a:solidFill>
                  <a:srgbClr val="2F9BB7"/>
                </a:solidFill>
              </a:rPr>
              <a:t>« Ne pas paniquer et s’adapter, on a su réagir vite et développer la communication informelle … et s’échanger des astuces » </a:t>
            </a:r>
            <a:r>
              <a:rPr lang="fr-FR" altLang="fr-FR" sz="1400" dirty="0"/>
              <a:t>IDEC obésité</a:t>
            </a:r>
          </a:p>
          <a:p>
            <a:pPr marL="0" indent="0">
              <a:buNone/>
            </a:pPr>
            <a:endParaRPr lang="fr-FR" altLang="fr-FR" sz="400" dirty="0">
              <a:solidFill>
                <a:srgbClr val="2F9BB7"/>
              </a:solidFill>
            </a:endParaRPr>
          </a:p>
          <a:p>
            <a:pPr marL="0" indent="0">
              <a:buNone/>
            </a:pPr>
            <a:r>
              <a:rPr lang="fr-FR" altLang="fr-FR" sz="1400" dirty="0">
                <a:solidFill>
                  <a:srgbClr val="2F9BB7"/>
                </a:solidFill>
              </a:rPr>
              <a:t>« </a:t>
            </a:r>
            <a:r>
              <a:rPr lang="fr-FR" altLang="fr-FR" sz="1400" i="1" dirty="0">
                <a:solidFill>
                  <a:srgbClr val="2F9BB7"/>
                </a:solidFill>
              </a:rPr>
              <a:t>Une impression générale de quelque chose de terrible qui est derrière nous »</a:t>
            </a:r>
            <a:r>
              <a:rPr lang="fr-FR" altLang="fr-FR" sz="1400" dirty="0">
                <a:solidFill>
                  <a:srgbClr val="2F9BB7"/>
                </a:solidFill>
              </a:rPr>
              <a:t> </a:t>
            </a:r>
            <a:r>
              <a:rPr lang="fr-FR" altLang="fr-FR" sz="1400" dirty="0"/>
              <a:t>Cadre assistant social</a:t>
            </a:r>
          </a:p>
          <a:p>
            <a:pPr marL="0" indent="0">
              <a:buNone/>
            </a:pPr>
            <a:endParaRPr lang="fr-FR" altLang="fr-FR" sz="400" dirty="0">
              <a:solidFill>
                <a:srgbClr val="2F9BB7"/>
              </a:solidFill>
            </a:endParaRPr>
          </a:p>
          <a:p>
            <a:pPr marL="0" indent="0">
              <a:buNone/>
            </a:pPr>
            <a:r>
              <a:rPr lang="fr-FR" altLang="fr-FR" sz="1400" i="1" dirty="0">
                <a:solidFill>
                  <a:srgbClr val="2F9BB7"/>
                </a:solidFill>
              </a:rPr>
              <a:t>« Miser sur le talent personnel, la capacité à réfléchir vite et bien, la volonté de tous à apporter sans réserve l’aide demandée »</a:t>
            </a:r>
            <a:r>
              <a:rPr lang="fr-FR" altLang="fr-FR" sz="1400" dirty="0">
                <a:solidFill>
                  <a:srgbClr val="2F9BB7"/>
                </a:solidFill>
              </a:rPr>
              <a:t> </a:t>
            </a:r>
            <a:r>
              <a:rPr lang="fr-FR" altLang="fr-FR" sz="1400" dirty="0"/>
              <a:t>Laboratoire</a:t>
            </a:r>
          </a:p>
          <a:p>
            <a:pPr marL="0" indent="0" algn="r">
              <a:buNone/>
            </a:pPr>
            <a:endParaRPr lang="fr-FR" altLang="fr-FR" sz="1200" dirty="0"/>
          </a:p>
          <a:p>
            <a:pPr marL="0" indent="0" algn="r">
              <a:buNone/>
            </a:pPr>
            <a:r>
              <a:rPr lang="fr-FR" altLang="fr-FR" sz="1200" dirty="0"/>
              <a:t>Aline </a:t>
            </a:r>
            <a:r>
              <a:rPr lang="fr-FR" altLang="fr-FR" sz="1200" dirty="0" err="1"/>
              <a:t>Gilet-Caubère</a:t>
            </a:r>
            <a:r>
              <a:rPr lang="fr-FR" altLang="fr-FR" sz="1200" dirty="0"/>
              <a:t>, Directrice Qualité Gestion des Risques, relations usagers, communication (version du 18 mars 2022)</a:t>
            </a:r>
          </a:p>
          <a:p>
            <a:pPr marL="0" indent="0" algn="r">
              <a:buNone/>
            </a:pPr>
            <a:r>
              <a:rPr lang="fr-FR" altLang="fr-FR" sz="1200" dirty="0"/>
              <a:t> Contact : </a:t>
            </a:r>
            <a:r>
              <a:rPr lang="fr-FR" altLang="fr-FR" sz="1200" dirty="0">
                <a:solidFill>
                  <a:schemeClr val="tx2">
                    <a:lumMod val="60000"/>
                    <a:lumOff val="40000"/>
                  </a:schemeClr>
                </a:solidFill>
              </a:rPr>
              <a:t>communication@ch-dax.fr</a:t>
            </a:r>
          </a:p>
        </p:txBody>
      </p:sp>
      <p:sp>
        <p:nvSpPr>
          <p:cNvPr id="2" name="Espace réservé du numéro de diapositive 1">
            <a:extLst>
              <a:ext uri="{FF2B5EF4-FFF2-40B4-BE49-F238E27FC236}">
                <a16:creationId xmlns:a16="http://schemas.microsoft.com/office/drawing/2014/main" id="{2A569C06-AA98-46A2-BA01-0FFA18F42C81}"/>
              </a:ext>
            </a:extLst>
          </p:cNvPr>
          <p:cNvSpPr>
            <a:spLocks noGrp="1"/>
          </p:cNvSpPr>
          <p:nvPr>
            <p:ph type="sldNum" sz="quarter" idx="12"/>
          </p:nvPr>
        </p:nvSpPr>
        <p:spPr/>
        <p:txBody>
          <a:bodyPr/>
          <a:lstStyle/>
          <a:p>
            <a:fld id="{8BC43ED6-A9BF-4AE3-97C4-1BF9C4793B62}" type="slidenum">
              <a:rPr lang="fr-FR" altLang="fr-FR" smtClean="0"/>
              <a:pPr/>
              <a:t>21</a:t>
            </a:fld>
            <a:endParaRPr lang="fr-FR" altLang="fr-FR" dirty="0"/>
          </a:p>
        </p:txBody>
      </p:sp>
    </p:spTree>
    <p:extLst>
      <p:ext uri="{BB962C8B-B14F-4D97-AF65-F5344CB8AC3E}">
        <p14:creationId xmlns:p14="http://schemas.microsoft.com/office/powerpoint/2010/main" val="148171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88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9938766-CBA3-4141-A6DF-13469B14E62A}"/>
              </a:ext>
            </a:extLst>
          </p:cNvPr>
          <p:cNvSpPr>
            <a:spLocks noGrp="1"/>
          </p:cNvSpPr>
          <p:nvPr>
            <p:ph idx="1"/>
          </p:nvPr>
        </p:nvSpPr>
        <p:spPr>
          <a:xfrm>
            <a:off x="2351584" y="1600201"/>
            <a:ext cx="7859216" cy="4525963"/>
          </a:xfrm>
        </p:spPr>
        <p:txBody>
          <a:bodyPr/>
          <a:lstStyle/>
          <a:p>
            <a:pPr marL="0" indent="0">
              <a:buNone/>
            </a:pPr>
            <a:r>
              <a:rPr lang="fr-FR" sz="2000" i="1" dirty="0">
                <a:solidFill>
                  <a:srgbClr val="48A3CC"/>
                </a:solidFill>
              </a:rPr>
              <a:t>Le 9 février 2021, Le Centre Hospitalier de Dax faisait l’objet d’une cyberattaque « anéantissant » son système d’information.</a:t>
            </a:r>
          </a:p>
          <a:p>
            <a:pPr marL="0" indent="0">
              <a:buNone/>
            </a:pPr>
            <a:endParaRPr lang="fr-FR" sz="2000" i="1" dirty="0">
              <a:solidFill>
                <a:srgbClr val="48A3CC"/>
              </a:solidFill>
            </a:endParaRPr>
          </a:p>
          <a:p>
            <a:pPr marL="0" indent="0" algn="just">
              <a:buNone/>
            </a:pPr>
            <a:r>
              <a:rPr lang="fr-FR" sz="2000" i="1" dirty="0">
                <a:solidFill>
                  <a:srgbClr val="48A3CC"/>
                </a:solidFill>
              </a:rPr>
              <a:t>Ce retour d’expérience à date anniversaire, a été réalisé afin de faire prendre conscience des impacts concrets d’une telle attaque sur les missions essentielles d’un centre hospitalier, sur l’accueil et la prise en charge des patients, sur les organisations et les équipes qui y travaillent.</a:t>
            </a:r>
          </a:p>
          <a:p>
            <a:pPr algn="just"/>
            <a:endParaRPr lang="fr-FR" sz="2000" i="1" dirty="0">
              <a:solidFill>
                <a:srgbClr val="48A3CC"/>
              </a:solidFill>
            </a:endParaRPr>
          </a:p>
          <a:p>
            <a:pPr marL="0" indent="0" algn="just">
              <a:buNone/>
            </a:pPr>
            <a:r>
              <a:rPr lang="fr-FR" sz="2000" i="1" dirty="0">
                <a:solidFill>
                  <a:srgbClr val="48A3CC"/>
                </a:solidFill>
              </a:rPr>
              <a:t>Plus d’un an après, si le cyclone et la tempête sont dernière nous, il reste des stigmates forts, et le Centre Hospitalier est loin de naviguer sur une mer d’huile.</a:t>
            </a:r>
          </a:p>
          <a:p>
            <a:endParaRPr lang="fr-FR" sz="2000" dirty="0"/>
          </a:p>
        </p:txBody>
      </p:sp>
      <p:sp>
        <p:nvSpPr>
          <p:cNvPr id="2" name="Espace réservé du numéro de diapositive 1">
            <a:extLst>
              <a:ext uri="{FF2B5EF4-FFF2-40B4-BE49-F238E27FC236}">
                <a16:creationId xmlns:a16="http://schemas.microsoft.com/office/drawing/2014/main" id="{0906C8EB-405C-4A13-8C46-360CD53D32A9}"/>
              </a:ext>
            </a:extLst>
          </p:cNvPr>
          <p:cNvSpPr>
            <a:spLocks noGrp="1"/>
          </p:cNvSpPr>
          <p:nvPr>
            <p:ph type="sldNum" sz="quarter" idx="12"/>
          </p:nvPr>
        </p:nvSpPr>
        <p:spPr/>
        <p:txBody>
          <a:bodyPr/>
          <a:lstStyle/>
          <a:p>
            <a:fld id="{8BC43ED6-A9BF-4AE3-97C4-1BF9C4793B62}" type="slidenum">
              <a:rPr lang="fr-FR" altLang="fr-FR" smtClean="0"/>
              <a:pPr/>
              <a:t>3</a:t>
            </a:fld>
            <a:endParaRPr lang="fr-FR" altLang="fr-FR"/>
          </a:p>
        </p:txBody>
      </p:sp>
    </p:spTree>
    <p:extLst>
      <p:ext uri="{BB962C8B-B14F-4D97-AF65-F5344CB8AC3E}">
        <p14:creationId xmlns:p14="http://schemas.microsoft.com/office/powerpoint/2010/main" val="392485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1115037" y="1201877"/>
            <a:ext cx="9892597" cy="913781"/>
          </a:xfrm>
        </p:spPr>
        <p:txBody>
          <a:bodyPr/>
          <a:lstStyle/>
          <a:p>
            <a:pPr algn="ctr" eaLnBrk="1" hangingPunct="1"/>
            <a:r>
              <a:rPr lang="fr-FR" altLang="fr-FR" sz="3200" dirty="0">
                <a:solidFill>
                  <a:srgbClr val="70B967"/>
                </a:solidFill>
              </a:rPr>
              <a:t>Cyberattaque: </a:t>
            </a:r>
            <a:r>
              <a:rPr lang="fr-FR" altLang="fr-FR" i="1" dirty="0">
                <a:solidFill>
                  <a:srgbClr val="70B967"/>
                </a:solidFill>
              </a:rPr>
              <a:t>« quand un hôpital essuie un cyclone »</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1115036" y="2499918"/>
            <a:ext cx="10515599" cy="3238151"/>
          </a:xfrm>
        </p:spPr>
        <p:txBody>
          <a:bodyPr/>
          <a:lstStyle/>
          <a:p>
            <a:pPr eaLnBrk="1" hangingPunct="1"/>
            <a:r>
              <a:rPr lang="fr-FR" altLang="fr-FR" sz="2800" dirty="0">
                <a:solidFill>
                  <a:srgbClr val="2F9BB7"/>
                </a:solidFill>
              </a:rPr>
              <a:t>L’œil du cyclone : le jour J</a:t>
            </a:r>
          </a:p>
          <a:p>
            <a:pPr eaLnBrk="1" hangingPunct="1"/>
            <a:r>
              <a:rPr lang="fr-FR" altLang="fr-FR" sz="2800" dirty="0">
                <a:solidFill>
                  <a:srgbClr val="2F9BB7"/>
                </a:solidFill>
              </a:rPr>
              <a:t>La tempête : comment fonctionner en mode dégradé </a:t>
            </a:r>
            <a:r>
              <a:rPr lang="fr-FR" altLang="fr-FR" i="1" dirty="0"/>
              <a:t>(1 semaine)</a:t>
            </a:r>
          </a:p>
          <a:p>
            <a:pPr eaLnBrk="1" hangingPunct="1"/>
            <a:r>
              <a:rPr lang="fr-FR" altLang="fr-FR" sz="2800" dirty="0">
                <a:solidFill>
                  <a:srgbClr val="2F9BB7"/>
                </a:solidFill>
              </a:rPr>
              <a:t>La houle : une lente remontée </a:t>
            </a:r>
            <a:r>
              <a:rPr lang="fr-FR" altLang="fr-FR" i="1" dirty="0"/>
              <a:t>(3 mois)</a:t>
            </a:r>
          </a:p>
          <a:p>
            <a:pPr eaLnBrk="1" hangingPunct="1"/>
            <a:r>
              <a:rPr lang="fr-FR" altLang="fr-FR" sz="2800" dirty="0">
                <a:solidFill>
                  <a:srgbClr val="2F9BB7"/>
                </a:solidFill>
              </a:rPr>
              <a:t>Vers une mer plus calme ? </a:t>
            </a:r>
            <a:r>
              <a:rPr lang="fr-FR" altLang="fr-FR" i="1" dirty="0"/>
              <a:t>(encore quelques mois… une année…)</a:t>
            </a:r>
          </a:p>
          <a:p>
            <a:pPr marL="0" indent="0">
              <a:buNone/>
            </a:pPr>
            <a:endParaRPr lang="fr-FR" altLang="fr-FR" dirty="0"/>
          </a:p>
        </p:txBody>
      </p:sp>
      <p:sp>
        <p:nvSpPr>
          <p:cNvPr id="2" name="Espace réservé du numéro de diapositive 1">
            <a:extLst>
              <a:ext uri="{FF2B5EF4-FFF2-40B4-BE49-F238E27FC236}">
                <a16:creationId xmlns:a16="http://schemas.microsoft.com/office/drawing/2014/main" id="{95295E5C-9C63-421C-8544-804B680763D1}"/>
              </a:ext>
            </a:extLst>
          </p:cNvPr>
          <p:cNvSpPr>
            <a:spLocks noGrp="1"/>
          </p:cNvSpPr>
          <p:nvPr>
            <p:ph type="sldNum" sz="quarter" idx="12"/>
          </p:nvPr>
        </p:nvSpPr>
        <p:spPr/>
        <p:txBody>
          <a:bodyPr/>
          <a:lstStyle/>
          <a:p>
            <a:fld id="{8BC43ED6-A9BF-4AE3-97C4-1BF9C4793B62}" type="slidenum">
              <a:rPr lang="fr-FR" altLang="fr-FR" smtClean="0"/>
              <a:pPr/>
              <a:t>4</a:t>
            </a:fld>
            <a:endParaRPr lang="fr-FR" alt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1215705" y="1010194"/>
            <a:ext cx="8716860" cy="837017"/>
          </a:xfrm>
        </p:spPr>
        <p:txBody>
          <a:bodyPr/>
          <a:lstStyle/>
          <a:p>
            <a:pPr algn="ctr"/>
            <a:r>
              <a:rPr lang="fr-FR" altLang="fr-FR" sz="3200" dirty="0">
                <a:solidFill>
                  <a:srgbClr val="70B967"/>
                </a:solidFill>
              </a:rPr>
              <a:t>L’œil du cyclone : jour J</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1048624" y="1787235"/>
            <a:ext cx="9848674" cy="4857403"/>
          </a:xfrm>
        </p:spPr>
        <p:txBody>
          <a:bodyPr>
            <a:normAutofit/>
          </a:bodyPr>
          <a:lstStyle/>
          <a:p>
            <a:pPr marL="0" indent="0">
              <a:buNone/>
            </a:pPr>
            <a:r>
              <a:rPr lang="fr-FR" altLang="fr-FR" sz="2000" dirty="0"/>
              <a:t>9/02/21 : 2h du matin</a:t>
            </a:r>
          </a:p>
          <a:p>
            <a:pPr eaLnBrk="1" hangingPunct="1">
              <a:buFontTx/>
              <a:buChar char="-"/>
            </a:pPr>
            <a:r>
              <a:rPr lang="fr-FR" altLang="fr-FR" sz="1800" dirty="0">
                <a:solidFill>
                  <a:srgbClr val="2F9BB7"/>
                </a:solidFill>
              </a:rPr>
              <a:t>Standard isolé, téléphonie bloquée, informatique bloquée</a:t>
            </a:r>
          </a:p>
          <a:p>
            <a:pPr eaLnBrk="1" hangingPunct="1">
              <a:buFontTx/>
              <a:buChar char="-"/>
            </a:pPr>
            <a:r>
              <a:rPr lang="fr-FR" altLang="fr-FR" sz="1800" dirty="0">
                <a:solidFill>
                  <a:srgbClr val="2F9BB7"/>
                </a:solidFill>
              </a:rPr>
              <a:t>L’informaticien d’astreinte ne peut rien résoudre et appelle le RSSI</a:t>
            </a:r>
          </a:p>
          <a:p>
            <a:pPr eaLnBrk="1" hangingPunct="1">
              <a:buFontTx/>
              <a:buChar char="-"/>
            </a:pPr>
            <a:r>
              <a:rPr lang="fr-FR" altLang="fr-FR" sz="1800" dirty="0">
                <a:solidFill>
                  <a:srgbClr val="2F9BB7"/>
                </a:solidFill>
              </a:rPr>
              <a:t>Directeur d’astreinte réveillé par le RSSI : situation très critique</a:t>
            </a:r>
          </a:p>
          <a:p>
            <a:pPr>
              <a:buFontTx/>
              <a:buChar char="-"/>
            </a:pPr>
            <a:r>
              <a:rPr lang="fr-FR" altLang="fr-FR" sz="1800" dirty="0">
                <a:solidFill>
                  <a:srgbClr val="2F9BB7"/>
                </a:solidFill>
              </a:rPr>
              <a:t>Aucun accès informatique, absence de téléphone, des patients présents et d’autres qui arrivent aux urgences </a:t>
            </a:r>
          </a:p>
          <a:p>
            <a:pPr marL="0" indent="0">
              <a:buNone/>
            </a:pPr>
            <a:r>
              <a:rPr lang="fr-FR" altLang="fr-FR" sz="2000" dirty="0"/>
              <a:t>Au petit matin : confirmation d’une cyberattaque massive:</a:t>
            </a:r>
          </a:p>
          <a:p>
            <a:pPr eaLnBrk="1" hangingPunct="1">
              <a:buFontTx/>
              <a:buChar char="-"/>
            </a:pPr>
            <a:r>
              <a:rPr lang="fr-FR" altLang="fr-FR" sz="1800" dirty="0">
                <a:solidFill>
                  <a:srgbClr val="2F9BB7"/>
                </a:solidFill>
              </a:rPr>
              <a:t>Cryptolocker : chiffrage de la majorité des serveurs (85% soit 150 serveurs), l’accès au réseau impossible, les sauvegardes chiffrées</a:t>
            </a:r>
          </a:p>
          <a:p>
            <a:pPr eaLnBrk="1" hangingPunct="1">
              <a:buFontTx/>
              <a:buChar char="-"/>
            </a:pPr>
            <a:r>
              <a:rPr lang="fr-FR" altLang="fr-FR" sz="1800" dirty="0">
                <a:solidFill>
                  <a:srgbClr val="2F9BB7"/>
                </a:solidFill>
              </a:rPr>
              <a:t>Appel à l’ANSSI et Orange Cyber Défense pour circonscrire l’attaque</a:t>
            </a:r>
          </a:p>
          <a:p>
            <a:pPr eaLnBrk="1" hangingPunct="1">
              <a:buFontTx/>
              <a:buChar char="-"/>
            </a:pPr>
            <a:r>
              <a:rPr lang="fr-FR" altLang="fr-FR" sz="1800" dirty="0">
                <a:solidFill>
                  <a:srgbClr val="2F9BB7"/>
                </a:solidFill>
              </a:rPr>
              <a:t>Mise en alerte des SAMU 40/64 et de la médecine de ville pour limiter les flux aux urgences</a:t>
            </a:r>
          </a:p>
          <a:p>
            <a:pPr eaLnBrk="1" hangingPunct="1">
              <a:buFontTx/>
              <a:buChar char="-"/>
            </a:pPr>
            <a:r>
              <a:rPr lang="fr-FR" altLang="fr-FR" sz="1800" dirty="0">
                <a:solidFill>
                  <a:srgbClr val="2F9BB7"/>
                </a:solidFill>
              </a:rPr>
              <a:t>Le Directeur venant de muter, le Directeur intérimaire est prévenu ainsi que l’ARS</a:t>
            </a:r>
            <a:endParaRPr lang="fr-FR" altLang="fr-FR" sz="2000" dirty="0">
              <a:solidFill>
                <a:srgbClr val="2F9BB7"/>
              </a:solidFill>
            </a:endParaRPr>
          </a:p>
          <a:p>
            <a:pPr>
              <a:buFontTx/>
              <a:buChar char="-"/>
            </a:pPr>
            <a:r>
              <a:rPr lang="fr-FR" altLang="fr-FR" sz="1800" dirty="0">
                <a:solidFill>
                  <a:srgbClr val="FF0000"/>
                </a:solidFill>
              </a:rPr>
              <a:t>Mobilisation générale </a:t>
            </a:r>
            <a:r>
              <a:rPr lang="fr-FR" altLang="fr-FR" sz="1800" dirty="0">
                <a:solidFill>
                  <a:srgbClr val="2F9BB7"/>
                </a:solidFill>
              </a:rPr>
              <a:t>pour un passage en procédures dégradées</a:t>
            </a:r>
          </a:p>
          <a:p>
            <a:pPr eaLnBrk="1" hangingPunct="1">
              <a:buFontTx/>
              <a:buChar char="-"/>
            </a:pPr>
            <a:endParaRPr lang="fr-FR" altLang="fr-FR" sz="2000" dirty="0"/>
          </a:p>
        </p:txBody>
      </p:sp>
      <p:sp>
        <p:nvSpPr>
          <p:cNvPr id="2" name="Espace réservé du numéro de diapositive 1">
            <a:extLst>
              <a:ext uri="{FF2B5EF4-FFF2-40B4-BE49-F238E27FC236}">
                <a16:creationId xmlns:a16="http://schemas.microsoft.com/office/drawing/2014/main" id="{828B3DC0-8D36-4F95-BD02-0CB6DCB6BB69}"/>
              </a:ext>
            </a:extLst>
          </p:cNvPr>
          <p:cNvSpPr>
            <a:spLocks noGrp="1"/>
          </p:cNvSpPr>
          <p:nvPr>
            <p:ph type="sldNum" sz="quarter" idx="12"/>
          </p:nvPr>
        </p:nvSpPr>
        <p:spPr/>
        <p:txBody>
          <a:bodyPr/>
          <a:lstStyle/>
          <a:p>
            <a:fld id="{8BC43ED6-A9BF-4AE3-97C4-1BF9C4793B62}" type="slidenum">
              <a:rPr lang="fr-FR" altLang="fr-FR" smtClean="0"/>
              <a:pPr/>
              <a:t>5</a:t>
            </a:fld>
            <a:endParaRPr lang="fr-FR" altLang="fr-FR"/>
          </a:p>
        </p:txBody>
      </p:sp>
    </p:spTree>
    <p:extLst>
      <p:ext uri="{BB962C8B-B14F-4D97-AF65-F5344CB8AC3E}">
        <p14:creationId xmlns:p14="http://schemas.microsoft.com/office/powerpoint/2010/main" val="334156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1045028" y="1092820"/>
            <a:ext cx="9753601" cy="654757"/>
          </a:xfrm>
        </p:spPr>
        <p:txBody>
          <a:bodyPr/>
          <a:lstStyle/>
          <a:p>
            <a:pPr algn="ctr"/>
            <a:r>
              <a:rPr lang="fr-FR" altLang="fr-FR" sz="3200" dirty="0">
                <a:solidFill>
                  <a:srgbClr val="70B967"/>
                </a:solidFill>
              </a:rPr>
              <a:t>L’œil du cyclone : jour J</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827314" y="1870745"/>
            <a:ext cx="10422322" cy="4625849"/>
          </a:xfrm>
        </p:spPr>
        <p:txBody>
          <a:bodyPr>
            <a:normAutofit fontScale="92500" lnSpcReduction="20000"/>
          </a:bodyPr>
          <a:lstStyle/>
          <a:p>
            <a:pPr marL="0" indent="0">
              <a:buNone/>
            </a:pPr>
            <a:r>
              <a:rPr lang="fr-FR" altLang="fr-FR" sz="2000" dirty="0"/>
              <a:t>13h30 : 1</a:t>
            </a:r>
            <a:r>
              <a:rPr lang="fr-FR" altLang="fr-FR" sz="2000" baseline="30000" dirty="0"/>
              <a:t>ère</a:t>
            </a:r>
            <a:r>
              <a:rPr lang="fr-FR" altLang="fr-FR" sz="2000" dirty="0"/>
              <a:t> cellule de crise SIDERATION</a:t>
            </a:r>
          </a:p>
          <a:p>
            <a:pPr eaLnBrk="1" hangingPunct="1">
              <a:buFontTx/>
              <a:buChar char="-"/>
            </a:pPr>
            <a:r>
              <a:rPr lang="fr-FR" altLang="fr-FR" sz="1900" dirty="0">
                <a:solidFill>
                  <a:srgbClr val="2F9BB7"/>
                </a:solidFill>
              </a:rPr>
              <a:t>Aucun moyen de communication (téléphone, mails, annuaires…)</a:t>
            </a:r>
          </a:p>
          <a:p>
            <a:pPr>
              <a:buFontTx/>
              <a:buChar char="-"/>
            </a:pPr>
            <a:r>
              <a:rPr lang="fr-FR" altLang="fr-FR" sz="1900" dirty="0">
                <a:solidFill>
                  <a:srgbClr val="2F9BB7"/>
                </a:solidFill>
              </a:rPr>
              <a:t>Plus aucune information sur les patients, plus de prescriptions, aucun historique d’image, de labo… reste la mémoire humaine, et le papier</a:t>
            </a:r>
          </a:p>
          <a:p>
            <a:pPr>
              <a:buFontTx/>
              <a:buChar char="-"/>
            </a:pPr>
            <a:r>
              <a:rPr lang="fr-FR" altLang="fr-FR" sz="1900" dirty="0">
                <a:solidFill>
                  <a:srgbClr val="2F9BB7"/>
                </a:solidFill>
              </a:rPr>
              <a:t>Mais tous les services d’hospitalisation ne disposent pas du DPI et le dossier papier est encore très présent</a:t>
            </a:r>
          </a:p>
          <a:p>
            <a:pPr eaLnBrk="1" hangingPunct="1">
              <a:buFontTx/>
              <a:buChar char="-"/>
            </a:pPr>
            <a:r>
              <a:rPr lang="fr-FR" altLang="fr-FR" sz="1900" dirty="0">
                <a:solidFill>
                  <a:srgbClr val="2F9BB7"/>
                </a:solidFill>
              </a:rPr>
              <a:t>Plus de stérilisation, imagerie mais sans possibilité de stocker les images, résultats de labo sur les automates</a:t>
            </a:r>
          </a:p>
          <a:p>
            <a:pPr eaLnBrk="1" hangingPunct="1">
              <a:buFontTx/>
              <a:buChar char="-"/>
            </a:pPr>
            <a:r>
              <a:rPr lang="fr-FR" altLang="fr-FR" sz="1900" dirty="0">
                <a:solidFill>
                  <a:srgbClr val="2F9BB7"/>
                </a:solidFill>
              </a:rPr>
              <a:t>Arrêt total de la radiothérapie, du logiciel de chimio, </a:t>
            </a:r>
            <a:r>
              <a:rPr lang="fr-FR" altLang="fr-FR" sz="1900" dirty="0" err="1">
                <a:solidFill>
                  <a:srgbClr val="2F9BB7"/>
                </a:solidFill>
              </a:rPr>
              <a:t>Drugcam</a:t>
            </a:r>
            <a:endParaRPr lang="fr-FR" altLang="fr-FR" sz="1900" dirty="0">
              <a:solidFill>
                <a:srgbClr val="2F9BB7"/>
              </a:solidFill>
            </a:endParaRPr>
          </a:p>
          <a:p>
            <a:pPr eaLnBrk="1" hangingPunct="1">
              <a:buFontTx/>
              <a:buChar char="-"/>
            </a:pPr>
            <a:r>
              <a:rPr lang="fr-FR" altLang="fr-FR" sz="1900" dirty="0">
                <a:solidFill>
                  <a:srgbClr val="2F9BB7"/>
                </a:solidFill>
              </a:rPr>
              <a:t>Plus de plans de lits, plus d’étiquettes patient, aucun planning de RV patient</a:t>
            </a:r>
          </a:p>
          <a:p>
            <a:pPr eaLnBrk="1" hangingPunct="1">
              <a:buFontTx/>
              <a:buChar char="-"/>
            </a:pPr>
            <a:r>
              <a:rPr lang="fr-FR" altLang="fr-FR" sz="1900" dirty="0">
                <a:solidFill>
                  <a:srgbClr val="2F9BB7"/>
                </a:solidFill>
              </a:rPr>
              <a:t>Plus aucun applicatif métier : gestion RH, planning, GAP, GEF ……</a:t>
            </a:r>
          </a:p>
          <a:p>
            <a:pPr eaLnBrk="1" hangingPunct="1">
              <a:buFontTx/>
              <a:buChar char="-"/>
            </a:pPr>
            <a:endParaRPr lang="fr-FR" altLang="fr-FR" sz="1900" dirty="0">
              <a:solidFill>
                <a:srgbClr val="2F9BB7"/>
              </a:solidFill>
            </a:endParaRPr>
          </a:p>
          <a:p>
            <a:pPr eaLnBrk="1" hangingPunct="1">
              <a:buFont typeface="Symbol" panose="05050102010706020507" pitchFamily="18" charset="2"/>
              <a:buChar char="Þ"/>
            </a:pPr>
            <a:r>
              <a:rPr lang="fr-FR" altLang="fr-FR" sz="1900" dirty="0">
                <a:solidFill>
                  <a:srgbClr val="FF0000"/>
                </a:solidFill>
              </a:rPr>
              <a:t>Prise en conscience d’un arrêt total qui va durer (X semaines, X mois????) et du risque pour les patients (perte de chance)</a:t>
            </a:r>
          </a:p>
          <a:p>
            <a:pPr marL="0" indent="0">
              <a:buNone/>
            </a:pPr>
            <a:endParaRPr lang="fr-FR" altLang="fr-FR" sz="1800" dirty="0">
              <a:solidFill>
                <a:srgbClr val="FF0000"/>
              </a:solidFill>
            </a:endParaRPr>
          </a:p>
          <a:p>
            <a:pPr marL="0" indent="0" algn="ctr">
              <a:buNone/>
            </a:pPr>
            <a:r>
              <a:rPr lang="fr-FR" altLang="fr-FR" sz="1800" i="1" dirty="0"/>
              <a:t>E</a:t>
            </a:r>
            <a:r>
              <a:rPr lang="fr-FR" altLang="fr-FR" sz="2000" i="1" dirty="0">
                <a:solidFill>
                  <a:srgbClr val="92D050"/>
                </a:solidFill>
              </a:rPr>
              <a:t>nseignement : Une cyberattaque dépasse une simple crise informatique</a:t>
            </a:r>
          </a:p>
          <a:p>
            <a:pPr eaLnBrk="1" hangingPunct="1">
              <a:buFontTx/>
              <a:buChar char="-"/>
            </a:pPr>
            <a:endParaRPr lang="fr-FR" altLang="fr-FR" sz="2000" dirty="0"/>
          </a:p>
        </p:txBody>
      </p:sp>
      <p:sp>
        <p:nvSpPr>
          <p:cNvPr id="2" name="Espace réservé du numéro de diapositive 1">
            <a:extLst>
              <a:ext uri="{FF2B5EF4-FFF2-40B4-BE49-F238E27FC236}">
                <a16:creationId xmlns:a16="http://schemas.microsoft.com/office/drawing/2014/main" id="{FBA4EE6B-0829-4FE9-8BC0-16621F5FA17E}"/>
              </a:ext>
            </a:extLst>
          </p:cNvPr>
          <p:cNvSpPr>
            <a:spLocks noGrp="1"/>
          </p:cNvSpPr>
          <p:nvPr>
            <p:ph type="sldNum" sz="quarter" idx="12"/>
          </p:nvPr>
        </p:nvSpPr>
        <p:spPr/>
        <p:txBody>
          <a:bodyPr/>
          <a:lstStyle/>
          <a:p>
            <a:fld id="{8BC43ED6-A9BF-4AE3-97C4-1BF9C4793B62}" type="slidenum">
              <a:rPr lang="fr-FR" altLang="fr-FR" smtClean="0"/>
              <a:pPr/>
              <a:t>6</a:t>
            </a:fld>
            <a:endParaRPr lang="fr-FR" altLang="fr-FR"/>
          </a:p>
        </p:txBody>
      </p:sp>
    </p:spTree>
    <p:extLst>
      <p:ext uri="{BB962C8B-B14F-4D97-AF65-F5344CB8AC3E}">
        <p14:creationId xmlns:p14="http://schemas.microsoft.com/office/powerpoint/2010/main" val="141043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1"/>
            <a:ext cx="10515600" cy="675020"/>
          </a:xfrm>
        </p:spPr>
        <p:txBody>
          <a:bodyPr/>
          <a:lstStyle/>
          <a:p>
            <a:pPr algn="ctr"/>
            <a:r>
              <a:rPr lang="fr-FR" altLang="fr-FR" sz="3200" dirty="0">
                <a:solidFill>
                  <a:srgbClr val="70B967"/>
                </a:solidFill>
              </a:rPr>
              <a:t>L’œil du cyclone : jour J</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23109" y="1889448"/>
            <a:ext cx="10430691" cy="4572312"/>
          </a:xfrm>
        </p:spPr>
        <p:txBody>
          <a:bodyPr>
            <a:normAutofit fontScale="92500" lnSpcReduction="10000"/>
          </a:bodyPr>
          <a:lstStyle/>
          <a:p>
            <a:pPr marL="0" indent="0">
              <a:buNone/>
            </a:pPr>
            <a:r>
              <a:rPr lang="fr-FR" altLang="fr-FR" sz="2200" dirty="0"/>
              <a:t>Mesures prises </a:t>
            </a:r>
            <a:r>
              <a:rPr lang="fr-FR" altLang="fr-FR" sz="2200" dirty="0">
                <a:solidFill>
                  <a:schemeClr val="accent1"/>
                </a:solidFill>
              </a:rPr>
              <a:t>: </a:t>
            </a:r>
            <a:r>
              <a:rPr lang="fr-FR" altLang="fr-FR" sz="2200" dirty="0">
                <a:solidFill>
                  <a:srgbClr val="2F9BB7"/>
                </a:solidFill>
              </a:rPr>
              <a:t>Mise en place de procédures dégradées</a:t>
            </a:r>
          </a:p>
          <a:p>
            <a:pPr eaLnBrk="1" hangingPunct="1">
              <a:buFontTx/>
              <a:buChar char="-"/>
            </a:pPr>
            <a:r>
              <a:rPr lang="fr-FR" altLang="fr-FR" sz="1900" dirty="0">
                <a:solidFill>
                  <a:srgbClr val="2F9BB7"/>
                </a:solidFill>
              </a:rPr>
              <a:t>Dans les services, retour au papier/crayon pour la gestion des patients et les prises en charge, (prescriptions, traçabilité, CR, plans de lits) retour aux panneaux </a:t>
            </a:r>
            <a:r>
              <a:rPr lang="fr-FR" altLang="fr-FR" sz="1900" dirty="0" err="1">
                <a:solidFill>
                  <a:srgbClr val="2F9BB7"/>
                </a:solidFill>
              </a:rPr>
              <a:t>Véléda</a:t>
            </a:r>
            <a:r>
              <a:rPr lang="fr-FR" altLang="fr-FR" sz="1900" dirty="0">
                <a:solidFill>
                  <a:srgbClr val="2F9BB7"/>
                </a:solidFill>
              </a:rPr>
              <a:t> dans les services</a:t>
            </a:r>
          </a:p>
          <a:p>
            <a:pPr eaLnBrk="1" hangingPunct="1">
              <a:buFontTx/>
              <a:buChar char="-"/>
            </a:pPr>
            <a:r>
              <a:rPr lang="fr-FR" altLang="fr-FR" sz="1900" dirty="0">
                <a:solidFill>
                  <a:srgbClr val="2F9BB7"/>
                </a:solidFill>
              </a:rPr>
              <a:t>Echange des 06 personnels pour communiquer en interne et diffusion d’une liste papier des téléphones utiles</a:t>
            </a:r>
          </a:p>
          <a:p>
            <a:pPr eaLnBrk="1" hangingPunct="1">
              <a:buFontTx/>
              <a:buChar char="-"/>
            </a:pPr>
            <a:r>
              <a:rPr lang="fr-FR" altLang="fr-FR" sz="1900" dirty="0">
                <a:solidFill>
                  <a:srgbClr val="2F9BB7"/>
                </a:solidFill>
              </a:rPr>
              <a:t>Matériel biomédical déconnecté du réseau pour protection</a:t>
            </a:r>
          </a:p>
          <a:p>
            <a:pPr eaLnBrk="1" hangingPunct="1">
              <a:buFontTx/>
              <a:buChar char="-"/>
            </a:pPr>
            <a:r>
              <a:rPr lang="fr-FR" altLang="fr-FR" sz="1900" dirty="0">
                <a:solidFill>
                  <a:srgbClr val="2F9BB7"/>
                </a:solidFill>
              </a:rPr>
              <a:t>Chaque service s’organise en autonomie pour assurer les PEC</a:t>
            </a:r>
          </a:p>
          <a:p>
            <a:pPr eaLnBrk="1" hangingPunct="1">
              <a:buFontTx/>
              <a:buChar char="-"/>
            </a:pPr>
            <a:r>
              <a:rPr lang="fr-FR" altLang="fr-FR" sz="1900" dirty="0">
                <a:solidFill>
                  <a:srgbClr val="2F9BB7"/>
                </a:solidFill>
              </a:rPr>
              <a:t>Demande de limitation des prescriptions au laboratoire : résultats en 5h au lieu d’1h, CR incompréhensibles et mise en place d’un manuel de concordance des codes, obligation de doubler les astreintes de nuit. Arrêt des consultations externes</a:t>
            </a:r>
          </a:p>
          <a:p>
            <a:pPr>
              <a:buFontTx/>
              <a:buChar char="-"/>
            </a:pPr>
            <a:r>
              <a:rPr lang="fr-FR" altLang="fr-FR" sz="1900" dirty="0">
                <a:solidFill>
                  <a:srgbClr val="2F9BB7"/>
                </a:solidFill>
              </a:rPr>
              <a:t>Imagerie : lecture directement sur 1 seule console, pas de stockage des images, CR rédigé papier, garde sur place car pas de télé imagerie. Arrêt des consultations externes</a:t>
            </a:r>
          </a:p>
          <a:p>
            <a:pPr marL="0" indent="0">
              <a:buNone/>
            </a:pPr>
            <a:endParaRPr lang="fr-FR" altLang="fr-FR" sz="1800" i="1" dirty="0">
              <a:solidFill>
                <a:srgbClr val="92D050"/>
              </a:solidFill>
            </a:endParaRPr>
          </a:p>
          <a:p>
            <a:pPr marL="0" indent="0">
              <a:buNone/>
            </a:pPr>
            <a:endParaRPr lang="fr-FR" altLang="fr-FR" sz="1800" i="1" dirty="0">
              <a:solidFill>
                <a:srgbClr val="92D050"/>
              </a:solidFill>
            </a:endParaRPr>
          </a:p>
          <a:p>
            <a:pPr marL="0" indent="0">
              <a:buNone/>
            </a:pPr>
            <a:r>
              <a:rPr lang="fr-FR" altLang="fr-FR" sz="1900" i="1" dirty="0">
                <a:solidFill>
                  <a:srgbClr val="92D050"/>
                </a:solidFill>
              </a:rPr>
              <a:t>Enseignement : où l’intelligence collective et la débrouillardise permettent de « sauver les meubles »</a:t>
            </a:r>
          </a:p>
        </p:txBody>
      </p:sp>
      <p:sp>
        <p:nvSpPr>
          <p:cNvPr id="2" name="Espace réservé du numéro de diapositive 1">
            <a:extLst>
              <a:ext uri="{FF2B5EF4-FFF2-40B4-BE49-F238E27FC236}">
                <a16:creationId xmlns:a16="http://schemas.microsoft.com/office/drawing/2014/main" id="{25C0F016-796F-43DD-BF03-08C562B41517}"/>
              </a:ext>
            </a:extLst>
          </p:cNvPr>
          <p:cNvSpPr>
            <a:spLocks noGrp="1"/>
          </p:cNvSpPr>
          <p:nvPr>
            <p:ph type="sldNum" sz="quarter" idx="12"/>
          </p:nvPr>
        </p:nvSpPr>
        <p:spPr/>
        <p:txBody>
          <a:bodyPr/>
          <a:lstStyle/>
          <a:p>
            <a:fld id="{8BC43ED6-A9BF-4AE3-97C4-1BF9C4793B62}" type="slidenum">
              <a:rPr lang="fr-FR" altLang="fr-FR" smtClean="0"/>
              <a:pPr/>
              <a:t>7</a:t>
            </a:fld>
            <a:endParaRPr lang="fr-FR" altLang="fr-FR"/>
          </a:p>
        </p:txBody>
      </p:sp>
    </p:spTree>
    <p:extLst>
      <p:ext uri="{BB962C8B-B14F-4D97-AF65-F5344CB8AC3E}">
        <p14:creationId xmlns:p14="http://schemas.microsoft.com/office/powerpoint/2010/main" val="169865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463484" y="1038209"/>
            <a:ext cx="9838756" cy="773174"/>
          </a:xfrm>
        </p:spPr>
        <p:txBody>
          <a:bodyPr/>
          <a:lstStyle/>
          <a:p>
            <a:pPr algn="ctr"/>
            <a:r>
              <a:rPr lang="fr-FR" altLang="fr-FR" sz="3200" dirty="0">
                <a:solidFill>
                  <a:srgbClr val="70B967"/>
                </a:solidFill>
              </a:rPr>
              <a:t>La tempête </a:t>
            </a:r>
            <a:r>
              <a:rPr lang="fr-FR" altLang="fr-FR" sz="2400" dirty="0">
                <a:solidFill>
                  <a:srgbClr val="70B967"/>
                </a:solidFill>
              </a:rPr>
              <a:t>(1</a:t>
            </a:r>
            <a:r>
              <a:rPr lang="fr-FR" altLang="fr-FR" sz="2400" baseline="30000" dirty="0">
                <a:solidFill>
                  <a:srgbClr val="70B967"/>
                </a:solidFill>
              </a:rPr>
              <a:t>ère</a:t>
            </a:r>
            <a:r>
              <a:rPr lang="fr-FR" altLang="fr-FR" sz="2400" dirty="0">
                <a:solidFill>
                  <a:srgbClr val="70B967"/>
                </a:solidFill>
              </a:rPr>
              <a:t> semaine) </a:t>
            </a:r>
            <a:endParaRPr lang="fr-FR" altLang="fr-FR" sz="32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809897" y="1882295"/>
            <a:ext cx="10424159" cy="4744928"/>
          </a:xfrm>
        </p:spPr>
        <p:txBody>
          <a:bodyPr>
            <a:normAutofit lnSpcReduction="10000"/>
          </a:bodyPr>
          <a:lstStyle/>
          <a:p>
            <a:pPr marL="0" indent="0">
              <a:buNone/>
            </a:pPr>
            <a:r>
              <a:rPr lang="fr-FR" altLang="fr-FR" sz="2000" dirty="0">
                <a:solidFill>
                  <a:srgbClr val="FF0000"/>
                </a:solidFill>
              </a:rPr>
              <a:t>Obligation</a:t>
            </a:r>
            <a:r>
              <a:rPr lang="fr-FR" altLang="fr-FR" sz="2000" dirty="0"/>
              <a:t>: </a:t>
            </a:r>
            <a:r>
              <a:rPr lang="fr-FR" altLang="fr-FR" sz="2000" dirty="0">
                <a:solidFill>
                  <a:srgbClr val="2F9BB7"/>
                </a:solidFill>
              </a:rPr>
              <a:t>Reconstruire une nouvelle infrastructure réseau/serveurs avant de remettre en service les applications et de récupérer les données (si elles sont récupérables?)</a:t>
            </a:r>
          </a:p>
          <a:p>
            <a:pPr marL="0" indent="0">
              <a:buNone/>
            </a:pPr>
            <a:r>
              <a:rPr lang="fr-FR" altLang="fr-FR" sz="2000" dirty="0"/>
              <a:t>Nouvelles mesures prises :</a:t>
            </a:r>
          </a:p>
          <a:p>
            <a:pPr>
              <a:buFontTx/>
              <a:buChar char="-"/>
            </a:pPr>
            <a:r>
              <a:rPr lang="fr-FR" altLang="fr-FR" sz="1800" dirty="0">
                <a:solidFill>
                  <a:srgbClr val="2F9BB7"/>
                </a:solidFill>
              </a:rPr>
              <a:t>Enregistrement administratif des patients : manuel</a:t>
            </a:r>
          </a:p>
          <a:p>
            <a:pPr>
              <a:buFontTx/>
              <a:buChar char="-"/>
            </a:pPr>
            <a:r>
              <a:rPr lang="fr-FR" altLang="fr-FR" sz="1800" dirty="0">
                <a:solidFill>
                  <a:srgbClr val="2F9BB7"/>
                </a:solidFill>
              </a:rPr>
              <a:t>Consultations : à l’aveugle car absence d’agendas</a:t>
            </a:r>
          </a:p>
          <a:p>
            <a:pPr eaLnBrk="1" hangingPunct="1">
              <a:buFontTx/>
              <a:buChar char="-"/>
            </a:pPr>
            <a:r>
              <a:rPr lang="fr-FR" altLang="fr-FR" sz="1800" dirty="0">
                <a:solidFill>
                  <a:srgbClr val="2F9BB7"/>
                </a:solidFill>
              </a:rPr>
              <a:t>Radiothérapie à l’arrêt : contacts avec d’autres centres pour assurer l’accueil des patients; organisation en 48h des transferts et les 3 radiothérapeutes qui suivent les patients (Bordeaux, Pau, Bayonne)</a:t>
            </a:r>
          </a:p>
          <a:p>
            <a:pPr>
              <a:buFontTx/>
              <a:buChar char="-"/>
            </a:pPr>
            <a:r>
              <a:rPr lang="fr-FR" altLang="fr-FR" sz="1800" dirty="0">
                <a:solidFill>
                  <a:srgbClr val="2F9BB7"/>
                </a:solidFill>
              </a:rPr>
              <a:t>Pharmacie : formulaires de commande « papier », logiciel de chimio non opérationnel mais l’isolateur fonctionne : fiches de fabrication manuelle mais 20 préparations possibles au lieu des 80, proposition d’aide du CH de  Mont de Marsan </a:t>
            </a:r>
          </a:p>
          <a:p>
            <a:pPr eaLnBrk="1" hangingPunct="1">
              <a:buFontTx/>
              <a:buChar char="-"/>
            </a:pPr>
            <a:r>
              <a:rPr lang="fr-FR" altLang="fr-FR" sz="1800" dirty="0">
                <a:solidFill>
                  <a:srgbClr val="2F9BB7"/>
                </a:solidFill>
              </a:rPr>
              <a:t>Stérilisation : aucune libération de lots car absence de traçabilité : déprogrammation au bloc (maintien des urgences uniquement)</a:t>
            </a:r>
          </a:p>
          <a:p>
            <a:pPr marL="0" indent="0">
              <a:buNone/>
            </a:pPr>
            <a:endParaRPr lang="fr-FR" altLang="fr-FR" sz="1800" i="1" dirty="0">
              <a:solidFill>
                <a:srgbClr val="92D050"/>
              </a:solidFill>
            </a:endParaRPr>
          </a:p>
          <a:p>
            <a:pPr marL="0" indent="0" algn="ctr">
              <a:buNone/>
            </a:pPr>
            <a:r>
              <a:rPr lang="fr-FR" altLang="fr-FR" sz="1800" i="1" dirty="0">
                <a:solidFill>
                  <a:srgbClr val="92D050"/>
                </a:solidFill>
              </a:rPr>
              <a:t>Enseignement : 30 ans d’informatisation anéantis n’empêchent pas un sursaut du collectif</a:t>
            </a:r>
          </a:p>
          <a:p>
            <a:pPr eaLnBrk="1" hangingPunct="1">
              <a:buFontTx/>
              <a:buChar char="-"/>
            </a:pPr>
            <a:endParaRPr lang="fr-FR" altLang="fr-FR" sz="1800" dirty="0"/>
          </a:p>
        </p:txBody>
      </p:sp>
      <p:sp>
        <p:nvSpPr>
          <p:cNvPr id="2" name="Espace réservé du numéro de diapositive 1">
            <a:extLst>
              <a:ext uri="{FF2B5EF4-FFF2-40B4-BE49-F238E27FC236}">
                <a16:creationId xmlns:a16="http://schemas.microsoft.com/office/drawing/2014/main" id="{EE675A75-E60D-41D1-9A2B-680F032A13D4}"/>
              </a:ext>
            </a:extLst>
          </p:cNvPr>
          <p:cNvSpPr>
            <a:spLocks noGrp="1"/>
          </p:cNvSpPr>
          <p:nvPr>
            <p:ph type="sldNum" sz="quarter" idx="12"/>
          </p:nvPr>
        </p:nvSpPr>
        <p:spPr/>
        <p:txBody>
          <a:bodyPr/>
          <a:lstStyle/>
          <a:p>
            <a:fld id="{8BC43ED6-A9BF-4AE3-97C4-1BF9C4793B62}" type="slidenum">
              <a:rPr lang="fr-FR" altLang="fr-FR" smtClean="0"/>
              <a:pPr/>
              <a:t>8</a:t>
            </a:fld>
            <a:endParaRPr lang="fr-FR" altLang="fr-FR"/>
          </a:p>
        </p:txBody>
      </p:sp>
    </p:spTree>
    <p:extLst>
      <p:ext uri="{BB962C8B-B14F-4D97-AF65-F5344CB8AC3E}">
        <p14:creationId xmlns:p14="http://schemas.microsoft.com/office/powerpoint/2010/main" val="19004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07047E6-33C7-46DE-83F3-62BD525A2505}"/>
              </a:ext>
            </a:extLst>
          </p:cNvPr>
          <p:cNvSpPr>
            <a:spLocks noGrp="1"/>
          </p:cNvSpPr>
          <p:nvPr>
            <p:ph type="title"/>
          </p:nvPr>
        </p:nvSpPr>
        <p:spPr>
          <a:xfrm>
            <a:off x="838200" y="1092820"/>
            <a:ext cx="10515600" cy="718563"/>
          </a:xfrm>
        </p:spPr>
        <p:txBody>
          <a:bodyPr/>
          <a:lstStyle/>
          <a:p>
            <a:pPr algn="ctr"/>
            <a:r>
              <a:rPr lang="fr-FR" altLang="fr-FR" sz="3200" dirty="0">
                <a:solidFill>
                  <a:srgbClr val="70B967"/>
                </a:solidFill>
              </a:rPr>
              <a:t>La tempête </a:t>
            </a:r>
            <a:r>
              <a:rPr lang="fr-FR" altLang="fr-FR" sz="2400" dirty="0">
                <a:solidFill>
                  <a:srgbClr val="70B967"/>
                </a:solidFill>
              </a:rPr>
              <a:t>(1</a:t>
            </a:r>
            <a:r>
              <a:rPr lang="fr-FR" altLang="fr-FR" sz="2400" baseline="30000" dirty="0">
                <a:solidFill>
                  <a:srgbClr val="70B967"/>
                </a:solidFill>
              </a:rPr>
              <a:t>ère</a:t>
            </a:r>
            <a:r>
              <a:rPr lang="fr-FR" altLang="fr-FR" sz="2400" dirty="0">
                <a:solidFill>
                  <a:srgbClr val="70B967"/>
                </a:solidFill>
              </a:rPr>
              <a:t> semaine) </a:t>
            </a:r>
            <a:endParaRPr lang="fr-FR" altLang="fr-FR" sz="2400" i="1" dirty="0">
              <a:solidFill>
                <a:srgbClr val="70B967"/>
              </a:solidFill>
            </a:endParaRPr>
          </a:p>
        </p:txBody>
      </p:sp>
      <p:sp>
        <p:nvSpPr>
          <p:cNvPr id="3075" name="Espace réservé du contenu 2">
            <a:extLst>
              <a:ext uri="{FF2B5EF4-FFF2-40B4-BE49-F238E27FC236}">
                <a16:creationId xmlns:a16="http://schemas.microsoft.com/office/drawing/2014/main" id="{A9C5C900-D7B7-48F4-B1E4-22963684E333}"/>
              </a:ext>
            </a:extLst>
          </p:cNvPr>
          <p:cNvSpPr>
            <a:spLocks noGrp="1"/>
          </p:cNvSpPr>
          <p:nvPr>
            <p:ph idx="1"/>
          </p:nvPr>
        </p:nvSpPr>
        <p:spPr>
          <a:xfrm>
            <a:off x="984069" y="1908990"/>
            <a:ext cx="10432868" cy="4456976"/>
          </a:xfrm>
        </p:spPr>
        <p:txBody>
          <a:bodyPr>
            <a:normAutofit fontScale="92500" lnSpcReduction="10000"/>
          </a:bodyPr>
          <a:lstStyle/>
          <a:p>
            <a:pPr>
              <a:buFontTx/>
              <a:buChar char="-"/>
            </a:pPr>
            <a:r>
              <a:rPr lang="fr-FR" altLang="fr-FR" sz="1900" dirty="0">
                <a:solidFill>
                  <a:srgbClr val="2F9BB7"/>
                </a:solidFill>
              </a:rPr>
              <a:t>Distribution et Installation de PC et clé 4G pour les secrétariats, cadres, fonctions administratives : assurer le minimum vital (admissions des patients, étiquettes, CR, commandes fournisseurs …) et autorisation d’utilisation de PC portables personnels</a:t>
            </a:r>
          </a:p>
          <a:p>
            <a:pPr>
              <a:buFontTx/>
              <a:buChar char="-"/>
            </a:pPr>
            <a:r>
              <a:rPr lang="fr-FR" altLang="fr-FR" sz="1900" dirty="0">
                <a:solidFill>
                  <a:srgbClr val="2F9BB7"/>
                </a:solidFill>
              </a:rPr>
              <a:t>Mise en place d’adresses mails temporaires </a:t>
            </a:r>
          </a:p>
          <a:p>
            <a:pPr>
              <a:buFontTx/>
              <a:buChar char="-"/>
            </a:pPr>
            <a:r>
              <a:rPr lang="fr-FR" altLang="fr-FR" sz="1900" dirty="0">
                <a:solidFill>
                  <a:srgbClr val="2F9BB7"/>
                </a:solidFill>
              </a:rPr>
              <a:t>Mise en place de groupes </a:t>
            </a:r>
            <a:r>
              <a:rPr lang="fr-FR" sz="1900" dirty="0">
                <a:solidFill>
                  <a:srgbClr val="2F9BB7"/>
                </a:solidFill>
              </a:rPr>
              <a:t>WhatsApp </a:t>
            </a:r>
            <a:r>
              <a:rPr lang="fr-FR" altLang="fr-FR" sz="1900" dirty="0">
                <a:solidFill>
                  <a:srgbClr val="2F9BB7"/>
                </a:solidFill>
              </a:rPr>
              <a:t>pour communiquer et centraliser les besoins de renfort (redéploiement des personnels administratifs/médico-tech ne pouvant plus travailler) et mise en place d’une équipe de coursiers internes qui distribuent les papiers (examens, plans de lits, CR …)</a:t>
            </a:r>
          </a:p>
          <a:p>
            <a:pPr>
              <a:buFontTx/>
              <a:buChar char="-"/>
            </a:pPr>
            <a:r>
              <a:rPr lang="fr-FR" altLang="fr-FR" sz="1900" dirty="0">
                <a:solidFill>
                  <a:srgbClr val="2F9BB7"/>
                </a:solidFill>
              </a:rPr>
              <a:t>Transports : plateforme indisponible, bons manuels et appels téléphoniques</a:t>
            </a:r>
          </a:p>
          <a:p>
            <a:pPr>
              <a:buFontTx/>
              <a:buChar char="-"/>
            </a:pPr>
            <a:r>
              <a:rPr lang="fr-FR" altLang="fr-FR" sz="1900" dirty="0">
                <a:solidFill>
                  <a:srgbClr val="2F9BB7"/>
                </a:solidFill>
              </a:rPr>
              <a:t>Encadrement : gestion des plannings « papier »</a:t>
            </a:r>
          </a:p>
          <a:p>
            <a:pPr>
              <a:buFontTx/>
              <a:buChar char="-"/>
            </a:pPr>
            <a:r>
              <a:rPr lang="fr-FR" altLang="fr-FR" sz="1900" dirty="0">
                <a:solidFill>
                  <a:srgbClr val="2F9BB7"/>
                </a:solidFill>
              </a:rPr>
              <a:t>Paye de février assurée (virement identique à janvier par le Trésor Public)</a:t>
            </a:r>
          </a:p>
          <a:p>
            <a:pPr marL="0" indent="0">
              <a:buNone/>
            </a:pPr>
            <a:endParaRPr lang="fr-FR" altLang="fr-FR" sz="1900" i="1" dirty="0">
              <a:solidFill>
                <a:srgbClr val="92D050"/>
              </a:solidFill>
            </a:endParaRPr>
          </a:p>
          <a:p>
            <a:pPr marL="0" indent="0" algn="ctr">
              <a:buNone/>
            </a:pPr>
            <a:endParaRPr lang="fr-FR" altLang="fr-FR" sz="2000" i="1" dirty="0">
              <a:solidFill>
                <a:srgbClr val="92D050"/>
              </a:solidFill>
            </a:endParaRPr>
          </a:p>
          <a:p>
            <a:pPr marL="0" indent="0" algn="ctr">
              <a:buNone/>
            </a:pPr>
            <a:r>
              <a:rPr lang="fr-FR" altLang="fr-FR" sz="2000" i="1" dirty="0">
                <a:solidFill>
                  <a:srgbClr val="92D050"/>
                </a:solidFill>
              </a:rPr>
              <a:t>Enseignement : Où le système D l’emporte sur le hiérarchique et les fonctionnements classiques</a:t>
            </a:r>
          </a:p>
        </p:txBody>
      </p:sp>
      <p:sp>
        <p:nvSpPr>
          <p:cNvPr id="4" name="Espace réservé du numéro de diapositive 3">
            <a:extLst>
              <a:ext uri="{FF2B5EF4-FFF2-40B4-BE49-F238E27FC236}">
                <a16:creationId xmlns:a16="http://schemas.microsoft.com/office/drawing/2014/main" id="{E3E1CCFF-031C-401D-A9C8-72EBC0C6A7BB}"/>
              </a:ext>
            </a:extLst>
          </p:cNvPr>
          <p:cNvSpPr>
            <a:spLocks noGrp="1"/>
          </p:cNvSpPr>
          <p:nvPr>
            <p:ph type="sldNum" sz="quarter" idx="12"/>
          </p:nvPr>
        </p:nvSpPr>
        <p:spPr/>
        <p:txBody>
          <a:bodyPr/>
          <a:lstStyle/>
          <a:p>
            <a:fld id="{8BC43ED6-A9BF-4AE3-97C4-1BF9C4793B62}" type="slidenum">
              <a:rPr lang="fr-FR" altLang="fr-FR" smtClean="0"/>
              <a:pPr/>
              <a:t>9</a:t>
            </a:fld>
            <a:endParaRPr lang="fr-FR" altLang="fr-FR"/>
          </a:p>
        </p:txBody>
      </p:sp>
    </p:spTree>
    <p:extLst>
      <p:ext uri="{BB962C8B-B14F-4D97-AF65-F5344CB8AC3E}">
        <p14:creationId xmlns:p14="http://schemas.microsoft.com/office/powerpoint/2010/main" val="8135044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2649</Words>
  <Application>Microsoft Office PowerPoint</Application>
  <PresentationFormat>Grand écran</PresentationFormat>
  <Paragraphs>227</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Symbol</vt:lpstr>
      <vt:lpstr>Thème Office</vt:lpstr>
      <vt:lpstr>Présentation PowerPoint</vt:lpstr>
      <vt:lpstr>Présentation PowerPoint</vt:lpstr>
      <vt:lpstr>Présentation PowerPoint</vt:lpstr>
      <vt:lpstr>Cyberattaque: « quand un hôpital essuie un cyclone »</vt:lpstr>
      <vt:lpstr>L’œil du cyclone : jour J</vt:lpstr>
      <vt:lpstr>L’œil du cyclone : jour J</vt:lpstr>
      <vt:lpstr>L’œil du cyclone : jour J</vt:lpstr>
      <vt:lpstr>La tempête (1ère semaine) </vt:lpstr>
      <vt:lpstr>La tempête (1ère semaine) </vt:lpstr>
      <vt:lpstr>La tempête  </vt:lpstr>
      <vt:lpstr>La houle, une lente remontée</vt:lpstr>
      <vt:lpstr>La houle, une lente remontée</vt:lpstr>
      <vt:lpstr>La houle, une lente remontée</vt:lpstr>
      <vt:lpstr>La houle, une lente remontée</vt:lpstr>
      <vt:lpstr>Vers une mer plus calme?</vt:lpstr>
      <vt:lpstr>Vers une mer plus calme?</vt:lpstr>
      <vt:lpstr>Vers une mer plus calme?</vt:lpstr>
      <vt:lpstr>Vers une mer plus calme?</vt:lpstr>
      <vt:lpstr>Quelques enseignements …</vt:lpstr>
      <vt:lpstr>Quelques enseignements …</vt:lpstr>
      <vt:lpstr>Verbatim recueilli à l’occasion du retex interne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 SANTE</dc:creator>
  <cp:lastModifiedBy>GILET-CAUBERE Aline</cp:lastModifiedBy>
  <cp:revision>23</cp:revision>
  <dcterms:created xsi:type="dcterms:W3CDTF">2020-12-16T18:30:32Z</dcterms:created>
  <dcterms:modified xsi:type="dcterms:W3CDTF">2022-08-24T13:52:40Z</dcterms:modified>
</cp:coreProperties>
</file>