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89" r:id="rId5"/>
    <p:sldId id="262" r:id="rId6"/>
    <p:sldId id="290" r:id="rId7"/>
    <p:sldId id="263" r:id="rId8"/>
    <p:sldId id="270" r:id="rId9"/>
    <p:sldId id="271" r:id="rId10"/>
    <p:sldId id="272" r:id="rId11"/>
    <p:sldId id="269" r:id="rId12"/>
    <p:sldId id="265" r:id="rId13"/>
    <p:sldId id="273" r:id="rId14"/>
    <p:sldId id="276" r:id="rId15"/>
    <p:sldId id="277" r:id="rId16"/>
    <p:sldId id="278" r:id="rId17"/>
    <p:sldId id="279" r:id="rId18"/>
    <p:sldId id="267" r:id="rId19"/>
    <p:sldId id="283" r:id="rId20"/>
    <p:sldId id="281" r:id="rId21"/>
    <p:sldId id="284" r:id="rId22"/>
    <p:sldId id="268" r:id="rId23"/>
    <p:sldId id="282" r:id="rId24"/>
    <p:sldId id="280" r:id="rId25"/>
    <p:sldId id="285" r:id="rId26"/>
    <p:sldId id="286" r:id="rId27"/>
    <p:sldId id="287" r:id="rId28"/>
    <p:sldId id="288" r:id="rId29"/>
    <p:sldId id="259"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9BB7"/>
    <a:srgbClr val="F15E42"/>
    <a:srgbClr val="70B967"/>
    <a:srgbClr val="322A7F"/>
    <a:srgbClr val="EA560E"/>
    <a:srgbClr val="DE6A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1C0515-C3B9-4418-AAF9-43614E00F76E}" v="3" dt="2022-09-01T12:07:38.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Caussy" userId="b8a40fb8bcace425" providerId="LiveId" clId="{D01C0515-C3B9-4418-AAF9-43614E00F76E}"/>
    <pc:docChg chg="undo custSel delSld modSld sldOrd">
      <pc:chgData name="Caroline Caussy" userId="b8a40fb8bcace425" providerId="LiveId" clId="{D01C0515-C3B9-4418-AAF9-43614E00F76E}" dt="2022-09-01T12:08:23.095" v="167"/>
      <pc:docMkLst>
        <pc:docMk/>
      </pc:docMkLst>
      <pc:sldChg chg="addSp modSp mod ord">
        <pc:chgData name="Caroline Caussy" userId="b8a40fb8bcace425" providerId="LiveId" clId="{D01C0515-C3B9-4418-AAF9-43614E00F76E}" dt="2022-09-01T12:08:23.095" v="167"/>
        <pc:sldMkLst>
          <pc:docMk/>
          <pc:sldMk cId="896961424" sldId="289"/>
        </pc:sldMkLst>
        <pc:spChg chg="mod">
          <ac:chgData name="Caroline Caussy" userId="b8a40fb8bcace425" providerId="LiveId" clId="{D01C0515-C3B9-4418-AAF9-43614E00F76E}" dt="2022-09-01T11:35:43.089" v="83" actId="121"/>
          <ac:spMkLst>
            <pc:docMk/>
            <pc:sldMk cId="896961424" sldId="289"/>
            <ac:spMk id="22" creationId="{C6825C7A-15C1-4661-BCE3-E8B97E9DCF97}"/>
          </ac:spMkLst>
        </pc:spChg>
        <pc:spChg chg="add mod">
          <ac:chgData name="Caroline Caussy" userId="b8a40fb8bcace425" providerId="LiveId" clId="{D01C0515-C3B9-4418-AAF9-43614E00F76E}" dt="2022-09-01T12:07:30.976" v="164" actId="20577"/>
          <ac:spMkLst>
            <pc:docMk/>
            <pc:sldMk cId="896961424" sldId="289"/>
            <ac:spMk id="23" creationId="{33081785-FF8A-4FD1-8FD6-88517C00F912}"/>
          </ac:spMkLst>
        </pc:spChg>
        <pc:picChg chg="mod">
          <ac:chgData name="Caroline Caussy" userId="b8a40fb8bcace425" providerId="LiveId" clId="{D01C0515-C3B9-4418-AAF9-43614E00F76E}" dt="2022-09-01T11:57:45.508" v="150" actId="1076"/>
          <ac:picMkLst>
            <pc:docMk/>
            <pc:sldMk cId="896961424" sldId="289"/>
            <ac:picMk id="21" creationId="{650135FC-E561-46BE-BEFE-5F6C87D3C3A9}"/>
          </ac:picMkLst>
        </pc:picChg>
      </pc:sldChg>
      <pc:sldChg chg="del">
        <pc:chgData name="Caroline Caussy" userId="b8a40fb8bcace425" providerId="LiveId" clId="{D01C0515-C3B9-4418-AAF9-43614E00F76E}" dt="2022-09-01T12:07:47.238" v="165" actId="2696"/>
        <pc:sldMkLst>
          <pc:docMk/>
          <pc:sldMk cId="1173727769" sldId="291"/>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A6BD4A7-C00E-4E9D-96E2-8C56A0EAED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48474"/>
          </a:xfrm>
          <a:prstGeom prst="rect">
            <a:avLst/>
          </a:prstGeom>
        </p:spPr>
      </p:pic>
    </p:spTree>
    <p:extLst>
      <p:ext uri="{BB962C8B-B14F-4D97-AF65-F5344CB8AC3E}">
        <p14:creationId xmlns:p14="http://schemas.microsoft.com/office/powerpoint/2010/main" val="265557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DC0FC3-FF49-4297-826D-D4B34FD5F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4"/>
            <a:ext cx="12200479" cy="6853236"/>
          </a:xfrm>
          <a:prstGeom prst="rect">
            <a:avLst/>
          </a:prstGeom>
        </p:spPr>
      </p:pic>
      <p:sp>
        <p:nvSpPr>
          <p:cNvPr id="10" name="Shape 12">
            <a:extLst>
              <a:ext uri="{FF2B5EF4-FFF2-40B4-BE49-F238E27FC236}">
                <a16:creationId xmlns:a16="http://schemas.microsoft.com/office/drawing/2014/main" id="{252F9307-26A2-49D6-9641-D94D375DB070}"/>
              </a:ext>
            </a:extLst>
          </p:cNvPr>
          <p:cNvSpPr/>
          <p:nvPr userDrawn="1"/>
        </p:nvSpPr>
        <p:spPr>
          <a:xfrm>
            <a:off x="1950847" y="2705100"/>
            <a:ext cx="373253" cy="37782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F9BB7"/>
          </a:solidFill>
          <a:ln w="12700">
            <a:miter lim="400000"/>
          </a:ln>
        </p:spPr>
        <p:txBody>
          <a:bodyPr lIns="0" tIns="0" rIns="0" bIns="0" anchor="ctr"/>
          <a:lstStyle/>
          <a:p>
            <a:pPr lvl="0">
              <a:defRPr sz="3200">
                <a:solidFill>
                  <a:srgbClr val="FFFFFF"/>
                </a:solidFill>
              </a:defRPr>
            </a:pPr>
            <a:endParaRPr dirty="0">
              <a:solidFill>
                <a:srgbClr val="2F9BB7"/>
              </a:solidFill>
            </a:endParaRPr>
          </a:p>
        </p:txBody>
      </p:sp>
      <p:sp>
        <p:nvSpPr>
          <p:cNvPr id="12" name="Shape 14">
            <a:extLst>
              <a:ext uri="{FF2B5EF4-FFF2-40B4-BE49-F238E27FC236}">
                <a16:creationId xmlns:a16="http://schemas.microsoft.com/office/drawing/2014/main" id="{445F7F2F-2BAB-4532-8767-AEA006B33651}"/>
              </a:ext>
            </a:extLst>
          </p:cNvPr>
          <p:cNvSpPr/>
          <p:nvPr userDrawn="1"/>
        </p:nvSpPr>
        <p:spPr>
          <a:xfrm>
            <a:off x="2137473" y="4281620"/>
            <a:ext cx="1062176" cy="93232"/>
          </a:xfrm>
          <a:prstGeom prst="rect">
            <a:avLst/>
          </a:prstGeom>
          <a:solidFill>
            <a:srgbClr val="70B967"/>
          </a:solidFill>
          <a:ln w="12700">
            <a:miter lim="400000"/>
          </a:ln>
        </p:spPr>
        <p:txBody>
          <a:bodyPr lIns="0" tIns="0" rIns="0" bIns="0" anchor="ctr"/>
          <a:lstStyle/>
          <a:p>
            <a:pPr lvl="0">
              <a:defRPr sz="3200">
                <a:solidFill>
                  <a:srgbClr val="FFFFFF"/>
                </a:solidFill>
              </a:defRPr>
            </a:pPr>
            <a:endParaRPr/>
          </a:p>
        </p:txBody>
      </p:sp>
      <p:sp>
        <p:nvSpPr>
          <p:cNvPr id="3" name="Espace réservé du texte 2">
            <a:extLst>
              <a:ext uri="{FF2B5EF4-FFF2-40B4-BE49-F238E27FC236}">
                <a16:creationId xmlns:a16="http://schemas.microsoft.com/office/drawing/2014/main" id="{3A87ABDB-BBE0-4045-ADD4-7C0E1ADFD32D}"/>
              </a:ext>
            </a:extLst>
          </p:cNvPr>
          <p:cNvSpPr>
            <a:spLocks noGrp="1"/>
          </p:cNvSpPr>
          <p:nvPr>
            <p:ph type="body" sz="quarter" idx="10" hasCustomPrompt="1"/>
          </p:nvPr>
        </p:nvSpPr>
        <p:spPr>
          <a:xfrm>
            <a:off x="2667810" y="2609055"/>
            <a:ext cx="7055542" cy="947737"/>
          </a:xfrm>
          <a:noFill/>
        </p:spPr>
        <p:txBody>
          <a:bodyPr>
            <a:normAutofit/>
          </a:bodyPr>
          <a:lstStyle>
            <a:lvl1pPr>
              <a:buNone/>
              <a:defRPr sz="4000" b="1">
                <a:solidFill>
                  <a:srgbClr val="2F9BB7"/>
                </a:solidFill>
              </a:defRPr>
            </a:lvl1pPr>
          </a:lstStyle>
          <a:p>
            <a:pPr lvl="0"/>
            <a:r>
              <a:rPr lang="fr-FR" dirty="0"/>
              <a:t>Votre nom et votre fonction</a:t>
            </a:r>
          </a:p>
        </p:txBody>
      </p:sp>
      <p:sp>
        <p:nvSpPr>
          <p:cNvPr id="5" name="Espace réservé du texte 4">
            <a:extLst>
              <a:ext uri="{FF2B5EF4-FFF2-40B4-BE49-F238E27FC236}">
                <a16:creationId xmlns:a16="http://schemas.microsoft.com/office/drawing/2014/main" id="{D0B9BFDC-8383-46C2-9160-83C3EEDBBB0F}"/>
              </a:ext>
            </a:extLst>
          </p:cNvPr>
          <p:cNvSpPr>
            <a:spLocks noGrp="1"/>
          </p:cNvSpPr>
          <p:nvPr>
            <p:ph type="body" sz="quarter" idx="11" hasCustomPrompt="1"/>
          </p:nvPr>
        </p:nvSpPr>
        <p:spPr>
          <a:xfrm>
            <a:off x="2667810" y="4627563"/>
            <a:ext cx="4994275" cy="623887"/>
          </a:xfrm>
        </p:spPr>
        <p:txBody>
          <a:bodyPr/>
          <a:lstStyle>
            <a:lvl1pPr>
              <a:buNone/>
              <a:defRPr>
                <a:solidFill>
                  <a:srgbClr val="70B967"/>
                </a:solidFill>
              </a:defRPr>
            </a:lvl1pPr>
          </a:lstStyle>
          <a:p>
            <a:pPr lvl="0"/>
            <a:r>
              <a:rPr lang="fr-FR" dirty="0"/>
              <a:t>Titre de votre intervention</a:t>
            </a:r>
          </a:p>
        </p:txBody>
      </p:sp>
    </p:spTree>
    <p:extLst>
      <p:ext uri="{BB962C8B-B14F-4D97-AF65-F5344CB8AC3E}">
        <p14:creationId xmlns:p14="http://schemas.microsoft.com/office/powerpoint/2010/main" val="238787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AC32FA-1F78-47AB-B8A7-9C218A0EC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0480" cy="6853237"/>
          </a:xfrm>
          <a:prstGeom prst="rect">
            <a:avLst/>
          </a:prstGeom>
        </p:spPr>
      </p:pic>
      <p:sp>
        <p:nvSpPr>
          <p:cNvPr id="10" name="Espace réservé du contenu 9">
            <a:extLst>
              <a:ext uri="{FF2B5EF4-FFF2-40B4-BE49-F238E27FC236}">
                <a16:creationId xmlns:a16="http://schemas.microsoft.com/office/drawing/2014/main" id="{10CF00FD-8EA9-4501-B832-910EB47EFACC}"/>
              </a:ext>
            </a:extLst>
          </p:cNvPr>
          <p:cNvSpPr>
            <a:spLocks noGrp="1"/>
          </p:cNvSpPr>
          <p:nvPr>
            <p:ph sz="quarter" idx="10"/>
          </p:nvPr>
        </p:nvSpPr>
        <p:spPr>
          <a:xfrm>
            <a:off x="295275" y="2108200"/>
            <a:ext cx="11201400" cy="4596998"/>
          </a:xfrm>
        </p:spPr>
        <p:txBody>
          <a:bodyPr/>
          <a:lstStyle>
            <a:lvl1pPr>
              <a:defRPr lang="fr-FR" sz="2400" kern="1200" dirty="0" smtClean="0">
                <a:solidFill>
                  <a:srgbClr val="70B967"/>
                </a:solidFill>
                <a:latin typeface="Arial" panose="020B0604020202020204" pitchFamily="34" charset="0"/>
                <a:ea typeface="+mn-ea"/>
                <a:cs typeface="Arial" panose="020B0604020202020204" pitchFamily="34" charset="0"/>
              </a:defRPr>
            </a:lvl1pPr>
            <a:lvl2pPr>
              <a:defRPr lang="fr-FR" sz="2000" kern="1200" dirty="0">
                <a:solidFill>
                  <a:srgbClr val="2F9BB7"/>
                </a:solidFill>
                <a:latin typeface="Arial" panose="020B0604020202020204" pitchFamily="34" charset="0"/>
                <a:ea typeface="+mn-ea"/>
                <a:cs typeface="Arial" panose="020B0604020202020204" pitchFamily="34" charset="0"/>
              </a:defRPr>
            </a:lvl2p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texte 5">
            <a:extLst>
              <a:ext uri="{FF2B5EF4-FFF2-40B4-BE49-F238E27FC236}">
                <a16:creationId xmlns:a16="http://schemas.microsoft.com/office/drawing/2014/main" id="{A0CEA991-29D7-48D6-8ADE-B443374F5C01}"/>
              </a:ext>
            </a:extLst>
          </p:cNvPr>
          <p:cNvSpPr>
            <a:spLocks noGrp="1"/>
          </p:cNvSpPr>
          <p:nvPr>
            <p:ph type="body" sz="quarter" idx="11"/>
          </p:nvPr>
        </p:nvSpPr>
        <p:spPr>
          <a:xfrm>
            <a:off x="295275" y="1276219"/>
            <a:ext cx="11201400" cy="654181"/>
          </a:xfrm>
        </p:spPr>
        <p:txBody>
          <a:bodyPr>
            <a:normAutofit/>
          </a:bodyPr>
          <a:lstStyle>
            <a:lvl1pPr>
              <a:buNone/>
              <a:defRPr sz="2800" b="0">
                <a:solidFill>
                  <a:srgbClr val="2F9BB7"/>
                </a:solidFill>
              </a:defRPr>
            </a:lvl1pPr>
          </a:lstStyle>
          <a:p>
            <a:pPr lvl="0"/>
            <a:r>
              <a:rPr lang="fr-FR" dirty="0"/>
              <a:t>Cliquez pour modifier les styles du texte du masque</a:t>
            </a:r>
          </a:p>
        </p:txBody>
      </p:sp>
    </p:spTree>
    <p:extLst>
      <p:ext uri="{BB962C8B-B14F-4D97-AF65-F5344CB8AC3E}">
        <p14:creationId xmlns:p14="http://schemas.microsoft.com/office/powerpoint/2010/main" val="361098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4A091127-28C1-482A-8B83-B74865908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8960" cy="6858000"/>
          </a:xfrm>
          <a:prstGeom prst="rect">
            <a:avLst/>
          </a:prstGeom>
        </p:spPr>
      </p:pic>
    </p:spTree>
    <p:extLst>
      <p:ext uri="{BB962C8B-B14F-4D97-AF65-F5344CB8AC3E}">
        <p14:creationId xmlns:p14="http://schemas.microsoft.com/office/powerpoint/2010/main" val="2272539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45ACF57-C999-4584-AC18-6C97EC68A84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79" y="0"/>
            <a:ext cx="12207523" cy="6857193"/>
          </a:xfrm>
          <a:prstGeom prst="rect">
            <a:avLst/>
          </a:prstGeom>
        </p:spPr>
      </p:pic>
      <p:sp>
        <p:nvSpPr>
          <p:cNvPr id="2" name="Espace réservé du titre 1">
            <a:extLst>
              <a:ext uri="{FF2B5EF4-FFF2-40B4-BE49-F238E27FC236}">
                <a16:creationId xmlns:a16="http://schemas.microsoft.com/office/drawing/2014/main" id="{FFB34252-EA1B-422E-9CC2-F01727733709}"/>
              </a:ext>
            </a:extLst>
          </p:cNvPr>
          <p:cNvSpPr>
            <a:spLocks noGrp="1"/>
          </p:cNvSpPr>
          <p:nvPr>
            <p:ph type="title"/>
          </p:nvPr>
        </p:nvSpPr>
        <p:spPr>
          <a:xfrm>
            <a:off x="838200" y="1092820"/>
            <a:ext cx="10515600" cy="913781"/>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0BC04A4A-3553-412C-AB20-2EACB81EE0B4}"/>
              </a:ext>
            </a:extLst>
          </p:cNvPr>
          <p:cNvSpPr>
            <a:spLocks noGrp="1"/>
          </p:cNvSpPr>
          <p:nvPr>
            <p:ph type="body" idx="1"/>
          </p:nvPr>
        </p:nvSpPr>
        <p:spPr>
          <a:xfrm>
            <a:off x="838200" y="2141035"/>
            <a:ext cx="10515600" cy="4035928"/>
          </a:xfrm>
          <a:prstGeom prst="rect">
            <a:avLst/>
          </a:prstGeom>
        </p:spPr>
        <p:txBody>
          <a:bodyPr vert="horz" lIns="91440" tIns="45720" rIns="91440" bIns="45720" rtlCol="0">
            <a:normAutofit/>
          </a:bodyPr>
          <a:lstStyle/>
          <a:p>
            <a:pPr lvl="0"/>
            <a:r>
              <a:rPr lang="fr-FR" dirty="0"/>
              <a:t>Cliquez pour 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37421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3" r:id="rId4"/>
  </p:sldLayoutIdLst>
  <p:txStyles>
    <p:titleStyle>
      <a:lvl1pPr algn="l" defTabSz="914400" rtl="0" eaLnBrk="1" latinLnBrk="0" hangingPunct="1">
        <a:lnSpc>
          <a:spcPct val="90000"/>
        </a:lnSpc>
        <a:spcBef>
          <a:spcPct val="0"/>
        </a:spcBef>
        <a:buNone/>
        <a:defRPr lang="fr-FR" sz="2800" b="0" kern="1200" dirty="0">
          <a:solidFill>
            <a:srgbClr val="2F9BB7"/>
          </a:solidFill>
          <a:latin typeface="Arial" panose="020B0604020202020204" pitchFamily="34" charset="0"/>
          <a:ea typeface="+mn-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r-FR" sz="2400" kern="1200" dirty="0">
          <a:solidFill>
            <a:srgbClr val="70B9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fr-FR" sz="2000" kern="1200" dirty="0">
          <a:solidFill>
            <a:srgbClr val="2F9BB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hyperlink" Target="https://www.france-assos-sante.org/reseau/associations-membres/" TargetMode="External"/><Relationship Id="rId4" Type="http://schemas.openxmlformats.org/officeDocument/2006/relationships/hyperlink" Target="https://repertoire-actions.france-assos-sante.org/fiche-ac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cpias-occitanie.fr/usagers/challenge-hygiene-des-mains-laffaire-de-tous/#:~:text=Le%20CPias%20et%20France%20Assos,son%20entourage%20contre%20la%20maladie."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1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9269" t="20220" r="10948"/>
          <a:stretch/>
        </p:blipFill>
        <p:spPr>
          <a:xfrm>
            <a:off x="1488317" y="1591336"/>
            <a:ext cx="9484484" cy="5038499"/>
          </a:xfrm>
          <a:prstGeom prst="rect">
            <a:avLst/>
          </a:prstGeom>
        </p:spPr>
      </p:pic>
      <p:sp>
        <p:nvSpPr>
          <p:cNvPr id="4" name="Rectangle 3"/>
          <p:cNvSpPr/>
          <p:nvPr/>
        </p:nvSpPr>
        <p:spPr>
          <a:xfrm>
            <a:off x="1062181" y="1166604"/>
            <a:ext cx="10658764" cy="424732"/>
          </a:xfrm>
          <a:prstGeom prst="rect">
            <a:avLst/>
          </a:prstGeom>
        </p:spPr>
        <p:txBody>
          <a:bodyPr wrap="square">
            <a:spAutoFit/>
          </a:bodyPr>
          <a:lstStyle/>
          <a:p>
            <a:pPr marL="228600" lvl="0" indent="-228600">
              <a:lnSpc>
                <a:spcPct val="90000"/>
              </a:lnSpc>
              <a:spcBef>
                <a:spcPts val="1000"/>
              </a:spcBef>
            </a:pPr>
            <a:r>
              <a:rPr lang="fr-FR" sz="2400" b="1" dirty="0">
                <a:solidFill>
                  <a:srgbClr val="2F9BB7"/>
                </a:solidFill>
                <a:latin typeface="Arial" panose="020B0604020202020204" pitchFamily="34" charset="0"/>
                <a:cs typeface="Arial" panose="020B0604020202020204" pitchFamily="34" charset="0"/>
              </a:rPr>
              <a:t>Bilan de l’action : « </a:t>
            </a:r>
            <a:r>
              <a:rPr lang="fr-FR" sz="2400" dirty="0">
                <a:solidFill>
                  <a:srgbClr val="2F9BB7"/>
                </a:solidFill>
                <a:latin typeface="Arial" panose="020B0604020202020204" pitchFamily="34" charset="0"/>
                <a:cs typeface="Arial" panose="020B0604020202020204" pitchFamily="34" charset="0"/>
              </a:rPr>
              <a:t>Challenge Hygiène des mains, l’affaire de tous !» (3/4)</a:t>
            </a:r>
          </a:p>
        </p:txBody>
      </p:sp>
    </p:spTree>
    <p:extLst>
      <p:ext uri="{BB962C8B-B14F-4D97-AF65-F5344CB8AC3E}">
        <p14:creationId xmlns:p14="http://schemas.microsoft.com/office/powerpoint/2010/main" val="230080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315117"/>
          </a:xfrm>
        </p:spPr>
        <p:txBody>
          <a:bodyPr>
            <a:noAutofit/>
          </a:bodyPr>
          <a:lstStyle/>
          <a:p>
            <a:pPr>
              <a:spcBef>
                <a:spcPts val="0"/>
              </a:spcBef>
            </a:pPr>
            <a:endParaRPr lang="fr-FR" sz="1600" dirty="0">
              <a:solidFill>
                <a:srgbClr val="70B967"/>
              </a:solidFill>
            </a:endParaRPr>
          </a:p>
          <a:p>
            <a:pPr>
              <a:spcBef>
                <a:spcPts val="0"/>
              </a:spcBef>
            </a:pPr>
            <a:endParaRPr lang="fr-FR" sz="1600" dirty="0">
              <a:solidFill>
                <a:srgbClr val="70B967"/>
              </a:solidFill>
            </a:endParaRPr>
          </a:p>
          <a:p>
            <a:pPr>
              <a:spcBef>
                <a:spcPts val="0"/>
              </a:spcBef>
            </a:pPr>
            <a:r>
              <a:rPr lang="fr-FR" sz="1800" b="1" dirty="0">
                <a:solidFill>
                  <a:srgbClr val="70B967"/>
                </a:solidFill>
              </a:rPr>
              <a:t>Quelques </a:t>
            </a:r>
            <a:r>
              <a:rPr lang="fr-FR" sz="1800" b="1" dirty="0" err="1">
                <a:solidFill>
                  <a:srgbClr val="70B967"/>
                </a:solidFill>
              </a:rPr>
              <a:t>verbatims</a:t>
            </a:r>
            <a:r>
              <a:rPr lang="fr-FR" sz="1800" b="1" dirty="0">
                <a:solidFill>
                  <a:srgbClr val="70B967"/>
                </a:solidFill>
              </a:rPr>
              <a:t> : </a:t>
            </a:r>
          </a:p>
          <a:p>
            <a:pPr>
              <a:spcBef>
                <a:spcPts val="0"/>
              </a:spcBef>
            </a:pPr>
            <a:r>
              <a:rPr lang="fr-FR" sz="1800" dirty="0">
                <a:solidFill>
                  <a:srgbClr val="70B967"/>
                </a:solidFill>
              </a:rPr>
              <a:t>« Nous avons pu nous </a:t>
            </a:r>
            <a:r>
              <a:rPr lang="fr-FR" sz="1800" b="1" dirty="0">
                <a:solidFill>
                  <a:srgbClr val="70B967"/>
                </a:solidFill>
              </a:rPr>
              <a:t>faire connaitre </a:t>
            </a:r>
            <a:r>
              <a:rPr lang="fr-FR" sz="1800" dirty="0">
                <a:solidFill>
                  <a:srgbClr val="70B967"/>
                </a:solidFill>
              </a:rPr>
              <a:t>en tant que Représentant des Usagers, en même temps que de réaliser cette action ! » « On s’est sentie </a:t>
            </a:r>
            <a:r>
              <a:rPr lang="fr-FR" sz="1800" b="1" dirty="0">
                <a:solidFill>
                  <a:srgbClr val="70B967"/>
                </a:solidFill>
              </a:rPr>
              <a:t>faire partie d’une équipe </a:t>
            </a:r>
            <a:r>
              <a:rPr lang="fr-FR" sz="1800" dirty="0">
                <a:solidFill>
                  <a:srgbClr val="70B967"/>
                </a:solidFill>
              </a:rPr>
              <a:t>: RU, hygiéniste, qualiticien, soignants! »</a:t>
            </a:r>
          </a:p>
          <a:p>
            <a:pPr>
              <a:spcBef>
                <a:spcPts val="0"/>
              </a:spcBef>
            </a:pPr>
            <a:r>
              <a:rPr lang="fr-FR" sz="1800" dirty="0">
                <a:solidFill>
                  <a:srgbClr val="70B967"/>
                </a:solidFill>
              </a:rPr>
              <a:t>« Un plaisir de pouvoir </a:t>
            </a:r>
            <a:r>
              <a:rPr lang="fr-FR" sz="1800" b="1" dirty="0">
                <a:solidFill>
                  <a:srgbClr val="70B967"/>
                </a:solidFill>
              </a:rPr>
              <a:t>agir </a:t>
            </a:r>
            <a:r>
              <a:rPr lang="fr-FR" sz="1800" dirty="0">
                <a:solidFill>
                  <a:srgbClr val="70B967"/>
                </a:solidFill>
              </a:rPr>
              <a:t>avec les soignants pour une même cause et par la même occasion de les rencontrer pour la plus part, ils ne savaient pas qui étaient des RU! » </a:t>
            </a:r>
          </a:p>
          <a:p>
            <a:pPr>
              <a:spcBef>
                <a:spcPts val="0"/>
              </a:spcBef>
            </a:pPr>
            <a:r>
              <a:rPr lang="fr-FR" sz="1800" dirty="0">
                <a:solidFill>
                  <a:srgbClr val="70B967"/>
                </a:solidFill>
              </a:rPr>
              <a:t>« Une action concrète que nous pouvons mener en tant que RU, avec les autres acteurs, pour faire </a:t>
            </a:r>
            <a:r>
              <a:rPr lang="fr-FR" sz="1800" b="1" dirty="0">
                <a:solidFill>
                  <a:srgbClr val="70B967"/>
                </a:solidFill>
              </a:rPr>
              <a:t>mieux connaitre la prévention</a:t>
            </a:r>
            <a:r>
              <a:rPr lang="fr-FR" sz="1800" dirty="0">
                <a:solidFill>
                  <a:srgbClr val="70B967"/>
                </a:solidFill>
              </a:rPr>
              <a:t> au grand public. On profite de cette occasion pour discuter avec les usagers. » </a:t>
            </a:r>
          </a:p>
          <a:p>
            <a:endParaRPr lang="fr-FR" sz="1800" dirty="0">
              <a:solidFill>
                <a:srgbClr val="70B967"/>
              </a:solidFill>
            </a:endParaRPr>
          </a:p>
          <a:p>
            <a:endParaRPr lang="fr-FR" sz="1800" dirty="0">
              <a:solidFill>
                <a:srgbClr val="70B967"/>
              </a:solidFill>
            </a:endParaRPr>
          </a:p>
          <a:p>
            <a:endParaRPr lang="fr-FR" sz="1800" dirty="0">
              <a:solidFill>
                <a:srgbClr val="70B967"/>
              </a:solidFill>
            </a:endParaRPr>
          </a:p>
          <a:p>
            <a:r>
              <a:rPr lang="fr-FR" sz="1800" dirty="0">
                <a:solidFill>
                  <a:srgbClr val="70B967"/>
                </a:solidFill>
              </a:rPr>
              <a:t>								</a:t>
            </a:r>
            <a:r>
              <a:rPr lang="fr-FR" sz="1100" dirty="0">
                <a:solidFill>
                  <a:srgbClr val="70B967"/>
                </a:solidFill>
              </a:rPr>
              <a:t>« </a:t>
            </a:r>
            <a:endParaRPr lang="fr-FR" sz="2400" dirty="0"/>
          </a:p>
        </p:txBody>
      </p:sp>
      <p:pic>
        <p:nvPicPr>
          <p:cNvPr id="4" name="Espace réservé du contenu 3"/>
          <p:cNvPicPr>
            <a:picLocks noGrp="1" noChangeAspect="1"/>
          </p:cNvPicPr>
          <p:nvPr>
            <p:ph sz="quarter" idx="10"/>
          </p:nvPr>
        </p:nvPicPr>
        <p:blipFill rotWithShape="1">
          <a:blip r:embed="rId2"/>
          <a:srcRect l="6948" t="19747" r="48875" b="24125"/>
          <a:stretch/>
        </p:blipFill>
        <p:spPr>
          <a:xfrm>
            <a:off x="1477824" y="4350743"/>
            <a:ext cx="3033021" cy="2047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Espace réservé du contenu 3"/>
          <p:cNvPicPr>
            <a:picLocks noChangeAspect="1"/>
          </p:cNvPicPr>
          <p:nvPr/>
        </p:nvPicPr>
        <p:blipFill rotWithShape="1">
          <a:blip r:embed="rId3"/>
          <a:srcRect l="24774" t="23857" r="25383" b="16474"/>
          <a:stretch/>
        </p:blipFill>
        <p:spPr>
          <a:xfrm>
            <a:off x="6528437" y="3971016"/>
            <a:ext cx="4130326" cy="2626780"/>
          </a:xfrm>
          <a:prstGeom prst="rect">
            <a:avLst/>
          </a:prstGeom>
          <a:ln>
            <a:noFill/>
          </a:ln>
          <a:effectLst>
            <a:softEdge rad="112500"/>
          </a:effectLst>
        </p:spPr>
      </p:pic>
      <p:sp>
        <p:nvSpPr>
          <p:cNvPr id="5" name="Rectangle 4"/>
          <p:cNvSpPr/>
          <p:nvPr/>
        </p:nvSpPr>
        <p:spPr>
          <a:xfrm>
            <a:off x="1062181" y="1166604"/>
            <a:ext cx="10658764" cy="424732"/>
          </a:xfrm>
          <a:prstGeom prst="rect">
            <a:avLst/>
          </a:prstGeom>
        </p:spPr>
        <p:txBody>
          <a:bodyPr wrap="square">
            <a:spAutoFit/>
          </a:bodyPr>
          <a:lstStyle/>
          <a:p>
            <a:pPr marL="228600" lvl="0" indent="-228600">
              <a:lnSpc>
                <a:spcPct val="90000"/>
              </a:lnSpc>
              <a:spcBef>
                <a:spcPts val="1000"/>
              </a:spcBef>
            </a:pPr>
            <a:r>
              <a:rPr lang="fr-FR" sz="2400" b="1" dirty="0">
                <a:solidFill>
                  <a:srgbClr val="2F9BB7"/>
                </a:solidFill>
                <a:latin typeface="Arial" panose="020B0604020202020204" pitchFamily="34" charset="0"/>
                <a:cs typeface="Arial" panose="020B0604020202020204" pitchFamily="34" charset="0"/>
              </a:rPr>
              <a:t>Bilan de l’action : « </a:t>
            </a:r>
            <a:r>
              <a:rPr lang="fr-FR" sz="2400" dirty="0">
                <a:solidFill>
                  <a:srgbClr val="2F9BB7"/>
                </a:solidFill>
                <a:latin typeface="Arial" panose="020B0604020202020204" pitchFamily="34" charset="0"/>
                <a:cs typeface="Arial" panose="020B0604020202020204" pitchFamily="34" charset="0"/>
              </a:rPr>
              <a:t>Challenge Hygiène des mains, l’affaire de tous !» (4/4)</a:t>
            </a:r>
          </a:p>
        </p:txBody>
      </p:sp>
    </p:spTree>
    <p:extLst>
      <p:ext uri="{BB962C8B-B14F-4D97-AF65-F5344CB8AC3E}">
        <p14:creationId xmlns:p14="http://schemas.microsoft.com/office/powerpoint/2010/main" val="4247360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p:txBody>
          <a:bodyPr>
            <a:normAutofit/>
          </a:bodyPr>
          <a:lstStyle/>
          <a:p>
            <a:r>
              <a:rPr lang="fr-FR" sz="1800" dirty="0"/>
              <a:t>Un </a:t>
            </a:r>
            <a:r>
              <a:rPr lang="fr-FR" sz="1800" b="1" dirty="0" err="1"/>
              <a:t>WebLunch</a:t>
            </a:r>
            <a:r>
              <a:rPr lang="fr-FR" sz="1800" dirty="0"/>
              <a:t> organisé sur le thème de la prévention</a:t>
            </a:r>
          </a:p>
          <a:p>
            <a:pPr marL="0" indent="0">
              <a:buNone/>
            </a:pPr>
            <a:endParaRPr lang="fr-FR" sz="1800" dirty="0"/>
          </a:p>
          <a:p>
            <a:r>
              <a:rPr lang="fr-FR" sz="1800" b="1" dirty="0"/>
              <a:t>Des communiqués de presse communs</a:t>
            </a:r>
          </a:p>
          <a:p>
            <a:pPr marL="0" indent="0">
              <a:spcBef>
                <a:spcPts val="0"/>
              </a:spcBef>
              <a:buNone/>
            </a:pPr>
            <a:r>
              <a:rPr lang="fr-FR" sz="1800" dirty="0"/>
              <a:t>« </a:t>
            </a:r>
            <a:r>
              <a:rPr lang="fr-FR" sz="1800" dirty="0" err="1"/>
              <a:t>Covid</a:t>
            </a:r>
            <a:r>
              <a:rPr lang="fr-FR" sz="1800" dirty="0"/>
              <a:t> 19 en Occitanie : des usagers partenaires </a:t>
            </a:r>
          </a:p>
          <a:p>
            <a:pPr marL="0" indent="0">
              <a:spcBef>
                <a:spcPts val="0"/>
              </a:spcBef>
              <a:buNone/>
            </a:pPr>
            <a:r>
              <a:rPr lang="fr-FR" sz="1800" dirty="0"/>
              <a:t>en santé impliqués »</a:t>
            </a:r>
          </a:p>
          <a:p>
            <a:pPr marL="0" indent="0">
              <a:buNone/>
            </a:pPr>
            <a:endParaRPr lang="fr-FR" sz="1800" dirty="0"/>
          </a:p>
          <a:p>
            <a:pPr>
              <a:spcBef>
                <a:spcPts val="0"/>
              </a:spcBef>
            </a:pPr>
            <a:r>
              <a:rPr lang="fr-FR" sz="1800" b="1" dirty="0"/>
              <a:t>La participation à des comités institutionnels sur </a:t>
            </a:r>
          </a:p>
          <a:p>
            <a:pPr marL="0" indent="0">
              <a:spcBef>
                <a:spcPts val="0"/>
              </a:spcBef>
              <a:buNone/>
            </a:pPr>
            <a:r>
              <a:rPr lang="fr-FR" sz="1800" b="1" dirty="0"/>
              <a:t>la thématique prévention</a:t>
            </a:r>
          </a:p>
          <a:p>
            <a:pPr marL="0" indent="0">
              <a:spcBef>
                <a:spcPts val="0"/>
              </a:spcBef>
              <a:buNone/>
            </a:pPr>
            <a:r>
              <a:rPr lang="fr-FR" sz="1800" dirty="0"/>
              <a:t>(Prévention </a:t>
            </a:r>
            <a:r>
              <a:rPr lang="fr-FR" sz="1800" dirty="0" err="1"/>
              <a:t>Covid</a:t>
            </a:r>
            <a:r>
              <a:rPr lang="fr-FR" sz="1800" dirty="0"/>
              <a:t> 19, </a:t>
            </a:r>
            <a:r>
              <a:rPr lang="fr-FR" sz="1800" dirty="0" err="1"/>
              <a:t>co</a:t>
            </a:r>
            <a:r>
              <a:rPr lang="fr-FR" sz="1800" dirty="0"/>
              <a:t>-construction de fiches </a:t>
            </a:r>
          </a:p>
          <a:p>
            <a:pPr marL="0" indent="0">
              <a:spcBef>
                <a:spcPts val="0"/>
              </a:spcBef>
              <a:buNone/>
            </a:pPr>
            <a:r>
              <a:rPr lang="fr-FR" sz="1800" dirty="0"/>
              <a:t>grand public, …) </a:t>
            </a:r>
          </a:p>
          <a:p>
            <a:pPr marL="0" indent="0">
              <a:buNone/>
            </a:pPr>
            <a:endParaRPr lang="fr-FR" b="1" dirty="0"/>
          </a:p>
          <a:p>
            <a:endParaRPr lang="fr-FR" dirty="0"/>
          </a:p>
        </p:txBody>
      </p:sp>
      <p:pic>
        <p:nvPicPr>
          <p:cNvPr id="4" name="Image 3"/>
          <p:cNvPicPr>
            <a:picLocks noChangeAspect="1"/>
          </p:cNvPicPr>
          <p:nvPr/>
        </p:nvPicPr>
        <p:blipFill rotWithShape="1">
          <a:blip r:embed="rId2"/>
          <a:srcRect l="25430" t="19271" r="26266" b="21225"/>
          <a:stretch/>
        </p:blipFill>
        <p:spPr>
          <a:xfrm>
            <a:off x="6345057" y="2543707"/>
            <a:ext cx="5400000" cy="3533822"/>
          </a:xfrm>
          <a:prstGeom prst="rect">
            <a:avLst/>
          </a:prstGeom>
          <a:ln>
            <a:noFill/>
          </a:ln>
          <a:effectLst>
            <a:outerShdw blurRad="292100" dist="139700" dir="2700000" algn="tl" rotWithShape="0">
              <a:srgbClr val="333333">
                <a:alpha val="65000"/>
              </a:srgbClr>
            </a:outerShdw>
          </a:effectLst>
        </p:spPr>
      </p:pic>
      <p:sp>
        <p:nvSpPr>
          <p:cNvPr id="7" name="Ellipse 6"/>
          <p:cNvSpPr/>
          <p:nvPr/>
        </p:nvSpPr>
        <p:spPr>
          <a:xfrm>
            <a:off x="7373610" y="2543707"/>
            <a:ext cx="1126155" cy="8277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8872064" y="2543707"/>
            <a:ext cx="1126155" cy="8277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p:cNvSpPr>
            <a:spLocks noGrp="1"/>
          </p:cNvSpPr>
          <p:nvPr>
            <p:ph type="body" sz="quarter" idx="11"/>
          </p:nvPr>
        </p:nvSpPr>
        <p:spPr/>
        <p:txBody>
          <a:bodyPr>
            <a:normAutofit fontScale="92500" lnSpcReduction="20000"/>
          </a:bodyPr>
          <a:lstStyle/>
          <a:p>
            <a:r>
              <a:rPr lang="fr-FR" sz="2600" dirty="0"/>
              <a:t>Autres actions en partenariat « Usagers, organiser la prévention, c’est aussi notre affaire ! »</a:t>
            </a:r>
          </a:p>
          <a:p>
            <a:endParaRPr lang="fr-FR" dirty="0"/>
          </a:p>
        </p:txBody>
      </p:sp>
    </p:spTree>
    <p:extLst>
      <p:ext uri="{BB962C8B-B14F-4D97-AF65-F5344CB8AC3E}">
        <p14:creationId xmlns:p14="http://schemas.microsoft.com/office/powerpoint/2010/main" val="202491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295275" y="2743200"/>
            <a:ext cx="11201400" cy="3961998"/>
          </a:xfrm>
        </p:spPr>
        <p:txBody>
          <a:bodyPr>
            <a:normAutofit/>
          </a:bodyPr>
          <a:lstStyle/>
          <a:p>
            <a:pPr marL="0" indent="0">
              <a:buNone/>
            </a:pPr>
            <a:r>
              <a:rPr lang="fr-FR" b="1" dirty="0"/>
              <a:t>Communiqué de presse du réseau </a:t>
            </a:r>
          </a:p>
          <a:p>
            <a:pPr marL="0" indent="0">
              <a:buNone/>
            </a:pPr>
            <a:endParaRPr lang="fr-FR" b="1" dirty="0"/>
          </a:p>
          <a:p>
            <a:pPr marL="0" indent="0">
              <a:spcBef>
                <a:spcPts val="0"/>
              </a:spcBef>
              <a:buNone/>
            </a:pPr>
            <a:r>
              <a:rPr lang="fr-FR" sz="1800" dirty="0"/>
              <a:t>Recenser l’analyse de 4 associations membres du réseau</a:t>
            </a:r>
          </a:p>
          <a:p>
            <a:pPr marL="0" indent="0">
              <a:spcBef>
                <a:spcPts val="0"/>
              </a:spcBef>
              <a:buNone/>
            </a:pPr>
            <a:r>
              <a:rPr lang="fr-FR" sz="1800" dirty="0"/>
              <a:t>et proposer de renforcer ou faire évoluer, entre autres, </a:t>
            </a:r>
          </a:p>
          <a:p>
            <a:pPr marL="0" indent="0">
              <a:spcBef>
                <a:spcPts val="0"/>
              </a:spcBef>
              <a:buNone/>
            </a:pPr>
            <a:r>
              <a:rPr lang="fr-FR" sz="1800" dirty="0"/>
              <a:t>les actions de dépistages.</a:t>
            </a:r>
          </a:p>
          <a:p>
            <a:pPr marL="0" indent="0">
              <a:spcBef>
                <a:spcPts val="0"/>
              </a:spcBef>
              <a:buNone/>
            </a:pPr>
            <a:endParaRPr lang="fr-FR" sz="1800" dirty="0"/>
          </a:p>
          <a:p>
            <a:pPr marL="0" indent="0">
              <a:spcBef>
                <a:spcPts val="0"/>
              </a:spcBef>
              <a:buNone/>
            </a:pPr>
            <a:r>
              <a:rPr lang="fr-FR" sz="1800" dirty="0"/>
              <a:t>4 thématiques abordés autour de la santé de la femme: </a:t>
            </a:r>
          </a:p>
          <a:p>
            <a:pPr>
              <a:spcBef>
                <a:spcPts val="0"/>
              </a:spcBef>
            </a:pPr>
            <a:r>
              <a:rPr lang="fr-FR" sz="1800" dirty="0"/>
              <a:t>Femmes et diabètes</a:t>
            </a:r>
          </a:p>
          <a:p>
            <a:pPr>
              <a:spcBef>
                <a:spcPts val="0"/>
              </a:spcBef>
            </a:pPr>
            <a:r>
              <a:rPr lang="fr-FR" sz="1800" dirty="0"/>
              <a:t>Femmes et sida</a:t>
            </a:r>
          </a:p>
          <a:p>
            <a:pPr>
              <a:spcBef>
                <a:spcPts val="0"/>
              </a:spcBef>
            </a:pPr>
            <a:r>
              <a:rPr lang="fr-FR" sz="1800" dirty="0"/>
              <a:t>Santé sexuelle et ruralité</a:t>
            </a:r>
          </a:p>
          <a:p>
            <a:pPr>
              <a:spcBef>
                <a:spcPts val="0"/>
              </a:spcBef>
            </a:pPr>
            <a:r>
              <a:rPr lang="fr-FR" sz="1800" dirty="0"/>
              <a:t>Le lourd tribu du distilbène</a:t>
            </a:r>
          </a:p>
          <a:p>
            <a:pPr marL="0" indent="0">
              <a:buNone/>
            </a:pPr>
            <a:endParaRPr lang="fr-FR" dirty="0"/>
          </a:p>
          <a:p>
            <a:endParaRPr lang="fr-FR" dirty="0"/>
          </a:p>
          <a:p>
            <a:pPr marL="0" indent="0">
              <a:buNone/>
            </a:pPr>
            <a:endParaRPr lang="fr-FR" dirty="0"/>
          </a:p>
          <a:p>
            <a:pPr marL="0" indent="0">
              <a:buNone/>
            </a:pPr>
            <a:endParaRPr lang="fr-FR" b="1" dirty="0"/>
          </a:p>
          <a:p>
            <a:endParaRPr lang="fr-FR" dirty="0"/>
          </a:p>
        </p:txBody>
      </p:sp>
      <p:sp>
        <p:nvSpPr>
          <p:cNvPr id="3" name="Espace réservé du texte 2"/>
          <p:cNvSpPr>
            <a:spLocks noGrp="1"/>
          </p:cNvSpPr>
          <p:nvPr>
            <p:ph type="body" sz="quarter" idx="11"/>
          </p:nvPr>
        </p:nvSpPr>
        <p:spPr/>
        <p:txBody>
          <a:bodyPr>
            <a:noAutofit/>
          </a:bodyPr>
          <a:lstStyle/>
          <a:p>
            <a:r>
              <a:rPr lang="fr-FR" sz="1800" b="1" dirty="0"/>
              <a:t>2</a:t>
            </a:r>
            <a:r>
              <a:rPr lang="fr-FR" sz="1800" b="1" baseline="30000" dirty="0"/>
              <a:t>ème</a:t>
            </a:r>
            <a:r>
              <a:rPr lang="fr-FR" sz="1800" b="1" dirty="0"/>
              <a:t> exemple d’action : </a:t>
            </a:r>
          </a:p>
          <a:p>
            <a:r>
              <a:rPr lang="fr-FR" sz="2400" b="1" dirty="0"/>
              <a:t>une action régionale inter associative pour porter les améliorations en prévention </a:t>
            </a:r>
            <a:r>
              <a:rPr lang="fr-FR" sz="2400" dirty="0"/>
              <a:t>« Journée internationale d’action pour la santé des femmes »(1/5)</a:t>
            </a:r>
          </a:p>
        </p:txBody>
      </p:sp>
      <p:pic>
        <p:nvPicPr>
          <p:cNvPr id="5" name="Image 4"/>
          <p:cNvPicPr>
            <a:picLocks noChangeAspect="1"/>
          </p:cNvPicPr>
          <p:nvPr/>
        </p:nvPicPr>
        <p:blipFill rotWithShape="1">
          <a:blip r:embed="rId2"/>
          <a:srcRect l="22205" t="23670" r="20979" b="23905"/>
          <a:stretch/>
        </p:blipFill>
        <p:spPr>
          <a:xfrm>
            <a:off x="6437029" y="2743200"/>
            <a:ext cx="5400000" cy="2647058"/>
          </a:xfrm>
          <a:prstGeom prst="rect">
            <a:avLst/>
          </a:prstGeom>
          <a:ln>
            <a:noFill/>
          </a:ln>
          <a:effectLst>
            <a:outerShdw blurRad="292100" dist="139700" dir="2700000" algn="tl" rotWithShape="0">
              <a:srgbClr val="333333">
                <a:alpha val="65000"/>
              </a:srgbClr>
            </a:outerShdw>
          </a:effectLst>
        </p:spPr>
      </p:pic>
      <p:sp>
        <p:nvSpPr>
          <p:cNvPr id="6" name="Ellipse 5"/>
          <p:cNvSpPr/>
          <p:nvPr/>
        </p:nvSpPr>
        <p:spPr>
          <a:xfrm>
            <a:off x="6440204" y="2610803"/>
            <a:ext cx="1407819" cy="123767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9615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295275" y="2447636"/>
            <a:ext cx="11201400" cy="4257562"/>
          </a:xfrm>
        </p:spPr>
        <p:txBody>
          <a:bodyPr>
            <a:normAutofit/>
          </a:bodyPr>
          <a:lstStyle/>
          <a:p>
            <a:pPr marL="0" indent="0">
              <a:buNone/>
            </a:pPr>
            <a:r>
              <a:rPr lang="fr-FR" b="1" dirty="0"/>
              <a:t>Communiqué de presse du réseau </a:t>
            </a:r>
          </a:p>
          <a:p>
            <a:pPr marL="0" indent="0">
              <a:buNone/>
            </a:pPr>
            <a:r>
              <a:rPr lang="fr-FR" b="1" dirty="0"/>
              <a:t>– Partie « Femmes et diabète »</a:t>
            </a:r>
          </a:p>
          <a:p>
            <a:pPr marL="0" indent="0">
              <a:buNone/>
            </a:pPr>
            <a:endParaRPr lang="fr-FR" b="1" dirty="0"/>
          </a:p>
          <a:p>
            <a:pPr marL="0" indent="0">
              <a:buNone/>
            </a:pPr>
            <a:endParaRPr lang="fr-FR" b="1" dirty="0"/>
          </a:p>
          <a:p>
            <a:pPr marL="0" indent="0">
              <a:spcBef>
                <a:spcPts val="0"/>
              </a:spcBef>
              <a:buNone/>
            </a:pPr>
            <a:r>
              <a:rPr lang="fr-FR" sz="1800" dirty="0"/>
              <a:t>Beaucoup d’études montrent que les femmes atteintes d’un diabète</a:t>
            </a:r>
          </a:p>
          <a:p>
            <a:pPr marL="0" indent="0">
              <a:spcBef>
                <a:spcPts val="0"/>
              </a:spcBef>
              <a:buNone/>
            </a:pPr>
            <a:r>
              <a:rPr lang="fr-FR" sz="1800" dirty="0"/>
              <a:t>pendant la grossesse ne sont pas suffisamment dépistées ou suivies.</a:t>
            </a:r>
          </a:p>
          <a:p>
            <a:pPr marL="0" indent="0">
              <a:spcBef>
                <a:spcPts val="0"/>
              </a:spcBef>
              <a:buNone/>
            </a:pPr>
            <a:endParaRPr lang="fr-FR" sz="1800" dirty="0"/>
          </a:p>
          <a:p>
            <a:pPr marL="0" indent="0">
              <a:spcBef>
                <a:spcPts val="0"/>
              </a:spcBef>
              <a:buNone/>
            </a:pPr>
            <a:r>
              <a:rPr lang="fr-FR" sz="1800" dirty="0"/>
              <a:t>Pour l’association AFD 33, il est important de délivrer une information claire à l’ensemble des professionnels de santé impliqués dans le suivi de grossesse pour que les femmes atteintes d’un diabète gestationnel </a:t>
            </a:r>
            <a:r>
              <a:rPr lang="fr-FR" sz="1800" b="1" dirty="0"/>
              <a:t>puissent bénéficier d’un dépistage structuré et mieux organisé </a:t>
            </a:r>
            <a:r>
              <a:rPr lang="fr-FR" sz="1800" dirty="0"/>
              <a:t>au même titre que d’un suivi adapté et récurent afin d’éviter toute complication pré et/ou post natale. </a:t>
            </a:r>
          </a:p>
          <a:p>
            <a:pPr marL="0" indent="0">
              <a:buNone/>
            </a:pPr>
            <a:endParaRPr lang="fr-FR" sz="2100" dirty="0"/>
          </a:p>
          <a:p>
            <a:pPr marL="0" indent="0">
              <a:buNone/>
            </a:pPr>
            <a:endParaRPr lang="fr-FR" dirty="0"/>
          </a:p>
          <a:p>
            <a:pPr marL="0" indent="0">
              <a:buNone/>
            </a:pPr>
            <a:endParaRPr lang="fr-FR" dirty="0"/>
          </a:p>
          <a:p>
            <a:pPr marL="0" indent="0">
              <a:buNone/>
            </a:pPr>
            <a:endParaRPr lang="fr-FR" b="1" dirty="0"/>
          </a:p>
          <a:p>
            <a:endParaRPr lang="fr-FR" dirty="0"/>
          </a:p>
        </p:txBody>
      </p:sp>
      <p:sp>
        <p:nvSpPr>
          <p:cNvPr id="3" name="Espace réservé du texte 2"/>
          <p:cNvSpPr>
            <a:spLocks noGrp="1"/>
          </p:cNvSpPr>
          <p:nvPr>
            <p:ph type="body" sz="quarter" idx="11"/>
          </p:nvPr>
        </p:nvSpPr>
        <p:spPr/>
        <p:txBody>
          <a:bodyPr>
            <a:noAutofit/>
          </a:bodyPr>
          <a:lstStyle/>
          <a:p>
            <a:r>
              <a:rPr lang="fr-FR" sz="1800" b="1" dirty="0"/>
              <a:t>2</a:t>
            </a:r>
            <a:r>
              <a:rPr lang="fr-FR" sz="1800" b="1" baseline="30000" dirty="0"/>
              <a:t>ème</a:t>
            </a:r>
            <a:r>
              <a:rPr lang="fr-FR" sz="1800" b="1" dirty="0"/>
              <a:t> exemple d’action : </a:t>
            </a:r>
          </a:p>
          <a:p>
            <a:r>
              <a:rPr lang="fr-FR" sz="2400" b="1" dirty="0"/>
              <a:t>une action régionale inter associative pour porter les améliorations en prévention </a:t>
            </a:r>
            <a:r>
              <a:rPr lang="fr-FR" sz="2400" dirty="0"/>
              <a:t>« Journée internationale d’action pour la santé des femmes »(2/5)</a:t>
            </a:r>
          </a:p>
        </p:txBody>
      </p:sp>
      <p:pic>
        <p:nvPicPr>
          <p:cNvPr id="5" name="Image 4"/>
          <p:cNvPicPr>
            <a:picLocks noChangeAspect="1"/>
          </p:cNvPicPr>
          <p:nvPr/>
        </p:nvPicPr>
        <p:blipFill rotWithShape="1">
          <a:blip r:embed="rId2"/>
          <a:srcRect l="22205" t="23670" r="20979" b="23905"/>
          <a:stretch/>
        </p:blipFill>
        <p:spPr>
          <a:xfrm>
            <a:off x="7488918" y="2589601"/>
            <a:ext cx="4194833" cy="2056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308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295275" y="2447636"/>
            <a:ext cx="11201400" cy="4257562"/>
          </a:xfrm>
        </p:spPr>
        <p:txBody>
          <a:bodyPr>
            <a:normAutofit/>
          </a:bodyPr>
          <a:lstStyle/>
          <a:p>
            <a:pPr marL="0" indent="0">
              <a:buNone/>
            </a:pPr>
            <a:r>
              <a:rPr lang="fr-FR" b="1" dirty="0"/>
              <a:t>Communiqué de presse du réseau </a:t>
            </a:r>
          </a:p>
          <a:p>
            <a:pPr marL="0" indent="0">
              <a:buNone/>
            </a:pPr>
            <a:r>
              <a:rPr lang="fr-FR" b="1" dirty="0"/>
              <a:t>– Partie « Femmes et sida »</a:t>
            </a:r>
          </a:p>
          <a:p>
            <a:pPr marL="0" indent="0">
              <a:buNone/>
            </a:pPr>
            <a:endParaRPr lang="fr-FR" b="1" dirty="0"/>
          </a:p>
          <a:p>
            <a:pPr marL="0" indent="0">
              <a:spcBef>
                <a:spcPts val="0"/>
              </a:spcBef>
              <a:buNone/>
            </a:pPr>
            <a:r>
              <a:rPr lang="fr-FR" sz="1800" dirty="0"/>
              <a:t>Aides 33 constate sur le terrain des lacunes en terme </a:t>
            </a:r>
          </a:p>
          <a:p>
            <a:pPr marL="0" indent="0">
              <a:spcBef>
                <a:spcPts val="0"/>
              </a:spcBef>
              <a:buNone/>
            </a:pPr>
            <a:r>
              <a:rPr lang="fr-FR" sz="1800" dirty="0"/>
              <a:t>de dépistage, en lien avec des stéréotypes de genre. </a:t>
            </a:r>
          </a:p>
          <a:p>
            <a:pPr marL="0" indent="0">
              <a:spcBef>
                <a:spcPts val="0"/>
              </a:spcBef>
              <a:buNone/>
            </a:pPr>
            <a:r>
              <a:rPr lang="fr-FR" sz="1800" dirty="0"/>
              <a:t>Si dans le monde3 , le VIH/sida demeure la première cause </a:t>
            </a:r>
          </a:p>
          <a:p>
            <a:pPr marL="0" indent="0">
              <a:spcBef>
                <a:spcPts val="0"/>
              </a:spcBef>
              <a:buNone/>
            </a:pPr>
            <a:r>
              <a:rPr lang="fr-FR" sz="1800" dirty="0"/>
              <a:t>de mortalité chez les femmes de 15 à 44 ans, les femmes </a:t>
            </a:r>
          </a:p>
          <a:p>
            <a:pPr marL="0" indent="0">
              <a:spcBef>
                <a:spcPts val="0"/>
              </a:spcBef>
              <a:buNone/>
            </a:pPr>
            <a:r>
              <a:rPr lang="fr-FR" sz="1800" dirty="0"/>
              <a:t>souffrent d’une </a:t>
            </a:r>
            <a:r>
              <a:rPr lang="fr-FR" sz="1800" b="1" dirty="0" err="1"/>
              <a:t>invisibilisation</a:t>
            </a:r>
            <a:r>
              <a:rPr lang="fr-FR" sz="1800" b="1" dirty="0"/>
              <a:t> en matière de prévention, de dépistage et dans les essais thérapeutiques</a:t>
            </a:r>
            <a:r>
              <a:rPr lang="fr-FR" sz="1800" dirty="0"/>
              <a:t>. </a:t>
            </a:r>
          </a:p>
          <a:p>
            <a:pPr marL="0" indent="0">
              <a:spcBef>
                <a:spcPts val="0"/>
              </a:spcBef>
              <a:buNone/>
            </a:pPr>
            <a:endParaRPr lang="fr-FR" sz="1800" dirty="0"/>
          </a:p>
          <a:p>
            <a:pPr marL="0" indent="0">
              <a:spcBef>
                <a:spcPts val="0"/>
              </a:spcBef>
              <a:buNone/>
            </a:pPr>
            <a:endParaRPr lang="fr-FR" sz="1800" dirty="0"/>
          </a:p>
          <a:p>
            <a:pPr marL="0" indent="0">
              <a:spcBef>
                <a:spcPts val="0"/>
              </a:spcBef>
              <a:buNone/>
            </a:pPr>
            <a:r>
              <a:rPr lang="fr-FR" sz="1800" dirty="0"/>
              <a:t>(…) Il y a donc une urgence à rééquilibrer la parité dans les dépistages tout comme dans les essais cliniques. </a:t>
            </a:r>
          </a:p>
          <a:p>
            <a:pPr marL="0" indent="0">
              <a:buNone/>
            </a:pPr>
            <a:endParaRPr lang="fr-FR" sz="2100" dirty="0"/>
          </a:p>
          <a:p>
            <a:pPr marL="0" indent="0">
              <a:buNone/>
            </a:pPr>
            <a:endParaRPr lang="fr-FR" dirty="0"/>
          </a:p>
          <a:p>
            <a:pPr marL="0" indent="0">
              <a:buNone/>
            </a:pPr>
            <a:endParaRPr lang="fr-FR" dirty="0"/>
          </a:p>
          <a:p>
            <a:pPr marL="0" indent="0">
              <a:buNone/>
            </a:pPr>
            <a:endParaRPr lang="fr-FR" b="1" dirty="0"/>
          </a:p>
          <a:p>
            <a:endParaRPr lang="fr-FR" dirty="0"/>
          </a:p>
        </p:txBody>
      </p:sp>
      <p:sp>
        <p:nvSpPr>
          <p:cNvPr id="3" name="Espace réservé du texte 2"/>
          <p:cNvSpPr>
            <a:spLocks noGrp="1"/>
          </p:cNvSpPr>
          <p:nvPr>
            <p:ph type="body" sz="quarter" idx="11"/>
          </p:nvPr>
        </p:nvSpPr>
        <p:spPr/>
        <p:txBody>
          <a:bodyPr>
            <a:noAutofit/>
          </a:bodyPr>
          <a:lstStyle/>
          <a:p>
            <a:r>
              <a:rPr lang="fr-FR" sz="1800" b="1" dirty="0"/>
              <a:t>2</a:t>
            </a:r>
            <a:r>
              <a:rPr lang="fr-FR" sz="1800" b="1" baseline="30000" dirty="0"/>
              <a:t>ème</a:t>
            </a:r>
            <a:r>
              <a:rPr lang="fr-FR" sz="1800" b="1" dirty="0"/>
              <a:t> exemple d’action : </a:t>
            </a:r>
          </a:p>
          <a:p>
            <a:r>
              <a:rPr lang="fr-FR" sz="2400" b="1" dirty="0"/>
              <a:t>une action régionale inter associative pour porter les améliorations en prévention </a:t>
            </a:r>
            <a:r>
              <a:rPr lang="fr-FR" sz="2400" dirty="0"/>
              <a:t>« Journée internationale d’action pour la santé des femmes » (3/5)</a:t>
            </a:r>
          </a:p>
        </p:txBody>
      </p:sp>
      <p:pic>
        <p:nvPicPr>
          <p:cNvPr id="5" name="Image 4"/>
          <p:cNvPicPr>
            <a:picLocks noChangeAspect="1"/>
          </p:cNvPicPr>
          <p:nvPr/>
        </p:nvPicPr>
        <p:blipFill rotWithShape="1">
          <a:blip r:embed="rId2"/>
          <a:srcRect l="22205" t="23670" r="20979" b="23905"/>
          <a:stretch/>
        </p:blipFill>
        <p:spPr>
          <a:xfrm>
            <a:off x="7089406" y="2382981"/>
            <a:ext cx="4194833" cy="2056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336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295275" y="2447636"/>
            <a:ext cx="11201400" cy="4257562"/>
          </a:xfrm>
        </p:spPr>
        <p:txBody>
          <a:bodyPr>
            <a:normAutofit/>
          </a:bodyPr>
          <a:lstStyle/>
          <a:p>
            <a:pPr marL="0" indent="0">
              <a:buNone/>
            </a:pPr>
            <a:r>
              <a:rPr lang="fr-FR" b="1" dirty="0"/>
              <a:t>Communiqué de presse du réseau </a:t>
            </a:r>
          </a:p>
          <a:p>
            <a:pPr marL="0" indent="0">
              <a:spcBef>
                <a:spcPts val="0"/>
              </a:spcBef>
              <a:buNone/>
            </a:pPr>
            <a:r>
              <a:rPr lang="fr-FR" b="1" dirty="0"/>
              <a:t>– Partie « Santé sexuelle et ruralité »</a:t>
            </a:r>
          </a:p>
          <a:p>
            <a:pPr marL="0" indent="0">
              <a:buNone/>
            </a:pPr>
            <a:endParaRPr lang="fr-FR" b="1" dirty="0"/>
          </a:p>
          <a:p>
            <a:pPr marL="0" indent="0">
              <a:spcBef>
                <a:spcPts val="0"/>
              </a:spcBef>
              <a:buNone/>
            </a:pPr>
            <a:r>
              <a:rPr lang="fr-FR" sz="1800" dirty="0"/>
              <a:t>La fédération du Planning Familial de la Nouvelle-Aquitaine</a:t>
            </a:r>
          </a:p>
          <a:p>
            <a:pPr marL="0" indent="0">
              <a:spcBef>
                <a:spcPts val="0"/>
              </a:spcBef>
              <a:buNone/>
            </a:pPr>
            <a:r>
              <a:rPr lang="fr-FR" sz="1800" dirty="0"/>
              <a:t>relève des disparités territoriales dans notre région </a:t>
            </a:r>
          </a:p>
          <a:p>
            <a:pPr marL="0" indent="0">
              <a:spcBef>
                <a:spcPts val="0"/>
              </a:spcBef>
              <a:buNone/>
            </a:pPr>
            <a:r>
              <a:rPr lang="fr-FR" sz="1800" dirty="0"/>
              <a:t>qui génèrent des situations critiques dans les zones rurales.</a:t>
            </a:r>
          </a:p>
          <a:p>
            <a:pPr marL="0" indent="0">
              <a:spcBef>
                <a:spcPts val="0"/>
              </a:spcBef>
              <a:buNone/>
            </a:pPr>
            <a:endParaRPr lang="fr-FR" sz="1800" dirty="0"/>
          </a:p>
          <a:p>
            <a:pPr marL="0" indent="0">
              <a:spcBef>
                <a:spcPts val="0"/>
              </a:spcBef>
              <a:buNone/>
            </a:pPr>
            <a:endParaRPr lang="fr-FR" sz="1800" dirty="0"/>
          </a:p>
          <a:p>
            <a:pPr marL="0" indent="0">
              <a:spcBef>
                <a:spcPts val="0"/>
              </a:spcBef>
              <a:buNone/>
            </a:pPr>
            <a:r>
              <a:rPr lang="fr-FR" sz="1800" dirty="0"/>
              <a:t>La désertification de certains bassins de vie par les médecins mais aussi par les spécialistes de la gynécologie médicale, cumulée au non renouvellement de ces professionnels, laissent entrevoir de profondes failles au niveau de l’accès aux soins, </a:t>
            </a:r>
            <a:r>
              <a:rPr lang="fr-FR" sz="1800" b="1" dirty="0"/>
              <a:t>mais aussi à la prévention ou au dépistage en matière de santé sexuelle et reproductive.</a:t>
            </a:r>
          </a:p>
          <a:p>
            <a:pPr marL="0" indent="0">
              <a:buNone/>
            </a:pPr>
            <a:endParaRPr lang="fr-FR" sz="1800" dirty="0"/>
          </a:p>
          <a:p>
            <a:pPr marL="0" indent="0">
              <a:buNone/>
            </a:pPr>
            <a:endParaRPr lang="fr-FR" dirty="0"/>
          </a:p>
          <a:p>
            <a:pPr marL="0" indent="0">
              <a:buNone/>
            </a:pPr>
            <a:endParaRPr lang="fr-FR" b="1" dirty="0"/>
          </a:p>
          <a:p>
            <a:endParaRPr lang="fr-FR" dirty="0"/>
          </a:p>
        </p:txBody>
      </p:sp>
      <p:sp>
        <p:nvSpPr>
          <p:cNvPr id="3" name="Espace réservé du texte 2"/>
          <p:cNvSpPr>
            <a:spLocks noGrp="1"/>
          </p:cNvSpPr>
          <p:nvPr>
            <p:ph type="body" sz="quarter" idx="11"/>
          </p:nvPr>
        </p:nvSpPr>
        <p:spPr/>
        <p:txBody>
          <a:bodyPr>
            <a:noAutofit/>
          </a:bodyPr>
          <a:lstStyle/>
          <a:p>
            <a:r>
              <a:rPr lang="fr-FR" sz="1800" b="1" dirty="0"/>
              <a:t>2</a:t>
            </a:r>
            <a:r>
              <a:rPr lang="fr-FR" sz="1800" b="1" baseline="30000" dirty="0"/>
              <a:t>ème</a:t>
            </a:r>
            <a:r>
              <a:rPr lang="fr-FR" sz="1800" b="1" dirty="0"/>
              <a:t> exemple d’action : </a:t>
            </a:r>
          </a:p>
          <a:p>
            <a:r>
              <a:rPr lang="fr-FR" sz="2400" b="1" dirty="0"/>
              <a:t>une action régionale inter associative pour porter les améliorations en prévention </a:t>
            </a:r>
            <a:r>
              <a:rPr lang="fr-FR" sz="2400" dirty="0"/>
              <a:t>« Journée internationale d’action pour la santé des femmes » (4/5)</a:t>
            </a:r>
          </a:p>
        </p:txBody>
      </p:sp>
      <p:pic>
        <p:nvPicPr>
          <p:cNvPr id="5" name="Image 4"/>
          <p:cNvPicPr>
            <a:picLocks noChangeAspect="1"/>
          </p:cNvPicPr>
          <p:nvPr/>
        </p:nvPicPr>
        <p:blipFill rotWithShape="1">
          <a:blip r:embed="rId2"/>
          <a:srcRect l="22205" t="23670" r="20979" b="23905"/>
          <a:stretch/>
        </p:blipFill>
        <p:spPr>
          <a:xfrm>
            <a:off x="7089406" y="2382981"/>
            <a:ext cx="4194833" cy="2056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298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0"/>
          </p:nvPr>
        </p:nvSpPr>
        <p:spPr>
          <a:xfrm>
            <a:off x="295275" y="2447636"/>
            <a:ext cx="11201400" cy="4257562"/>
          </a:xfrm>
        </p:spPr>
        <p:txBody>
          <a:bodyPr>
            <a:normAutofit/>
          </a:bodyPr>
          <a:lstStyle/>
          <a:p>
            <a:pPr marL="0" indent="0">
              <a:buNone/>
            </a:pPr>
            <a:r>
              <a:rPr lang="fr-FR" b="1" dirty="0"/>
              <a:t>Communiqué de presse du réseau </a:t>
            </a:r>
          </a:p>
          <a:p>
            <a:pPr marL="0" indent="0">
              <a:spcBef>
                <a:spcPts val="0"/>
              </a:spcBef>
              <a:buNone/>
            </a:pPr>
            <a:r>
              <a:rPr lang="fr-FR" b="1" dirty="0"/>
              <a:t>– Partie « Lourd tribu du </a:t>
            </a:r>
            <a:r>
              <a:rPr lang="fr-FR" b="1" dirty="0" err="1"/>
              <a:t>distilbène</a:t>
            </a:r>
            <a:r>
              <a:rPr lang="fr-FR" b="1" dirty="0"/>
              <a:t> (DES) »</a:t>
            </a:r>
          </a:p>
          <a:p>
            <a:pPr marL="0" indent="0">
              <a:spcBef>
                <a:spcPts val="0"/>
              </a:spcBef>
              <a:buNone/>
            </a:pPr>
            <a:endParaRPr lang="fr-FR" sz="1800" dirty="0"/>
          </a:p>
          <a:p>
            <a:pPr marL="0" indent="0">
              <a:spcBef>
                <a:spcPts val="0"/>
              </a:spcBef>
              <a:buNone/>
            </a:pPr>
            <a:r>
              <a:rPr lang="fr-FR" sz="1800" dirty="0"/>
              <a:t>Les femmes exposées avant leur naissance au DES ont vécu </a:t>
            </a:r>
          </a:p>
          <a:p>
            <a:pPr marL="0" indent="0">
              <a:spcBef>
                <a:spcPts val="0"/>
              </a:spcBef>
              <a:buNone/>
            </a:pPr>
            <a:r>
              <a:rPr lang="fr-FR" sz="1800" dirty="0"/>
              <a:t>infertilité et accidents de grossesses.</a:t>
            </a:r>
            <a:endParaRPr lang="fr-FR" sz="1800" b="1" dirty="0"/>
          </a:p>
          <a:p>
            <a:pPr marL="0" indent="0">
              <a:spcBef>
                <a:spcPts val="0"/>
              </a:spcBef>
              <a:buNone/>
            </a:pPr>
            <a:r>
              <a:rPr lang="fr-FR" sz="1800" dirty="0"/>
              <a:t>« (…) Aujourd’hui, leurs risques de cancer du col et </a:t>
            </a:r>
          </a:p>
          <a:p>
            <a:pPr marL="0" indent="0">
              <a:spcBef>
                <a:spcPts val="0"/>
              </a:spcBef>
              <a:buNone/>
            </a:pPr>
            <a:r>
              <a:rPr lang="fr-FR" sz="1800" dirty="0"/>
              <a:t>du vagin restent majorés, par rapport à la population générale. »</a:t>
            </a:r>
          </a:p>
          <a:p>
            <a:pPr marL="0" indent="0">
              <a:spcBef>
                <a:spcPts val="0"/>
              </a:spcBef>
              <a:buNone/>
            </a:pPr>
            <a:endParaRPr lang="fr-FR" sz="1800" dirty="0"/>
          </a:p>
          <a:p>
            <a:pPr marL="0" indent="0">
              <a:spcBef>
                <a:spcPts val="0"/>
              </a:spcBef>
              <a:buNone/>
            </a:pPr>
            <a:endParaRPr lang="fr-FR" sz="1800" dirty="0"/>
          </a:p>
          <a:p>
            <a:pPr marL="0" indent="0">
              <a:spcBef>
                <a:spcPts val="0"/>
              </a:spcBef>
              <a:buNone/>
            </a:pPr>
            <a:r>
              <a:rPr lang="fr-FR" sz="1800" dirty="0"/>
              <a:t>« (…) Ces femmes ont besoin d’un suivi gynécologique spécifique</a:t>
            </a:r>
          </a:p>
          <a:p>
            <a:pPr marL="0" indent="0">
              <a:spcBef>
                <a:spcPts val="0"/>
              </a:spcBef>
              <a:buNone/>
            </a:pPr>
            <a:r>
              <a:rPr lang="fr-FR" sz="1800" dirty="0"/>
              <a:t>: frottis annuel, à poursuivre au-delà de 65 ans. </a:t>
            </a:r>
            <a:r>
              <a:rPr lang="fr-FR" sz="1800" b="1" dirty="0"/>
              <a:t>Elles sont régulièrement confrontées à une méconnaissance du suivi particulier qui leur est pourtant nécessaire</a:t>
            </a:r>
            <a:r>
              <a:rPr lang="fr-FR" sz="1800" dirty="0"/>
              <a:t>. » </a:t>
            </a:r>
          </a:p>
          <a:p>
            <a:pPr marL="0" indent="0">
              <a:buNone/>
            </a:pPr>
            <a:endParaRPr lang="fr-FR" b="1" dirty="0"/>
          </a:p>
          <a:p>
            <a:endParaRPr lang="fr-FR" dirty="0"/>
          </a:p>
        </p:txBody>
      </p:sp>
      <p:sp>
        <p:nvSpPr>
          <p:cNvPr id="3" name="Espace réservé du texte 2"/>
          <p:cNvSpPr>
            <a:spLocks noGrp="1"/>
          </p:cNvSpPr>
          <p:nvPr>
            <p:ph type="body" sz="quarter" idx="11"/>
          </p:nvPr>
        </p:nvSpPr>
        <p:spPr/>
        <p:txBody>
          <a:bodyPr>
            <a:noAutofit/>
          </a:bodyPr>
          <a:lstStyle/>
          <a:p>
            <a:r>
              <a:rPr lang="fr-FR" sz="1800" b="1" dirty="0"/>
              <a:t>2</a:t>
            </a:r>
            <a:r>
              <a:rPr lang="fr-FR" sz="1800" b="1" baseline="30000" dirty="0"/>
              <a:t>ème</a:t>
            </a:r>
            <a:r>
              <a:rPr lang="fr-FR" sz="1800" b="1" dirty="0"/>
              <a:t> exemple d’action : </a:t>
            </a:r>
          </a:p>
          <a:p>
            <a:r>
              <a:rPr lang="fr-FR" sz="2400" b="1" dirty="0"/>
              <a:t>une action régionale inter associative pour porter les améliorations en prévention </a:t>
            </a:r>
            <a:r>
              <a:rPr lang="fr-FR" sz="2400" dirty="0"/>
              <a:t>« Journée internationale d’action pour la santé des femmes » (5/5)</a:t>
            </a:r>
          </a:p>
        </p:txBody>
      </p:sp>
      <p:pic>
        <p:nvPicPr>
          <p:cNvPr id="5" name="Image 4"/>
          <p:cNvPicPr>
            <a:picLocks noChangeAspect="1"/>
          </p:cNvPicPr>
          <p:nvPr/>
        </p:nvPicPr>
        <p:blipFill rotWithShape="1">
          <a:blip r:embed="rId2"/>
          <a:srcRect l="22205" t="23670" r="20979" b="23905"/>
          <a:stretch/>
        </p:blipFill>
        <p:spPr>
          <a:xfrm>
            <a:off x="7089406" y="2382981"/>
            <a:ext cx="4194833" cy="2056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2152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l="34164" t="18902" r="33039" b="17792"/>
          <a:stretch/>
        </p:blipFill>
        <p:spPr>
          <a:xfrm>
            <a:off x="7740074" y="2806737"/>
            <a:ext cx="3398980" cy="3485454"/>
          </a:xfrm>
          <a:prstGeom prst="rect">
            <a:avLst/>
          </a:prstGeom>
          <a:ln>
            <a:noFill/>
          </a:ln>
          <a:effectLst>
            <a:softEdge rad="112500"/>
          </a:effectLst>
        </p:spPr>
      </p:pic>
      <p:sp>
        <p:nvSpPr>
          <p:cNvPr id="3" name="Espace réservé du texte 2"/>
          <p:cNvSpPr>
            <a:spLocks noGrp="1"/>
          </p:cNvSpPr>
          <p:nvPr>
            <p:ph type="body" sz="quarter" idx="11"/>
          </p:nvPr>
        </p:nvSpPr>
        <p:spPr>
          <a:xfrm>
            <a:off x="295275" y="1276219"/>
            <a:ext cx="11201400" cy="1064554"/>
          </a:xfrm>
        </p:spPr>
        <p:txBody>
          <a:bodyPr>
            <a:noAutofit/>
          </a:bodyPr>
          <a:lstStyle/>
          <a:p>
            <a:r>
              <a:rPr lang="fr-FR" sz="1800" b="1" dirty="0"/>
              <a:t>3</a:t>
            </a:r>
            <a:r>
              <a:rPr lang="fr-FR" sz="1800" b="1" baseline="30000" dirty="0"/>
              <a:t>ème</a:t>
            </a:r>
            <a:r>
              <a:rPr lang="fr-FR" sz="1800" b="1" dirty="0"/>
              <a:t> exemple d’action : </a:t>
            </a:r>
          </a:p>
          <a:p>
            <a:r>
              <a:rPr lang="fr-FR" sz="2400" b="1" dirty="0"/>
              <a:t>une action de prévention sur un département</a:t>
            </a:r>
          </a:p>
          <a:p>
            <a:r>
              <a:rPr lang="fr-FR" sz="2400" dirty="0"/>
              <a:t>Le projet « </a:t>
            </a:r>
            <a:r>
              <a:rPr lang="fr-FR" sz="2400" b="1" dirty="0" err="1"/>
              <a:t>Proxi’Santé</a:t>
            </a:r>
            <a:r>
              <a:rPr lang="fr-FR" sz="2400" b="1" dirty="0"/>
              <a:t> </a:t>
            </a:r>
            <a:r>
              <a:rPr lang="fr-FR" sz="2400" dirty="0"/>
              <a:t>» porté par l’association APAS 82</a:t>
            </a:r>
          </a:p>
        </p:txBody>
      </p:sp>
      <p:pic>
        <p:nvPicPr>
          <p:cNvPr id="4" name="Espace réservé du contenu 3"/>
          <p:cNvPicPr>
            <a:picLocks noGrp="1" noChangeAspect="1"/>
          </p:cNvPicPr>
          <p:nvPr>
            <p:ph sz="quarter" idx="10"/>
          </p:nvPr>
        </p:nvPicPr>
        <p:blipFill rotWithShape="1">
          <a:blip r:embed="rId3"/>
          <a:srcRect l="65653" t="64038" r="19512" b="7233"/>
          <a:stretch/>
        </p:blipFill>
        <p:spPr>
          <a:xfrm>
            <a:off x="3158837" y="3330475"/>
            <a:ext cx="1822640" cy="18750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3027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(1/10)</a:t>
            </a:r>
          </a:p>
        </p:txBody>
      </p:sp>
      <p:pic>
        <p:nvPicPr>
          <p:cNvPr id="5" name="Image 4"/>
          <p:cNvPicPr>
            <a:picLocks noChangeAspect="1"/>
          </p:cNvPicPr>
          <p:nvPr/>
        </p:nvPicPr>
        <p:blipFill rotWithShape="1">
          <a:blip r:embed="rId2"/>
          <a:srcRect l="10658" t="24849" r="6670" b="8516"/>
          <a:stretch/>
        </p:blipFill>
        <p:spPr>
          <a:xfrm>
            <a:off x="577931" y="1808496"/>
            <a:ext cx="10636087" cy="4554394"/>
          </a:xfrm>
          <a:prstGeom prst="rect">
            <a:avLst/>
          </a:prstGeom>
        </p:spPr>
      </p:pic>
      <p:pic>
        <p:nvPicPr>
          <p:cNvPr id="9" name="Espace réservé du contenu 3"/>
          <p:cNvPicPr>
            <a:picLocks noChangeAspect="1"/>
          </p:cNvPicPr>
          <p:nvPr/>
        </p:nvPicPr>
        <p:blipFill rotWithShape="1">
          <a:blip r:embed="rId3"/>
          <a:srcRect l="65653" t="64038" r="19512" b="7233"/>
          <a:stretch/>
        </p:blipFill>
        <p:spPr>
          <a:xfrm>
            <a:off x="9393382" y="1132220"/>
            <a:ext cx="1108363" cy="114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3534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7359" y="2395531"/>
            <a:ext cx="2384570" cy="1347800"/>
          </a:xfrm>
          <a:prstGeom prst="rect">
            <a:avLst/>
          </a:prstGeom>
        </p:spPr>
      </p:pic>
      <p:sp>
        <p:nvSpPr>
          <p:cNvPr id="2" name="Espace réservé du texte 1">
            <a:extLst>
              <a:ext uri="{FF2B5EF4-FFF2-40B4-BE49-F238E27FC236}">
                <a16:creationId xmlns:a16="http://schemas.microsoft.com/office/drawing/2014/main" id="{FDF2E110-29AF-47C1-BF70-D1912C63ABA9}"/>
              </a:ext>
            </a:extLst>
          </p:cNvPr>
          <p:cNvSpPr>
            <a:spLocks noGrp="1"/>
          </p:cNvSpPr>
          <p:nvPr>
            <p:ph type="body" sz="quarter" idx="10"/>
          </p:nvPr>
        </p:nvSpPr>
        <p:spPr>
          <a:xfrm>
            <a:off x="2667810" y="2595563"/>
            <a:ext cx="7917364" cy="947737"/>
          </a:xfrm>
        </p:spPr>
        <p:txBody>
          <a:bodyPr>
            <a:normAutofit fontScale="92500" lnSpcReduction="20000"/>
          </a:bodyPr>
          <a:lstStyle/>
          <a:p>
            <a:r>
              <a:rPr lang="fr-FR" sz="4000" dirty="0"/>
              <a:t>André </a:t>
            </a:r>
            <a:r>
              <a:rPr lang="fr-FR" sz="4000" dirty="0" err="1"/>
              <a:t>Guinvarc</a:t>
            </a:r>
            <a:r>
              <a:rPr lang="fr-FR" dirty="0" err="1"/>
              <a:t>h</a:t>
            </a:r>
            <a:r>
              <a:rPr lang="fr-FR" dirty="0"/>
              <a:t>,</a:t>
            </a:r>
          </a:p>
          <a:p>
            <a:r>
              <a:rPr lang="fr-FR" sz="2900" dirty="0"/>
              <a:t>Président de France Assos Santé Occitanie</a:t>
            </a:r>
          </a:p>
        </p:txBody>
      </p:sp>
      <p:sp>
        <p:nvSpPr>
          <p:cNvPr id="3" name="Espace réservé du texte 2">
            <a:extLst>
              <a:ext uri="{FF2B5EF4-FFF2-40B4-BE49-F238E27FC236}">
                <a16:creationId xmlns:a16="http://schemas.microsoft.com/office/drawing/2014/main" id="{6DBD5EC8-0539-4056-AC16-7E555AB57903}"/>
              </a:ext>
            </a:extLst>
          </p:cNvPr>
          <p:cNvSpPr>
            <a:spLocks noGrp="1"/>
          </p:cNvSpPr>
          <p:nvPr>
            <p:ph type="body" sz="quarter" idx="11"/>
          </p:nvPr>
        </p:nvSpPr>
        <p:spPr>
          <a:xfrm>
            <a:off x="2667810" y="4627563"/>
            <a:ext cx="8332700" cy="1154401"/>
          </a:xfrm>
        </p:spPr>
        <p:txBody>
          <a:bodyPr>
            <a:normAutofit/>
          </a:bodyPr>
          <a:lstStyle/>
          <a:p>
            <a:r>
              <a:rPr lang="fr-FR" b="1" dirty="0"/>
              <a:t>Répondre aux attentes des usagers dans le domaine de la prévention : exemples d’actions en partenariat</a:t>
            </a:r>
            <a:endParaRPr lang="fr-FR" dirty="0"/>
          </a:p>
        </p:txBody>
      </p:sp>
    </p:spTree>
    <p:extLst>
      <p:ext uri="{BB962C8B-B14F-4D97-AF65-F5344CB8AC3E}">
        <p14:creationId xmlns:p14="http://schemas.microsoft.com/office/powerpoint/2010/main" val="1528420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(2/10) </a:t>
            </a:r>
          </a:p>
        </p:txBody>
      </p:sp>
      <p:pic>
        <p:nvPicPr>
          <p:cNvPr id="4" name="Image 3"/>
          <p:cNvPicPr>
            <a:picLocks noChangeAspect="1"/>
          </p:cNvPicPr>
          <p:nvPr/>
        </p:nvPicPr>
        <p:blipFill rotWithShape="1">
          <a:blip r:embed="rId2"/>
          <a:srcRect l="9162" t="16797" r="9131" b="7107"/>
          <a:stretch/>
        </p:blipFill>
        <p:spPr>
          <a:xfrm>
            <a:off x="1078530" y="1674640"/>
            <a:ext cx="9634889" cy="4767000"/>
          </a:xfrm>
          <a:prstGeom prst="rect">
            <a:avLst/>
          </a:prstGeom>
        </p:spPr>
      </p:pic>
      <p:pic>
        <p:nvPicPr>
          <p:cNvPr id="9" name="Espace réservé du contenu 3"/>
          <p:cNvPicPr>
            <a:picLocks noChangeAspect="1"/>
          </p:cNvPicPr>
          <p:nvPr/>
        </p:nvPicPr>
        <p:blipFill rotWithShape="1">
          <a:blip r:embed="rId3"/>
          <a:srcRect l="65653" t="64038" r="19512" b="7233"/>
          <a:stretch/>
        </p:blipFill>
        <p:spPr>
          <a:xfrm>
            <a:off x="9393382" y="1132220"/>
            <a:ext cx="1108363" cy="114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3790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(3/10) </a:t>
            </a:r>
          </a:p>
        </p:txBody>
      </p:sp>
      <p:pic>
        <p:nvPicPr>
          <p:cNvPr id="2" name="Image 1"/>
          <p:cNvPicPr>
            <a:picLocks noChangeAspect="1"/>
          </p:cNvPicPr>
          <p:nvPr/>
        </p:nvPicPr>
        <p:blipFill rotWithShape="1">
          <a:blip r:embed="rId2"/>
          <a:srcRect l="7451" t="19415" r="3890" b="4064"/>
          <a:stretch/>
        </p:blipFill>
        <p:spPr>
          <a:xfrm>
            <a:off x="712771" y="1674640"/>
            <a:ext cx="10366408" cy="4753160"/>
          </a:xfrm>
          <a:prstGeom prst="rect">
            <a:avLst/>
          </a:prstGeom>
        </p:spPr>
      </p:pic>
      <p:pic>
        <p:nvPicPr>
          <p:cNvPr id="7" name="Espace réservé du contenu 3"/>
          <p:cNvPicPr>
            <a:picLocks noChangeAspect="1"/>
          </p:cNvPicPr>
          <p:nvPr/>
        </p:nvPicPr>
        <p:blipFill rotWithShape="1">
          <a:blip r:embed="rId3"/>
          <a:srcRect l="65653" t="64038" r="19512" b="7233"/>
          <a:stretch/>
        </p:blipFill>
        <p:spPr>
          <a:xfrm>
            <a:off x="9393382" y="1132220"/>
            <a:ext cx="1108363" cy="114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5494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(4/10) </a:t>
            </a:r>
          </a:p>
        </p:txBody>
      </p:sp>
      <p:pic>
        <p:nvPicPr>
          <p:cNvPr id="7" name="Image 6"/>
          <p:cNvPicPr>
            <a:picLocks noChangeAspect="1"/>
          </p:cNvPicPr>
          <p:nvPr/>
        </p:nvPicPr>
        <p:blipFill rotWithShape="1">
          <a:blip r:embed="rId2"/>
          <a:srcRect l="7501" t="30379" r="9428" b="11981"/>
          <a:stretch/>
        </p:blipFill>
        <p:spPr>
          <a:xfrm>
            <a:off x="533149" y="1895901"/>
            <a:ext cx="10725651" cy="4358681"/>
          </a:xfrm>
          <a:prstGeom prst="rect">
            <a:avLst/>
          </a:prstGeom>
        </p:spPr>
      </p:pic>
      <p:pic>
        <p:nvPicPr>
          <p:cNvPr id="9" name="Espace réservé du contenu 3"/>
          <p:cNvPicPr>
            <a:picLocks noChangeAspect="1"/>
          </p:cNvPicPr>
          <p:nvPr/>
        </p:nvPicPr>
        <p:blipFill rotWithShape="1">
          <a:blip r:embed="rId3"/>
          <a:srcRect l="65653" t="64038" r="19512" b="7233"/>
          <a:stretch/>
        </p:blipFill>
        <p:spPr>
          <a:xfrm>
            <a:off x="9393382" y="1132220"/>
            <a:ext cx="1108363" cy="114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2758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(5/10)</a:t>
            </a:r>
          </a:p>
          <a:p>
            <a:r>
              <a:rPr lang="fr-FR" sz="2400" b="1" dirty="0"/>
              <a:t>Le public accueilli et les actions : </a:t>
            </a:r>
          </a:p>
        </p:txBody>
      </p:sp>
      <p:pic>
        <p:nvPicPr>
          <p:cNvPr id="2" name="Image 1"/>
          <p:cNvPicPr>
            <a:picLocks noChangeAspect="1"/>
          </p:cNvPicPr>
          <p:nvPr/>
        </p:nvPicPr>
        <p:blipFill rotWithShape="1">
          <a:blip r:embed="rId2"/>
          <a:srcRect l="5739" t="32098" r="3249" b="4136"/>
          <a:stretch/>
        </p:blipFill>
        <p:spPr>
          <a:xfrm>
            <a:off x="898698" y="2274246"/>
            <a:ext cx="9994554" cy="3819395"/>
          </a:xfrm>
          <a:prstGeom prst="rect">
            <a:avLst/>
          </a:prstGeom>
        </p:spPr>
      </p:pic>
      <p:pic>
        <p:nvPicPr>
          <p:cNvPr id="9" name="Espace réservé du contenu 3"/>
          <p:cNvPicPr>
            <a:picLocks noGrp="1" noChangeAspect="1"/>
          </p:cNvPicPr>
          <p:nvPr>
            <p:ph sz="quarter" idx="10"/>
          </p:nvPr>
        </p:nvPicPr>
        <p:blipFill rotWithShape="1">
          <a:blip r:embed="rId3"/>
          <a:srcRect l="65653" t="64038" r="19512" b="7233"/>
          <a:stretch/>
        </p:blipFill>
        <p:spPr>
          <a:xfrm>
            <a:off x="8820727" y="5514009"/>
            <a:ext cx="1126836" cy="1159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41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(6/10) </a:t>
            </a:r>
          </a:p>
        </p:txBody>
      </p:sp>
      <p:pic>
        <p:nvPicPr>
          <p:cNvPr id="2" name="Image 1"/>
          <p:cNvPicPr>
            <a:picLocks noChangeAspect="1"/>
          </p:cNvPicPr>
          <p:nvPr/>
        </p:nvPicPr>
        <p:blipFill rotWithShape="1">
          <a:blip r:embed="rId2"/>
          <a:srcRect l="4167" t="17938" r="5569" b="4758"/>
          <a:stretch/>
        </p:blipFill>
        <p:spPr>
          <a:xfrm>
            <a:off x="768466" y="1808496"/>
            <a:ext cx="10255018" cy="4665790"/>
          </a:xfrm>
          <a:prstGeom prst="rect">
            <a:avLst/>
          </a:prstGeom>
        </p:spPr>
      </p:pic>
      <p:pic>
        <p:nvPicPr>
          <p:cNvPr id="10" name="Espace réservé du contenu 3"/>
          <p:cNvPicPr>
            <a:picLocks noChangeAspect="1"/>
          </p:cNvPicPr>
          <p:nvPr/>
        </p:nvPicPr>
        <p:blipFill rotWithShape="1">
          <a:blip r:embed="rId3"/>
          <a:srcRect l="65653" t="64038" r="19512" b="7233"/>
          <a:stretch/>
        </p:blipFill>
        <p:spPr>
          <a:xfrm>
            <a:off x="9393382" y="1132220"/>
            <a:ext cx="1108363" cy="1140259"/>
          </a:xfrm>
          <a:prstGeom prst="rect">
            <a:avLst/>
          </a:prstGeom>
          <a:ln>
            <a:noFill/>
          </a:ln>
          <a:effectLst>
            <a:outerShdw blurRad="292100" dist="139700" dir="2700000" algn="tl" rotWithShape="0">
              <a:srgbClr val="333333">
                <a:alpha val="65000"/>
              </a:srgbClr>
            </a:outerShdw>
          </a:effectLst>
        </p:spPr>
      </p:pic>
      <p:sp>
        <p:nvSpPr>
          <p:cNvPr id="4" name="Espace réservé du contenu 3"/>
          <p:cNvSpPr>
            <a:spLocks noGrp="1"/>
          </p:cNvSpPr>
          <p:nvPr>
            <p:ph sz="quarter" idx="10"/>
          </p:nvPr>
        </p:nvSpPr>
        <p:spPr/>
        <p:txBody>
          <a:bodyPr/>
          <a:lstStyle/>
          <a:p>
            <a:endParaRPr lang="fr-FR"/>
          </a:p>
        </p:txBody>
      </p:sp>
    </p:spTree>
    <p:extLst>
      <p:ext uri="{BB962C8B-B14F-4D97-AF65-F5344CB8AC3E}">
        <p14:creationId xmlns:p14="http://schemas.microsoft.com/office/powerpoint/2010/main" val="378155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(7/10) </a:t>
            </a:r>
          </a:p>
        </p:txBody>
      </p:sp>
      <p:pic>
        <p:nvPicPr>
          <p:cNvPr id="4" name="Image 3"/>
          <p:cNvPicPr>
            <a:picLocks noChangeAspect="1"/>
          </p:cNvPicPr>
          <p:nvPr/>
        </p:nvPicPr>
        <p:blipFill rotWithShape="1">
          <a:blip r:embed="rId2"/>
          <a:srcRect l="8947" t="24447" r="5281" b="10604"/>
          <a:stretch/>
        </p:blipFill>
        <p:spPr>
          <a:xfrm>
            <a:off x="731518" y="2244770"/>
            <a:ext cx="10546503" cy="4242657"/>
          </a:xfrm>
          <a:prstGeom prst="rect">
            <a:avLst/>
          </a:prstGeom>
        </p:spPr>
      </p:pic>
      <p:pic>
        <p:nvPicPr>
          <p:cNvPr id="6" name="Espace réservé du contenu 3"/>
          <p:cNvPicPr>
            <a:picLocks noChangeAspect="1"/>
          </p:cNvPicPr>
          <p:nvPr/>
        </p:nvPicPr>
        <p:blipFill rotWithShape="1">
          <a:blip r:embed="rId3"/>
          <a:srcRect l="65653" t="64038" r="19512" b="7233"/>
          <a:stretch/>
        </p:blipFill>
        <p:spPr>
          <a:xfrm>
            <a:off x="9393382" y="1132220"/>
            <a:ext cx="1108363" cy="114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3708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(8/10) </a:t>
            </a:r>
          </a:p>
        </p:txBody>
      </p:sp>
      <p:pic>
        <p:nvPicPr>
          <p:cNvPr id="2" name="Image 1"/>
          <p:cNvPicPr>
            <a:picLocks noChangeAspect="1"/>
          </p:cNvPicPr>
          <p:nvPr/>
        </p:nvPicPr>
        <p:blipFill rotWithShape="1">
          <a:blip r:embed="rId2"/>
          <a:srcRect l="5953" t="17278" r="3462" b="10328"/>
          <a:stretch/>
        </p:blipFill>
        <p:spPr>
          <a:xfrm>
            <a:off x="487815" y="1875873"/>
            <a:ext cx="10816320" cy="4592304"/>
          </a:xfrm>
          <a:prstGeom prst="rect">
            <a:avLst/>
          </a:prstGeom>
        </p:spPr>
      </p:pic>
      <p:pic>
        <p:nvPicPr>
          <p:cNvPr id="6" name="Espace réservé du contenu 3"/>
          <p:cNvPicPr>
            <a:picLocks noChangeAspect="1"/>
          </p:cNvPicPr>
          <p:nvPr/>
        </p:nvPicPr>
        <p:blipFill rotWithShape="1">
          <a:blip r:embed="rId3"/>
          <a:srcRect l="65653" t="64038" r="19512" b="7233"/>
          <a:stretch/>
        </p:blipFill>
        <p:spPr>
          <a:xfrm>
            <a:off x="9393382" y="1132220"/>
            <a:ext cx="1108363" cy="114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3395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(9/10) </a:t>
            </a:r>
          </a:p>
        </p:txBody>
      </p:sp>
      <p:pic>
        <p:nvPicPr>
          <p:cNvPr id="4" name="Image 3"/>
          <p:cNvPicPr>
            <a:picLocks noChangeAspect="1"/>
          </p:cNvPicPr>
          <p:nvPr/>
        </p:nvPicPr>
        <p:blipFill rotWithShape="1">
          <a:blip r:embed="rId2"/>
          <a:srcRect l="6809" t="16797" r="4638" b="7308"/>
          <a:stretch/>
        </p:blipFill>
        <p:spPr>
          <a:xfrm>
            <a:off x="852967" y="1808496"/>
            <a:ext cx="10086016" cy="4592304"/>
          </a:xfrm>
          <a:prstGeom prst="rect">
            <a:avLst/>
          </a:prstGeom>
        </p:spPr>
      </p:pic>
      <p:pic>
        <p:nvPicPr>
          <p:cNvPr id="6" name="Espace réservé du contenu 3"/>
          <p:cNvPicPr>
            <a:picLocks noChangeAspect="1"/>
          </p:cNvPicPr>
          <p:nvPr/>
        </p:nvPicPr>
        <p:blipFill rotWithShape="1">
          <a:blip r:embed="rId3"/>
          <a:srcRect l="65653" t="64038" r="19512" b="7233"/>
          <a:stretch/>
        </p:blipFill>
        <p:spPr>
          <a:xfrm>
            <a:off x="9393382" y="1132220"/>
            <a:ext cx="1108363" cy="114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549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295275" y="1276219"/>
            <a:ext cx="11201400" cy="1064554"/>
          </a:xfrm>
        </p:spPr>
        <p:txBody>
          <a:bodyPr>
            <a:noAutofit/>
          </a:bodyPr>
          <a:lstStyle/>
          <a:p>
            <a:r>
              <a:rPr lang="fr-FR" sz="2400" dirty="0"/>
              <a:t>Le projet « </a:t>
            </a:r>
            <a:r>
              <a:rPr lang="fr-FR" sz="2400" b="1" dirty="0" err="1"/>
              <a:t>Proxi’Santé</a:t>
            </a:r>
            <a:r>
              <a:rPr lang="fr-FR" sz="2400" b="1" dirty="0"/>
              <a:t> </a:t>
            </a:r>
            <a:r>
              <a:rPr lang="fr-FR" sz="2400" dirty="0"/>
              <a:t>» porté par l’association APAS 82 (10/10) </a:t>
            </a:r>
          </a:p>
        </p:txBody>
      </p:sp>
      <p:pic>
        <p:nvPicPr>
          <p:cNvPr id="2" name="Image 1"/>
          <p:cNvPicPr>
            <a:picLocks noChangeAspect="1"/>
          </p:cNvPicPr>
          <p:nvPr/>
        </p:nvPicPr>
        <p:blipFill rotWithShape="1">
          <a:blip r:embed="rId2"/>
          <a:srcRect l="4029" t="17602" r="1429" b="2678"/>
          <a:stretch/>
        </p:blipFill>
        <p:spPr>
          <a:xfrm>
            <a:off x="963028" y="1933625"/>
            <a:ext cx="9865894" cy="4419565"/>
          </a:xfrm>
          <a:prstGeom prst="rect">
            <a:avLst/>
          </a:prstGeom>
        </p:spPr>
      </p:pic>
      <p:pic>
        <p:nvPicPr>
          <p:cNvPr id="6" name="Espace réservé du contenu 3"/>
          <p:cNvPicPr>
            <a:picLocks noChangeAspect="1"/>
          </p:cNvPicPr>
          <p:nvPr/>
        </p:nvPicPr>
        <p:blipFill rotWithShape="1">
          <a:blip r:embed="rId3"/>
          <a:srcRect l="65653" t="64038" r="19512" b="7233"/>
          <a:stretch/>
        </p:blipFill>
        <p:spPr>
          <a:xfrm>
            <a:off x="9545782" y="1284620"/>
            <a:ext cx="1108363" cy="1140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2134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88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24B58F7-AFF6-4866-8E7D-89FBA8EA22C9}"/>
              </a:ext>
            </a:extLst>
          </p:cNvPr>
          <p:cNvSpPr>
            <a:spLocks noGrp="1"/>
          </p:cNvSpPr>
          <p:nvPr>
            <p:ph sz="quarter" idx="10"/>
          </p:nvPr>
        </p:nvSpPr>
        <p:spPr>
          <a:xfrm>
            <a:off x="295274" y="1930400"/>
            <a:ext cx="8407451" cy="4774798"/>
          </a:xfrm>
        </p:spPr>
        <p:txBody>
          <a:bodyPr>
            <a:normAutofit/>
          </a:bodyPr>
          <a:lstStyle/>
          <a:p>
            <a:pPr marL="0" indent="0">
              <a:buNone/>
            </a:pPr>
            <a:r>
              <a:rPr lang="fr-FR" sz="1800" dirty="0">
                <a:solidFill>
                  <a:srgbClr val="1C8A93"/>
                </a:solidFill>
              </a:rPr>
              <a:t>C’est l’ </a:t>
            </a:r>
            <a:r>
              <a:rPr lang="fr-FR" sz="1800" b="1" dirty="0">
                <a:solidFill>
                  <a:srgbClr val="1C8A93"/>
                </a:solidFill>
              </a:rPr>
              <a:t>U</a:t>
            </a:r>
            <a:r>
              <a:rPr lang="fr-FR" sz="1800" dirty="0">
                <a:solidFill>
                  <a:srgbClr val="1C8A93"/>
                </a:solidFill>
              </a:rPr>
              <a:t>nion</a:t>
            </a:r>
            <a:r>
              <a:rPr lang="fr-FR" sz="1800" b="1" dirty="0">
                <a:solidFill>
                  <a:srgbClr val="1C8A93"/>
                </a:solidFill>
              </a:rPr>
              <a:t> N</a:t>
            </a:r>
            <a:r>
              <a:rPr lang="fr-FR" sz="1800" dirty="0">
                <a:solidFill>
                  <a:srgbClr val="1C8A93"/>
                </a:solidFill>
              </a:rPr>
              <a:t>ationale</a:t>
            </a:r>
            <a:r>
              <a:rPr lang="fr-FR" sz="1800" b="1" dirty="0">
                <a:solidFill>
                  <a:srgbClr val="1C8A93"/>
                </a:solidFill>
              </a:rPr>
              <a:t> </a:t>
            </a:r>
            <a:r>
              <a:rPr lang="fr-FR" sz="1800" dirty="0">
                <a:solidFill>
                  <a:srgbClr val="1C8A93"/>
                </a:solidFill>
              </a:rPr>
              <a:t>des</a:t>
            </a:r>
            <a:r>
              <a:rPr lang="fr-FR" sz="1800" b="1" dirty="0">
                <a:solidFill>
                  <a:srgbClr val="1C8A93"/>
                </a:solidFill>
              </a:rPr>
              <a:t> A</a:t>
            </a:r>
            <a:r>
              <a:rPr lang="fr-FR" sz="1800" dirty="0">
                <a:solidFill>
                  <a:srgbClr val="1C8A93"/>
                </a:solidFill>
              </a:rPr>
              <a:t>ssociations</a:t>
            </a:r>
            <a:r>
              <a:rPr lang="fr-FR" sz="1800" b="1" dirty="0">
                <a:solidFill>
                  <a:srgbClr val="1C8A93"/>
                </a:solidFill>
              </a:rPr>
              <a:t> A</a:t>
            </a:r>
            <a:r>
              <a:rPr lang="fr-FR" sz="1800" dirty="0">
                <a:solidFill>
                  <a:srgbClr val="1C8A93"/>
                </a:solidFill>
              </a:rPr>
              <a:t>gréées du </a:t>
            </a:r>
            <a:r>
              <a:rPr lang="fr-FR" sz="1800" b="1" dirty="0">
                <a:solidFill>
                  <a:srgbClr val="1C8A93"/>
                </a:solidFill>
              </a:rPr>
              <a:t>S</a:t>
            </a:r>
            <a:r>
              <a:rPr lang="fr-FR" sz="1800" dirty="0">
                <a:solidFill>
                  <a:srgbClr val="1C8A93"/>
                </a:solidFill>
              </a:rPr>
              <a:t>ystème de </a:t>
            </a:r>
            <a:r>
              <a:rPr lang="fr-FR" sz="1800" b="1" dirty="0">
                <a:solidFill>
                  <a:srgbClr val="1C8A93"/>
                </a:solidFill>
              </a:rPr>
              <a:t>S</a:t>
            </a:r>
            <a:r>
              <a:rPr lang="fr-FR" sz="1800" dirty="0">
                <a:solidFill>
                  <a:srgbClr val="1C8A93"/>
                </a:solidFill>
              </a:rPr>
              <a:t>anté</a:t>
            </a:r>
            <a:r>
              <a:rPr lang="fr-FR" sz="1800" b="1" dirty="0">
                <a:solidFill>
                  <a:srgbClr val="1C8A93"/>
                </a:solidFill>
              </a:rPr>
              <a:t> </a:t>
            </a:r>
            <a:r>
              <a:rPr lang="fr-FR" sz="1800" dirty="0">
                <a:solidFill>
                  <a:srgbClr val="1C8A93"/>
                </a:solidFill>
              </a:rPr>
              <a:t>(</a:t>
            </a:r>
            <a:r>
              <a:rPr lang="fr-FR" sz="1800" b="1" dirty="0">
                <a:solidFill>
                  <a:srgbClr val="1C8A93"/>
                </a:solidFill>
              </a:rPr>
              <a:t>UNAASS</a:t>
            </a:r>
            <a:r>
              <a:rPr lang="fr-FR" sz="1800" dirty="0">
                <a:solidFill>
                  <a:srgbClr val="1C8A93"/>
                </a:solidFill>
              </a:rPr>
              <a:t>)</a:t>
            </a:r>
          </a:p>
          <a:p>
            <a:pPr marL="0" indent="0">
              <a:buNone/>
            </a:pPr>
            <a:r>
              <a:rPr lang="fr-FR" sz="1800" b="1" dirty="0">
                <a:solidFill>
                  <a:srgbClr val="1C8A93"/>
                </a:solidFill>
              </a:rPr>
              <a:t>France Assos Santé Occitanie </a:t>
            </a:r>
            <a:r>
              <a:rPr lang="fr-FR" sz="1800" dirty="0">
                <a:solidFill>
                  <a:srgbClr val="1C8A93"/>
                </a:solidFill>
              </a:rPr>
              <a:t>est</a:t>
            </a:r>
            <a:r>
              <a:rPr lang="fr-FR" sz="1800" b="1" dirty="0">
                <a:solidFill>
                  <a:srgbClr val="1C8A93"/>
                </a:solidFill>
              </a:rPr>
              <a:t> </a:t>
            </a:r>
            <a:r>
              <a:rPr lang="fr-FR" sz="1800" dirty="0">
                <a:solidFill>
                  <a:srgbClr val="1C8A93"/>
                </a:solidFill>
              </a:rPr>
              <a:t>l’</a:t>
            </a:r>
            <a:r>
              <a:rPr lang="fr-FR" sz="1800" b="1" dirty="0">
                <a:solidFill>
                  <a:srgbClr val="1C8A93"/>
                </a:solidFill>
              </a:rPr>
              <a:t>U</a:t>
            </a:r>
            <a:r>
              <a:rPr lang="fr-FR" sz="1800" dirty="0">
                <a:solidFill>
                  <a:srgbClr val="1C8A93"/>
                </a:solidFill>
              </a:rPr>
              <a:t>nion</a:t>
            </a:r>
            <a:r>
              <a:rPr lang="fr-FR" sz="1800" b="1" dirty="0">
                <a:solidFill>
                  <a:srgbClr val="1C8A93"/>
                </a:solidFill>
              </a:rPr>
              <a:t> Régionale d</a:t>
            </a:r>
            <a:r>
              <a:rPr lang="fr-FR" sz="1800" dirty="0">
                <a:solidFill>
                  <a:srgbClr val="1C8A93"/>
                </a:solidFill>
              </a:rPr>
              <a:t>es </a:t>
            </a:r>
            <a:r>
              <a:rPr lang="fr-FR" sz="1800" b="1" dirty="0">
                <a:solidFill>
                  <a:srgbClr val="1C8A93"/>
                </a:solidFill>
              </a:rPr>
              <a:t>A</a:t>
            </a:r>
            <a:r>
              <a:rPr lang="fr-FR" sz="1800" dirty="0">
                <a:solidFill>
                  <a:srgbClr val="1C8A93"/>
                </a:solidFill>
              </a:rPr>
              <a:t>ssociations </a:t>
            </a:r>
            <a:r>
              <a:rPr lang="fr-FR" sz="1800" b="1" dirty="0">
                <a:solidFill>
                  <a:srgbClr val="1C8A93"/>
                </a:solidFill>
              </a:rPr>
              <a:t>A</a:t>
            </a:r>
            <a:r>
              <a:rPr lang="fr-FR" sz="1800" dirty="0">
                <a:solidFill>
                  <a:srgbClr val="1C8A93"/>
                </a:solidFill>
              </a:rPr>
              <a:t>gréées du </a:t>
            </a:r>
            <a:r>
              <a:rPr lang="fr-FR" sz="1800" b="1" dirty="0">
                <a:solidFill>
                  <a:srgbClr val="1C8A93"/>
                </a:solidFill>
              </a:rPr>
              <a:t>S</a:t>
            </a:r>
            <a:r>
              <a:rPr lang="fr-FR" sz="1800" dirty="0">
                <a:solidFill>
                  <a:srgbClr val="1C8A93"/>
                </a:solidFill>
              </a:rPr>
              <a:t>ystème de </a:t>
            </a:r>
            <a:r>
              <a:rPr lang="fr-FR" sz="1800" b="1" dirty="0">
                <a:solidFill>
                  <a:srgbClr val="1C8A93"/>
                </a:solidFill>
              </a:rPr>
              <a:t>S</a:t>
            </a:r>
            <a:r>
              <a:rPr lang="fr-FR" sz="1800" dirty="0">
                <a:solidFill>
                  <a:srgbClr val="1C8A93"/>
                </a:solidFill>
              </a:rPr>
              <a:t>anté </a:t>
            </a:r>
            <a:r>
              <a:rPr lang="fr-FR" sz="1800" b="1" dirty="0">
                <a:solidFill>
                  <a:srgbClr val="1C8A93"/>
                </a:solidFill>
              </a:rPr>
              <a:t>(URAASS)</a:t>
            </a:r>
          </a:p>
          <a:p>
            <a:pPr marL="0" indent="0">
              <a:buNone/>
            </a:pPr>
            <a:endParaRPr lang="fr-FR" sz="1800" b="1" dirty="0">
              <a:solidFill>
                <a:srgbClr val="1C8A93"/>
              </a:solidFill>
            </a:endParaRPr>
          </a:p>
          <a:p>
            <a:pPr marL="0" indent="0">
              <a:buNone/>
            </a:pPr>
            <a:endParaRPr lang="fr-FR" sz="1800" b="1" dirty="0">
              <a:solidFill>
                <a:srgbClr val="1C8A93"/>
              </a:solidFill>
            </a:endParaRPr>
          </a:p>
          <a:p>
            <a:r>
              <a:rPr lang="fr-FR" sz="1800" b="1" u="sng" dirty="0">
                <a:solidFill>
                  <a:srgbClr val="1C8A93"/>
                </a:solidFill>
              </a:rPr>
              <a:t>CRÉATION de L’UNAASS : </a:t>
            </a:r>
          </a:p>
          <a:p>
            <a:pPr marL="0" indent="0">
              <a:buNone/>
            </a:pPr>
            <a:r>
              <a:rPr lang="fr-FR" altLang="fr-FR" sz="1800" dirty="0"/>
              <a:t>Officiellement reconnue par son inscription dans le code de la santé publique </a:t>
            </a:r>
            <a:r>
              <a:rPr lang="fr-FR" sz="1800" b="1" dirty="0"/>
              <a:t>(Loi de modernisation de notre système de santé du  26 janvier 2016)</a:t>
            </a:r>
          </a:p>
          <a:p>
            <a:pPr marL="0" indent="0">
              <a:buNone/>
            </a:pPr>
            <a:endParaRPr lang="fr-FR" sz="1800" b="1" dirty="0">
              <a:solidFill>
                <a:srgbClr val="1C8A93"/>
              </a:solidFill>
            </a:endParaRPr>
          </a:p>
          <a:p>
            <a:pPr marL="0" indent="0">
              <a:buNone/>
            </a:pPr>
            <a:r>
              <a:rPr lang="fr-FR" sz="1800" dirty="0"/>
              <a:t>Ses missions et son fonctionnement et son organisation en délégations territoriales sont fixés par le </a:t>
            </a:r>
            <a:r>
              <a:rPr lang="fr-FR" sz="1800" b="1" dirty="0"/>
              <a:t>décret n°2017-09 du 26 janvier 2017 et par l’arrêté du 24 avril 2017 du code de la santé publique</a:t>
            </a:r>
          </a:p>
          <a:p>
            <a:pPr marL="0" indent="0">
              <a:buNone/>
            </a:pPr>
            <a:endParaRPr lang="fr-FR" sz="1400" dirty="0"/>
          </a:p>
          <a:p>
            <a:pPr marL="0" indent="0">
              <a:buNone/>
            </a:pPr>
            <a:endParaRPr lang="fr-FR" dirty="0"/>
          </a:p>
        </p:txBody>
      </p:sp>
      <p:sp>
        <p:nvSpPr>
          <p:cNvPr id="3" name="Espace réservé du texte 2">
            <a:extLst>
              <a:ext uri="{FF2B5EF4-FFF2-40B4-BE49-F238E27FC236}">
                <a16:creationId xmlns:a16="http://schemas.microsoft.com/office/drawing/2014/main" id="{6BEEE42D-5404-4A5C-B4A6-3B4995AC7E1A}"/>
              </a:ext>
            </a:extLst>
          </p:cNvPr>
          <p:cNvSpPr>
            <a:spLocks noGrp="1"/>
          </p:cNvSpPr>
          <p:nvPr>
            <p:ph type="body" sz="quarter" idx="11"/>
          </p:nvPr>
        </p:nvSpPr>
        <p:spPr/>
        <p:txBody>
          <a:bodyPr>
            <a:normAutofit/>
          </a:bodyPr>
          <a:lstStyle/>
          <a:p>
            <a:r>
              <a:rPr lang="fr-FR" sz="2400" b="1" dirty="0"/>
              <a:t>France Assos Santé, qui est-ce?</a:t>
            </a:r>
          </a:p>
        </p:txBody>
      </p:sp>
      <p:pic>
        <p:nvPicPr>
          <p:cNvPr id="4" name="Espace réservé du contenu 3"/>
          <p:cNvPicPr>
            <a:picLocks noChangeAspect="1"/>
          </p:cNvPicPr>
          <p:nvPr/>
        </p:nvPicPr>
        <p:blipFill rotWithShape="1">
          <a:blip r:embed="rId2"/>
          <a:srcRect l="35831" t="23378" r="15801" b="9644"/>
          <a:stretch/>
        </p:blipFill>
        <p:spPr>
          <a:xfrm>
            <a:off x="8702725" y="3870037"/>
            <a:ext cx="3080876" cy="2290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p:cNvPicPr>
            <a:picLocks noChangeAspect="1"/>
          </p:cNvPicPr>
          <p:nvPr/>
        </p:nvPicPr>
        <p:blipFill rotWithShape="1">
          <a:blip r:embed="rId3"/>
          <a:srcRect t="10781" r="1730" b="12936"/>
          <a:stretch/>
        </p:blipFill>
        <p:spPr>
          <a:xfrm>
            <a:off x="8702725" y="1385113"/>
            <a:ext cx="2106035" cy="1634837"/>
          </a:xfrm>
          <a:prstGeom prst="rect">
            <a:avLst/>
          </a:prstGeom>
        </p:spPr>
      </p:pic>
    </p:spTree>
    <p:extLst>
      <p:ext uri="{BB962C8B-B14F-4D97-AF65-F5344CB8AC3E}">
        <p14:creationId xmlns:p14="http://schemas.microsoft.com/office/powerpoint/2010/main" val="4143082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9">
            <a:extLst>
              <a:ext uri="{FF2B5EF4-FFF2-40B4-BE49-F238E27FC236}">
                <a16:creationId xmlns:a16="http://schemas.microsoft.com/office/drawing/2014/main" id="{B2559DA9-C790-40B8-9F3F-06DECA28E745}"/>
              </a:ext>
            </a:extLst>
          </p:cNvPr>
          <p:cNvSpPr>
            <a:spLocks noGrp="1"/>
          </p:cNvSpPr>
          <p:nvPr>
            <p:ph type="body" sz="quarter" idx="11"/>
          </p:nvPr>
        </p:nvSpPr>
        <p:spPr>
          <a:xfrm>
            <a:off x="0" y="1360824"/>
            <a:ext cx="12192000" cy="481906"/>
          </a:xfrm>
          <a:solidFill>
            <a:srgbClr val="2F9BB7"/>
          </a:solidFill>
        </p:spPr>
        <p:txBody>
          <a:bodyPr vert="horz" lIns="91440" tIns="45720" rIns="91440" bIns="45720" rtlCol="0">
            <a:normAutofit/>
          </a:bodyPr>
          <a:lstStyle/>
          <a:p>
            <a:pPr algn="ctr"/>
            <a:r>
              <a:rPr lang="fr-FR" b="1" dirty="0">
                <a:solidFill>
                  <a:schemeClr val="bg1"/>
                </a:solidFill>
              </a:rPr>
              <a:t>Une Union nationale, des unions régionales</a:t>
            </a:r>
          </a:p>
        </p:txBody>
      </p:sp>
      <p:pic>
        <p:nvPicPr>
          <p:cNvPr id="19" name="Image 18" descr="Une image contenant carte&#10;&#10;Description générée automatiquement">
            <a:extLst>
              <a:ext uri="{FF2B5EF4-FFF2-40B4-BE49-F238E27FC236}">
                <a16:creationId xmlns:a16="http://schemas.microsoft.com/office/drawing/2014/main" id="{FED18EEA-63D8-49D2-9050-792A305D8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601" y="2052273"/>
            <a:ext cx="4053936" cy="4141117"/>
          </a:xfrm>
          <a:prstGeom prst="rect">
            <a:avLst/>
          </a:prstGeom>
        </p:spPr>
      </p:pic>
      <p:pic>
        <p:nvPicPr>
          <p:cNvPr id="21" name="Image 20">
            <a:extLst>
              <a:ext uri="{FF2B5EF4-FFF2-40B4-BE49-F238E27FC236}">
                <a16:creationId xmlns:a16="http://schemas.microsoft.com/office/drawing/2014/main" id="{650135FC-E561-46BE-BEFE-5F6C87D3C3A9}"/>
              </a:ext>
            </a:extLst>
          </p:cNvPr>
          <p:cNvPicPr>
            <a:picLocks noChangeAspect="1"/>
          </p:cNvPicPr>
          <p:nvPr/>
        </p:nvPicPr>
        <p:blipFill>
          <a:blip r:embed="rId3"/>
          <a:stretch>
            <a:fillRect/>
          </a:stretch>
        </p:blipFill>
        <p:spPr>
          <a:xfrm>
            <a:off x="327029" y="4662568"/>
            <a:ext cx="3515278" cy="1826404"/>
          </a:xfrm>
          <a:prstGeom prst="rect">
            <a:avLst/>
          </a:prstGeom>
        </p:spPr>
      </p:pic>
      <p:sp>
        <p:nvSpPr>
          <p:cNvPr id="22" name="ZoneTexte 21">
            <a:extLst>
              <a:ext uri="{FF2B5EF4-FFF2-40B4-BE49-F238E27FC236}">
                <a16:creationId xmlns:a16="http://schemas.microsoft.com/office/drawing/2014/main" id="{C6825C7A-15C1-4661-BCE3-E8B97E9DCF97}"/>
              </a:ext>
            </a:extLst>
          </p:cNvPr>
          <p:cNvSpPr txBox="1"/>
          <p:nvPr/>
        </p:nvSpPr>
        <p:spPr>
          <a:xfrm>
            <a:off x="7726261" y="2052273"/>
            <a:ext cx="4152550" cy="2492990"/>
          </a:xfrm>
          <a:prstGeom prst="rect">
            <a:avLst/>
          </a:prstGeom>
          <a:noFill/>
        </p:spPr>
        <p:txBody>
          <a:bodyPr wrap="square" rtlCol="0">
            <a:spAutoFit/>
          </a:bodyPr>
          <a:lstStyle/>
          <a:p>
            <a:pPr algn="r"/>
            <a:r>
              <a:rPr lang="fr-FR" sz="2800" b="1" dirty="0">
                <a:solidFill>
                  <a:srgbClr val="F15E42"/>
                </a:solidFill>
              </a:rPr>
              <a:t>Capitalisation des actions</a:t>
            </a:r>
            <a:r>
              <a:rPr lang="fr-FR" sz="1800" b="1" dirty="0">
                <a:solidFill>
                  <a:srgbClr val="1C8A93"/>
                </a:solidFill>
              </a:rPr>
              <a:t> de prévention et de promotion de la santé du réseau France Assos Santé </a:t>
            </a:r>
          </a:p>
          <a:p>
            <a:endParaRPr lang="fr-FR" b="1" dirty="0">
              <a:solidFill>
                <a:srgbClr val="1C8A93"/>
              </a:solidFill>
            </a:endParaRPr>
          </a:p>
          <a:p>
            <a:pPr algn="r"/>
            <a:r>
              <a:rPr lang="fr-FR" sz="2800" b="1" dirty="0">
                <a:solidFill>
                  <a:srgbClr val="F15E42"/>
                </a:solidFill>
              </a:rPr>
              <a:t>Répertoire </a:t>
            </a:r>
          </a:p>
          <a:p>
            <a:pPr algn="r"/>
            <a:r>
              <a:rPr lang="fr-FR" sz="2800" b="1" dirty="0">
                <a:solidFill>
                  <a:srgbClr val="F15E42"/>
                </a:solidFill>
              </a:rPr>
              <a:t>"Prévention en actions"</a:t>
            </a:r>
          </a:p>
          <a:p>
            <a:pPr algn="r"/>
            <a:r>
              <a:rPr lang="fr-FR" dirty="0">
                <a:hlinkClick r:id="rId4"/>
              </a:rPr>
              <a:t>lien ICI</a:t>
            </a:r>
            <a:endParaRPr lang="fr-FR" dirty="0"/>
          </a:p>
        </p:txBody>
      </p:sp>
      <p:sp>
        <p:nvSpPr>
          <p:cNvPr id="23" name="ZoneTexte 22">
            <a:extLst>
              <a:ext uri="{FF2B5EF4-FFF2-40B4-BE49-F238E27FC236}">
                <a16:creationId xmlns:a16="http://schemas.microsoft.com/office/drawing/2014/main" id="{33081785-FF8A-4FD1-8FD6-88517C00F912}"/>
              </a:ext>
            </a:extLst>
          </p:cNvPr>
          <p:cNvSpPr txBox="1"/>
          <p:nvPr/>
        </p:nvSpPr>
        <p:spPr>
          <a:xfrm>
            <a:off x="360735" y="2052273"/>
            <a:ext cx="3614053" cy="2092881"/>
          </a:xfrm>
          <a:prstGeom prst="rect">
            <a:avLst/>
          </a:prstGeom>
          <a:noFill/>
        </p:spPr>
        <p:txBody>
          <a:bodyPr wrap="square" rtlCol="0">
            <a:spAutoFit/>
          </a:bodyPr>
          <a:lstStyle/>
          <a:p>
            <a:r>
              <a:rPr lang="fr-FR" sz="2000" b="1" dirty="0">
                <a:solidFill>
                  <a:srgbClr val="F15E42"/>
                </a:solidFill>
              </a:rPr>
              <a:t>Plus d’une 100</a:t>
            </a:r>
            <a:r>
              <a:rPr lang="fr-FR" sz="2000" b="1" baseline="30000" dirty="0">
                <a:solidFill>
                  <a:srgbClr val="F15E42"/>
                </a:solidFill>
              </a:rPr>
              <a:t>aine</a:t>
            </a:r>
            <a:r>
              <a:rPr lang="fr-FR" sz="2000" b="1" dirty="0">
                <a:solidFill>
                  <a:srgbClr val="F15E42"/>
                </a:solidFill>
              </a:rPr>
              <a:t> d’associations membres du réseau France Assos Santé</a:t>
            </a:r>
            <a:r>
              <a:rPr lang="fr-FR" sz="2000" dirty="0"/>
              <a:t> </a:t>
            </a:r>
            <a:r>
              <a:rPr lang="fr-FR" sz="1600" dirty="0">
                <a:solidFill>
                  <a:srgbClr val="2F9BB7"/>
                </a:solidFill>
              </a:rPr>
              <a:t>militant pour les droits des patients et des usagers, qui réunissent au total </a:t>
            </a:r>
            <a:r>
              <a:rPr lang="fr-FR" b="1" dirty="0">
                <a:solidFill>
                  <a:srgbClr val="F15E42"/>
                </a:solidFill>
              </a:rPr>
              <a:t>plusieurs milliers d’adhérents.</a:t>
            </a:r>
          </a:p>
          <a:p>
            <a:r>
              <a:rPr lang="fr-FR" dirty="0">
                <a:solidFill>
                  <a:srgbClr val="F15E42"/>
                </a:solidFill>
                <a:hlinkClick r:id="rId5"/>
              </a:rPr>
              <a:t>lien ICI</a:t>
            </a:r>
            <a:endParaRPr lang="fr-FR" dirty="0">
              <a:solidFill>
                <a:srgbClr val="F15E42"/>
              </a:solidFill>
            </a:endParaRPr>
          </a:p>
        </p:txBody>
      </p:sp>
    </p:spTree>
    <p:extLst>
      <p:ext uri="{BB962C8B-B14F-4D97-AF65-F5344CB8AC3E}">
        <p14:creationId xmlns:p14="http://schemas.microsoft.com/office/powerpoint/2010/main" val="896961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3B640A8B-8E80-41E8-9FC4-72B565066496}"/>
              </a:ext>
            </a:extLst>
          </p:cNvPr>
          <p:cNvSpPr>
            <a:spLocks noGrp="1"/>
          </p:cNvSpPr>
          <p:nvPr>
            <p:ph type="body" sz="quarter" idx="11"/>
          </p:nvPr>
        </p:nvSpPr>
        <p:spPr>
          <a:xfrm>
            <a:off x="0" y="1360824"/>
            <a:ext cx="12192000" cy="481906"/>
          </a:xfrm>
          <a:solidFill>
            <a:srgbClr val="2F9BB7"/>
          </a:solidFill>
        </p:spPr>
        <p:txBody>
          <a:bodyPr vert="horz" lIns="91440" tIns="45720" rIns="91440" bIns="45720" rtlCol="0">
            <a:normAutofit/>
          </a:bodyPr>
          <a:lstStyle/>
          <a:p>
            <a:pPr algn="ctr"/>
            <a:r>
              <a:rPr lang="fr-FR" b="1" dirty="0">
                <a:solidFill>
                  <a:schemeClr val="bg1"/>
                </a:solidFill>
              </a:rPr>
              <a:t>Les missions statutaires de France Assos Santé </a:t>
            </a:r>
          </a:p>
        </p:txBody>
      </p:sp>
      <p:grpSp>
        <p:nvGrpSpPr>
          <p:cNvPr id="12" name="Groupe 11">
            <a:extLst>
              <a:ext uri="{FF2B5EF4-FFF2-40B4-BE49-F238E27FC236}">
                <a16:creationId xmlns:a16="http://schemas.microsoft.com/office/drawing/2014/main" id="{6AAB43B4-ABCB-4854-BC90-AD78471B0C25}"/>
              </a:ext>
            </a:extLst>
          </p:cNvPr>
          <p:cNvGrpSpPr/>
          <p:nvPr/>
        </p:nvGrpSpPr>
        <p:grpSpPr>
          <a:xfrm>
            <a:off x="1260193" y="2014551"/>
            <a:ext cx="9486279" cy="4419114"/>
            <a:chOff x="1276971" y="1326654"/>
            <a:chExt cx="9486279" cy="4419114"/>
          </a:xfrm>
        </p:grpSpPr>
        <p:sp>
          <p:nvSpPr>
            <p:cNvPr id="13" name="Shape">
              <a:extLst>
                <a:ext uri="{FF2B5EF4-FFF2-40B4-BE49-F238E27FC236}">
                  <a16:creationId xmlns:a16="http://schemas.microsoft.com/office/drawing/2014/main" id="{2C1D9B56-C299-4BA0-8CF9-E481E4E7DBB5}"/>
                </a:ext>
              </a:extLst>
            </p:cNvPr>
            <p:cNvSpPr/>
            <p:nvPr/>
          </p:nvSpPr>
          <p:spPr>
            <a:xfrm>
              <a:off x="4250628" y="1326654"/>
              <a:ext cx="3690743" cy="4114800"/>
            </a:xfrm>
            <a:custGeom>
              <a:avLst/>
              <a:gdLst/>
              <a:ahLst/>
              <a:cxnLst>
                <a:cxn ang="0">
                  <a:pos x="wd2" y="hd2"/>
                </a:cxn>
                <a:cxn ang="5400000">
                  <a:pos x="wd2" y="hd2"/>
                </a:cxn>
                <a:cxn ang="10800000">
                  <a:pos x="wd2" y="hd2"/>
                </a:cxn>
                <a:cxn ang="16200000">
                  <a:pos x="wd2" y="hd2"/>
                </a:cxn>
              </a:cxnLst>
              <a:rect l="0" t="0" r="r" b="b"/>
              <a:pathLst>
                <a:path w="20820" h="21504" extrusionOk="0">
                  <a:moveTo>
                    <a:pt x="19496" y="12461"/>
                  </a:moveTo>
                  <a:cubicBezTo>
                    <a:pt x="18753" y="12032"/>
                    <a:pt x="17891" y="11960"/>
                    <a:pt x="17126" y="12187"/>
                  </a:cubicBezTo>
                  <a:cubicBezTo>
                    <a:pt x="17068" y="12204"/>
                    <a:pt x="17012" y="12222"/>
                    <a:pt x="16954" y="12242"/>
                  </a:cubicBezTo>
                  <a:cubicBezTo>
                    <a:pt x="16923" y="12254"/>
                    <a:pt x="16892" y="12266"/>
                    <a:pt x="16861" y="12278"/>
                  </a:cubicBezTo>
                  <a:cubicBezTo>
                    <a:pt x="16800" y="12303"/>
                    <a:pt x="16740" y="12326"/>
                    <a:pt x="16674" y="12343"/>
                  </a:cubicBezTo>
                  <a:cubicBezTo>
                    <a:pt x="15975" y="12525"/>
                    <a:pt x="15202" y="12461"/>
                    <a:pt x="14519" y="12106"/>
                  </a:cubicBezTo>
                  <a:cubicBezTo>
                    <a:pt x="14514" y="12103"/>
                    <a:pt x="14507" y="12099"/>
                    <a:pt x="14501" y="12096"/>
                  </a:cubicBezTo>
                  <a:cubicBezTo>
                    <a:pt x="13392" y="11509"/>
                    <a:pt x="13392" y="9992"/>
                    <a:pt x="14501" y="9405"/>
                  </a:cubicBezTo>
                  <a:cubicBezTo>
                    <a:pt x="14507" y="9402"/>
                    <a:pt x="14514" y="9398"/>
                    <a:pt x="14519" y="9395"/>
                  </a:cubicBezTo>
                  <a:cubicBezTo>
                    <a:pt x="15202" y="9040"/>
                    <a:pt x="15975" y="8976"/>
                    <a:pt x="16674" y="9158"/>
                  </a:cubicBezTo>
                  <a:cubicBezTo>
                    <a:pt x="16738" y="9175"/>
                    <a:pt x="16800" y="9198"/>
                    <a:pt x="16861" y="9223"/>
                  </a:cubicBezTo>
                  <a:cubicBezTo>
                    <a:pt x="16892" y="9235"/>
                    <a:pt x="16923" y="9247"/>
                    <a:pt x="16954" y="9259"/>
                  </a:cubicBezTo>
                  <a:cubicBezTo>
                    <a:pt x="17010" y="9279"/>
                    <a:pt x="17068" y="9297"/>
                    <a:pt x="17126" y="9314"/>
                  </a:cubicBezTo>
                  <a:cubicBezTo>
                    <a:pt x="17889" y="9541"/>
                    <a:pt x="18753" y="9469"/>
                    <a:pt x="19496" y="9040"/>
                  </a:cubicBezTo>
                  <a:cubicBezTo>
                    <a:pt x="20719" y="8332"/>
                    <a:pt x="21173" y="6835"/>
                    <a:pt x="20525" y="5641"/>
                  </a:cubicBezTo>
                  <a:cubicBezTo>
                    <a:pt x="19795" y="4294"/>
                    <a:pt x="18009" y="3798"/>
                    <a:pt x="16605" y="4528"/>
                  </a:cubicBezTo>
                  <a:cubicBezTo>
                    <a:pt x="15892" y="4899"/>
                    <a:pt x="15418" y="5513"/>
                    <a:pt x="15238" y="6198"/>
                  </a:cubicBezTo>
                  <a:cubicBezTo>
                    <a:pt x="15224" y="6253"/>
                    <a:pt x="15211" y="6307"/>
                    <a:pt x="15200" y="6363"/>
                  </a:cubicBezTo>
                  <a:cubicBezTo>
                    <a:pt x="15195" y="6393"/>
                    <a:pt x="15189" y="6423"/>
                    <a:pt x="15186" y="6453"/>
                  </a:cubicBezTo>
                  <a:cubicBezTo>
                    <a:pt x="15177" y="6514"/>
                    <a:pt x="15168" y="6574"/>
                    <a:pt x="15149" y="6633"/>
                  </a:cubicBezTo>
                  <a:cubicBezTo>
                    <a:pt x="14953" y="7281"/>
                    <a:pt x="14490" y="7859"/>
                    <a:pt x="13808" y="8214"/>
                  </a:cubicBezTo>
                  <a:cubicBezTo>
                    <a:pt x="13802" y="8218"/>
                    <a:pt x="13795" y="8221"/>
                    <a:pt x="13790" y="8224"/>
                  </a:cubicBezTo>
                  <a:cubicBezTo>
                    <a:pt x="12604" y="8830"/>
                    <a:pt x="11137" y="8012"/>
                    <a:pt x="11121" y="6759"/>
                  </a:cubicBezTo>
                  <a:cubicBezTo>
                    <a:pt x="11121" y="6738"/>
                    <a:pt x="11121" y="6717"/>
                    <a:pt x="11121" y="6696"/>
                  </a:cubicBezTo>
                  <a:cubicBezTo>
                    <a:pt x="11132" y="5971"/>
                    <a:pt x="11459" y="5318"/>
                    <a:pt x="11978" y="4849"/>
                  </a:cubicBezTo>
                  <a:cubicBezTo>
                    <a:pt x="12025" y="4807"/>
                    <a:pt x="12078" y="4768"/>
                    <a:pt x="12132" y="4733"/>
                  </a:cubicBezTo>
                  <a:cubicBezTo>
                    <a:pt x="12159" y="4714"/>
                    <a:pt x="12185" y="4696"/>
                    <a:pt x="12212" y="4677"/>
                  </a:cubicBezTo>
                  <a:cubicBezTo>
                    <a:pt x="12259" y="4642"/>
                    <a:pt x="12306" y="4605"/>
                    <a:pt x="12350" y="4568"/>
                  </a:cubicBezTo>
                  <a:cubicBezTo>
                    <a:pt x="12913" y="4095"/>
                    <a:pt x="13269" y="3416"/>
                    <a:pt x="13280" y="2659"/>
                  </a:cubicBezTo>
                  <a:cubicBezTo>
                    <a:pt x="13299" y="1169"/>
                    <a:pt x="11976" y="-47"/>
                    <a:pt x="10349" y="2"/>
                  </a:cubicBezTo>
                  <a:cubicBezTo>
                    <a:pt x="8908" y="46"/>
                    <a:pt x="7704" y="1129"/>
                    <a:pt x="7619" y="2464"/>
                  </a:cubicBezTo>
                  <a:cubicBezTo>
                    <a:pt x="7566" y="3273"/>
                    <a:pt x="7911" y="4010"/>
                    <a:pt x="8490" y="4523"/>
                  </a:cubicBezTo>
                  <a:cubicBezTo>
                    <a:pt x="8534" y="4561"/>
                    <a:pt x="8579" y="4600"/>
                    <a:pt x="8627" y="4635"/>
                  </a:cubicBezTo>
                  <a:cubicBezTo>
                    <a:pt x="8652" y="4655"/>
                    <a:pt x="8677" y="4674"/>
                    <a:pt x="8705" y="4692"/>
                  </a:cubicBezTo>
                  <a:cubicBezTo>
                    <a:pt x="8757" y="4729"/>
                    <a:pt x="8808" y="4768"/>
                    <a:pt x="8853" y="4812"/>
                  </a:cubicBezTo>
                  <a:cubicBezTo>
                    <a:pt x="9360" y="5293"/>
                    <a:pt x="9670" y="5954"/>
                    <a:pt x="9660" y="6679"/>
                  </a:cubicBezTo>
                  <a:cubicBezTo>
                    <a:pt x="9658" y="6748"/>
                    <a:pt x="9654" y="6817"/>
                    <a:pt x="9649" y="6884"/>
                  </a:cubicBezTo>
                  <a:cubicBezTo>
                    <a:pt x="9532" y="8056"/>
                    <a:pt x="8118" y="8744"/>
                    <a:pt x="7013" y="8160"/>
                  </a:cubicBezTo>
                  <a:cubicBezTo>
                    <a:pt x="7007" y="8157"/>
                    <a:pt x="7002" y="8154"/>
                    <a:pt x="6994" y="8150"/>
                  </a:cubicBezTo>
                  <a:cubicBezTo>
                    <a:pt x="6317" y="7787"/>
                    <a:pt x="5865" y="7202"/>
                    <a:pt x="5678" y="6553"/>
                  </a:cubicBezTo>
                  <a:cubicBezTo>
                    <a:pt x="5662" y="6494"/>
                    <a:pt x="5651" y="6431"/>
                    <a:pt x="5644" y="6371"/>
                  </a:cubicBezTo>
                  <a:cubicBezTo>
                    <a:pt x="5640" y="6341"/>
                    <a:pt x="5635" y="6310"/>
                    <a:pt x="5629" y="6280"/>
                  </a:cubicBezTo>
                  <a:cubicBezTo>
                    <a:pt x="5620" y="6225"/>
                    <a:pt x="5607" y="6169"/>
                    <a:pt x="5595" y="6114"/>
                  </a:cubicBezTo>
                  <a:cubicBezTo>
                    <a:pt x="5417" y="5390"/>
                    <a:pt x="4910" y="4738"/>
                    <a:pt x="4135" y="4364"/>
                  </a:cubicBezTo>
                  <a:cubicBezTo>
                    <a:pt x="2853" y="3749"/>
                    <a:pt x="1234" y="4149"/>
                    <a:pt x="453" y="5273"/>
                  </a:cubicBezTo>
                  <a:cubicBezTo>
                    <a:pt x="-427" y="6541"/>
                    <a:pt x="21" y="8218"/>
                    <a:pt x="1412" y="8966"/>
                  </a:cubicBezTo>
                  <a:cubicBezTo>
                    <a:pt x="2120" y="9346"/>
                    <a:pt x="2932" y="9412"/>
                    <a:pt x="3658" y="9207"/>
                  </a:cubicBezTo>
                  <a:cubicBezTo>
                    <a:pt x="3716" y="9190"/>
                    <a:pt x="3774" y="9173"/>
                    <a:pt x="3830" y="9153"/>
                  </a:cubicBezTo>
                  <a:cubicBezTo>
                    <a:pt x="3861" y="9143"/>
                    <a:pt x="3892" y="9131"/>
                    <a:pt x="3923" y="9119"/>
                  </a:cubicBezTo>
                  <a:cubicBezTo>
                    <a:pt x="3984" y="9096"/>
                    <a:pt x="4044" y="9072"/>
                    <a:pt x="4110" y="9057"/>
                  </a:cubicBezTo>
                  <a:cubicBezTo>
                    <a:pt x="4811" y="8884"/>
                    <a:pt x="5584" y="8958"/>
                    <a:pt x="6261" y="9323"/>
                  </a:cubicBezTo>
                  <a:cubicBezTo>
                    <a:pt x="6873" y="9652"/>
                    <a:pt x="7299" y="10160"/>
                    <a:pt x="7514" y="10734"/>
                  </a:cubicBezTo>
                  <a:cubicBezTo>
                    <a:pt x="7514" y="10740"/>
                    <a:pt x="7514" y="10745"/>
                    <a:pt x="7514" y="10752"/>
                  </a:cubicBezTo>
                  <a:cubicBezTo>
                    <a:pt x="7514" y="10759"/>
                    <a:pt x="7514" y="10764"/>
                    <a:pt x="7514" y="10771"/>
                  </a:cubicBezTo>
                  <a:cubicBezTo>
                    <a:pt x="7299" y="11344"/>
                    <a:pt x="6871" y="11854"/>
                    <a:pt x="6261" y="12182"/>
                  </a:cubicBezTo>
                  <a:cubicBezTo>
                    <a:pt x="5584" y="12547"/>
                    <a:pt x="4811" y="12621"/>
                    <a:pt x="4110" y="12447"/>
                  </a:cubicBezTo>
                  <a:cubicBezTo>
                    <a:pt x="4046" y="12432"/>
                    <a:pt x="3984" y="12409"/>
                    <a:pt x="3923" y="12385"/>
                  </a:cubicBezTo>
                  <a:cubicBezTo>
                    <a:pt x="3892" y="12373"/>
                    <a:pt x="3861" y="12362"/>
                    <a:pt x="3830" y="12352"/>
                  </a:cubicBezTo>
                  <a:cubicBezTo>
                    <a:pt x="3774" y="12331"/>
                    <a:pt x="3716" y="12315"/>
                    <a:pt x="3658" y="12298"/>
                  </a:cubicBezTo>
                  <a:cubicBezTo>
                    <a:pt x="2932" y="12093"/>
                    <a:pt x="2120" y="12158"/>
                    <a:pt x="1412" y="12538"/>
                  </a:cubicBezTo>
                  <a:cubicBezTo>
                    <a:pt x="20" y="13287"/>
                    <a:pt x="-427" y="14964"/>
                    <a:pt x="453" y="16232"/>
                  </a:cubicBezTo>
                  <a:cubicBezTo>
                    <a:pt x="1234" y="17355"/>
                    <a:pt x="2855" y="17755"/>
                    <a:pt x="4135" y="17140"/>
                  </a:cubicBezTo>
                  <a:cubicBezTo>
                    <a:pt x="4912" y="16766"/>
                    <a:pt x="5417" y="16114"/>
                    <a:pt x="5595" y="15391"/>
                  </a:cubicBezTo>
                  <a:cubicBezTo>
                    <a:pt x="5607" y="15335"/>
                    <a:pt x="5620" y="15281"/>
                    <a:pt x="5629" y="15224"/>
                  </a:cubicBezTo>
                  <a:cubicBezTo>
                    <a:pt x="5635" y="15194"/>
                    <a:pt x="5638" y="15164"/>
                    <a:pt x="5644" y="15133"/>
                  </a:cubicBezTo>
                  <a:cubicBezTo>
                    <a:pt x="5651" y="15073"/>
                    <a:pt x="5662" y="15011"/>
                    <a:pt x="5678" y="14952"/>
                  </a:cubicBezTo>
                  <a:cubicBezTo>
                    <a:pt x="5863" y="14303"/>
                    <a:pt x="6317" y="13719"/>
                    <a:pt x="6994" y="13354"/>
                  </a:cubicBezTo>
                  <a:cubicBezTo>
                    <a:pt x="7000" y="13351"/>
                    <a:pt x="7005" y="13347"/>
                    <a:pt x="7013" y="13344"/>
                  </a:cubicBezTo>
                  <a:cubicBezTo>
                    <a:pt x="8116" y="12760"/>
                    <a:pt x="9532" y="13446"/>
                    <a:pt x="9649" y="14620"/>
                  </a:cubicBezTo>
                  <a:cubicBezTo>
                    <a:pt x="9656" y="14688"/>
                    <a:pt x="9660" y="14757"/>
                    <a:pt x="9660" y="14826"/>
                  </a:cubicBezTo>
                  <a:cubicBezTo>
                    <a:pt x="9670" y="15550"/>
                    <a:pt x="9360" y="16211"/>
                    <a:pt x="8853" y="16692"/>
                  </a:cubicBezTo>
                  <a:cubicBezTo>
                    <a:pt x="8808" y="16736"/>
                    <a:pt x="8755" y="16775"/>
                    <a:pt x="8705" y="16812"/>
                  </a:cubicBezTo>
                  <a:cubicBezTo>
                    <a:pt x="8679" y="16830"/>
                    <a:pt x="8652" y="16851"/>
                    <a:pt x="8627" y="16869"/>
                  </a:cubicBezTo>
                  <a:cubicBezTo>
                    <a:pt x="8579" y="16906"/>
                    <a:pt x="8536" y="16943"/>
                    <a:pt x="8490" y="16982"/>
                  </a:cubicBezTo>
                  <a:cubicBezTo>
                    <a:pt x="7911" y="17495"/>
                    <a:pt x="7566" y="18231"/>
                    <a:pt x="7619" y="19040"/>
                  </a:cubicBezTo>
                  <a:cubicBezTo>
                    <a:pt x="7706" y="20374"/>
                    <a:pt x="8908" y="21459"/>
                    <a:pt x="10349" y="21503"/>
                  </a:cubicBezTo>
                  <a:cubicBezTo>
                    <a:pt x="11976" y="21553"/>
                    <a:pt x="13299" y="20335"/>
                    <a:pt x="13280" y="18845"/>
                  </a:cubicBezTo>
                  <a:cubicBezTo>
                    <a:pt x="13269" y="18087"/>
                    <a:pt x="12911" y="17407"/>
                    <a:pt x="12350" y="16936"/>
                  </a:cubicBezTo>
                  <a:cubicBezTo>
                    <a:pt x="12305" y="16899"/>
                    <a:pt x="12259" y="16862"/>
                    <a:pt x="12212" y="16827"/>
                  </a:cubicBezTo>
                  <a:cubicBezTo>
                    <a:pt x="12187" y="16809"/>
                    <a:pt x="12159" y="16790"/>
                    <a:pt x="12132" y="16772"/>
                  </a:cubicBezTo>
                  <a:cubicBezTo>
                    <a:pt x="12080" y="16735"/>
                    <a:pt x="12027" y="16698"/>
                    <a:pt x="11978" y="16655"/>
                  </a:cubicBezTo>
                  <a:cubicBezTo>
                    <a:pt x="11459" y="16186"/>
                    <a:pt x="11130" y="15534"/>
                    <a:pt x="11121" y="14809"/>
                  </a:cubicBezTo>
                  <a:cubicBezTo>
                    <a:pt x="11121" y="14787"/>
                    <a:pt x="11121" y="14767"/>
                    <a:pt x="11121" y="14745"/>
                  </a:cubicBezTo>
                  <a:cubicBezTo>
                    <a:pt x="11135" y="13490"/>
                    <a:pt x="12604" y="12675"/>
                    <a:pt x="13790" y="13280"/>
                  </a:cubicBezTo>
                  <a:cubicBezTo>
                    <a:pt x="13795" y="13283"/>
                    <a:pt x="13802" y="13287"/>
                    <a:pt x="13808" y="13290"/>
                  </a:cubicBezTo>
                  <a:cubicBezTo>
                    <a:pt x="14490" y="13645"/>
                    <a:pt x="14953" y="14223"/>
                    <a:pt x="15149" y="14871"/>
                  </a:cubicBezTo>
                  <a:cubicBezTo>
                    <a:pt x="15168" y="14930"/>
                    <a:pt x="15177" y="14990"/>
                    <a:pt x="15186" y="15051"/>
                  </a:cubicBezTo>
                  <a:cubicBezTo>
                    <a:pt x="15189" y="15081"/>
                    <a:pt x="15195" y="15112"/>
                    <a:pt x="15200" y="15142"/>
                  </a:cubicBezTo>
                  <a:cubicBezTo>
                    <a:pt x="15211" y="15197"/>
                    <a:pt x="15224" y="15253"/>
                    <a:pt x="15238" y="15307"/>
                  </a:cubicBezTo>
                  <a:cubicBezTo>
                    <a:pt x="15418" y="15989"/>
                    <a:pt x="15890" y="16605"/>
                    <a:pt x="16605" y="16977"/>
                  </a:cubicBezTo>
                  <a:cubicBezTo>
                    <a:pt x="18009" y="17707"/>
                    <a:pt x="19795" y="17209"/>
                    <a:pt x="20525" y="15863"/>
                  </a:cubicBezTo>
                  <a:cubicBezTo>
                    <a:pt x="21173" y="14666"/>
                    <a:pt x="20719" y="13169"/>
                    <a:pt x="19496" y="12461"/>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14" name="Circle">
              <a:extLst>
                <a:ext uri="{FF2B5EF4-FFF2-40B4-BE49-F238E27FC236}">
                  <a16:creationId xmlns:a16="http://schemas.microsoft.com/office/drawing/2014/main" id="{C78C9B38-D039-4737-B54D-22ADB2C5C2B2}"/>
                </a:ext>
              </a:extLst>
            </p:cNvPr>
            <p:cNvSpPr/>
            <p:nvPr/>
          </p:nvSpPr>
          <p:spPr>
            <a:xfrm>
              <a:off x="7001638" y="3708177"/>
              <a:ext cx="875370" cy="875369"/>
            </a:xfrm>
            <a:prstGeom prst="ellipse">
              <a:avLst/>
            </a:prstGeom>
            <a:solidFill>
              <a:srgbClr val="8D44AD"/>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15" name="Circle">
              <a:extLst>
                <a:ext uri="{FF2B5EF4-FFF2-40B4-BE49-F238E27FC236}">
                  <a16:creationId xmlns:a16="http://schemas.microsoft.com/office/drawing/2014/main" id="{B37F4949-348C-47CB-B77D-6C18035C9C1F}"/>
                </a:ext>
              </a:extLst>
            </p:cNvPr>
            <p:cNvSpPr/>
            <p:nvPr/>
          </p:nvSpPr>
          <p:spPr>
            <a:xfrm>
              <a:off x="7001638" y="2200793"/>
              <a:ext cx="875370" cy="875369"/>
            </a:xfrm>
            <a:prstGeom prst="ellipse">
              <a:avLst/>
            </a:prstGeom>
            <a:solidFill>
              <a:srgbClr val="E84C3D"/>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16" name="Circle">
              <a:extLst>
                <a:ext uri="{FF2B5EF4-FFF2-40B4-BE49-F238E27FC236}">
                  <a16:creationId xmlns:a16="http://schemas.microsoft.com/office/drawing/2014/main" id="{6524A5DD-5B47-4627-8AB2-B2C3D3FA2E65}"/>
                </a:ext>
              </a:extLst>
            </p:cNvPr>
            <p:cNvSpPr/>
            <p:nvPr/>
          </p:nvSpPr>
          <p:spPr>
            <a:xfrm>
              <a:off x="5666668" y="1391020"/>
              <a:ext cx="875370" cy="875369"/>
            </a:xfrm>
            <a:prstGeom prst="ellipse">
              <a:avLst/>
            </a:prstGeom>
            <a:solidFill>
              <a:schemeClr val="accent5">
                <a:lumMod val="50000"/>
              </a:schemeClr>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17" name="Circle">
              <a:extLst>
                <a:ext uri="{FF2B5EF4-FFF2-40B4-BE49-F238E27FC236}">
                  <a16:creationId xmlns:a16="http://schemas.microsoft.com/office/drawing/2014/main" id="{6DE965CE-23B7-4BB7-B6F2-76C82DE5EEDD}"/>
                </a:ext>
              </a:extLst>
            </p:cNvPr>
            <p:cNvSpPr/>
            <p:nvPr/>
          </p:nvSpPr>
          <p:spPr>
            <a:xfrm>
              <a:off x="4314993" y="2163407"/>
              <a:ext cx="875370" cy="875369"/>
            </a:xfrm>
            <a:prstGeom prst="ellipse">
              <a:avLst/>
            </a:prstGeom>
            <a:solidFill>
              <a:srgbClr val="297FB8"/>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solidFill>
                  <a:srgbClr val="297FB8"/>
                </a:solidFill>
              </a:endParaRPr>
            </a:p>
          </p:txBody>
        </p:sp>
        <p:sp>
          <p:nvSpPr>
            <p:cNvPr id="18" name="Circle">
              <a:extLst>
                <a:ext uri="{FF2B5EF4-FFF2-40B4-BE49-F238E27FC236}">
                  <a16:creationId xmlns:a16="http://schemas.microsoft.com/office/drawing/2014/main" id="{87A5B310-C6D2-43FC-8F43-59186D15674D}"/>
                </a:ext>
              </a:extLst>
            </p:cNvPr>
            <p:cNvSpPr/>
            <p:nvPr/>
          </p:nvSpPr>
          <p:spPr>
            <a:xfrm>
              <a:off x="4314993" y="3730268"/>
              <a:ext cx="875370" cy="875369"/>
            </a:xfrm>
            <a:prstGeom prst="ellipse">
              <a:avLst/>
            </a:prstGeom>
            <a:solidFill>
              <a:srgbClr val="F39C11"/>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19" name="Circle">
              <a:extLst>
                <a:ext uri="{FF2B5EF4-FFF2-40B4-BE49-F238E27FC236}">
                  <a16:creationId xmlns:a16="http://schemas.microsoft.com/office/drawing/2014/main" id="{55A5B349-358D-41AE-84E6-5597A7EB9D02}"/>
                </a:ext>
              </a:extLst>
            </p:cNvPr>
            <p:cNvSpPr/>
            <p:nvPr/>
          </p:nvSpPr>
          <p:spPr>
            <a:xfrm>
              <a:off x="5666668" y="4512744"/>
              <a:ext cx="875370" cy="875369"/>
            </a:xfrm>
            <a:prstGeom prst="ellipse">
              <a:avLst/>
            </a:prstGeom>
            <a:solidFill>
              <a:srgbClr val="27AE61"/>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sp>
          <p:nvSpPr>
            <p:cNvPr id="20" name="Circle">
              <a:extLst>
                <a:ext uri="{FF2B5EF4-FFF2-40B4-BE49-F238E27FC236}">
                  <a16:creationId xmlns:a16="http://schemas.microsoft.com/office/drawing/2014/main" id="{7408FD5D-D5F3-4BCA-8205-C1BC01850526}"/>
                </a:ext>
              </a:extLst>
            </p:cNvPr>
            <p:cNvSpPr/>
            <p:nvPr/>
          </p:nvSpPr>
          <p:spPr>
            <a:xfrm>
              <a:off x="5666668" y="2935792"/>
              <a:ext cx="875370" cy="875369"/>
            </a:xfrm>
            <a:prstGeom prst="ellipse">
              <a:avLst/>
            </a:prstGeom>
            <a:solidFill>
              <a:schemeClr val="bg1">
                <a:lumMod val="50000"/>
              </a:schemeClr>
            </a:solidFill>
            <a:ln w="12700">
              <a:miter lim="400000"/>
            </a:ln>
            <a:effectLst>
              <a:innerShdw dist="38100" dir="2700000">
                <a:prstClr val="black">
                  <a:alpha val="15000"/>
                </a:prstClr>
              </a:innerShdw>
            </a:effectLst>
          </p:spPr>
          <p:txBody>
            <a:bodyPr lIns="38100" tIns="38100" rIns="38100" bIns="38100" anchor="ctr"/>
            <a:lstStyle/>
            <a:p>
              <a:pPr>
                <a:defRPr sz="3000">
                  <a:solidFill>
                    <a:srgbClr val="FFFFFF"/>
                  </a:solidFill>
                </a:defRPr>
              </a:pPr>
              <a:endParaRPr/>
            </a:p>
          </p:txBody>
        </p:sp>
        <p:grpSp>
          <p:nvGrpSpPr>
            <p:cNvPr id="21" name="Group 5">
              <a:extLst>
                <a:ext uri="{FF2B5EF4-FFF2-40B4-BE49-F238E27FC236}">
                  <a16:creationId xmlns:a16="http://schemas.microsoft.com/office/drawing/2014/main" id="{AC7E0938-8C54-4BC0-98B2-5A95AF9867A4}"/>
                </a:ext>
              </a:extLst>
            </p:cNvPr>
            <p:cNvGrpSpPr/>
            <p:nvPr/>
          </p:nvGrpSpPr>
          <p:grpSpPr>
            <a:xfrm>
              <a:off x="1309153" y="1415045"/>
              <a:ext cx="2194560" cy="1541353"/>
              <a:chOff x="1341335" y="1743954"/>
              <a:chExt cx="2194560" cy="1541353"/>
            </a:xfrm>
          </p:grpSpPr>
          <p:sp>
            <p:nvSpPr>
              <p:cNvPr id="43" name="Rectangle 42">
                <a:extLst>
                  <a:ext uri="{FF2B5EF4-FFF2-40B4-BE49-F238E27FC236}">
                    <a16:creationId xmlns:a16="http://schemas.microsoft.com/office/drawing/2014/main" id="{C73846AF-B9DB-47CE-9113-D3C9E9EB5611}"/>
                  </a:ext>
                </a:extLst>
              </p:cNvPr>
              <p:cNvSpPr/>
              <p:nvPr/>
            </p:nvSpPr>
            <p:spPr>
              <a:xfrm>
                <a:off x="1341335" y="2115756"/>
                <a:ext cx="2194560" cy="1169551"/>
              </a:xfrm>
              <a:prstGeom prst="rect">
                <a:avLst/>
              </a:prstGeom>
            </p:spPr>
            <p:txBody>
              <a:bodyPr wrap="square" lIns="0" rIns="0">
                <a:spAutoFit/>
              </a:bodyPr>
              <a:lstStyle/>
              <a:p>
                <a:pPr algn="r">
                  <a:spcBef>
                    <a:spcPts val="1200"/>
                  </a:spcBef>
                </a:pPr>
                <a:r>
                  <a:rPr lang="fr-FR" sz="1200" dirty="0">
                    <a:ln w="0"/>
                    <a:solidFill>
                      <a:srgbClr val="297FB8"/>
                    </a:solidFill>
                  </a:rPr>
                  <a:t> ● Le </a:t>
                </a:r>
                <a:r>
                  <a:rPr lang="en-US" sz="1200" noProof="1">
                    <a:solidFill>
                      <a:srgbClr val="297FB8"/>
                    </a:solidFill>
                  </a:rPr>
                  <a:t>grand public et les usagers  du système de santé</a:t>
                </a:r>
              </a:p>
              <a:p>
                <a:pPr algn="r">
                  <a:spcBef>
                    <a:spcPts val="1200"/>
                  </a:spcBef>
                </a:pPr>
                <a:r>
                  <a:rPr lang="fr-FR" sz="1200" dirty="0">
                    <a:ln w="0"/>
                    <a:solidFill>
                      <a:srgbClr val="297FB8"/>
                    </a:solidFill>
                  </a:rPr>
                  <a:t> ● Les </a:t>
                </a:r>
                <a:r>
                  <a:rPr lang="en-US" sz="1200" noProof="1">
                    <a:solidFill>
                      <a:srgbClr val="297FB8"/>
                    </a:solidFill>
                  </a:rPr>
                  <a:t>Représentants des Usagers (RU) dans toutes les instances</a:t>
                </a:r>
              </a:p>
            </p:txBody>
          </p:sp>
          <p:sp>
            <p:nvSpPr>
              <p:cNvPr id="44" name="Rectangle 43">
                <a:extLst>
                  <a:ext uri="{FF2B5EF4-FFF2-40B4-BE49-F238E27FC236}">
                    <a16:creationId xmlns:a16="http://schemas.microsoft.com/office/drawing/2014/main" id="{107ADA85-53CD-46A3-A8A9-461C5B71DE61}"/>
                  </a:ext>
                </a:extLst>
              </p:cNvPr>
              <p:cNvSpPr/>
              <p:nvPr/>
            </p:nvSpPr>
            <p:spPr>
              <a:xfrm>
                <a:off x="1862237" y="1743954"/>
                <a:ext cx="1641476" cy="461665"/>
              </a:xfrm>
              <a:prstGeom prst="rect">
                <a:avLst/>
              </a:prstGeom>
            </p:spPr>
            <p:txBody>
              <a:bodyPr wrap="none" lIns="0" rIns="0" anchor="b">
                <a:spAutoFit/>
              </a:bodyPr>
              <a:lstStyle/>
              <a:p>
                <a:r>
                  <a:rPr lang="en-US" sz="2400" b="1" cap="all" noProof="1">
                    <a:solidFill>
                      <a:srgbClr val="297FB8"/>
                    </a:solidFill>
                  </a:rPr>
                  <a:t>INFORMER</a:t>
                </a:r>
                <a:endParaRPr lang="en-US" sz="2400" b="1" cap="all" dirty="0">
                  <a:solidFill>
                    <a:srgbClr val="297FB8"/>
                  </a:solidFill>
                </a:endParaRPr>
              </a:p>
            </p:txBody>
          </p:sp>
        </p:grpSp>
        <p:grpSp>
          <p:nvGrpSpPr>
            <p:cNvPr id="22" name="Group 4">
              <a:extLst>
                <a:ext uri="{FF2B5EF4-FFF2-40B4-BE49-F238E27FC236}">
                  <a16:creationId xmlns:a16="http://schemas.microsoft.com/office/drawing/2014/main" id="{73C504BD-F340-4497-8527-F72D2C957036}"/>
                </a:ext>
              </a:extLst>
            </p:cNvPr>
            <p:cNvGrpSpPr/>
            <p:nvPr/>
          </p:nvGrpSpPr>
          <p:grpSpPr>
            <a:xfrm>
              <a:off x="1276971" y="3853459"/>
              <a:ext cx="2194560" cy="1393619"/>
              <a:chOff x="1309153" y="3330250"/>
              <a:chExt cx="2194560" cy="1393619"/>
            </a:xfrm>
          </p:grpSpPr>
          <p:sp>
            <p:nvSpPr>
              <p:cNvPr id="41" name="Rectangle 40">
                <a:extLst>
                  <a:ext uri="{FF2B5EF4-FFF2-40B4-BE49-F238E27FC236}">
                    <a16:creationId xmlns:a16="http://schemas.microsoft.com/office/drawing/2014/main" id="{AB104573-CE68-4510-8194-C6ACC587461A}"/>
                  </a:ext>
                </a:extLst>
              </p:cNvPr>
              <p:cNvSpPr/>
              <p:nvPr/>
            </p:nvSpPr>
            <p:spPr>
              <a:xfrm>
                <a:off x="1309153" y="3738984"/>
                <a:ext cx="2194560" cy="984885"/>
              </a:xfrm>
              <a:prstGeom prst="rect">
                <a:avLst/>
              </a:prstGeom>
            </p:spPr>
            <p:txBody>
              <a:bodyPr wrap="square" lIns="0" rIns="0">
                <a:spAutoFit/>
              </a:bodyPr>
              <a:lstStyle/>
              <a:p>
                <a:pPr algn="r">
                  <a:spcBef>
                    <a:spcPts val="1200"/>
                  </a:spcBef>
                </a:pPr>
                <a:r>
                  <a:rPr lang="fr-FR" sz="1200" dirty="0">
                    <a:ln w="0"/>
                    <a:solidFill>
                      <a:srgbClr val="F39C11"/>
                    </a:solidFill>
                  </a:rPr>
                  <a:t>● Les </a:t>
                </a:r>
                <a:r>
                  <a:rPr lang="en-US" sz="1200" noProof="1">
                    <a:solidFill>
                      <a:srgbClr val="F39C11"/>
                    </a:solidFill>
                  </a:rPr>
                  <a:t>Représentants des Usagers (RU) et les acteurs associatifs </a:t>
                </a:r>
              </a:p>
              <a:p>
                <a:pPr algn="just">
                  <a:spcBef>
                    <a:spcPts val="1200"/>
                  </a:spcBef>
                </a:pPr>
                <a:endParaRPr lang="en-US" sz="1200" noProof="1"/>
              </a:p>
            </p:txBody>
          </p:sp>
          <p:sp>
            <p:nvSpPr>
              <p:cNvPr id="42" name="Rectangle 41">
                <a:extLst>
                  <a:ext uri="{FF2B5EF4-FFF2-40B4-BE49-F238E27FC236}">
                    <a16:creationId xmlns:a16="http://schemas.microsoft.com/office/drawing/2014/main" id="{BF75BCAD-CCB9-46AF-8350-1A0D276061B3}"/>
                  </a:ext>
                </a:extLst>
              </p:cNvPr>
              <p:cNvSpPr/>
              <p:nvPr/>
            </p:nvSpPr>
            <p:spPr>
              <a:xfrm>
                <a:off x="2170014" y="3330250"/>
                <a:ext cx="1333699" cy="461665"/>
              </a:xfrm>
              <a:prstGeom prst="rect">
                <a:avLst/>
              </a:prstGeom>
            </p:spPr>
            <p:txBody>
              <a:bodyPr wrap="none" lIns="0" rIns="0" anchor="b">
                <a:spAutoFit/>
              </a:bodyPr>
              <a:lstStyle/>
              <a:p>
                <a:pPr algn="r"/>
                <a:r>
                  <a:rPr lang="en-US" sz="2400" b="1" cap="all" noProof="1">
                    <a:solidFill>
                      <a:srgbClr val="F39C11"/>
                    </a:solidFill>
                  </a:rPr>
                  <a:t>FORMER</a:t>
                </a:r>
                <a:endParaRPr lang="en-US" sz="2400" b="1" cap="all" dirty="0">
                  <a:solidFill>
                    <a:srgbClr val="F39C11"/>
                  </a:solidFill>
                </a:endParaRPr>
              </a:p>
            </p:txBody>
          </p:sp>
        </p:grpSp>
        <p:grpSp>
          <p:nvGrpSpPr>
            <p:cNvPr id="23" name="Group 3">
              <a:extLst>
                <a:ext uri="{FF2B5EF4-FFF2-40B4-BE49-F238E27FC236}">
                  <a16:creationId xmlns:a16="http://schemas.microsoft.com/office/drawing/2014/main" id="{100A8351-D6AB-48F6-841E-192072C5AEE7}"/>
                </a:ext>
              </a:extLst>
            </p:cNvPr>
            <p:cNvGrpSpPr/>
            <p:nvPr/>
          </p:nvGrpSpPr>
          <p:grpSpPr>
            <a:xfrm>
              <a:off x="2535659" y="4922988"/>
              <a:ext cx="2874156" cy="822780"/>
              <a:chOff x="752895" y="5095900"/>
              <a:chExt cx="2707841" cy="1043090"/>
            </a:xfrm>
          </p:grpSpPr>
          <p:sp>
            <p:nvSpPr>
              <p:cNvPr id="39" name="Rectangle 38">
                <a:extLst>
                  <a:ext uri="{FF2B5EF4-FFF2-40B4-BE49-F238E27FC236}">
                    <a16:creationId xmlns:a16="http://schemas.microsoft.com/office/drawing/2014/main" id="{3FDF7F10-8B89-4D80-B222-A1E824E04731}"/>
                  </a:ext>
                </a:extLst>
              </p:cNvPr>
              <p:cNvSpPr/>
              <p:nvPr/>
            </p:nvSpPr>
            <p:spPr>
              <a:xfrm>
                <a:off x="752895" y="5553708"/>
                <a:ext cx="2707841" cy="585282"/>
              </a:xfrm>
              <a:prstGeom prst="rect">
                <a:avLst/>
              </a:prstGeom>
            </p:spPr>
            <p:txBody>
              <a:bodyPr wrap="square" lIns="0" rIns="0">
                <a:spAutoFit/>
              </a:bodyPr>
              <a:lstStyle/>
              <a:p>
                <a:pPr algn="r"/>
                <a:r>
                  <a:rPr lang="fr-FR" sz="1200" dirty="0">
                    <a:ln w="0"/>
                    <a:solidFill>
                      <a:srgbClr val="27AE61"/>
                    </a:solidFill>
                  </a:rPr>
                  <a:t>● Recueillir des avis</a:t>
                </a:r>
              </a:p>
              <a:p>
                <a:pPr algn="r"/>
                <a:r>
                  <a:rPr lang="fr-FR" sz="1200" dirty="0">
                    <a:ln w="0"/>
                    <a:solidFill>
                      <a:srgbClr val="27AE61"/>
                    </a:solidFill>
                  </a:rPr>
                  <a:t>● Emettre des avis</a:t>
                </a:r>
                <a:endParaRPr lang="en-US" sz="1200" noProof="1">
                  <a:solidFill>
                    <a:srgbClr val="297FB8"/>
                  </a:solidFill>
                </a:endParaRPr>
              </a:p>
            </p:txBody>
          </p:sp>
          <p:sp>
            <p:nvSpPr>
              <p:cNvPr id="40" name="Rectangle 39">
                <a:extLst>
                  <a:ext uri="{FF2B5EF4-FFF2-40B4-BE49-F238E27FC236}">
                    <a16:creationId xmlns:a16="http://schemas.microsoft.com/office/drawing/2014/main" id="{2A57F0B1-EF52-4CF1-B3EE-58F140057715}"/>
                  </a:ext>
                </a:extLst>
              </p:cNvPr>
              <p:cNvSpPr/>
              <p:nvPr/>
            </p:nvSpPr>
            <p:spPr>
              <a:xfrm>
                <a:off x="1014866" y="5095900"/>
                <a:ext cx="2445869" cy="585281"/>
              </a:xfrm>
              <a:prstGeom prst="rect">
                <a:avLst/>
              </a:prstGeom>
            </p:spPr>
            <p:txBody>
              <a:bodyPr wrap="square" lIns="0" rIns="0" anchor="b">
                <a:spAutoFit/>
              </a:bodyPr>
              <a:lstStyle/>
              <a:p>
                <a:pPr algn="r"/>
                <a:r>
                  <a:rPr lang="en-US" sz="2400" b="1" cap="all" noProof="1">
                    <a:solidFill>
                      <a:srgbClr val="27AE61"/>
                    </a:solidFill>
                  </a:rPr>
                  <a:t>PLAIDER</a:t>
                </a:r>
                <a:endParaRPr lang="en-US" sz="2400" b="1" cap="all" dirty="0">
                  <a:solidFill>
                    <a:srgbClr val="27AE61"/>
                  </a:solidFill>
                </a:endParaRPr>
              </a:p>
            </p:txBody>
          </p:sp>
        </p:grpSp>
        <p:pic>
          <p:nvPicPr>
            <p:cNvPr id="24" name="Image 23">
              <a:extLst>
                <a:ext uri="{FF2B5EF4-FFF2-40B4-BE49-F238E27FC236}">
                  <a16:creationId xmlns:a16="http://schemas.microsoft.com/office/drawing/2014/main" id="{1CD292C5-15A4-4A78-9898-25115C19D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1239" y="3846516"/>
              <a:ext cx="642872" cy="642872"/>
            </a:xfrm>
            <a:prstGeom prst="rect">
              <a:avLst/>
            </a:prstGeom>
          </p:spPr>
        </p:pic>
        <p:pic>
          <p:nvPicPr>
            <p:cNvPr id="25" name="Image 24">
              <a:extLst>
                <a:ext uri="{FF2B5EF4-FFF2-40B4-BE49-F238E27FC236}">
                  <a16:creationId xmlns:a16="http://schemas.microsoft.com/office/drawing/2014/main" id="{08227861-6FFD-4B12-9936-950043091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890" y="4696247"/>
              <a:ext cx="592723" cy="592723"/>
            </a:xfrm>
            <a:prstGeom prst="rect">
              <a:avLst/>
            </a:prstGeom>
          </p:spPr>
        </p:pic>
        <p:pic>
          <p:nvPicPr>
            <p:cNvPr id="26" name="Image 25">
              <a:extLst>
                <a:ext uri="{FF2B5EF4-FFF2-40B4-BE49-F238E27FC236}">
                  <a16:creationId xmlns:a16="http://schemas.microsoft.com/office/drawing/2014/main" id="{DAC410E9-F766-4DE7-A71F-0362F1D8F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560" y="1455424"/>
              <a:ext cx="634578" cy="634578"/>
            </a:xfrm>
            <a:prstGeom prst="rect">
              <a:avLst/>
            </a:prstGeom>
          </p:spPr>
        </p:pic>
        <p:grpSp>
          <p:nvGrpSpPr>
            <p:cNvPr id="27" name="Group 5">
              <a:extLst>
                <a:ext uri="{FF2B5EF4-FFF2-40B4-BE49-F238E27FC236}">
                  <a16:creationId xmlns:a16="http://schemas.microsoft.com/office/drawing/2014/main" id="{173BF179-777D-40C1-9E36-FF674180B414}"/>
                </a:ext>
              </a:extLst>
            </p:cNvPr>
            <p:cNvGrpSpPr/>
            <p:nvPr/>
          </p:nvGrpSpPr>
          <p:grpSpPr>
            <a:xfrm>
              <a:off x="8196992" y="2617780"/>
              <a:ext cx="2486884" cy="1202971"/>
              <a:chOff x="1049011" y="1713004"/>
              <a:chExt cx="2486884" cy="1202971"/>
            </a:xfrm>
          </p:grpSpPr>
          <p:sp>
            <p:nvSpPr>
              <p:cNvPr id="37" name="Rectangle 36">
                <a:extLst>
                  <a:ext uri="{FF2B5EF4-FFF2-40B4-BE49-F238E27FC236}">
                    <a16:creationId xmlns:a16="http://schemas.microsoft.com/office/drawing/2014/main" id="{38A64E7B-DC84-4304-A3A1-F2CC6A6C11BE}"/>
                  </a:ext>
                </a:extLst>
              </p:cNvPr>
              <p:cNvSpPr/>
              <p:nvPr/>
            </p:nvSpPr>
            <p:spPr>
              <a:xfrm>
                <a:off x="1341335" y="2115756"/>
                <a:ext cx="2194560" cy="800219"/>
              </a:xfrm>
              <a:prstGeom prst="rect">
                <a:avLst/>
              </a:prstGeom>
            </p:spPr>
            <p:txBody>
              <a:bodyPr wrap="square" lIns="0" rIns="0">
                <a:spAutoFit/>
              </a:bodyPr>
              <a:lstStyle/>
              <a:p>
                <a:pPr algn="r"/>
                <a:r>
                  <a:rPr lang="fr-FR" sz="1200" dirty="0">
                    <a:ln w="0"/>
                    <a:solidFill>
                      <a:srgbClr val="E84C3D"/>
                    </a:solidFill>
                  </a:rPr>
                  <a:t> ● Les usagers</a:t>
                </a:r>
              </a:p>
              <a:p>
                <a:pPr algn="r"/>
                <a:r>
                  <a:rPr lang="fr-FR" sz="1200" dirty="0">
                    <a:ln w="0"/>
                    <a:solidFill>
                      <a:srgbClr val="E84C3D"/>
                    </a:solidFill>
                  </a:rPr>
                  <a:t>● Dans toutes les instances</a:t>
                </a:r>
                <a:endParaRPr lang="en-US" sz="1200" noProof="1">
                  <a:solidFill>
                    <a:srgbClr val="E84C3D"/>
                  </a:solidFill>
                </a:endParaRPr>
              </a:p>
              <a:p>
                <a:pPr algn="r">
                  <a:spcBef>
                    <a:spcPts val="1200"/>
                  </a:spcBef>
                </a:pPr>
                <a:r>
                  <a:rPr lang="fr-FR" sz="1200" dirty="0">
                    <a:ln w="0"/>
                    <a:solidFill>
                      <a:srgbClr val="297FB8"/>
                    </a:solidFill>
                  </a:rPr>
                  <a:t> </a:t>
                </a:r>
                <a:endParaRPr lang="en-US" sz="1200" noProof="1">
                  <a:solidFill>
                    <a:srgbClr val="297FB8"/>
                  </a:solidFill>
                </a:endParaRPr>
              </a:p>
            </p:txBody>
          </p:sp>
          <p:sp>
            <p:nvSpPr>
              <p:cNvPr id="38" name="Rectangle 37">
                <a:extLst>
                  <a:ext uri="{FF2B5EF4-FFF2-40B4-BE49-F238E27FC236}">
                    <a16:creationId xmlns:a16="http://schemas.microsoft.com/office/drawing/2014/main" id="{2740B6A1-98BE-4BE3-B99B-9B45A60784E1}"/>
                  </a:ext>
                </a:extLst>
              </p:cNvPr>
              <p:cNvSpPr/>
              <p:nvPr/>
            </p:nvSpPr>
            <p:spPr>
              <a:xfrm>
                <a:off x="1049011" y="1713004"/>
                <a:ext cx="2486884" cy="461665"/>
              </a:xfrm>
              <a:prstGeom prst="rect">
                <a:avLst/>
              </a:prstGeom>
            </p:spPr>
            <p:txBody>
              <a:bodyPr wrap="square" lIns="0" rIns="0" anchor="b">
                <a:spAutoFit/>
              </a:bodyPr>
              <a:lstStyle/>
              <a:p>
                <a:pPr algn="r"/>
                <a:r>
                  <a:rPr lang="en-US" sz="2400" b="1" cap="all" noProof="1">
                    <a:solidFill>
                      <a:srgbClr val="E84C3D"/>
                    </a:solidFill>
                  </a:rPr>
                  <a:t>REPRésenter</a:t>
                </a:r>
                <a:endParaRPr lang="en-US" sz="2400" b="1" cap="all" dirty="0">
                  <a:solidFill>
                    <a:srgbClr val="E84C3D"/>
                  </a:solidFill>
                </a:endParaRPr>
              </a:p>
            </p:txBody>
          </p:sp>
        </p:grpSp>
        <p:pic>
          <p:nvPicPr>
            <p:cNvPr id="28" name="Image 27">
              <a:extLst>
                <a:ext uri="{FF2B5EF4-FFF2-40B4-BE49-F238E27FC236}">
                  <a16:creationId xmlns:a16="http://schemas.microsoft.com/office/drawing/2014/main" id="{5A0C8A3D-2687-41D3-9D8E-CEFB77309F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8967" y="2343262"/>
              <a:ext cx="552646" cy="552646"/>
            </a:xfrm>
            <a:prstGeom prst="rect">
              <a:avLst/>
            </a:prstGeom>
          </p:spPr>
        </p:pic>
        <p:grpSp>
          <p:nvGrpSpPr>
            <p:cNvPr id="29" name="Group 5">
              <a:extLst>
                <a:ext uri="{FF2B5EF4-FFF2-40B4-BE49-F238E27FC236}">
                  <a16:creationId xmlns:a16="http://schemas.microsoft.com/office/drawing/2014/main" id="{F3AECA93-CEFD-45EB-9040-1CD0D4B23C0F}"/>
                </a:ext>
              </a:extLst>
            </p:cNvPr>
            <p:cNvGrpSpPr/>
            <p:nvPr/>
          </p:nvGrpSpPr>
          <p:grpSpPr>
            <a:xfrm>
              <a:off x="8448563" y="1415045"/>
              <a:ext cx="2194560" cy="1202971"/>
              <a:chOff x="1341335" y="1713004"/>
              <a:chExt cx="2194560" cy="1202971"/>
            </a:xfrm>
          </p:grpSpPr>
          <p:sp>
            <p:nvSpPr>
              <p:cNvPr id="35" name="Rectangle 34">
                <a:extLst>
                  <a:ext uri="{FF2B5EF4-FFF2-40B4-BE49-F238E27FC236}">
                    <a16:creationId xmlns:a16="http://schemas.microsoft.com/office/drawing/2014/main" id="{32C88A11-9679-4E1B-849C-B38430FCFA23}"/>
                  </a:ext>
                </a:extLst>
              </p:cNvPr>
              <p:cNvSpPr/>
              <p:nvPr/>
            </p:nvSpPr>
            <p:spPr>
              <a:xfrm>
                <a:off x="1341335" y="2115756"/>
                <a:ext cx="2194560" cy="800219"/>
              </a:xfrm>
              <a:prstGeom prst="rect">
                <a:avLst/>
              </a:prstGeom>
            </p:spPr>
            <p:txBody>
              <a:bodyPr wrap="square" lIns="0" rIns="0">
                <a:spAutoFit/>
              </a:bodyPr>
              <a:lstStyle/>
              <a:p>
                <a:pPr algn="r">
                  <a:spcBef>
                    <a:spcPts val="1200"/>
                  </a:spcBef>
                </a:pPr>
                <a:r>
                  <a:rPr lang="fr-FR" sz="1200" dirty="0">
                    <a:ln w="0"/>
                    <a:solidFill>
                      <a:srgbClr val="4597A0"/>
                    </a:solidFill>
                  </a:rPr>
                  <a:t> ● Le réseau des Associations adhérentes</a:t>
                </a:r>
                <a:endParaRPr lang="en-US" sz="1200" noProof="1">
                  <a:solidFill>
                    <a:srgbClr val="4597A0"/>
                  </a:solidFill>
                </a:endParaRPr>
              </a:p>
              <a:p>
                <a:pPr algn="r">
                  <a:spcBef>
                    <a:spcPts val="1200"/>
                  </a:spcBef>
                </a:pPr>
                <a:r>
                  <a:rPr lang="fr-FR" sz="1200" dirty="0">
                    <a:ln w="0"/>
                    <a:solidFill>
                      <a:srgbClr val="297FB8"/>
                    </a:solidFill>
                  </a:rPr>
                  <a:t> </a:t>
                </a:r>
                <a:endParaRPr lang="en-US" sz="1200" noProof="1">
                  <a:solidFill>
                    <a:srgbClr val="297FB8"/>
                  </a:solidFill>
                </a:endParaRPr>
              </a:p>
            </p:txBody>
          </p:sp>
          <p:sp>
            <p:nvSpPr>
              <p:cNvPr id="36" name="Rectangle 35">
                <a:extLst>
                  <a:ext uri="{FF2B5EF4-FFF2-40B4-BE49-F238E27FC236}">
                    <a16:creationId xmlns:a16="http://schemas.microsoft.com/office/drawing/2014/main" id="{A648F2F1-811B-4091-89BD-D9C22618C123}"/>
                  </a:ext>
                </a:extLst>
              </p:cNvPr>
              <p:cNvSpPr/>
              <p:nvPr/>
            </p:nvSpPr>
            <p:spPr>
              <a:xfrm>
                <a:off x="1862237" y="1713004"/>
                <a:ext cx="1673658" cy="461665"/>
              </a:xfrm>
              <a:prstGeom prst="rect">
                <a:avLst/>
              </a:prstGeom>
            </p:spPr>
            <p:txBody>
              <a:bodyPr wrap="square" lIns="0" rIns="0" anchor="b">
                <a:spAutoFit/>
              </a:bodyPr>
              <a:lstStyle/>
              <a:p>
                <a:pPr algn="r"/>
                <a:r>
                  <a:rPr lang="en-US" sz="2400" b="1" cap="all" noProof="1">
                    <a:solidFill>
                      <a:srgbClr val="4597A0"/>
                    </a:solidFill>
                  </a:rPr>
                  <a:t>ANIMER</a:t>
                </a:r>
                <a:endParaRPr lang="en-US" sz="2400" b="1" cap="all" dirty="0">
                  <a:solidFill>
                    <a:srgbClr val="4597A0"/>
                  </a:solidFill>
                </a:endParaRPr>
              </a:p>
            </p:txBody>
          </p:sp>
        </p:grpSp>
        <p:pic>
          <p:nvPicPr>
            <p:cNvPr id="30" name="Image 29">
              <a:extLst>
                <a:ext uri="{FF2B5EF4-FFF2-40B4-BE49-F238E27FC236}">
                  <a16:creationId xmlns:a16="http://schemas.microsoft.com/office/drawing/2014/main" id="{62BD2DFA-88C7-4C3E-8F5F-BB19E52A81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7496" y="3759087"/>
              <a:ext cx="783653" cy="783653"/>
            </a:xfrm>
            <a:prstGeom prst="rect">
              <a:avLst/>
            </a:prstGeom>
          </p:spPr>
        </p:pic>
        <p:grpSp>
          <p:nvGrpSpPr>
            <p:cNvPr id="31" name="Group 5">
              <a:extLst>
                <a:ext uri="{FF2B5EF4-FFF2-40B4-BE49-F238E27FC236}">
                  <a16:creationId xmlns:a16="http://schemas.microsoft.com/office/drawing/2014/main" id="{69ABE23D-5344-4182-9BCB-D29524BFF960}"/>
                </a:ext>
              </a:extLst>
            </p:cNvPr>
            <p:cNvGrpSpPr/>
            <p:nvPr/>
          </p:nvGrpSpPr>
          <p:grpSpPr>
            <a:xfrm>
              <a:off x="8005736" y="3853459"/>
              <a:ext cx="2757514" cy="1018305"/>
              <a:chOff x="1049011" y="1713004"/>
              <a:chExt cx="2757514" cy="1018305"/>
            </a:xfrm>
          </p:grpSpPr>
          <p:sp>
            <p:nvSpPr>
              <p:cNvPr id="33" name="Rectangle 32">
                <a:extLst>
                  <a:ext uri="{FF2B5EF4-FFF2-40B4-BE49-F238E27FC236}">
                    <a16:creationId xmlns:a16="http://schemas.microsoft.com/office/drawing/2014/main" id="{4EBB9185-63E2-4F19-8166-A50AB0FF2458}"/>
                  </a:ext>
                </a:extLst>
              </p:cNvPr>
              <p:cNvSpPr/>
              <p:nvPr/>
            </p:nvSpPr>
            <p:spPr>
              <a:xfrm>
                <a:off x="1341335" y="2115756"/>
                <a:ext cx="2194560" cy="615553"/>
              </a:xfrm>
              <a:prstGeom prst="rect">
                <a:avLst/>
              </a:prstGeom>
            </p:spPr>
            <p:txBody>
              <a:bodyPr wrap="square" lIns="0" rIns="0">
                <a:spAutoFit/>
              </a:bodyPr>
              <a:lstStyle/>
              <a:p>
                <a:pPr algn="r"/>
                <a:r>
                  <a:rPr lang="fr-FR" sz="1200" dirty="0">
                    <a:ln w="0"/>
                    <a:solidFill>
                      <a:srgbClr val="8D44AD"/>
                    </a:solidFill>
                  </a:rPr>
                  <a:t> ● Dans la défense des droits </a:t>
                </a:r>
                <a:endParaRPr lang="en-US" sz="1200" noProof="1">
                  <a:solidFill>
                    <a:srgbClr val="8D44AD"/>
                  </a:solidFill>
                </a:endParaRPr>
              </a:p>
              <a:p>
                <a:pPr algn="r">
                  <a:spcBef>
                    <a:spcPts val="1200"/>
                  </a:spcBef>
                </a:pPr>
                <a:r>
                  <a:rPr lang="fr-FR" sz="1200" dirty="0">
                    <a:ln w="0"/>
                    <a:solidFill>
                      <a:srgbClr val="297FB8"/>
                    </a:solidFill>
                  </a:rPr>
                  <a:t> </a:t>
                </a:r>
                <a:endParaRPr lang="en-US" sz="1200" noProof="1">
                  <a:solidFill>
                    <a:srgbClr val="297FB8"/>
                  </a:solidFill>
                </a:endParaRPr>
              </a:p>
            </p:txBody>
          </p:sp>
          <p:sp>
            <p:nvSpPr>
              <p:cNvPr id="34" name="Rectangle 33">
                <a:extLst>
                  <a:ext uri="{FF2B5EF4-FFF2-40B4-BE49-F238E27FC236}">
                    <a16:creationId xmlns:a16="http://schemas.microsoft.com/office/drawing/2014/main" id="{76D819BB-8FDE-4CDE-BFF2-CFD1163AC2B8}"/>
                  </a:ext>
                </a:extLst>
              </p:cNvPr>
              <p:cNvSpPr/>
              <p:nvPr/>
            </p:nvSpPr>
            <p:spPr>
              <a:xfrm>
                <a:off x="1049011" y="1713004"/>
                <a:ext cx="2757514" cy="461665"/>
              </a:xfrm>
              <a:prstGeom prst="rect">
                <a:avLst/>
              </a:prstGeom>
            </p:spPr>
            <p:txBody>
              <a:bodyPr wrap="square" lIns="0" rIns="0" anchor="b">
                <a:spAutoFit/>
              </a:bodyPr>
              <a:lstStyle/>
              <a:p>
                <a:pPr algn="r"/>
                <a:r>
                  <a:rPr lang="en-US" sz="2400" b="1" cap="all" noProof="1">
                    <a:solidFill>
                      <a:srgbClr val="8D44AD"/>
                    </a:solidFill>
                  </a:rPr>
                  <a:t>AGIR en JUSTICE</a:t>
                </a:r>
                <a:endParaRPr lang="en-US" sz="2400" b="1" cap="all" dirty="0">
                  <a:solidFill>
                    <a:srgbClr val="8D44AD"/>
                  </a:solidFill>
                </a:endParaRPr>
              </a:p>
            </p:txBody>
          </p:sp>
        </p:grpSp>
        <p:pic>
          <p:nvPicPr>
            <p:cNvPr id="32" name="Image 31">
              <a:extLst>
                <a:ext uri="{FF2B5EF4-FFF2-40B4-BE49-F238E27FC236}">
                  <a16:creationId xmlns:a16="http://schemas.microsoft.com/office/drawing/2014/main" id="{E0FD7AF3-6961-4C41-9AAB-86FB2B75FA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1211" y="2266389"/>
              <a:ext cx="651031" cy="651031"/>
            </a:xfrm>
            <a:prstGeom prst="rect">
              <a:avLst/>
            </a:prstGeom>
          </p:spPr>
        </p:pic>
      </p:grpSp>
    </p:spTree>
    <p:extLst>
      <p:ext uri="{BB962C8B-B14F-4D97-AF65-F5344CB8AC3E}">
        <p14:creationId xmlns:p14="http://schemas.microsoft.com/office/powerpoint/2010/main" val="2860727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6DF883-074C-4936-813F-15B708594FC6}"/>
              </a:ext>
            </a:extLst>
          </p:cNvPr>
          <p:cNvSpPr/>
          <p:nvPr/>
        </p:nvSpPr>
        <p:spPr>
          <a:xfrm>
            <a:off x="0" y="1568741"/>
            <a:ext cx="12192000" cy="5289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texte 9">
            <a:extLst>
              <a:ext uri="{FF2B5EF4-FFF2-40B4-BE49-F238E27FC236}">
                <a16:creationId xmlns:a16="http://schemas.microsoft.com/office/drawing/2014/main" id="{3B640A8B-8E80-41E8-9FC4-72B565066496}"/>
              </a:ext>
            </a:extLst>
          </p:cNvPr>
          <p:cNvSpPr>
            <a:spLocks noGrp="1"/>
          </p:cNvSpPr>
          <p:nvPr>
            <p:ph type="body" sz="quarter" idx="11"/>
          </p:nvPr>
        </p:nvSpPr>
        <p:spPr>
          <a:xfrm>
            <a:off x="0" y="1402769"/>
            <a:ext cx="12192000" cy="476366"/>
          </a:xfrm>
          <a:solidFill>
            <a:srgbClr val="2F9BB7"/>
          </a:solidFill>
        </p:spPr>
        <p:txBody>
          <a:bodyPr/>
          <a:lstStyle/>
          <a:p>
            <a:pPr algn="ctr"/>
            <a:r>
              <a:rPr lang="fr-FR" b="1" dirty="0">
                <a:solidFill>
                  <a:schemeClr val="bg1"/>
                </a:solidFill>
              </a:rPr>
              <a:t>Les 7 orientations stratégiques 2018-2022</a:t>
            </a:r>
          </a:p>
        </p:txBody>
      </p:sp>
      <p:pic>
        <p:nvPicPr>
          <p:cNvPr id="3" name="Image 2">
            <a:extLst>
              <a:ext uri="{FF2B5EF4-FFF2-40B4-BE49-F238E27FC236}">
                <a16:creationId xmlns:a16="http://schemas.microsoft.com/office/drawing/2014/main" id="{BC019881-4B64-41BD-98EE-B8B725CE3537}"/>
              </a:ext>
            </a:extLst>
          </p:cNvPr>
          <p:cNvPicPr>
            <a:picLocks noChangeAspect="1"/>
          </p:cNvPicPr>
          <p:nvPr/>
        </p:nvPicPr>
        <p:blipFill>
          <a:blip r:embed="rId2"/>
          <a:stretch>
            <a:fillRect/>
          </a:stretch>
        </p:blipFill>
        <p:spPr>
          <a:xfrm>
            <a:off x="960876" y="1991153"/>
            <a:ext cx="10270247" cy="4866847"/>
          </a:xfrm>
          <a:prstGeom prst="rect">
            <a:avLst/>
          </a:prstGeom>
        </p:spPr>
      </p:pic>
    </p:spTree>
    <p:extLst>
      <p:ext uri="{BB962C8B-B14F-4D97-AF65-F5344CB8AC3E}">
        <p14:creationId xmlns:p14="http://schemas.microsoft.com/office/powerpoint/2010/main" val="576222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322984" y="1311000"/>
            <a:ext cx="11554980" cy="451832"/>
          </a:xfrm>
        </p:spPr>
        <p:txBody>
          <a:bodyPr>
            <a:normAutofit fontScale="25000" lnSpcReduction="20000"/>
          </a:bodyPr>
          <a:lstStyle/>
          <a:p>
            <a:r>
              <a:rPr lang="fr-FR" sz="7200" b="1" dirty="0"/>
              <a:t>1</a:t>
            </a:r>
            <a:r>
              <a:rPr lang="fr-FR" sz="7200" b="1" baseline="30000" dirty="0"/>
              <a:t>er</a:t>
            </a:r>
            <a:r>
              <a:rPr lang="fr-FR" sz="7200" b="1" dirty="0"/>
              <a:t> exemple d’action</a:t>
            </a:r>
          </a:p>
          <a:p>
            <a:endParaRPr lang="fr-FR" sz="7200" b="1" dirty="0"/>
          </a:p>
          <a:p>
            <a:r>
              <a:rPr lang="fr-FR" sz="9600" b="1" dirty="0"/>
              <a:t>Une action partenariale régionale sur la prévention : </a:t>
            </a:r>
          </a:p>
          <a:p>
            <a:r>
              <a:rPr lang="fr-FR" sz="9600" b="1" dirty="0"/>
              <a:t>« Challenge Hygiène des mains, l’affaire de tous ! Usagers et professionnels, ensemble, relevons le défi ! » (</a:t>
            </a:r>
            <a:r>
              <a:rPr lang="fr-FR" sz="9600" b="1" dirty="0">
                <a:hlinkClick r:id="rId2"/>
              </a:rPr>
              <a:t>ici</a:t>
            </a:r>
            <a:r>
              <a:rPr lang="fr-FR" sz="9600" b="1" dirty="0"/>
              <a:t>)</a:t>
            </a:r>
          </a:p>
          <a:p>
            <a:endParaRPr lang="fr-FR" sz="9600" dirty="0"/>
          </a:p>
          <a:p>
            <a:endParaRPr lang="fr-FR" dirty="0"/>
          </a:p>
          <a:p>
            <a:endParaRPr lang="fr-FR" dirty="0"/>
          </a:p>
          <a:p>
            <a:endParaRPr lang="fr-FR" dirty="0"/>
          </a:p>
          <a:p>
            <a:endParaRPr lang="fr-FR" dirty="0"/>
          </a:p>
          <a:p>
            <a:endParaRPr lang="fr-FR" dirty="0"/>
          </a:p>
        </p:txBody>
      </p:sp>
      <p:pic>
        <p:nvPicPr>
          <p:cNvPr id="5" name="Image 4"/>
          <p:cNvPicPr>
            <a:picLocks noChangeAspect="1"/>
          </p:cNvPicPr>
          <p:nvPr/>
        </p:nvPicPr>
        <p:blipFill rotWithShape="1">
          <a:blip r:embed="rId3"/>
          <a:srcRect l="22069" t="37378" r="27132" b="39390"/>
          <a:stretch/>
        </p:blipFill>
        <p:spPr>
          <a:xfrm>
            <a:off x="3804936" y="3607962"/>
            <a:ext cx="5400000" cy="1434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279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sz="quarter" idx="10"/>
          </p:nvPr>
        </p:nvPicPr>
        <p:blipFill rotWithShape="1">
          <a:blip r:embed="rId2"/>
          <a:srcRect l="9512" t="18032" r="11080" b="10210"/>
          <a:stretch/>
        </p:blipFill>
        <p:spPr>
          <a:xfrm>
            <a:off x="295275" y="1408636"/>
            <a:ext cx="10800000" cy="5184669"/>
          </a:xfrm>
          <a:prstGeom prst="rect">
            <a:avLst/>
          </a:prstGeom>
        </p:spPr>
      </p:pic>
      <p:sp>
        <p:nvSpPr>
          <p:cNvPr id="3" name="Espace réservé du texte 2"/>
          <p:cNvSpPr>
            <a:spLocks noGrp="1"/>
          </p:cNvSpPr>
          <p:nvPr>
            <p:ph type="body" sz="quarter" idx="11"/>
          </p:nvPr>
        </p:nvSpPr>
        <p:spPr/>
        <p:txBody>
          <a:bodyPr>
            <a:normAutofit/>
          </a:bodyPr>
          <a:lstStyle/>
          <a:p>
            <a:r>
              <a:rPr lang="fr-FR" sz="2400" b="1" dirty="0"/>
              <a:t>Bilan de l’action : « </a:t>
            </a:r>
            <a:r>
              <a:rPr lang="fr-FR" sz="2400" dirty="0"/>
              <a:t>Challenge Hygiène des mains, l’affaire de tous !» (1/4)</a:t>
            </a:r>
          </a:p>
        </p:txBody>
      </p:sp>
    </p:spTree>
    <p:extLst>
      <p:ext uri="{BB962C8B-B14F-4D97-AF65-F5344CB8AC3E}">
        <p14:creationId xmlns:p14="http://schemas.microsoft.com/office/powerpoint/2010/main" val="4265500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3610" y="1656004"/>
            <a:ext cx="9094317" cy="5057743"/>
          </a:xfrm>
          <a:prstGeom prst="rect">
            <a:avLst/>
          </a:prstGeom>
        </p:spPr>
      </p:pic>
      <p:sp>
        <p:nvSpPr>
          <p:cNvPr id="7" name="Rectangle 6"/>
          <p:cNvSpPr/>
          <p:nvPr/>
        </p:nvSpPr>
        <p:spPr>
          <a:xfrm>
            <a:off x="1062181" y="1166604"/>
            <a:ext cx="10658764" cy="424732"/>
          </a:xfrm>
          <a:prstGeom prst="rect">
            <a:avLst/>
          </a:prstGeom>
        </p:spPr>
        <p:txBody>
          <a:bodyPr wrap="square">
            <a:spAutoFit/>
          </a:bodyPr>
          <a:lstStyle/>
          <a:p>
            <a:pPr marL="228600" lvl="0" indent="-228600">
              <a:lnSpc>
                <a:spcPct val="90000"/>
              </a:lnSpc>
              <a:spcBef>
                <a:spcPts val="1000"/>
              </a:spcBef>
            </a:pPr>
            <a:r>
              <a:rPr lang="fr-FR" sz="2400" b="1" dirty="0">
                <a:solidFill>
                  <a:srgbClr val="2F9BB7"/>
                </a:solidFill>
                <a:latin typeface="Arial" panose="020B0604020202020204" pitchFamily="34" charset="0"/>
                <a:cs typeface="Arial" panose="020B0604020202020204" pitchFamily="34" charset="0"/>
              </a:rPr>
              <a:t>Bilan de l’action : « </a:t>
            </a:r>
            <a:r>
              <a:rPr lang="fr-FR" sz="2400" dirty="0">
                <a:solidFill>
                  <a:srgbClr val="2F9BB7"/>
                </a:solidFill>
                <a:latin typeface="Arial" panose="020B0604020202020204" pitchFamily="34" charset="0"/>
                <a:cs typeface="Arial" panose="020B0604020202020204" pitchFamily="34" charset="0"/>
              </a:rPr>
              <a:t>Challenge Hygiène des mains, l’affaire de tous !» (2/4)</a:t>
            </a:r>
          </a:p>
        </p:txBody>
      </p:sp>
    </p:spTree>
    <p:extLst>
      <p:ext uri="{BB962C8B-B14F-4D97-AF65-F5344CB8AC3E}">
        <p14:creationId xmlns:p14="http://schemas.microsoft.com/office/powerpoint/2010/main" val="128094254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1084</TotalTime>
  <Words>1309</Words>
  <Application>Microsoft Office PowerPoint</Application>
  <PresentationFormat>Grand écran</PresentationFormat>
  <Paragraphs>158</Paragraphs>
  <Slides>29</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29</vt:i4>
      </vt:variant>
    </vt:vector>
  </HeadingPairs>
  <TitlesOfParts>
    <vt:vector size="32"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COMM SANTE</dc:creator>
  <cp:lastModifiedBy>Caroline Caussy</cp:lastModifiedBy>
  <cp:revision>58</cp:revision>
  <dcterms:created xsi:type="dcterms:W3CDTF">2020-12-16T18:30:32Z</dcterms:created>
  <dcterms:modified xsi:type="dcterms:W3CDTF">2022-09-01T12:08:31Z</dcterms:modified>
</cp:coreProperties>
</file>