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7" r:id="rId7"/>
    <p:sldId id="262" r:id="rId8"/>
    <p:sldId id="264" r:id="rId9"/>
    <p:sldId id="266" r:id="rId10"/>
    <p:sldId id="259" r:id="rId11"/>
  </p:sldIdLst>
  <p:sldSz cx="12192000" cy="6858000"/>
  <p:notesSz cx="6858000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967"/>
    <a:srgbClr val="2F9BB7"/>
    <a:srgbClr val="322A7F"/>
    <a:srgbClr val="EA560E"/>
    <a:srgbClr val="DE6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21FA3-6526-49A6-9CCD-396354BAD75C}" v="56" dt="2022-08-03T12:00:20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6BD4A7-C00E-4E9D-96E2-8C56A0EA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DC0FC3-FF49-4297-826D-D4B34FD5F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"/>
            <a:ext cx="12200479" cy="6853236"/>
          </a:xfrm>
          <a:prstGeom prst="rect">
            <a:avLst/>
          </a:prstGeom>
        </p:spPr>
      </p:pic>
      <p:sp>
        <p:nvSpPr>
          <p:cNvPr id="10" name="Shape 12">
            <a:extLst>
              <a:ext uri="{FF2B5EF4-FFF2-40B4-BE49-F238E27FC236}">
                <a16:creationId xmlns:a16="http://schemas.microsoft.com/office/drawing/2014/main" id="{252F9307-26A2-49D6-9641-D94D375DB070}"/>
              </a:ext>
            </a:extLst>
          </p:cNvPr>
          <p:cNvSpPr/>
          <p:nvPr userDrawn="1"/>
        </p:nvSpPr>
        <p:spPr>
          <a:xfrm>
            <a:off x="1950847" y="2705100"/>
            <a:ext cx="373253" cy="377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9BB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>
              <a:solidFill>
                <a:srgbClr val="2F9BB7"/>
              </a:solidFill>
            </a:endParaRPr>
          </a:p>
        </p:txBody>
      </p:sp>
      <p:sp>
        <p:nvSpPr>
          <p:cNvPr id="12" name="Shape 14">
            <a:extLst>
              <a:ext uri="{FF2B5EF4-FFF2-40B4-BE49-F238E27FC236}">
                <a16:creationId xmlns:a16="http://schemas.microsoft.com/office/drawing/2014/main" id="{445F7F2F-2BAB-4532-8767-AEA006B33651}"/>
              </a:ext>
            </a:extLst>
          </p:cNvPr>
          <p:cNvSpPr/>
          <p:nvPr userDrawn="1"/>
        </p:nvSpPr>
        <p:spPr>
          <a:xfrm>
            <a:off x="2137473" y="4281620"/>
            <a:ext cx="1062176" cy="93232"/>
          </a:xfrm>
          <a:prstGeom prst="rect">
            <a:avLst/>
          </a:prstGeom>
          <a:solidFill>
            <a:srgbClr val="70B96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87ABDB-BBE0-4045-ADD4-7C0E1ADFD3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810" y="2609055"/>
            <a:ext cx="7055542" cy="947737"/>
          </a:xfrm>
          <a:noFill/>
        </p:spPr>
        <p:txBody>
          <a:bodyPr>
            <a:normAutofit/>
          </a:bodyPr>
          <a:lstStyle>
            <a:lvl1pPr>
              <a:buNone/>
              <a:defRPr sz="4000" b="1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Votre nom et votre fonction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B9BFDC-8383-46C2-9160-83C3EEDBBB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810" y="4627563"/>
            <a:ext cx="4994275" cy="623887"/>
          </a:xfrm>
        </p:spPr>
        <p:txBody>
          <a:bodyPr/>
          <a:lstStyle>
            <a:lvl1pPr>
              <a:buNone/>
              <a:defRPr>
                <a:solidFill>
                  <a:srgbClr val="70B967"/>
                </a:solidFill>
              </a:defRPr>
            </a:lvl1pPr>
          </a:lstStyle>
          <a:p>
            <a:pPr lvl="0"/>
            <a:r>
              <a:rPr lang="fr-FR" dirty="0"/>
              <a:t>Titre de votre intervention</a:t>
            </a:r>
          </a:p>
        </p:txBody>
      </p:sp>
    </p:spTree>
    <p:extLst>
      <p:ext uri="{BB962C8B-B14F-4D97-AF65-F5344CB8AC3E}">
        <p14:creationId xmlns:p14="http://schemas.microsoft.com/office/powerpoint/2010/main" val="238787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AC32FA-1F78-47AB-B8A7-9C218A0EC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480" cy="6853237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0CF00FD-8EA9-4501-B832-910EB47EFA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2108200"/>
            <a:ext cx="11201400" cy="4596998"/>
          </a:xfrm>
        </p:spPr>
        <p:txBody>
          <a:bodyPr/>
          <a:lstStyle>
            <a:lvl1pPr>
              <a:defRPr lang="fr-FR" sz="2400" kern="1200" dirty="0" smtClean="0">
                <a:solidFill>
                  <a:srgbClr val="70B9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fr-FR" sz="2000" kern="1200" dirty="0">
                <a:solidFill>
                  <a:srgbClr val="2F9B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CEA991-29D7-48D6-8ADE-B443374F5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276219"/>
            <a:ext cx="11201400" cy="654181"/>
          </a:xfrm>
        </p:spPr>
        <p:txBody>
          <a:bodyPr>
            <a:normAutofit/>
          </a:bodyPr>
          <a:lstStyle>
            <a:lvl1pPr>
              <a:buNone/>
              <a:defRPr sz="2800" b="0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098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091127-28C1-482A-8B83-B74865908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3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45ACF57-C999-4584-AC18-6C97EC68A8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" y="0"/>
            <a:ext cx="12207523" cy="6857193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B34252-EA1B-422E-9CC2-F0172773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820"/>
            <a:ext cx="10515600" cy="913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C04A4A-3553-412C-AB20-2EACB81E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1035"/>
            <a:ext cx="10515600" cy="403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74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800" b="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400" kern="1200" dirty="0">
          <a:solidFill>
            <a:srgbClr val="70B9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1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DF2E110-29AF-47C1-BF70-D1912C63A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8251" y="2595563"/>
            <a:ext cx="9183189" cy="947737"/>
          </a:xfrm>
        </p:spPr>
        <p:txBody>
          <a:bodyPr>
            <a:normAutofit/>
          </a:bodyPr>
          <a:lstStyle/>
          <a:p>
            <a:r>
              <a:rPr lang="fr-FR" sz="2000" dirty="0"/>
              <a:t>BEDOLIS Karine - Directrice de la stratégie CH PERPIGNAN</a:t>
            </a:r>
          </a:p>
          <a:p>
            <a:r>
              <a:rPr lang="fr-FR" sz="2000" dirty="0"/>
              <a:t>PANIEGO Audrey - Directrice des Ressources Humaines CH PERPIGNAN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BD5EC8-0539-4056-AC16-7E555AB57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9531" y="4558937"/>
            <a:ext cx="10162903" cy="692513"/>
          </a:xfrm>
        </p:spPr>
        <p:txBody>
          <a:bodyPr>
            <a:noAutofit/>
          </a:bodyPr>
          <a:lstStyle/>
          <a:p>
            <a:r>
              <a:rPr lang="fr-FR" sz="2800" b="1" dirty="0"/>
              <a:t>Atelier 6 : Politiques publiques et attractivité</a:t>
            </a:r>
            <a:endParaRPr lang="fr-FR" sz="2800" dirty="0"/>
          </a:p>
          <a:p>
            <a:r>
              <a:rPr lang="fr-FR" sz="2800" dirty="0"/>
              <a:t>Déclinaison locale d’un plan d’attractivité et de fidélisation d’un établissement – RETEX du CH de Perpignan </a:t>
            </a:r>
            <a:endParaRPr lang="fr-FR" sz="2800" b="1" dirty="0"/>
          </a:p>
          <a:p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52842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24B58F7-AFF6-4866-8E7D-89FBA8EA22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2590882"/>
            <a:ext cx="11784872" cy="448811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3600" dirty="0"/>
              <a:t>1</a:t>
            </a:r>
            <a:r>
              <a:rPr lang="fr-FR" sz="3600" baseline="30000" dirty="0"/>
              <a:t>er</a:t>
            </a:r>
            <a:r>
              <a:rPr lang="fr-FR" sz="3600" dirty="0"/>
              <a:t> facteur - Démographie et besoins en santé des PO </a:t>
            </a:r>
          </a:p>
          <a:p>
            <a:pPr lvl="1">
              <a:lnSpc>
                <a:spcPct val="150000"/>
              </a:lnSpc>
            </a:pPr>
            <a:r>
              <a:rPr lang="fr-FR" sz="2800" dirty="0"/>
              <a:t>Vieillissement de la population important : 33,81% =&gt; plus 60 ans</a:t>
            </a:r>
          </a:p>
          <a:p>
            <a:pPr lvl="1">
              <a:lnSpc>
                <a:spcPct val="120000"/>
              </a:lnSpc>
            </a:pPr>
            <a:r>
              <a:rPr lang="fr-FR" sz="2800" dirty="0"/>
              <a:t>Précarité </a:t>
            </a:r>
          </a:p>
          <a:p>
            <a:pPr lvl="1">
              <a:lnSpc>
                <a:spcPct val="150000"/>
              </a:lnSpc>
            </a:pPr>
            <a:r>
              <a:rPr lang="fr-FR" sz="2800" dirty="0"/>
              <a:t>Déprogrammations pendant les vagues COVID successives </a:t>
            </a:r>
          </a:p>
          <a:p>
            <a:pPr lvl="1">
              <a:lnSpc>
                <a:spcPct val="150000"/>
              </a:lnSpc>
            </a:pPr>
            <a:endParaRPr lang="fr-FR" sz="38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116829"/>
            <a:ext cx="11525664" cy="1024673"/>
          </a:xfrm>
        </p:spPr>
        <p:txBody>
          <a:bodyPr>
            <a:normAutofit/>
          </a:bodyPr>
          <a:lstStyle/>
          <a:p>
            <a:r>
              <a:rPr lang="fr-FR" sz="3400" dirty="0"/>
              <a:t>Partie 1 - Un état des lieux contrasté après 2 ans de crise sanitaire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430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24B58F7-AFF6-4866-8E7D-89FBA8EA22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2708718"/>
            <a:ext cx="11667426" cy="3749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3600" dirty="0"/>
              <a:t>2</a:t>
            </a:r>
            <a:r>
              <a:rPr lang="fr-FR" sz="3600" baseline="30000" dirty="0"/>
              <a:t>ème</a:t>
            </a:r>
            <a:r>
              <a:rPr lang="fr-FR" sz="3600" dirty="0"/>
              <a:t>  facteur - </a:t>
            </a:r>
            <a:r>
              <a:rPr lang="fr-FR" dirty="0"/>
              <a:t>Turn-over et nouveau paradigme</a:t>
            </a:r>
          </a:p>
          <a:p>
            <a:pPr lvl="1"/>
            <a:r>
              <a:rPr lang="fr-FR" sz="2400" dirty="0"/>
              <a:t>Hôpital bashing, déception de l’après période COVID, déficit d’attractivité,…</a:t>
            </a:r>
          </a:p>
          <a:p>
            <a:pPr lvl="1"/>
            <a:r>
              <a:rPr lang="fr-FR" sz="2400" dirty="0"/>
              <a:t>Taux d’absentéisme record (12%) =&gt; recours aux heures sup, turn-over, sentiment d’épuisement</a:t>
            </a:r>
          </a:p>
          <a:p>
            <a:pPr lvl="1"/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276219"/>
            <a:ext cx="11525664" cy="949173"/>
          </a:xfrm>
        </p:spPr>
        <p:txBody>
          <a:bodyPr>
            <a:normAutofit lnSpcReduction="10000"/>
          </a:bodyPr>
          <a:lstStyle/>
          <a:p>
            <a:r>
              <a:rPr lang="fr-FR" sz="3400" dirty="0"/>
              <a:t>Partie 1 - Un état des lieux contrasté après 2 ans de crise sanitaire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168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4BA13AC-9811-4CA2-81CC-17F931DDCE1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Le sujet est travaillé, partagé et investi au niveau institutionnel : thème central du projet social en cours de rédaction et LDG</a:t>
            </a:r>
          </a:p>
          <a:p>
            <a:r>
              <a:rPr lang="fr-FR" dirty="0"/>
              <a:t>Design et marketing RH, </a:t>
            </a:r>
            <a:r>
              <a:rPr lang="fr-FR" dirty="0" err="1"/>
              <a:t>facilities</a:t>
            </a:r>
            <a:r>
              <a:rPr lang="fr-FR" dirty="0"/>
              <a:t> manager (</a:t>
            </a:r>
            <a:r>
              <a:rPr lang="fr-FR" dirty="0" err="1"/>
              <a:t>Resp</a:t>
            </a:r>
            <a:r>
              <a:rPr lang="fr-FR" dirty="0"/>
              <a:t> ATT et </a:t>
            </a:r>
            <a:r>
              <a:rPr lang="fr-FR" dirty="0" err="1"/>
              <a:t>Fid</a:t>
            </a:r>
            <a:r>
              <a:rPr lang="fr-FR" dirty="0"/>
              <a:t>) : un nouveau mode d’envisager les RH de demain </a:t>
            </a:r>
            <a:r>
              <a:rPr lang="fr-FR" i="1" dirty="0"/>
              <a:t>(fiche de poste)</a:t>
            </a:r>
          </a:p>
          <a:p>
            <a:r>
              <a:rPr lang="fr-FR" dirty="0"/>
              <a:t>Repenser les contrats en « parcours » : Parcours OPEN, parcours performance </a:t>
            </a:r>
          </a:p>
          <a:p>
            <a:r>
              <a:rPr lang="fr-FR" dirty="0"/>
              <a:t>Mise en place du tutorat/référent intégration</a:t>
            </a:r>
          </a:p>
          <a:p>
            <a:r>
              <a:rPr lang="fr-FR" dirty="0"/>
              <a:t>Maintien ou retour à l’emploi : missions tremplins et CMRE</a:t>
            </a:r>
          </a:p>
          <a:p>
            <a:r>
              <a:rPr lang="fr-FR" dirty="0"/>
              <a:t>Outils numériques facilitateurs : </a:t>
            </a:r>
            <a:r>
              <a:rPr lang="fr-FR" dirty="0" err="1"/>
              <a:t>Between</a:t>
            </a:r>
            <a:r>
              <a:rPr lang="fr-FR" dirty="0"/>
              <a:t> et </a:t>
            </a:r>
            <a:r>
              <a:rPr lang="fr-FR" dirty="0" err="1"/>
              <a:t>Hublo</a:t>
            </a:r>
            <a:endParaRPr lang="fr-FR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FC3168-C4D1-4AC5-860B-A90D360D6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Partie 2 - Déclinaison d’un plan local d’attractivité et de fidélisation</a:t>
            </a:r>
          </a:p>
          <a:p>
            <a:r>
              <a:rPr lang="fr-FR" dirty="0">
                <a:solidFill>
                  <a:srgbClr val="70B967"/>
                </a:solidFill>
              </a:rPr>
              <a:t>Démarche RH </a:t>
            </a:r>
          </a:p>
        </p:txBody>
      </p:sp>
    </p:spTree>
    <p:extLst>
      <p:ext uri="{BB962C8B-B14F-4D97-AF65-F5344CB8AC3E}">
        <p14:creationId xmlns:p14="http://schemas.microsoft.com/office/powerpoint/2010/main" val="8530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4BA13AC-9811-4CA2-81CC-17F931DDCE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9164" y="1445469"/>
            <a:ext cx="11608703" cy="4596998"/>
          </a:xfrm>
        </p:spPr>
        <p:txBody>
          <a:bodyPr/>
          <a:lstStyle/>
          <a:p>
            <a:pPr marL="0" lvl="0" indent="0">
              <a:buNone/>
            </a:pPr>
            <a:r>
              <a:rPr lang="fr-FR" dirty="0"/>
              <a:t>Démarche stratégique et gestion de projets :</a:t>
            </a:r>
          </a:p>
          <a:p>
            <a:pPr lvl="1"/>
            <a:r>
              <a:rPr lang="fr-FR" dirty="0"/>
              <a:t>Travail sur le sentiment d’appartenance et de partage au sein du CH de Perpignan </a:t>
            </a:r>
          </a:p>
          <a:p>
            <a:pPr lvl="2"/>
            <a:r>
              <a:rPr lang="fr-FR" dirty="0"/>
              <a:t>donner du sens au travail autour d’un projet commun – Projet médical 2021-2025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Implication des acteurs dans les projets : cellule comité des projets, commission des effectifs, CPH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Responsabilisation des acteurs  : Contractualisation avec les pôles -(demandeur/régulateur/décideurs) </a:t>
            </a: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Capsule vidéo - séminaire des managers du CHP 2 et 3 Juin 2022 </a:t>
            </a:r>
            <a:r>
              <a:rPr lang="fr-FR" i="1" dirty="0">
                <a:solidFill>
                  <a:srgbClr val="70B967"/>
                </a:solidFill>
              </a:rPr>
              <a:t>(lien)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57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859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EC8F7F8B8B2D46BA9C685B66DDE821" ma:contentTypeVersion="13" ma:contentTypeDescription="Crée un document." ma:contentTypeScope="" ma:versionID="ccc4aca47d9add9787551a48f7efef24">
  <xsd:schema xmlns:xsd="http://www.w3.org/2001/XMLSchema" xmlns:xs="http://www.w3.org/2001/XMLSchema" xmlns:p="http://schemas.microsoft.com/office/2006/metadata/properties" xmlns:ns3="bd9abb47-46f6-4dfe-b5d3-4ae9a2749c48" xmlns:ns4="f540d9e0-a7a6-41f3-bd16-c9359396822d" targetNamespace="http://schemas.microsoft.com/office/2006/metadata/properties" ma:root="true" ma:fieldsID="da7075b61eaf95604cc620546a57fff6" ns3:_="" ns4:_="">
    <xsd:import namespace="bd9abb47-46f6-4dfe-b5d3-4ae9a2749c48"/>
    <xsd:import namespace="f540d9e0-a7a6-41f3-bd16-c935939682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9abb47-46f6-4dfe-b5d3-4ae9a2749c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0d9e0-a7a6-41f3-bd16-c935939682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6A516F-6364-4945-84A6-DA696F6C69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CB0F96-7D6A-4C11-93D2-09C0D730FF81}">
  <ds:schemaRefs>
    <ds:schemaRef ds:uri="http://schemas.openxmlformats.org/package/2006/metadata/core-properties"/>
    <ds:schemaRef ds:uri="f540d9e0-a7a6-41f3-bd16-c9359396822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bd9abb47-46f6-4dfe-b5d3-4ae9a2749c4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E2BE44-0AF2-4BE6-A17F-7585A7A667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9abb47-46f6-4dfe-b5d3-4ae9a2749c48"/>
    <ds:schemaRef ds:uri="f540d9e0-a7a6-41f3-bd16-c935939682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317</Words>
  <Application>Microsoft Office PowerPoint</Application>
  <PresentationFormat>Grand écran</PresentationFormat>
  <Paragraphs>32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 SANTE</dc:creator>
  <cp:lastModifiedBy>Karine BEDOLIS</cp:lastModifiedBy>
  <cp:revision>41</cp:revision>
  <cp:lastPrinted>2022-09-05T10:13:33Z</cp:lastPrinted>
  <dcterms:created xsi:type="dcterms:W3CDTF">2020-12-16T18:30:32Z</dcterms:created>
  <dcterms:modified xsi:type="dcterms:W3CDTF">2022-09-09T14:44:17Z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0x010100F3EC8F7F8B8B2D46BA9C685B66DDE821</vt:lpwstr>
  </property>
</Properties>
</file>