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9"/>
  </p:notesMasterIdLst>
  <p:handoutMasterIdLst>
    <p:handoutMasterId r:id="rId40"/>
  </p:handoutMasterIdLst>
  <p:sldIdLst>
    <p:sldId id="550" r:id="rId2"/>
    <p:sldId id="637" r:id="rId3"/>
    <p:sldId id="658" r:id="rId4"/>
    <p:sldId id="595" r:id="rId5"/>
    <p:sldId id="607" r:id="rId6"/>
    <p:sldId id="685" r:id="rId7"/>
    <p:sldId id="686" r:id="rId8"/>
    <p:sldId id="596" r:id="rId9"/>
    <p:sldId id="630" r:id="rId10"/>
    <p:sldId id="505" r:id="rId11"/>
    <p:sldId id="506" r:id="rId12"/>
    <p:sldId id="698" r:id="rId13"/>
    <p:sldId id="699" r:id="rId14"/>
    <p:sldId id="700" r:id="rId15"/>
    <p:sldId id="675" r:id="rId16"/>
    <p:sldId id="676" r:id="rId17"/>
    <p:sldId id="701" r:id="rId18"/>
    <p:sldId id="678" r:id="rId19"/>
    <p:sldId id="702" r:id="rId20"/>
    <p:sldId id="608" r:id="rId21"/>
    <p:sldId id="612" r:id="rId22"/>
    <p:sldId id="680" r:id="rId23"/>
    <p:sldId id="681" r:id="rId24"/>
    <p:sldId id="682" r:id="rId25"/>
    <p:sldId id="693" r:id="rId26"/>
    <p:sldId id="694" r:id="rId27"/>
    <p:sldId id="695" r:id="rId28"/>
    <p:sldId id="696" r:id="rId29"/>
    <p:sldId id="610" r:id="rId30"/>
    <p:sldId id="611" r:id="rId31"/>
    <p:sldId id="633" r:id="rId32"/>
    <p:sldId id="604" r:id="rId33"/>
    <p:sldId id="689" r:id="rId34"/>
    <p:sldId id="690" r:id="rId35"/>
    <p:sldId id="631" r:id="rId36"/>
    <p:sldId id="697" r:id="rId37"/>
    <p:sldId id="536" r:id="rId38"/>
  </p:sldIdLst>
  <p:sldSz cx="9144000" cy="5143500" type="screen16x9"/>
  <p:notesSz cx="6797675" cy="987266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64" userDrawn="1">
          <p15:clr>
            <a:srgbClr val="A4A3A4"/>
          </p15:clr>
        </p15:guide>
        <p15:guide id="2" pos="2202" userDrawn="1">
          <p15:clr>
            <a:srgbClr val="A4A3A4"/>
          </p15:clr>
        </p15:guide>
        <p15:guide id="3" orient="horz" pos="3093" userDrawn="1">
          <p15:clr>
            <a:srgbClr val="A4A3A4"/>
          </p15:clr>
        </p15:guide>
        <p15:guide id="4" pos="2142" userDrawn="1">
          <p15:clr>
            <a:srgbClr val="A4A3A4"/>
          </p15:clr>
        </p15:guide>
        <p15:guide id="5" pos="2226" userDrawn="1">
          <p15:clr>
            <a:srgbClr val="A4A3A4"/>
          </p15:clr>
        </p15:guide>
        <p15:guide id="6" pos="2165" userDrawn="1">
          <p15:clr>
            <a:srgbClr val="A4A3A4"/>
          </p15:clr>
        </p15:guide>
        <p15:guide id="7" orient="horz" pos="2880" userDrawn="1">
          <p15:clr>
            <a:srgbClr val="A4A3A4"/>
          </p15:clr>
        </p15:guide>
        <p15:guide id="8" orient="horz" pos="3110" userDrawn="1">
          <p15:clr>
            <a:srgbClr val="A4A3A4"/>
          </p15:clr>
        </p15:guide>
        <p15:guide id="9" pos="2178" userDrawn="1">
          <p15:clr>
            <a:srgbClr val="A4A3A4"/>
          </p15:clr>
        </p15:guide>
        <p15:guide id="10"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AVIER LEMERCIER" initials="X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D3C"/>
    <a:srgbClr val="209B38"/>
    <a:srgbClr val="182D67"/>
    <a:srgbClr val="4E8F00"/>
    <a:srgbClr val="008000"/>
    <a:srgbClr val="D2E6B5"/>
    <a:srgbClr val="FFFD78"/>
    <a:srgbClr val="BFDBAF"/>
    <a:srgbClr val="D1E7CF"/>
    <a:srgbClr val="D2E6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58C1E-FB36-834B-B135-82D5A4E9B33F}" v="59" dt="2021-12-02T14:52:46.30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0985" autoAdjust="0"/>
  </p:normalViewPr>
  <p:slideViewPr>
    <p:cSldViewPr snapToGrid="0" snapToObjects="1">
      <p:cViewPr varScale="1">
        <p:scale>
          <a:sx n="88" d="100"/>
          <a:sy n="88" d="100"/>
        </p:scale>
        <p:origin x="234" y="6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73" d="100"/>
          <a:sy n="73" d="100"/>
        </p:scale>
        <p:origin x="-3426" y="-114"/>
      </p:cViewPr>
      <p:guideLst>
        <p:guide orient="horz" pos="2864"/>
        <p:guide pos="2202"/>
        <p:guide orient="horz" pos="3093"/>
        <p:guide pos="2142"/>
        <p:guide pos="2226"/>
        <p:guide pos="2165"/>
        <p:guide orient="horz" pos="2880"/>
        <p:guide orient="horz" pos="3110"/>
        <p:guide pos="2178"/>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RVDATA\SAMU\Fichier%20indicateur%20SAS\Graphiques\graph%20osn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a:t>Taux</a:t>
            </a:r>
            <a:r>
              <a:rPr lang="fr-FR" sz="2000" b="1" baseline="0"/>
              <a:t> de décroché</a:t>
            </a:r>
            <a:endParaRPr lang="fr-FR" sz="2000"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'Tx de decroche'!$B$1</c:f>
              <c:strCache>
                <c:ptCount val="1"/>
                <c:pt idx="0">
                  <c:v>QOS 60 sec</c:v>
                </c:pt>
              </c:strCache>
            </c:strRef>
          </c:tx>
          <c:spPr>
            <a:ln w="31750" cap="rnd">
              <a:solidFill>
                <a:schemeClr val="accent1"/>
              </a:solidFill>
              <a:round/>
              <a:headEnd w="sm" len="sm"/>
            </a:ln>
            <a:effectLst/>
          </c:spPr>
          <c:marker>
            <c:symbol val="none"/>
          </c:marker>
          <c:cat>
            <c:strRef>
              <c:f>'Tx de decroche'!$A$2:$A$22</c:f>
              <c:strCache>
                <c:ptCount val="21"/>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pt idx="17">
                  <c:v>Juin 22</c:v>
                </c:pt>
                <c:pt idx="18">
                  <c:v>Juill 22</c:v>
                </c:pt>
                <c:pt idx="19">
                  <c:v>Aout 22</c:v>
                </c:pt>
                <c:pt idx="20">
                  <c:v>Sept 22</c:v>
                </c:pt>
              </c:strCache>
            </c:strRef>
          </c:cat>
          <c:val>
            <c:numRef>
              <c:f>'Tx de decroche'!$B$2:$B$22</c:f>
              <c:numCache>
                <c:formatCode>General</c:formatCode>
                <c:ptCount val="21"/>
                <c:pt idx="0">
                  <c:v>92.38</c:v>
                </c:pt>
                <c:pt idx="1">
                  <c:v>91.37</c:v>
                </c:pt>
                <c:pt idx="2">
                  <c:v>95.21</c:v>
                </c:pt>
                <c:pt idx="3">
                  <c:v>96.7</c:v>
                </c:pt>
                <c:pt idx="4">
                  <c:v>97.19</c:v>
                </c:pt>
                <c:pt idx="5">
                  <c:v>96.52</c:v>
                </c:pt>
                <c:pt idx="6">
                  <c:v>96.94</c:v>
                </c:pt>
                <c:pt idx="7">
                  <c:v>97.27</c:v>
                </c:pt>
                <c:pt idx="8">
                  <c:v>97.2</c:v>
                </c:pt>
                <c:pt idx="9">
                  <c:v>98.11</c:v>
                </c:pt>
                <c:pt idx="10">
                  <c:v>98.31</c:v>
                </c:pt>
                <c:pt idx="11">
                  <c:v>97.75</c:v>
                </c:pt>
                <c:pt idx="12">
                  <c:v>97.71</c:v>
                </c:pt>
                <c:pt idx="13">
                  <c:v>98.49</c:v>
                </c:pt>
                <c:pt idx="14">
                  <c:v>98.17</c:v>
                </c:pt>
                <c:pt idx="15">
                  <c:v>98.15</c:v>
                </c:pt>
                <c:pt idx="16">
                  <c:v>98.17</c:v>
                </c:pt>
                <c:pt idx="17">
                  <c:v>98.19</c:v>
                </c:pt>
                <c:pt idx="18">
                  <c:v>96.63</c:v>
                </c:pt>
                <c:pt idx="19">
                  <c:v>97.84</c:v>
                </c:pt>
                <c:pt idx="20">
                  <c:v>97.97</c:v>
                </c:pt>
              </c:numCache>
            </c:numRef>
          </c:val>
          <c:smooth val="0"/>
          <c:extLst>
            <c:ext xmlns:c16="http://schemas.microsoft.com/office/drawing/2014/chart" uri="{C3380CC4-5D6E-409C-BE32-E72D297353CC}">
              <c16:uniqueId val="{00000000-15B1-40EE-95FF-C8EF0E163709}"/>
            </c:ext>
          </c:extLst>
        </c:ser>
        <c:ser>
          <c:idx val="1"/>
          <c:order val="1"/>
          <c:tx>
            <c:strRef>
              <c:f>'Tx de decroche'!$C$1</c:f>
              <c:strCache>
                <c:ptCount val="1"/>
                <c:pt idx="0">
                  <c:v>QOS 30 sec</c:v>
                </c:pt>
              </c:strCache>
            </c:strRef>
          </c:tx>
          <c:spPr>
            <a:ln w="31750" cap="rnd">
              <a:solidFill>
                <a:srgbClr val="FF0000"/>
              </a:solidFill>
              <a:round/>
            </a:ln>
            <a:effectLst/>
          </c:spPr>
          <c:marker>
            <c:symbol val="none"/>
          </c:marker>
          <c:cat>
            <c:strRef>
              <c:f>'Tx de decroche'!$A$2:$A$22</c:f>
              <c:strCache>
                <c:ptCount val="21"/>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pt idx="17">
                  <c:v>Juin 22</c:v>
                </c:pt>
                <c:pt idx="18">
                  <c:v>Juill 22</c:v>
                </c:pt>
                <c:pt idx="19">
                  <c:v>Aout 22</c:v>
                </c:pt>
                <c:pt idx="20">
                  <c:v>Sept 22</c:v>
                </c:pt>
              </c:strCache>
            </c:strRef>
          </c:cat>
          <c:val>
            <c:numRef>
              <c:f>'Tx de decroche'!$C$2:$C$22</c:f>
              <c:numCache>
                <c:formatCode>General</c:formatCode>
                <c:ptCount val="21"/>
                <c:pt idx="0">
                  <c:v>78.11</c:v>
                </c:pt>
                <c:pt idx="1">
                  <c:v>77.31</c:v>
                </c:pt>
                <c:pt idx="2">
                  <c:v>86.6</c:v>
                </c:pt>
                <c:pt idx="3">
                  <c:v>88.99</c:v>
                </c:pt>
                <c:pt idx="4">
                  <c:v>90.34</c:v>
                </c:pt>
                <c:pt idx="5">
                  <c:v>91</c:v>
                </c:pt>
                <c:pt idx="6">
                  <c:v>92.7</c:v>
                </c:pt>
                <c:pt idx="7">
                  <c:v>93.06</c:v>
                </c:pt>
                <c:pt idx="8">
                  <c:v>93.38</c:v>
                </c:pt>
                <c:pt idx="9">
                  <c:v>94.26</c:v>
                </c:pt>
                <c:pt idx="10">
                  <c:v>94.27</c:v>
                </c:pt>
                <c:pt idx="11">
                  <c:v>93.9</c:v>
                </c:pt>
                <c:pt idx="12">
                  <c:v>94</c:v>
                </c:pt>
                <c:pt idx="13">
                  <c:v>95.82</c:v>
                </c:pt>
                <c:pt idx="14">
                  <c:v>94.41</c:v>
                </c:pt>
                <c:pt idx="15">
                  <c:v>94.68</c:v>
                </c:pt>
                <c:pt idx="16">
                  <c:v>95.03</c:v>
                </c:pt>
                <c:pt idx="17">
                  <c:v>94.97</c:v>
                </c:pt>
                <c:pt idx="18">
                  <c:v>91.49</c:v>
                </c:pt>
                <c:pt idx="19">
                  <c:v>94.26</c:v>
                </c:pt>
                <c:pt idx="20">
                  <c:v>94.52</c:v>
                </c:pt>
              </c:numCache>
            </c:numRef>
          </c:val>
          <c:smooth val="0"/>
          <c:extLst>
            <c:ext xmlns:c16="http://schemas.microsoft.com/office/drawing/2014/chart" uri="{C3380CC4-5D6E-409C-BE32-E72D297353CC}">
              <c16:uniqueId val="{00000001-15B1-40EE-95FF-C8EF0E163709}"/>
            </c:ext>
          </c:extLst>
        </c:ser>
        <c:ser>
          <c:idx val="3"/>
          <c:order val="3"/>
          <c:tx>
            <c:strRef>
              <c:f>'Tx de decroche'!$D$1</c:f>
              <c:strCache>
                <c:ptCount val="1"/>
                <c:pt idx="0">
                  <c:v>QOS 15 sec</c:v>
                </c:pt>
              </c:strCache>
            </c:strRef>
          </c:tx>
          <c:spPr>
            <a:ln w="31750" cap="rnd">
              <a:solidFill>
                <a:schemeClr val="accent4"/>
              </a:solidFill>
              <a:round/>
            </a:ln>
            <a:effectLst/>
          </c:spPr>
          <c:marker>
            <c:symbol val="none"/>
          </c:marker>
          <c:cat>
            <c:strRef>
              <c:f>'Tx de decroche'!$A$2:$A$22</c:f>
              <c:strCache>
                <c:ptCount val="21"/>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pt idx="17">
                  <c:v>Juin 22</c:v>
                </c:pt>
                <c:pt idx="18">
                  <c:v>Juill 22</c:v>
                </c:pt>
                <c:pt idx="19">
                  <c:v>Aout 22</c:v>
                </c:pt>
                <c:pt idx="20">
                  <c:v>Sept 22</c:v>
                </c:pt>
              </c:strCache>
            </c:strRef>
          </c:cat>
          <c:val>
            <c:numRef>
              <c:f>'Tx de decroche'!$D$2:$D$22</c:f>
              <c:numCache>
                <c:formatCode>General</c:formatCode>
                <c:ptCount val="21"/>
                <c:pt idx="6">
                  <c:v>87.92</c:v>
                </c:pt>
                <c:pt idx="7">
                  <c:v>88.45</c:v>
                </c:pt>
                <c:pt idx="8">
                  <c:v>89.23</c:v>
                </c:pt>
                <c:pt idx="9">
                  <c:v>89.57</c:v>
                </c:pt>
                <c:pt idx="10">
                  <c:v>89.19</c:v>
                </c:pt>
                <c:pt idx="11">
                  <c:v>88.81</c:v>
                </c:pt>
                <c:pt idx="12">
                  <c:v>89.21</c:v>
                </c:pt>
                <c:pt idx="13">
                  <c:v>92.38</c:v>
                </c:pt>
                <c:pt idx="14">
                  <c:v>89.86</c:v>
                </c:pt>
                <c:pt idx="15">
                  <c:v>90.63</c:v>
                </c:pt>
                <c:pt idx="16">
                  <c:v>90.98</c:v>
                </c:pt>
                <c:pt idx="17">
                  <c:v>91</c:v>
                </c:pt>
                <c:pt idx="18">
                  <c:v>86.06</c:v>
                </c:pt>
                <c:pt idx="19">
                  <c:v>90</c:v>
                </c:pt>
                <c:pt idx="20">
                  <c:v>90.89</c:v>
                </c:pt>
              </c:numCache>
            </c:numRef>
          </c:val>
          <c:smooth val="0"/>
          <c:extLst>
            <c:ext xmlns:c16="http://schemas.microsoft.com/office/drawing/2014/chart" uri="{C3380CC4-5D6E-409C-BE32-E72D297353CC}">
              <c16:uniqueId val="{00000002-15B1-40EE-95FF-C8EF0E163709}"/>
            </c:ext>
          </c:extLst>
        </c:ser>
        <c:dLbls>
          <c:showLegendKey val="0"/>
          <c:showVal val="0"/>
          <c:showCatName val="0"/>
          <c:showSerName val="0"/>
          <c:showPercent val="0"/>
          <c:showBubbleSize val="0"/>
        </c:dLbls>
        <c:marker val="1"/>
        <c:smooth val="0"/>
        <c:axId val="958713688"/>
        <c:axId val="958715000"/>
      </c:lineChart>
      <c:lineChart>
        <c:grouping val="standard"/>
        <c:varyColors val="0"/>
        <c:ser>
          <c:idx val="2"/>
          <c:order val="2"/>
          <c:tx>
            <c:strRef>
              <c:f>'Tx de decroche'!$E$1</c:f>
              <c:strCache>
                <c:ptCount val="1"/>
                <c:pt idx="0">
                  <c:v>Nombres d'appels</c:v>
                </c:pt>
              </c:strCache>
            </c:strRef>
          </c:tx>
          <c:spPr>
            <a:ln w="31750" cap="rnd">
              <a:solidFill>
                <a:srgbClr val="FFC000"/>
              </a:solidFill>
              <a:prstDash val="sysDash"/>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'Tx de decroche'!$A$2:$A$18</c:f>
              <c:strCache>
                <c:ptCount val="17"/>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strCache>
            </c:strRef>
          </c:cat>
          <c:val>
            <c:numRef>
              <c:f>'Tx de decroche'!$E$2:$E$22</c:f>
              <c:numCache>
                <c:formatCode>General</c:formatCode>
                <c:ptCount val="21"/>
                <c:pt idx="0">
                  <c:v>12860</c:v>
                </c:pt>
                <c:pt idx="1">
                  <c:v>11896</c:v>
                </c:pt>
                <c:pt idx="2">
                  <c:v>13788</c:v>
                </c:pt>
                <c:pt idx="3">
                  <c:v>13507</c:v>
                </c:pt>
                <c:pt idx="4">
                  <c:v>13917</c:v>
                </c:pt>
                <c:pt idx="5">
                  <c:v>13629</c:v>
                </c:pt>
                <c:pt idx="6">
                  <c:v>13983</c:v>
                </c:pt>
                <c:pt idx="7">
                  <c:v>13611</c:v>
                </c:pt>
                <c:pt idx="8">
                  <c:v>12477</c:v>
                </c:pt>
                <c:pt idx="9">
                  <c:v>13827</c:v>
                </c:pt>
                <c:pt idx="10">
                  <c:v>13729</c:v>
                </c:pt>
                <c:pt idx="11">
                  <c:v>15389</c:v>
                </c:pt>
                <c:pt idx="12">
                  <c:v>15225</c:v>
                </c:pt>
                <c:pt idx="13">
                  <c:v>11871</c:v>
                </c:pt>
                <c:pt idx="14">
                  <c:v>13870</c:v>
                </c:pt>
                <c:pt idx="15">
                  <c:v>14804</c:v>
                </c:pt>
                <c:pt idx="16">
                  <c:v>13993</c:v>
                </c:pt>
                <c:pt idx="17">
                  <c:v>14374</c:v>
                </c:pt>
                <c:pt idx="18">
                  <c:v>17312</c:v>
                </c:pt>
                <c:pt idx="19">
                  <c:v>15023</c:v>
                </c:pt>
                <c:pt idx="20">
                  <c:v>13008</c:v>
                </c:pt>
              </c:numCache>
            </c:numRef>
          </c:val>
          <c:smooth val="1"/>
          <c:extLst>
            <c:ext xmlns:c16="http://schemas.microsoft.com/office/drawing/2014/chart" uri="{C3380CC4-5D6E-409C-BE32-E72D297353CC}">
              <c16:uniqueId val="{00000003-15B1-40EE-95FF-C8EF0E163709}"/>
            </c:ext>
          </c:extLst>
        </c:ser>
        <c:dLbls>
          <c:showLegendKey val="0"/>
          <c:showVal val="0"/>
          <c:showCatName val="0"/>
          <c:showSerName val="0"/>
          <c:showPercent val="0"/>
          <c:showBubbleSize val="0"/>
        </c:dLbls>
        <c:marker val="1"/>
        <c:smooth val="0"/>
        <c:axId val="935044088"/>
        <c:axId val="935042448"/>
      </c:lineChart>
      <c:catAx>
        <c:axId val="958713688"/>
        <c:scaling>
          <c:orientation val="minMax"/>
        </c:scaling>
        <c:delete val="0"/>
        <c:axPos val="b"/>
        <c:numFmt formatCode="General" sourceLinked="1"/>
        <c:majorTickMark val="none"/>
        <c:minorTickMark val="none"/>
        <c:tickLblPos val="nextTo"/>
        <c:spPr>
          <a:noFill/>
          <a:ln w="9525" cap="flat" cmpd="sng" algn="ctr">
            <a:solidFill>
              <a:schemeClr val="dk1">
                <a:shade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58715000"/>
        <c:crosses val="autoZero"/>
        <c:auto val="1"/>
        <c:lblAlgn val="ctr"/>
        <c:lblOffset val="100"/>
        <c:noMultiLvlLbl val="0"/>
      </c:catAx>
      <c:valAx>
        <c:axId val="958715000"/>
        <c:scaling>
          <c:orientation val="minMax"/>
          <c:max val="100"/>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dk1">
                <a:shade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58713688"/>
        <c:crosses val="autoZero"/>
        <c:crossBetween val="between"/>
        <c:majorUnit val="5"/>
      </c:valAx>
      <c:valAx>
        <c:axId val="935042448"/>
        <c:scaling>
          <c:orientation val="minMax"/>
          <c:max val="18000"/>
          <c:min val="10000"/>
        </c:scaling>
        <c:delete val="0"/>
        <c:axPos val="r"/>
        <c:numFmt formatCode="General" sourceLinked="1"/>
        <c:majorTickMark val="out"/>
        <c:minorTickMark val="none"/>
        <c:tickLblPos val="nextTo"/>
        <c:spPr>
          <a:noFill/>
          <a:ln>
            <a:solidFill>
              <a:schemeClr val="dk1">
                <a:shade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35044088"/>
        <c:crosses val="max"/>
        <c:crossBetween val="between"/>
      </c:valAx>
      <c:catAx>
        <c:axId val="935044088"/>
        <c:scaling>
          <c:orientation val="minMax"/>
        </c:scaling>
        <c:delete val="1"/>
        <c:axPos val="b"/>
        <c:numFmt formatCode="General" sourceLinked="1"/>
        <c:majorTickMark val="out"/>
        <c:minorTickMark val="none"/>
        <c:tickLblPos val="nextTo"/>
        <c:crossAx val="9350424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dk1">
          <a:shade val="50000"/>
        </a:schemeClr>
      </a:solidFill>
      <a:round/>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a:t>Devenir des appels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'Devenir appels'!$B$1</c:f>
              <c:strCache>
                <c:ptCount val="1"/>
                <c:pt idx="0">
                  <c:v>Conseil médical simple délivrés (sans mise en œuvre de moyens)</c:v>
                </c:pt>
              </c:strCache>
            </c:strRef>
          </c:tx>
          <c:spPr>
            <a:solidFill>
              <a:schemeClr val="accent1"/>
            </a:solidFill>
            <a:ln>
              <a:noFill/>
            </a:ln>
            <a:effectLst/>
          </c:spPr>
          <c:invertIfNegative val="0"/>
          <c:cat>
            <c:strRef>
              <c:f>'Devenir appels'!$A$2:$A$20</c:f>
              <c:strCache>
                <c:ptCount val="19"/>
                <c:pt idx="0">
                  <c:v> Mars 21</c:v>
                </c:pt>
                <c:pt idx="1">
                  <c:v> Avr 21</c:v>
                </c:pt>
                <c:pt idx="2">
                  <c:v> Mai 21</c:v>
                </c:pt>
                <c:pt idx="3">
                  <c:v> Juin 21</c:v>
                </c:pt>
                <c:pt idx="4">
                  <c:v> Juil 21</c:v>
                </c:pt>
                <c:pt idx="5">
                  <c:v> Aout 21</c:v>
                </c:pt>
                <c:pt idx="6">
                  <c:v> Sept 21</c:v>
                </c:pt>
                <c:pt idx="7">
                  <c:v>Oct 21</c:v>
                </c:pt>
                <c:pt idx="8">
                  <c:v>Nov 21</c:v>
                </c:pt>
                <c:pt idx="9">
                  <c:v>Déc 21</c:v>
                </c:pt>
                <c:pt idx="10">
                  <c:v>Janv 22</c:v>
                </c:pt>
                <c:pt idx="11">
                  <c:v>Févr 22</c:v>
                </c:pt>
                <c:pt idx="12">
                  <c:v>Mars 22</c:v>
                </c:pt>
                <c:pt idx="13">
                  <c:v>Avr 22</c:v>
                </c:pt>
                <c:pt idx="14">
                  <c:v>Mai 22</c:v>
                </c:pt>
                <c:pt idx="15">
                  <c:v>Juin 22</c:v>
                </c:pt>
                <c:pt idx="16">
                  <c:v>Juill 22</c:v>
                </c:pt>
                <c:pt idx="17">
                  <c:v>Aout 22</c:v>
                </c:pt>
                <c:pt idx="18">
                  <c:v>Sept 22</c:v>
                </c:pt>
              </c:strCache>
            </c:strRef>
          </c:cat>
          <c:val>
            <c:numRef>
              <c:f>'Devenir appels'!$B$2:$B$20</c:f>
              <c:numCache>
                <c:formatCode>General</c:formatCode>
                <c:ptCount val="19"/>
                <c:pt idx="0">
                  <c:v>3477</c:v>
                </c:pt>
                <c:pt idx="1">
                  <c:v>3519</c:v>
                </c:pt>
                <c:pt idx="2">
                  <c:v>3448</c:v>
                </c:pt>
                <c:pt idx="3">
                  <c:v>3501</c:v>
                </c:pt>
                <c:pt idx="4">
                  <c:v>4163</c:v>
                </c:pt>
                <c:pt idx="5">
                  <c:v>3969</c:v>
                </c:pt>
                <c:pt idx="6">
                  <c:v>3361</c:v>
                </c:pt>
                <c:pt idx="7">
                  <c:v>3698</c:v>
                </c:pt>
                <c:pt idx="8">
                  <c:v>4070</c:v>
                </c:pt>
                <c:pt idx="9">
                  <c:v>4945</c:v>
                </c:pt>
                <c:pt idx="10">
                  <c:v>5158</c:v>
                </c:pt>
                <c:pt idx="11">
                  <c:v>3717</c:v>
                </c:pt>
                <c:pt idx="12">
                  <c:v>4325</c:v>
                </c:pt>
                <c:pt idx="13">
                  <c:v>4711</c:v>
                </c:pt>
                <c:pt idx="14">
                  <c:v>3957</c:v>
                </c:pt>
                <c:pt idx="15">
                  <c:v>4510</c:v>
                </c:pt>
                <c:pt idx="16">
                  <c:v>5786</c:v>
                </c:pt>
                <c:pt idx="17">
                  <c:v>4714</c:v>
                </c:pt>
                <c:pt idx="18">
                  <c:v>3722</c:v>
                </c:pt>
              </c:numCache>
            </c:numRef>
          </c:val>
          <c:extLst>
            <c:ext xmlns:c16="http://schemas.microsoft.com/office/drawing/2014/chart" uri="{C3380CC4-5D6E-409C-BE32-E72D297353CC}">
              <c16:uniqueId val="{00000000-4F33-4489-A616-950345915D0C}"/>
            </c:ext>
          </c:extLst>
        </c:ser>
        <c:ser>
          <c:idx val="1"/>
          <c:order val="1"/>
          <c:tx>
            <c:strRef>
              <c:f>'Devenir appels'!$C$1</c:f>
              <c:strCache>
                <c:ptCount val="1"/>
                <c:pt idx="0">
                  <c:v>Conseil "aller aux urgences"</c:v>
                </c:pt>
              </c:strCache>
            </c:strRef>
          </c:tx>
          <c:spPr>
            <a:solidFill>
              <a:schemeClr val="accent2"/>
            </a:solidFill>
            <a:ln>
              <a:noFill/>
            </a:ln>
            <a:effectLst/>
          </c:spPr>
          <c:invertIfNegative val="0"/>
          <c:cat>
            <c:strRef>
              <c:f>'Devenir appels'!$A$2:$A$20</c:f>
              <c:strCache>
                <c:ptCount val="19"/>
                <c:pt idx="0">
                  <c:v> Mars 21</c:v>
                </c:pt>
                <c:pt idx="1">
                  <c:v> Avr 21</c:v>
                </c:pt>
                <c:pt idx="2">
                  <c:v> Mai 21</c:v>
                </c:pt>
                <c:pt idx="3">
                  <c:v> Juin 21</c:v>
                </c:pt>
                <c:pt idx="4">
                  <c:v> Juil 21</c:v>
                </c:pt>
                <c:pt idx="5">
                  <c:v> Aout 21</c:v>
                </c:pt>
                <c:pt idx="6">
                  <c:v> Sept 21</c:v>
                </c:pt>
                <c:pt idx="7">
                  <c:v>Oct 21</c:v>
                </c:pt>
                <c:pt idx="8">
                  <c:v>Nov 21</c:v>
                </c:pt>
                <c:pt idx="9">
                  <c:v>Déc 21</c:v>
                </c:pt>
                <c:pt idx="10">
                  <c:v>Janv 22</c:v>
                </c:pt>
                <c:pt idx="11">
                  <c:v>Févr 22</c:v>
                </c:pt>
                <c:pt idx="12">
                  <c:v>Mars 22</c:v>
                </c:pt>
                <c:pt idx="13">
                  <c:v>Avr 22</c:v>
                </c:pt>
                <c:pt idx="14">
                  <c:v>Mai 22</c:v>
                </c:pt>
                <c:pt idx="15">
                  <c:v>Juin 22</c:v>
                </c:pt>
                <c:pt idx="16">
                  <c:v>Juill 22</c:v>
                </c:pt>
                <c:pt idx="17">
                  <c:v>Aout 22</c:v>
                </c:pt>
                <c:pt idx="18">
                  <c:v>Sept 22</c:v>
                </c:pt>
              </c:strCache>
            </c:strRef>
          </c:cat>
          <c:val>
            <c:numRef>
              <c:f>'Devenir appels'!$C$2:$C$20</c:f>
              <c:numCache>
                <c:formatCode>General</c:formatCode>
                <c:ptCount val="19"/>
                <c:pt idx="0">
                  <c:v>908</c:v>
                </c:pt>
                <c:pt idx="1">
                  <c:v>905</c:v>
                </c:pt>
                <c:pt idx="2">
                  <c:v>895</c:v>
                </c:pt>
                <c:pt idx="3">
                  <c:v>857</c:v>
                </c:pt>
                <c:pt idx="4">
                  <c:v>949</c:v>
                </c:pt>
                <c:pt idx="5">
                  <c:v>888</c:v>
                </c:pt>
                <c:pt idx="6">
                  <c:v>832</c:v>
                </c:pt>
                <c:pt idx="7">
                  <c:v>1004</c:v>
                </c:pt>
                <c:pt idx="8">
                  <c:v>891</c:v>
                </c:pt>
                <c:pt idx="9">
                  <c:v>966</c:v>
                </c:pt>
                <c:pt idx="10">
                  <c:v>927</c:v>
                </c:pt>
                <c:pt idx="11">
                  <c:v>748</c:v>
                </c:pt>
                <c:pt idx="12">
                  <c:v>883</c:v>
                </c:pt>
                <c:pt idx="13">
                  <c:v>972</c:v>
                </c:pt>
                <c:pt idx="14">
                  <c:v>954</c:v>
                </c:pt>
                <c:pt idx="15">
                  <c:v>864</c:v>
                </c:pt>
                <c:pt idx="16">
                  <c:v>1058</c:v>
                </c:pt>
                <c:pt idx="17">
                  <c:v>1037</c:v>
                </c:pt>
                <c:pt idx="18">
                  <c:v>971</c:v>
                </c:pt>
              </c:numCache>
            </c:numRef>
          </c:val>
          <c:extLst>
            <c:ext xmlns:c16="http://schemas.microsoft.com/office/drawing/2014/chart" uri="{C3380CC4-5D6E-409C-BE32-E72D297353CC}">
              <c16:uniqueId val="{00000001-4F33-4489-A616-950345915D0C}"/>
            </c:ext>
          </c:extLst>
        </c:ser>
        <c:dLbls>
          <c:showLegendKey val="0"/>
          <c:showVal val="0"/>
          <c:showCatName val="0"/>
          <c:showSerName val="0"/>
          <c:showPercent val="0"/>
          <c:showBubbleSize val="0"/>
        </c:dLbls>
        <c:gapWidth val="219"/>
        <c:overlap val="-27"/>
        <c:axId val="189796280"/>
        <c:axId val="189797920"/>
      </c:barChart>
      <c:lineChart>
        <c:grouping val="standard"/>
        <c:varyColors val="0"/>
        <c:ser>
          <c:idx val="2"/>
          <c:order val="2"/>
          <c:tx>
            <c:strRef>
              <c:f>'Devenir appels'!$D$1</c:f>
              <c:strCache>
                <c:ptCount val="1"/>
                <c:pt idx="0">
                  <c:v>Consultation chez un professionnel de santé prise par le SAS (Hors PDSA) </c:v>
                </c:pt>
              </c:strCache>
            </c:strRef>
          </c:tx>
          <c:spPr>
            <a:ln w="50800" cap="rnd">
              <a:solidFill>
                <a:srgbClr val="7030A0"/>
              </a:solidFill>
              <a:round/>
            </a:ln>
            <a:effectLst/>
          </c:spPr>
          <c:marker>
            <c:symbol val="none"/>
          </c:marker>
          <c:cat>
            <c:strRef>
              <c:f>'Devenir appels'!$A$2:$A$20</c:f>
              <c:strCache>
                <c:ptCount val="19"/>
                <c:pt idx="0">
                  <c:v> Mars 21</c:v>
                </c:pt>
                <c:pt idx="1">
                  <c:v> Avr 21</c:v>
                </c:pt>
                <c:pt idx="2">
                  <c:v> Mai 21</c:v>
                </c:pt>
                <c:pt idx="3">
                  <c:v> Juin 21</c:v>
                </c:pt>
                <c:pt idx="4">
                  <c:v> Juil 21</c:v>
                </c:pt>
                <c:pt idx="5">
                  <c:v> Aout 21</c:v>
                </c:pt>
                <c:pt idx="6">
                  <c:v> Sept 21</c:v>
                </c:pt>
                <c:pt idx="7">
                  <c:v>Oct 21</c:v>
                </c:pt>
                <c:pt idx="8">
                  <c:v>Nov 21</c:v>
                </c:pt>
                <c:pt idx="9">
                  <c:v>Déc 21</c:v>
                </c:pt>
                <c:pt idx="10">
                  <c:v>Janv 22</c:v>
                </c:pt>
                <c:pt idx="11">
                  <c:v>Févr 22</c:v>
                </c:pt>
                <c:pt idx="12">
                  <c:v>Mars 22</c:v>
                </c:pt>
                <c:pt idx="13">
                  <c:v>Avr 22</c:v>
                </c:pt>
                <c:pt idx="14">
                  <c:v>Mai 22</c:v>
                </c:pt>
                <c:pt idx="15">
                  <c:v>Juin 22</c:v>
                </c:pt>
                <c:pt idx="16">
                  <c:v>Juill 22</c:v>
                </c:pt>
                <c:pt idx="17">
                  <c:v>Aout 22</c:v>
                </c:pt>
                <c:pt idx="18">
                  <c:v>Sept 22</c:v>
                </c:pt>
              </c:strCache>
            </c:strRef>
          </c:cat>
          <c:val>
            <c:numRef>
              <c:f>'Devenir appels'!$D$2:$D$20</c:f>
              <c:numCache>
                <c:formatCode>General</c:formatCode>
                <c:ptCount val="19"/>
                <c:pt idx="0">
                  <c:v>115</c:v>
                </c:pt>
                <c:pt idx="1">
                  <c:v>83</c:v>
                </c:pt>
                <c:pt idx="2">
                  <c:v>59</c:v>
                </c:pt>
                <c:pt idx="3">
                  <c:v>69</c:v>
                </c:pt>
                <c:pt idx="4">
                  <c:v>94</c:v>
                </c:pt>
                <c:pt idx="5">
                  <c:v>69</c:v>
                </c:pt>
                <c:pt idx="6">
                  <c:v>86</c:v>
                </c:pt>
                <c:pt idx="7">
                  <c:v>88</c:v>
                </c:pt>
                <c:pt idx="8">
                  <c:v>75</c:v>
                </c:pt>
                <c:pt idx="9">
                  <c:v>116</c:v>
                </c:pt>
                <c:pt idx="10">
                  <c:v>102</c:v>
                </c:pt>
                <c:pt idx="11">
                  <c:v>91</c:v>
                </c:pt>
                <c:pt idx="12">
                  <c:v>100</c:v>
                </c:pt>
                <c:pt idx="13">
                  <c:v>116</c:v>
                </c:pt>
                <c:pt idx="14">
                  <c:v>89</c:v>
                </c:pt>
                <c:pt idx="15">
                  <c:v>124</c:v>
                </c:pt>
                <c:pt idx="16">
                  <c:v>115</c:v>
                </c:pt>
                <c:pt idx="17">
                  <c:v>124</c:v>
                </c:pt>
                <c:pt idx="18">
                  <c:v>129</c:v>
                </c:pt>
              </c:numCache>
            </c:numRef>
          </c:val>
          <c:smooth val="1"/>
          <c:extLst>
            <c:ext xmlns:c16="http://schemas.microsoft.com/office/drawing/2014/chart" uri="{C3380CC4-5D6E-409C-BE32-E72D297353CC}">
              <c16:uniqueId val="{00000002-4F33-4489-A616-950345915D0C}"/>
            </c:ext>
          </c:extLst>
        </c:ser>
        <c:dLbls>
          <c:showLegendKey val="0"/>
          <c:showVal val="0"/>
          <c:showCatName val="0"/>
          <c:showSerName val="0"/>
          <c:showPercent val="0"/>
          <c:showBubbleSize val="0"/>
        </c:dLbls>
        <c:marker val="1"/>
        <c:smooth val="0"/>
        <c:axId val="642894648"/>
        <c:axId val="642898256"/>
      </c:lineChart>
      <c:catAx>
        <c:axId val="189796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9797920"/>
        <c:crosses val="autoZero"/>
        <c:auto val="1"/>
        <c:lblAlgn val="ctr"/>
        <c:lblOffset val="100"/>
        <c:noMultiLvlLbl val="0"/>
      </c:catAx>
      <c:valAx>
        <c:axId val="18979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9796280"/>
        <c:crosses val="autoZero"/>
        <c:crossBetween val="between"/>
      </c:valAx>
      <c:valAx>
        <c:axId val="642898256"/>
        <c:scaling>
          <c:orientation val="minMax"/>
        </c:scaling>
        <c:delete val="0"/>
        <c:axPos val="r"/>
        <c:numFmt formatCode="General" sourceLinked="1"/>
        <c:majorTickMark val="out"/>
        <c:minorTickMark val="none"/>
        <c:tickLblPos val="nextTo"/>
        <c:spPr>
          <a:noFill/>
          <a:ln>
            <a:solidFill>
              <a:srgbClr val="00B05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2894648"/>
        <c:crosses val="max"/>
        <c:crossBetween val="between"/>
      </c:valAx>
      <c:catAx>
        <c:axId val="642894648"/>
        <c:scaling>
          <c:orientation val="minMax"/>
        </c:scaling>
        <c:delete val="1"/>
        <c:axPos val="b"/>
        <c:numFmt formatCode="General" sourceLinked="1"/>
        <c:majorTickMark val="out"/>
        <c:minorTickMark val="none"/>
        <c:tickLblPos val="nextTo"/>
        <c:crossAx val="64289825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a:t>Nombre de DRM</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1"/>
          <c:order val="1"/>
          <c:tx>
            <c:strRef>
              <c:f>DRM!$C$1</c:f>
              <c:strCache>
                <c:ptCount val="1"/>
                <c:pt idx="0">
                  <c:v>DRM traités par MR hospitaliers</c:v>
                </c:pt>
              </c:strCache>
            </c:strRef>
          </c:tx>
          <c:spPr>
            <a:solidFill>
              <a:schemeClr val="accent4">
                <a:lumMod val="75000"/>
              </a:schemeClr>
            </a:solidFill>
            <a:ln>
              <a:noFill/>
            </a:ln>
            <a:effectLst/>
          </c:spPr>
          <c:invertIfNegative val="0"/>
          <c:cat>
            <c:strRef>
              <c:f>DRM!$A$2:$A$21</c:f>
              <c:strCache>
                <c:ptCount val="20"/>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pt idx="17">
                  <c:v>Juin 22</c:v>
                </c:pt>
                <c:pt idx="18">
                  <c:v>Juill 22</c:v>
                </c:pt>
                <c:pt idx="19">
                  <c:v>Aout 22</c:v>
                </c:pt>
              </c:strCache>
            </c:strRef>
          </c:cat>
          <c:val>
            <c:numRef>
              <c:f>DRM!$C$2:$C$22</c:f>
              <c:numCache>
                <c:formatCode>General</c:formatCode>
                <c:ptCount val="21"/>
                <c:pt idx="0">
                  <c:v>4623</c:v>
                </c:pt>
                <c:pt idx="1">
                  <c:v>4453</c:v>
                </c:pt>
                <c:pt idx="2">
                  <c:v>4483</c:v>
                </c:pt>
                <c:pt idx="3">
                  <c:v>4676</c:v>
                </c:pt>
                <c:pt idx="4">
                  <c:v>4707</c:v>
                </c:pt>
                <c:pt idx="5">
                  <c:v>4613</c:v>
                </c:pt>
                <c:pt idx="6">
                  <c:v>4610</c:v>
                </c:pt>
                <c:pt idx="7">
                  <c:v>4906</c:v>
                </c:pt>
                <c:pt idx="8">
                  <c:v>4847</c:v>
                </c:pt>
                <c:pt idx="9">
                  <c:v>5271</c:v>
                </c:pt>
                <c:pt idx="10">
                  <c:v>5010</c:v>
                </c:pt>
                <c:pt idx="11">
                  <c:v>5403</c:v>
                </c:pt>
                <c:pt idx="12">
                  <c:v>5290</c:v>
                </c:pt>
                <c:pt idx="13">
                  <c:v>4302</c:v>
                </c:pt>
                <c:pt idx="14">
                  <c:v>3885</c:v>
                </c:pt>
                <c:pt idx="15">
                  <c:v>3540</c:v>
                </c:pt>
                <c:pt idx="16">
                  <c:v>3533</c:v>
                </c:pt>
                <c:pt idx="17">
                  <c:v>3698</c:v>
                </c:pt>
                <c:pt idx="18">
                  <c:v>4102</c:v>
                </c:pt>
                <c:pt idx="19">
                  <c:v>3613</c:v>
                </c:pt>
                <c:pt idx="20">
                  <c:v>3493</c:v>
                </c:pt>
              </c:numCache>
            </c:numRef>
          </c:val>
          <c:extLst>
            <c:ext xmlns:c16="http://schemas.microsoft.com/office/drawing/2014/chart" uri="{C3380CC4-5D6E-409C-BE32-E72D297353CC}">
              <c16:uniqueId val="{00000000-E838-428B-986A-E077FAE95043}"/>
            </c:ext>
          </c:extLst>
        </c:ser>
        <c:ser>
          <c:idx val="2"/>
          <c:order val="2"/>
          <c:tx>
            <c:strRef>
              <c:f>DRM!$D$1</c:f>
              <c:strCache>
                <c:ptCount val="1"/>
                <c:pt idx="0">
                  <c:v>DRM traités par MR libéraux</c:v>
                </c:pt>
              </c:strCache>
            </c:strRef>
          </c:tx>
          <c:spPr>
            <a:solidFill>
              <a:schemeClr val="accent5">
                <a:lumMod val="75000"/>
              </a:schemeClr>
            </a:solidFill>
            <a:ln>
              <a:noFill/>
            </a:ln>
            <a:effectLst/>
          </c:spPr>
          <c:invertIfNegative val="0"/>
          <c:cat>
            <c:strRef>
              <c:f>DRM!$A$2:$A$21</c:f>
              <c:strCache>
                <c:ptCount val="20"/>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pt idx="17">
                  <c:v>Juin 22</c:v>
                </c:pt>
                <c:pt idx="18">
                  <c:v>Juill 22</c:v>
                </c:pt>
                <c:pt idx="19">
                  <c:v>Aout 22</c:v>
                </c:pt>
              </c:strCache>
            </c:strRef>
          </c:cat>
          <c:val>
            <c:numRef>
              <c:f>DRM!$D$2:$D$22</c:f>
              <c:numCache>
                <c:formatCode>General</c:formatCode>
                <c:ptCount val="21"/>
                <c:pt idx="0">
                  <c:v>3502</c:v>
                </c:pt>
                <c:pt idx="1">
                  <c:v>3527</c:v>
                </c:pt>
                <c:pt idx="2">
                  <c:v>3829</c:v>
                </c:pt>
                <c:pt idx="3">
                  <c:v>3335</c:v>
                </c:pt>
                <c:pt idx="4">
                  <c:v>4430</c:v>
                </c:pt>
                <c:pt idx="5">
                  <c:v>3988</c:v>
                </c:pt>
                <c:pt idx="6">
                  <c:v>3258</c:v>
                </c:pt>
                <c:pt idx="7">
                  <c:v>3859</c:v>
                </c:pt>
                <c:pt idx="8">
                  <c:v>4182</c:v>
                </c:pt>
                <c:pt idx="9">
                  <c:v>4764</c:v>
                </c:pt>
                <c:pt idx="10">
                  <c:v>4236</c:v>
                </c:pt>
                <c:pt idx="11">
                  <c:v>4828</c:v>
                </c:pt>
                <c:pt idx="12">
                  <c:v>5136</c:v>
                </c:pt>
                <c:pt idx="13">
                  <c:v>3651</c:v>
                </c:pt>
                <c:pt idx="14">
                  <c:v>4303</c:v>
                </c:pt>
                <c:pt idx="15">
                  <c:v>5014</c:v>
                </c:pt>
                <c:pt idx="16">
                  <c:v>4106</c:v>
                </c:pt>
                <c:pt idx="17">
                  <c:v>4260</c:v>
                </c:pt>
                <c:pt idx="18">
                  <c:v>5784</c:v>
                </c:pt>
                <c:pt idx="19">
                  <c:v>5093</c:v>
                </c:pt>
                <c:pt idx="20">
                  <c:v>3734</c:v>
                </c:pt>
              </c:numCache>
            </c:numRef>
          </c:val>
          <c:extLst>
            <c:ext xmlns:c16="http://schemas.microsoft.com/office/drawing/2014/chart" uri="{C3380CC4-5D6E-409C-BE32-E72D297353CC}">
              <c16:uniqueId val="{00000001-E838-428B-986A-E077FAE95043}"/>
            </c:ext>
          </c:extLst>
        </c:ser>
        <c:dLbls>
          <c:showLegendKey val="0"/>
          <c:showVal val="0"/>
          <c:showCatName val="0"/>
          <c:showSerName val="0"/>
          <c:showPercent val="0"/>
          <c:showBubbleSize val="0"/>
        </c:dLbls>
        <c:gapWidth val="219"/>
        <c:axId val="903005936"/>
        <c:axId val="903006264"/>
      </c:barChart>
      <c:lineChart>
        <c:grouping val="standard"/>
        <c:varyColors val="0"/>
        <c:ser>
          <c:idx val="0"/>
          <c:order val="0"/>
          <c:tx>
            <c:strRef>
              <c:f>DRM!$B$1</c:f>
              <c:strCache>
                <c:ptCount val="1"/>
                <c:pt idx="0">
                  <c:v>Total</c:v>
                </c:pt>
              </c:strCache>
            </c:strRef>
          </c:tx>
          <c:spPr>
            <a:ln w="50800" cap="rnd">
              <a:solidFill>
                <a:srgbClr val="C00000"/>
              </a:solidFill>
              <a:round/>
            </a:ln>
            <a:effectLst/>
          </c:spPr>
          <c:marker>
            <c:symbol val="none"/>
          </c:marker>
          <c:cat>
            <c:strRef>
              <c:f>DRM!$A$2:$A$22</c:f>
              <c:strCache>
                <c:ptCount val="21"/>
                <c:pt idx="0">
                  <c:v>Janv 21</c:v>
                </c:pt>
                <c:pt idx="1">
                  <c:v>Fév 21</c:v>
                </c:pt>
                <c:pt idx="2">
                  <c:v> Mars 21</c:v>
                </c:pt>
                <c:pt idx="3">
                  <c:v> Avr 21</c:v>
                </c:pt>
                <c:pt idx="4">
                  <c:v> Mai 21</c:v>
                </c:pt>
                <c:pt idx="5">
                  <c:v> Juin 21</c:v>
                </c:pt>
                <c:pt idx="6">
                  <c:v> Juil 21</c:v>
                </c:pt>
                <c:pt idx="7">
                  <c:v> Aout 21</c:v>
                </c:pt>
                <c:pt idx="8">
                  <c:v> Sept 21</c:v>
                </c:pt>
                <c:pt idx="9">
                  <c:v>Oct 21</c:v>
                </c:pt>
                <c:pt idx="10">
                  <c:v>Nov 21</c:v>
                </c:pt>
                <c:pt idx="11">
                  <c:v>Déc 21</c:v>
                </c:pt>
                <c:pt idx="12">
                  <c:v>Janv 22</c:v>
                </c:pt>
                <c:pt idx="13">
                  <c:v>Févr 22</c:v>
                </c:pt>
                <c:pt idx="14">
                  <c:v>Mars 22</c:v>
                </c:pt>
                <c:pt idx="15">
                  <c:v>Avr 22</c:v>
                </c:pt>
                <c:pt idx="16">
                  <c:v>Mai 22</c:v>
                </c:pt>
                <c:pt idx="17">
                  <c:v>Juin 22</c:v>
                </c:pt>
                <c:pt idx="18">
                  <c:v>Juill 22</c:v>
                </c:pt>
                <c:pt idx="19">
                  <c:v>Aout 22</c:v>
                </c:pt>
                <c:pt idx="20">
                  <c:v>Sept 22</c:v>
                </c:pt>
              </c:strCache>
            </c:strRef>
          </c:cat>
          <c:val>
            <c:numRef>
              <c:f>DRM!$B$2:$B$22</c:f>
              <c:numCache>
                <c:formatCode>General</c:formatCode>
                <c:ptCount val="21"/>
                <c:pt idx="0">
                  <c:v>8125</c:v>
                </c:pt>
                <c:pt idx="1">
                  <c:v>7980</c:v>
                </c:pt>
                <c:pt idx="2">
                  <c:v>8312</c:v>
                </c:pt>
                <c:pt idx="3">
                  <c:v>8011</c:v>
                </c:pt>
                <c:pt idx="4">
                  <c:v>9137</c:v>
                </c:pt>
                <c:pt idx="5">
                  <c:v>8601</c:v>
                </c:pt>
                <c:pt idx="6">
                  <c:v>7868</c:v>
                </c:pt>
                <c:pt idx="7">
                  <c:v>8765</c:v>
                </c:pt>
                <c:pt idx="8">
                  <c:v>9029</c:v>
                </c:pt>
                <c:pt idx="9">
                  <c:v>10035</c:v>
                </c:pt>
                <c:pt idx="10">
                  <c:v>9246</c:v>
                </c:pt>
                <c:pt idx="11">
                  <c:v>10231</c:v>
                </c:pt>
                <c:pt idx="12">
                  <c:v>10426</c:v>
                </c:pt>
                <c:pt idx="13">
                  <c:v>7953</c:v>
                </c:pt>
                <c:pt idx="14">
                  <c:v>8188</c:v>
                </c:pt>
                <c:pt idx="15">
                  <c:v>8554</c:v>
                </c:pt>
                <c:pt idx="16">
                  <c:v>7639</c:v>
                </c:pt>
                <c:pt idx="17">
                  <c:v>7958</c:v>
                </c:pt>
                <c:pt idx="18">
                  <c:v>9886</c:v>
                </c:pt>
                <c:pt idx="19">
                  <c:v>8706</c:v>
                </c:pt>
                <c:pt idx="20">
                  <c:v>7227</c:v>
                </c:pt>
              </c:numCache>
            </c:numRef>
          </c:val>
          <c:smooth val="1"/>
          <c:extLst>
            <c:ext xmlns:c16="http://schemas.microsoft.com/office/drawing/2014/chart" uri="{C3380CC4-5D6E-409C-BE32-E72D297353CC}">
              <c16:uniqueId val="{00000002-E838-428B-986A-E077FAE95043}"/>
            </c:ext>
          </c:extLst>
        </c:ser>
        <c:dLbls>
          <c:showLegendKey val="0"/>
          <c:showVal val="0"/>
          <c:showCatName val="0"/>
          <c:showSerName val="0"/>
          <c:showPercent val="0"/>
          <c:showBubbleSize val="0"/>
        </c:dLbls>
        <c:marker val="1"/>
        <c:smooth val="0"/>
        <c:axId val="903005936"/>
        <c:axId val="903006264"/>
      </c:lineChart>
      <c:catAx>
        <c:axId val="9030059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03006264"/>
        <c:crosses val="autoZero"/>
        <c:auto val="1"/>
        <c:lblAlgn val="ctr"/>
        <c:lblOffset val="100"/>
        <c:noMultiLvlLbl val="0"/>
      </c:catAx>
      <c:valAx>
        <c:axId val="903006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03005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2000" b="1" dirty="0">
                <a:solidFill>
                  <a:schemeClr val="accent6"/>
                </a:solidFill>
              </a:rPr>
              <a:t>Actions</a:t>
            </a:r>
            <a:r>
              <a:rPr lang="fr-FR" sz="2000" b="1" baseline="0" dirty="0">
                <a:solidFill>
                  <a:schemeClr val="accent6"/>
                </a:solidFill>
              </a:rPr>
              <a:t> OSNP (hors PDSA)</a:t>
            </a:r>
            <a:endParaRPr lang="fr-FR" sz="2000" b="1" dirty="0">
              <a:solidFill>
                <a:schemeClr val="accent6"/>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'hors pdsa 2'!$A$28:$A$40</c:f>
              <c:strCache>
                <c:ptCount val="13"/>
                <c:pt idx="0">
                  <c:v>Trouver un RDV Dépistage COVID</c:v>
                </c:pt>
                <c:pt idx="1">
                  <c:v>Rechercher un taxi, une ambulance</c:v>
                </c:pt>
                <c:pt idx="2">
                  <c:v>Mise en place d'une IDE à domicile</c:v>
                </c:pt>
                <c:pt idx="3">
                  <c:v>Envoi de documents divers par mail, fax… (ordonnance par ex)</c:v>
                </c:pt>
                <c:pt idx="4">
                  <c:v>Numérisation de documents dans dossier patient Centaure</c:v>
                </c:pt>
                <c:pt idx="5">
                  <c:v>Annonce patient au service receveur</c:v>
                </c:pt>
                <c:pt idx="6">
                  <c:v>Appel MT </c:v>
                </c:pt>
                <c:pt idx="7">
                  <c:v>Rappels patients pour s'assurer du respect des consignes (rdv pris, etc…)</c:v>
                </c:pt>
                <c:pt idx="8">
                  <c:v>Appels divers : service de soins, cabinet IDE, médecins spécialistes, pharmacie, etc…</c:v>
                </c:pt>
                <c:pt idx="9">
                  <c:v>Rappels patients pour "nouvelles"</c:v>
                </c:pt>
                <c:pt idx="10">
                  <c:v>Inscription CMSI</c:v>
                </c:pt>
                <c:pt idx="11">
                  <c:v>Trouver un Médecin Généraliste</c:v>
                </c:pt>
                <c:pt idx="12">
                  <c:v>Rappel des conseils médicaux de la nuit</c:v>
                </c:pt>
              </c:strCache>
            </c:strRef>
          </c:cat>
          <c:val>
            <c:numRef>
              <c:f>'hors pdsa 2'!$B$28:$B$40</c:f>
              <c:numCache>
                <c:formatCode>General</c:formatCode>
                <c:ptCount val="13"/>
                <c:pt idx="0">
                  <c:v>2</c:v>
                </c:pt>
                <c:pt idx="1">
                  <c:v>2</c:v>
                </c:pt>
                <c:pt idx="2">
                  <c:v>3</c:v>
                </c:pt>
                <c:pt idx="3">
                  <c:v>4</c:v>
                </c:pt>
                <c:pt idx="4">
                  <c:v>4</c:v>
                </c:pt>
                <c:pt idx="5">
                  <c:v>17</c:v>
                </c:pt>
                <c:pt idx="6">
                  <c:v>19</c:v>
                </c:pt>
                <c:pt idx="7">
                  <c:v>30</c:v>
                </c:pt>
                <c:pt idx="8">
                  <c:v>33</c:v>
                </c:pt>
                <c:pt idx="9">
                  <c:v>35</c:v>
                </c:pt>
                <c:pt idx="10">
                  <c:v>88</c:v>
                </c:pt>
                <c:pt idx="11">
                  <c:v>241</c:v>
                </c:pt>
                <c:pt idx="12">
                  <c:v>324</c:v>
                </c:pt>
              </c:numCache>
            </c:numRef>
          </c:val>
          <c:extLst>
            <c:ext xmlns:c16="http://schemas.microsoft.com/office/drawing/2014/chart" uri="{C3380CC4-5D6E-409C-BE32-E72D297353CC}">
              <c16:uniqueId val="{00000000-CF96-4034-9DB6-E884A5D8E1E0}"/>
            </c:ext>
          </c:extLst>
        </c:ser>
        <c:dLbls>
          <c:showLegendKey val="0"/>
          <c:showVal val="0"/>
          <c:showCatName val="0"/>
          <c:showSerName val="0"/>
          <c:showPercent val="0"/>
          <c:showBubbleSize val="0"/>
        </c:dLbls>
        <c:gapWidth val="182"/>
        <c:axId val="1008974288"/>
        <c:axId val="1008973632"/>
      </c:barChart>
      <c:catAx>
        <c:axId val="1008974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8973632"/>
        <c:crosses val="autoZero"/>
        <c:auto val="1"/>
        <c:lblAlgn val="ctr"/>
        <c:lblOffset val="100"/>
        <c:noMultiLvlLbl val="0"/>
      </c:catAx>
      <c:valAx>
        <c:axId val="1008973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8974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Nombre d'actions OSNP (hors PDSA)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'Nb actions OSNP'!$B$3:$B$21</c:f>
              <c:strCache>
                <c:ptCount val="19"/>
                <c:pt idx="0">
                  <c:v> Mars 21</c:v>
                </c:pt>
                <c:pt idx="1">
                  <c:v> Avr 21</c:v>
                </c:pt>
                <c:pt idx="2">
                  <c:v> Mai 21</c:v>
                </c:pt>
                <c:pt idx="3">
                  <c:v> Juin 21</c:v>
                </c:pt>
                <c:pt idx="4">
                  <c:v> Juil 21</c:v>
                </c:pt>
                <c:pt idx="5">
                  <c:v> Aout 21</c:v>
                </c:pt>
                <c:pt idx="6">
                  <c:v> Sept 21</c:v>
                </c:pt>
                <c:pt idx="7">
                  <c:v>Oct 21</c:v>
                </c:pt>
                <c:pt idx="8">
                  <c:v>Nov 21</c:v>
                </c:pt>
                <c:pt idx="9">
                  <c:v>Déc 21</c:v>
                </c:pt>
                <c:pt idx="10">
                  <c:v>Janv 22</c:v>
                </c:pt>
                <c:pt idx="11">
                  <c:v>Févr 22</c:v>
                </c:pt>
                <c:pt idx="12">
                  <c:v>Mars 22</c:v>
                </c:pt>
                <c:pt idx="13">
                  <c:v>Avr 22</c:v>
                </c:pt>
                <c:pt idx="14">
                  <c:v>Mai 22</c:v>
                </c:pt>
                <c:pt idx="15">
                  <c:v>Juin 22</c:v>
                </c:pt>
                <c:pt idx="16">
                  <c:v>Juill 22</c:v>
                </c:pt>
                <c:pt idx="17">
                  <c:v>Aout 22</c:v>
                </c:pt>
                <c:pt idx="18">
                  <c:v>Sept 22</c:v>
                </c:pt>
              </c:strCache>
            </c:strRef>
          </c:cat>
          <c:val>
            <c:numRef>
              <c:f>'Nb actions OSNP'!$C$3:$C$21</c:f>
              <c:numCache>
                <c:formatCode>General</c:formatCode>
                <c:ptCount val="19"/>
                <c:pt idx="0">
                  <c:v>52</c:v>
                </c:pt>
                <c:pt idx="1">
                  <c:v>79</c:v>
                </c:pt>
                <c:pt idx="2">
                  <c:v>55</c:v>
                </c:pt>
                <c:pt idx="3">
                  <c:v>58</c:v>
                </c:pt>
                <c:pt idx="4">
                  <c:v>89</c:v>
                </c:pt>
                <c:pt idx="5">
                  <c:v>63</c:v>
                </c:pt>
                <c:pt idx="6">
                  <c:v>238</c:v>
                </c:pt>
                <c:pt idx="7">
                  <c:v>303</c:v>
                </c:pt>
                <c:pt idx="8">
                  <c:v>415</c:v>
                </c:pt>
                <c:pt idx="9">
                  <c:v>613</c:v>
                </c:pt>
                <c:pt idx="10">
                  <c:v>572</c:v>
                </c:pt>
                <c:pt idx="11">
                  <c:v>399</c:v>
                </c:pt>
                <c:pt idx="12">
                  <c:v>518</c:v>
                </c:pt>
                <c:pt idx="13">
                  <c:v>564</c:v>
                </c:pt>
                <c:pt idx="14">
                  <c:v>570</c:v>
                </c:pt>
                <c:pt idx="15">
                  <c:v>560</c:v>
                </c:pt>
                <c:pt idx="16">
                  <c:v>611</c:v>
                </c:pt>
                <c:pt idx="17">
                  <c:v>550</c:v>
                </c:pt>
                <c:pt idx="18">
                  <c:v>492</c:v>
                </c:pt>
              </c:numCache>
            </c:numRef>
          </c:val>
          <c:extLst>
            <c:ext xmlns:c16="http://schemas.microsoft.com/office/drawing/2014/chart" uri="{C3380CC4-5D6E-409C-BE32-E72D297353CC}">
              <c16:uniqueId val="{00000000-7706-4A43-9B33-73C929EC70A8}"/>
            </c:ext>
          </c:extLst>
        </c:ser>
        <c:dLbls>
          <c:showLegendKey val="0"/>
          <c:showVal val="0"/>
          <c:showCatName val="0"/>
          <c:showSerName val="0"/>
          <c:showPercent val="0"/>
          <c:showBubbleSize val="0"/>
        </c:dLbls>
        <c:gapWidth val="219"/>
        <c:overlap val="-27"/>
        <c:axId val="941406048"/>
        <c:axId val="941407688"/>
      </c:barChart>
      <c:catAx>
        <c:axId val="94140604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41407688"/>
        <c:crosses val="autoZero"/>
        <c:auto val="1"/>
        <c:lblAlgn val="ctr"/>
        <c:lblOffset val="100"/>
        <c:noMultiLvlLbl val="0"/>
      </c:catAx>
      <c:valAx>
        <c:axId val="941407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4140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76 dossiers </a:t>
            </a:r>
            <a:r>
              <a:rPr lang="fr-FR" dirty="0">
                <a:solidFill>
                  <a:srgbClr val="FF0000"/>
                </a:solidFill>
              </a:rPr>
              <a:t>SOINS NON PROGRAMMÉS</a:t>
            </a:r>
            <a:r>
              <a:rPr lang="fr-FR" baseline="0" dirty="0">
                <a:solidFill>
                  <a:srgbClr val="FF0000"/>
                </a:solidFill>
              </a:rPr>
              <a:t> </a:t>
            </a:r>
            <a:r>
              <a:rPr lang="fr-FR" baseline="0" dirty="0"/>
              <a:t>; Novembre  2021</a:t>
            </a:r>
            <a:endParaRPr lang="fr-FR" dirty="0"/>
          </a:p>
        </c:rich>
      </c:tx>
      <c:layout>
        <c:manualLayout>
          <c:xMode val="edge"/>
          <c:yMode val="edge"/>
          <c:x val="8.6043261904611368E-2"/>
          <c:y val="2.97058998957954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MED!$A$1:$A$8</c:f>
              <c:strCache>
                <c:ptCount val="8"/>
                <c:pt idx="0">
                  <c:v>S1 : POITIERS</c:v>
                </c:pt>
                <c:pt idx="1">
                  <c:v>S2 : CHATELLERAULT</c:v>
                </c:pt>
                <c:pt idx="2">
                  <c:v>S3 : LOUDUN</c:v>
                </c:pt>
                <c:pt idx="3">
                  <c:v>S4 : NEUVILLE</c:v>
                </c:pt>
                <c:pt idx="4">
                  <c:v>S5 : LUSIGNAN</c:v>
                </c:pt>
                <c:pt idx="5">
                  <c:v>S6 : JOUSSE</c:v>
                </c:pt>
                <c:pt idx="6">
                  <c:v>S7 : MONTMORILLON</c:v>
                </c:pt>
                <c:pt idx="7">
                  <c:v>S8 : CHAUVIGNY</c:v>
                </c:pt>
              </c:strCache>
            </c:strRef>
          </c:cat>
          <c:val>
            <c:numRef>
              <c:f>MED!$B$1:$B$8</c:f>
              <c:numCache>
                <c:formatCode>General</c:formatCode>
                <c:ptCount val="8"/>
                <c:pt idx="0">
                  <c:v>28</c:v>
                </c:pt>
                <c:pt idx="1">
                  <c:v>27</c:v>
                </c:pt>
                <c:pt idx="2">
                  <c:v>8</c:v>
                </c:pt>
                <c:pt idx="3">
                  <c:v>2</c:v>
                </c:pt>
                <c:pt idx="4">
                  <c:v>1</c:v>
                </c:pt>
                <c:pt idx="5">
                  <c:v>2</c:v>
                </c:pt>
                <c:pt idx="6">
                  <c:v>4</c:v>
                </c:pt>
                <c:pt idx="7">
                  <c:v>4</c:v>
                </c:pt>
              </c:numCache>
            </c:numRef>
          </c:val>
          <c:extLst>
            <c:ext xmlns:c16="http://schemas.microsoft.com/office/drawing/2014/chart" uri="{C3380CC4-5D6E-409C-BE32-E72D297353CC}">
              <c16:uniqueId val="{00000000-7AAD-48F5-873A-782A08A44A86}"/>
            </c:ext>
          </c:extLst>
        </c:ser>
        <c:dLbls>
          <c:showLegendKey val="0"/>
          <c:showVal val="0"/>
          <c:showCatName val="0"/>
          <c:showSerName val="0"/>
          <c:showPercent val="0"/>
          <c:showBubbleSize val="0"/>
        </c:dLbls>
        <c:gapWidth val="219"/>
        <c:overlap val="-27"/>
        <c:axId val="572479824"/>
        <c:axId val="572478512"/>
      </c:barChart>
      <c:catAx>
        <c:axId val="572479824"/>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2478512"/>
        <c:crosses val="autoZero"/>
        <c:auto val="1"/>
        <c:lblAlgn val="ctr"/>
        <c:lblOffset val="100"/>
        <c:noMultiLvlLbl val="0"/>
      </c:catAx>
      <c:valAx>
        <c:axId val="572478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72479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970 dossiers </a:t>
            </a:r>
            <a:r>
              <a:rPr lang="fr-FR" dirty="0">
                <a:solidFill>
                  <a:srgbClr val="FF0000"/>
                </a:solidFill>
              </a:rPr>
              <a:t>PDSA</a:t>
            </a:r>
            <a:r>
              <a:rPr lang="fr-FR" dirty="0"/>
              <a:t> ; Novembre 2021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PDSA!$A$1:$A$8</c:f>
              <c:strCache>
                <c:ptCount val="8"/>
                <c:pt idx="0">
                  <c:v>S1 : POITIERS</c:v>
                </c:pt>
                <c:pt idx="1">
                  <c:v>S2 : CHATELLERAULT</c:v>
                </c:pt>
                <c:pt idx="2">
                  <c:v>S3 : LOUDUN</c:v>
                </c:pt>
                <c:pt idx="3">
                  <c:v>S4 : NEUVILLE</c:v>
                </c:pt>
                <c:pt idx="4">
                  <c:v>S5 : LUSIGNAN</c:v>
                </c:pt>
                <c:pt idx="5">
                  <c:v>S6 : JOUSSE</c:v>
                </c:pt>
                <c:pt idx="6">
                  <c:v>S7 : MONTMORILLON</c:v>
                </c:pt>
                <c:pt idx="7">
                  <c:v>S8 : CHAUVIGNY</c:v>
                </c:pt>
              </c:strCache>
            </c:strRef>
          </c:cat>
          <c:val>
            <c:numRef>
              <c:f>PDSA!$B$1:$B$8</c:f>
              <c:numCache>
                <c:formatCode>General</c:formatCode>
                <c:ptCount val="8"/>
                <c:pt idx="0">
                  <c:v>379</c:v>
                </c:pt>
                <c:pt idx="1">
                  <c:v>245</c:v>
                </c:pt>
                <c:pt idx="2">
                  <c:v>41</c:v>
                </c:pt>
                <c:pt idx="3">
                  <c:v>78</c:v>
                </c:pt>
                <c:pt idx="4">
                  <c:v>50</c:v>
                </c:pt>
                <c:pt idx="5">
                  <c:v>46</c:v>
                </c:pt>
                <c:pt idx="6">
                  <c:v>40</c:v>
                </c:pt>
                <c:pt idx="7">
                  <c:v>91</c:v>
                </c:pt>
              </c:numCache>
            </c:numRef>
          </c:val>
          <c:extLst>
            <c:ext xmlns:c16="http://schemas.microsoft.com/office/drawing/2014/chart" uri="{C3380CC4-5D6E-409C-BE32-E72D297353CC}">
              <c16:uniqueId val="{00000000-4A6A-4092-9DFF-3E3988462249}"/>
            </c:ext>
          </c:extLst>
        </c:ser>
        <c:dLbls>
          <c:showLegendKey val="0"/>
          <c:showVal val="0"/>
          <c:showCatName val="0"/>
          <c:showSerName val="0"/>
          <c:showPercent val="0"/>
          <c:showBubbleSize val="0"/>
        </c:dLbls>
        <c:gapWidth val="219"/>
        <c:overlap val="-27"/>
        <c:axId val="999117600"/>
        <c:axId val="999118912"/>
      </c:barChart>
      <c:catAx>
        <c:axId val="999117600"/>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99118912"/>
        <c:crosses val="autoZero"/>
        <c:auto val="1"/>
        <c:lblAlgn val="ctr"/>
        <c:lblOffset val="100"/>
        <c:noMultiLvlLbl val="0"/>
      </c:catAx>
      <c:valAx>
        <c:axId val="99911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99117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CSNP par secteur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'CSNP par secteurs'!$A$6</c:f>
              <c:strCache>
                <c:ptCount val="1"/>
                <c:pt idx="0">
                  <c:v>Mars 22</c:v>
                </c:pt>
              </c:strCache>
            </c:strRef>
          </c:tx>
          <c:spPr>
            <a:solidFill>
              <a:schemeClr val="accent1"/>
            </a:solidFill>
            <a:ln>
              <a:noFill/>
            </a:ln>
            <a:effectLst/>
          </c:spPr>
          <c:invertIfNegative val="0"/>
          <c:cat>
            <c:strRef>
              <c:f>'CSNP par secteurs'!$B$5:$I$5</c:f>
              <c:strCache>
                <c:ptCount val="8"/>
                <c:pt idx="0">
                  <c:v>Secteur 1</c:v>
                </c:pt>
                <c:pt idx="1">
                  <c:v>Secteur 2</c:v>
                </c:pt>
                <c:pt idx="2">
                  <c:v>Secteur 3</c:v>
                </c:pt>
                <c:pt idx="3">
                  <c:v>Secteur 4</c:v>
                </c:pt>
                <c:pt idx="4">
                  <c:v>Secteur 5</c:v>
                </c:pt>
                <c:pt idx="5">
                  <c:v>Secteur 6</c:v>
                </c:pt>
                <c:pt idx="6">
                  <c:v>Secteur 7</c:v>
                </c:pt>
                <c:pt idx="7">
                  <c:v>Secteur 8</c:v>
                </c:pt>
              </c:strCache>
            </c:strRef>
          </c:cat>
          <c:val>
            <c:numRef>
              <c:f>'CSNP par secteurs'!$B$6:$I$6</c:f>
              <c:numCache>
                <c:formatCode>General</c:formatCode>
                <c:ptCount val="8"/>
                <c:pt idx="0">
                  <c:v>44</c:v>
                </c:pt>
                <c:pt idx="1">
                  <c:v>32</c:v>
                </c:pt>
                <c:pt idx="2">
                  <c:v>18</c:v>
                </c:pt>
                <c:pt idx="3">
                  <c:v>6</c:v>
                </c:pt>
                <c:pt idx="4">
                  <c:v>4</c:v>
                </c:pt>
                <c:pt idx="5">
                  <c:v>4</c:v>
                </c:pt>
                <c:pt idx="6">
                  <c:v>4</c:v>
                </c:pt>
                <c:pt idx="7">
                  <c:v>4</c:v>
                </c:pt>
              </c:numCache>
            </c:numRef>
          </c:val>
          <c:extLst>
            <c:ext xmlns:c16="http://schemas.microsoft.com/office/drawing/2014/chart" uri="{C3380CC4-5D6E-409C-BE32-E72D297353CC}">
              <c16:uniqueId val="{00000000-91C9-4B5A-9E7E-32A4FC3176D1}"/>
            </c:ext>
          </c:extLst>
        </c:ser>
        <c:ser>
          <c:idx val="1"/>
          <c:order val="1"/>
          <c:tx>
            <c:strRef>
              <c:f>'CSNP par secteurs'!$A$7</c:f>
              <c:strCache>
                <c:ptCount val="1"/>
                <c:pt idx="0">
                  <c:v>Avr 22</c:v>
                </c:pt>
              </c:strCache>
            </c:strRef>
          </c:tx>
          <c:spPr>
            <a:solidFill>
              <a:schemeClr val="accent2"/>
            </a:solidFill>
            <a:ln>
              <a:noFill/>
            </a:ln>
            <a:effectLst/>
          </c:spPr>
          <c:invertIfNegative val="0"/>
          <c:cat>
            <c:strRef>
              <c:f>'CSNP par secteurs'!$B$5:$I$5</c:f>
              <c:strCache>
                <c:ptCount val="8"/>
                <c:pt idx="0">
                  <c:v>Secteur 1</c:v>
                </c:pt>
                <c:pt idx="1">
                  <c:v>Secteur 2</c:v>
                </c:pt>
                <c:pt idx="2">
                  <c:v>Secteur 3</c:v>
                </c:pt>
                <c:pt idx="3">
                  <c:v>Secteur 4</c:v>
                </c:pt>
                <c:pt idx="4">
                  <c:v>Secteur 5</c:v>
                </c:pt>
                <c:pt idx="5">
                  <c:v>Secteur 6</c:v>
                </c:pt>
                <c:pt idx="6">
                  <c:v>Secteur 7</c:v>
                </c:pt>
                <c:pt idx="7">
                  <c:v>Secteur 8</c:v>
                </c:pt>
              </c:strCache>
            </c:strRef>
          </c:cat>
          <c:val>
            <c:numRef>
              <c:f>'CSNP par secteurs'!$B$7:$I$7</c:f>
              <c:numCache>
                <c:formatCode>General</c:formatCode>
                <c:ptCount val="8"/>
                <c:pt idx="0">
                  <c:v>36</c:v>
                </c:pt>
                <c:pt idx="1">
                  <c:v>36</c:v>
                </c:pt>
                <c:pt idx="2">
                  <c:v>17</c:v>
                </c:pt>
                <c:pt idx="3">
                  <c:v>8</c:v>
                </c:pt>
                <c:pt idx="4">
                  <c:v>2</c:v>
                </c:pt>
                <c:pt idx="5">
                  <c:v>8</c:v>
                </c:pt>
                <c:pt idx="6">
                  <c:v>4</c:v>
                </c:pt>
                <c:pt idx="7">
                  <c:v>3</c:v>
                </c:pt>
              </c:numCache>
            </c:numRef>
          </c:val>
          <c:extLst>
            <c:ext xmlns:c16="http://schemas.microsoft.com/office/drawing/2014/chart" uri="{C3380CC4-5D6E-409C-BE32-E72D297353CC}">
              <c16:uniqueId val="{00000001-91C9-4B5A-9E7E-32A4FC3176D1}"/>
            </c:ext>
          </c:extLst>
        </c:ser>
        <c:ser>
          <c:idx val="2"/>
          <c:order val="2"/>
          <c:tx>
            <c:strRef>
              <c:f>'CSNP par secteurs'!$A$8</c:f>
              <c:strCache>
                <c:ptCount val="1"/>
                <c:pt idx="0">
                  <c:v>Mai 22</c:v>
                </c:pt>
              </c:strCache>
            </c:strRef>
          </c:tx>
          <c:spPr>
            <a:solidFill>
              <a:schemeClr val="accent3"/>
            </a:solidFill>
            <a:ln>
              <a:noFill/>
            </a:ln>
            <a:effectLst/>
          </c:spPr>
          <c:invertIfNegative val="0"/>
          <c:cat>
            <c:strRef>
              <c:f>'CSNP par secteurs'!$B$5:$I$5</c:f>
              <c:strCache>
                <c:ptCount val="8"/>
                <c:pt idx="0">
                  <c:v>Secteur 1</c:v>
                </c:pt>
                <c:pt idx="1">
                  <c:v>Secteur 2</c:v>
                </c:pt>
                <c:pt idx="2">
                  <c:v>Secteur 3</c:v>
                </c:pt>
                <c:pt idx="3">
                  <c:v>Secteur 4</c:v>
                </c:pt>
                <c:pt idx="4">
                  <c:v>Secteur 5</c:v>
                </c:pt>
                <c:pt idx="5">
                  <c:v>Secteur 6</c:v>
                </c:pt>
                <c:pt idx="6">
                  <c:v>Secteur 7</c:v>
                </c:pt>
                <c:pt idx="7">
                  <c:v>Secteur 8</c:v>
                </c:pt>
              </c:strCache>
            </c:strRef>
          </c:cat>
          <c:val>
            <c:numRef>
              <c:f>'CSNP par secteurs'!$B$8:$I$8</c:f>
              <c:numCache>
                <c:formatCode>General</c:formatCode>
                <c:ptCount val="8"/>
                <c:pt idx="0">
                  <c:v>37</c:v>
                </c:pt>
                <c:pt idx="1">
                  <c:v>30</c:v>
                </c:pt>
                <c:pt idx="2">
                  <c:v>14</c:v>
                </c:pt>
                <c:pt idx="3">
                  <c:v>9</c:v>
                </c:pt>
                <c:pt idx="4">
                  <c:v>6</c:v>
                </c:pt>
                <c:pt idx="5">
                  <c:v>4</c:v>
                </c:pt>
                <c:pt idx="6">
                  <c:v>4</c:v>
                </c:pt>
                <c:pt idx="7">
                  <c:v>5</c:v>
                </c:pt>
              </c:numCache>
            </c:numRef>
          </c:val>
          <c:extLst>
            <c:ext xmlns:c16="http://schemas.microsoft.com/office/drawing/2014/chart" uri="{C3380CC4-5D6E-409C-BE32-E72D297353CC}">
              <c16:uniqueId val="{00000002-91C9-4B5A-9E7E-32A4FC3176D1}"/>
            </c:ext>
          </c:extLst>
        </c:ser>
        <c:ser>
          <c:idx val="4"/>
          <c:order val="4"/>
          <c:tx>
            <c:strRef>
              <c:f>'CSNP par secteurs'!$A$10</c:f>
              <c:strCache>
                <c:ptCount val="1"/>
                <c:pt idx="0">
                  <c:v>Juill 22</c:v>
                </c:pt>
              </c:strCache>
            </c:strRef>
          </c:tx>
          <c:spPr>
            <a:solidFill>
              <a:schemeClr val="accent5"/>
            </a:solidFill>
            <a:ln>
              <a:noFill/>
            </a:ln>
            <a:effectLst/>
          </c:spPr>
          <c:invertIfNegative val="0"/>
          <c:cat>
            <c:strRef>
              <c:f>'CSNP par secteurs'!$B$5:$I$5</c:f>
              <c:strCache>
                <c:ptCount val="8"/>
                <c:pt idx="0">
                  <c:v>Secteur 1</c:v>
                </c:pt>
                <c:pt idx="1">
                  <c:v>Secteur 2</c:v>
                </c:pt>
                <c:pt idx="2">
                  <c:v>Secteur 3</c:v>
                </c:pt>
                <c:pt idx="3">
                  <c:v>Secteur 4</c:v>
                </c:pt>
                <c:pt idx="4">
                  <c:v>Secteur 5</c:v>
                </c:pt>
                <c:pt idx="5">
                  <c:v>Secteur 6</c:v>
                </c:pt>
                <c:pt idx="6">
                  <c:v>Secteur 7</c:v>
                </c:pt>
                <c:pt idx="7">
                  <c:v>Secteur 8</c:v>
                </c:pt>
              </c:strCache>
            </c:strRef>
          </c:cat>
          <c:val>
            <c:numRef>
              <c:f>'CSNP par secteurs'!$B$10:$I$10</c:f>
              <c:numCache>
                <c:formatCode>General</c:formatCode>
                <c:ptCount val="8"/>
                <c:pt idx="0">
                  <c:v>38</c:v>
                </c:pt>
                <c:pt idx="1">
                  <c:v>25</c:v>
                </c:pt>
                <c:pt idx="2">
                  <c:v>11</c:v>
                </c:pt>
                <c:pt idx="3">
                  <c:v>15</c:v>
                </c:pt>
                <c:pt idx="4">
                  <c:v>2</c:v>
                </c:pt>
                <c:pt idx="5">
                  <c:v>9</c:v>
                </c:pt>
                <c:pt idx="6">
                  <c:v>5</c:v>
                </c:pt>
                <c:pt idx="7">
                  <c:v>9</c:v>
                </c:pt>
              </c:numCache>
            </c:numRef>
          </c:val>
          <c:extLst>
            <c:ext xmlns:c16="http://schemas.microsoft.com/office/drawing/2014/chart" uri="{C3380CC4-5D6E-409C-BE32-E72D297353CC}">
              <c16:uniqueId val="{00000003-91C9-4B5A-9E7E-32A4FC3176D1}"/>
            </c:ext>
          </c:extLst>
        </c:ser>
        <c:ser>
          <c:idx val="5"/>
          <c:order val="5"/>
          <c:tx>
            <c:strRef>
              <c:f>'CSNP par secteurs'!$A$11</c:f>
              <c:strCache>
                <c:ptCount val="1"/>
                <c:pt idx="0">
                  <c:v>Aout 22</c:v>
                </c:pt>
              </c:strCache>
            </c:strRef>
          </c:tx>
          <c:spPr>
            <a:solidFill>
              <a:schemeClr val="accent6"/>
            </a:solidFill>
            <a:ln>
              <a:noFill/>
            </a:ln>
            <a:effectLst/>
          </c:spPr>
          <c:invertIfNegative val="0"/>
          <c:cat>
            <c:strRef>
              <c:f>'CSNP par secteurs'!$B$5:$I$5</c:f>
              <c:strCache>
                <c:ptCount val="8"/>
                <c:pt idx="0">
                  <c:v>Secteur 1</c:v>
                </c:pt>
                <c:pt idx="1">
                  <c:v>Secteur 2</c:v>
                </c:pt>
                <c:pt idx="2">
                  <c:v>Secteur 3</c:v>
                </c:pt>
                <c:pt idx="3">
                  <c:v>Secteur 4</c:v>
                </c:pt>
                <c:pt idx="4">
                  <c:v>Secteur 5</c:v>
                </c:pt>
                <c:pt idx="5">
                  <c:v>Secteur 6</c:v>
                </c:pt>
                <c:pt idx="6">
                  <c:v>Secteur 7</c:v>
                </c:pt>
                <c:pt idx="7">
                  <c:v>Secteur 8</c:v>
                </c:pt>
              </c:strCache>
            </c:strRef>
          </c:cat>
          <c:val>
            <c:numRef>
              <c:f>'CSNP par secteurs'!$B$11:$I$11</c:f>
              <c:numCache>
                <c:formatCode>General</c:formatCode>
                <c:ptCount val="8"/>
                <c:pt idx="0">
                  <c:v>48</c:v>
                </c:pt>
                <c:pt idx="1">
                  <c:v>28</c:v>
                </c:pt>
                <c:pt idx="2">
                  <c:v>13</c:v>
                </c:pt>
                <c:pt idx="3">
                  <c:v>8</c:v>
                </c:pt>
                <c:pt idx="4">
                  <c:v>6</c:v>
                </c:pt>
                <c:pt idx="5">
                  <c:v>13</c:v>
                </c:pt>
                <c:pt idx="6">
                  <c:v>10</c:v>
                </c:pt>
                <c:pt idx="7">
                  <c:v>3</c:v>
                </c:pt>
              </c:numCache>
            </c:numRef>
          </c:val>
          <c:extLst>
            <c:ext xmlns:c16="http://schemas.microsoft.com/office/drawing/2014/chart" uri="{C3380CC4-5D6E-409C-BE32-E72D297353CC}">
              <c16:uniqueId val="{00000004-91C9-4B5A-9E7E-32A4FC3176D1}"/>
            </c:ext>
          </c:extLst>
        </c:ser>
        <c:ser>
          <c:idx val="6"/>
          <c:order val="6"/>
          <c:tx>
            <c:strRef>
              <c:f>'CSNP par secteurs'!$A$12</c:f>
              <c:strCache>
                <c:ptCount val="1"/>
                <c:pt idx="0">
                  <c:v>Sept 22</c:v>
                </c:pt>
              </c:strCache>
            </c:strRef>
          </c:tx>
          <c:spPr>
            <a:solidFill>
              <a:schemeClr val="accent1">
                <a:lumMod val="60000"/>
              </a:schemeClr>
            </a:solidFill>
            <a:ln>
              <a:noFill/>
            </a:ln>
            <a:effectLst/>
          </c:spPr>
          <c:invertIfNegative val="0"/>
          <c:cat>
            <c:strRef>
              <c:f>'CSNP par secteurs'!$B$5:$I$5</c:f>
              <c:strCache>
                <c:ptCount val="8"/>
                <c:pt idx="0">
                  <c:v>Secteur 1</c:v>
                </c:pt>
                <c:pt idx="1">
                  <c:v>Secteur 2</c:v>
                </c:pt>
                <c:pt idx="2">
                  <c:v>Secteur 3</c:v>
                </c:pt>
                <c:pt idx="3">
                  <c:v>Secteur 4</c:v>
                </c:pt>
                <c:pt idx="4">
                  <c:v>Secteur 5</c:v>
                </c:pt>
                <c:pt idx="5">
                  <c:v>Secteur 6</c:v>
                </c:pt>
                <c:pt idx="6">
                  <c:v>Secteur 7</c:v>
                </c:pt>
                <c:pt idx="7">
                  <c:v>Secteur 8</c:v>
                </c:pt>
              </c:strCache>
            </c:strRef>
          </c:cat>
          <c:val>
            <c:numRef>
              <c:f>'CSNP par secteurs'!$B$12:$I$12</c:f>
              <c:numCache>
                <c:formatCode>General</c:formatCode>
                <c:ptCount val="8"/>
                <c:pt idx="0">
                  <c:v>65</c:v>
                </c:pt>
                <c:pt idx="1">
                  <c:v>33</c:v>
                </c:pt>
                <c:pt idx="2">
                  <c:v>9</c:v>
                </c:pt>
                <c:pt idx="3">
                  <c:v>2</c:v>
                </c:pt>
                <c:pt idx="4">
                  <c:v>3</c:v>
                </c:pt>
                <c:pt idx="5">
                  <c:v>13</c:v>
                </c:pt>
                <c:pt idx="6">
                  <c:v>3</c:v>
                </c:pt>
                <c:pt idx="7">
                  <c:v>2</c:v>
                </c:pt>
              </c:numCache>
            </c:numRef>
          </c:val>
          <c:extLst>
            <c:ext xmlns:c16="http://schemas.microsoft.com/office/drawing/2014/chart" uri="{C3380CC4-5D6E-409C-BE32-E72D297353CC}">
              <c16:uniqueId val="{00000005-91C9-4B5A-9E7E-32A4FC3176D1}"/>
            </c:ext>
          </c:extLst>
        </c:ser>
        <c:dLbls>
          <c:showLegendKey val="0"/>
          <c:showVal val="0"/>
          <c:showCatName val="0"/>
          <c:showSerName val="0"/>
          <c:showPercent val="0"/>
          <c:showBubbleSize val="0"/>
        </c:dLbls>
        <c:gapWidth val="219"/>
        <c:overlap val="-27"/>
        <c:axId val="946370544"/>
        <c:axId val="946376120"/>
        <c:extLst>
          <c:ext xmlns:c15="http://schemas.microsoft.com/office/drawing/2012/chart" uri="{02D57815-91ED-43cb-92C2-25804820EDAC}">
            <c15:filteredBarSeries>
              <c15:ser>
                <c:idx val="3"/>
                <c:order val="3"/>
                <c:tx>
                  <c:strRef>
                    <c:extLst>
                      <c:ext uri="{02D57815-91ED-43cb-92C2-25804820EDAC}">
                        <c15:formulaRef>
                          <c15:sqref>'CSNP par secteurs'!$A$9</c15:sqref>
                        </c15:formulaRef>
                      </c:ext>
                    </c:extLst>
                    <c:strCache>
                      <c:ptCount val="1"/>
                      <c:pt idx="0">
                        <c:v>Juin 22</c:v>
                      </c:pt>
                    </c:strCache>
                  </c:strRef>
                </c:tx>
                <c:spPr>
                  <a:solidFill>
                    <a:schemeClr val="accent4"/>
                  </a:solidFill>
                  <a:ln>
                    <a:noFill/>
                  </a:ln>
                  <a:effectLst/>
                </c:spPr>
                <c:invertIfNegative val="0"/>
                <c:cat>
                  <c:strRef>
                    <c:extLst>
                      <c:ext uri="{02D57815-91ED-43cb-92C2-25804820EDAC}">
                        <c15:formulaRef>
                          <c15:sqref>'CSNP par secteurs'!$B$5:$I$5</c15:sqref>
                        </c15:formulaRef>
                      </c:ext>
                    </c:extLst>
                    <c:strCache>
                      <c:ptCount val="8"/>
                      <c:pt idx="0">
                        <c:v>Secteur 1</c:v>
                      </c:pt>
                      <c:pt idx="1">
                        <c:v>Secteur 2</c:v>
                      </c:pt>
                      <c:pt idx="2">
                        <c:v>Secteur 3</c:v>
                      </c:pt>
                      <c:pt idx="3">
                        <c:v>Secteur 4</c:v>
                      </c:pt>
                      <c:pt idx="4">
                        <c:v>Secteur 5</c:v>
                      </c:pt>
                      <c:pt idx="5">
                        <c:v>Secteur 6</c:v>
                      </c:pt>
                      <c:pt idx="6">
                        <c:v>Secteur 7</c:v>
                      </c:pt>
                      <c:pt idx="7">
                        <c:v>Secteur 8</c:v>
                      </c:pt>
                    </c:strCache>
                  </c:strRef>
                </c:cat>
                <c:val>
                  <c:numRef>
                    <c:extLst>
                      <c:ext uri="{02D57815-91ED-43cb-92C2-25804820EDAC}">
                        <c15:formulaRef>
                          <c15:sqref>'CSNP par secteurs'!$B$9:$I$9</c15:sqref>
                        </c15:formulaRef>
                      </c:ext>
                    </c:extLst>
                    <c:numCache>
                      <c:formatCode>General</c:formatCode>
                      <c:ptCount val="8"/>
                      <c:pt idx="0">
                        <c:v>43</c:v>
                      </c:pt>
                      <c:pt idx="1">
                        <c:v>31</c:v>
                      </c:pt>
                      <c:pt idx="2">
                        <c:v>10</c:v>
                      </c:pt>
                      <c:pt idx="3">
                        <c:v>7</c:v>
                      </c:pt>
                      <c:pt idx="4">
                        <c:v>8</c:v>
                      </c:pt>
                      <c:pt idx="5">
                        <c:v>3</c:v>
                      </c:pt>
                      <c:pt idx="6">
                        <c:v>11</c:v>
                      </c:pt>
                      <c:pt idx="7">
                        <c:v>9</c:v>
                      </c:pt>
                    </c:numCache>
                  </c:numRef>
                </c:val>
                <c:extLst>
                  <c:ext xmlns:c16="http://schemas.microsoft.com/office/drawing/2014/chart" uri="{C3380CC4-5D6E-409C-BE32-E72D297353CC}">
                    <c16:uniqueId val="{00000006-91C9-4B5A-9E7E-32A4FC3176D1}"/>
                  </c:ext>
                </c:extLst>
              </c15:ser>
            </c15:filteredBarSeries>
          </c:ext>
        </c:extLst>
      </c:barChart>
      <c:catAx>
        <c:axId val="946370544"/>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46376120"/>
        <c:crosses val="autoZero"/>
        <c:auto val="1"/>
        <c:lblAlgn val="ctr"/>
        <c:lblOffset val="100"/>
        <c:noMultiLvlLbl val="0"/>
      </c:catAx>
      <c:valAx>
        <c:axId val="94637612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46370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9CA81-D986-3A46-96B2-A39ADA20FB62}" type="doc">
      <dgm:prSet loTypeId="urn:microsoft.com/office/officeart/2005/8/layout/hProcess9" loCatId="" qsTypeId="urn:microsoft.com/office/officeart/2005/8/quickstyle/simple3" qsCatId="simple" csTypeId="urn:microsoft.com/office/officeart/2005/8/colors/colorful1" csCatId="colorful" phldr="1"/>
      <dgm:spPr/>
      <dgm:t>
        <a:bodyPr/>
        <a:lstStyle/>
        <a:p>
          <a:endParaRPr lang="fr-FR"/>
        </a:p>
      </dgm:t>
    </dgm:pt>
    <dgm:pt modelId="{851F6DC6-45A7-B140-8B10-44B61D5FFF3C}">
      <dgm:prSet phldrT="[Texte]" custT="1"/>
      <dgm:spPr/>
      <dgm:t>
        <a:bodyPr/>
        <a:lstStyle/>
        <a:p>
          <a:pPr algn="ctr"/>
          <a:r>
            <a:rPr lang="fr-FR" sz="1400" b="1" dirty="0">
              <a:solidFill>
                <a:srgbClr val="002060"/>
              </a:solidFill>
            </a:rPr>
            <a:t>Appels SANTE </a:t>
          </a:r>
        </a:p>
        <a:p>
          <a:pPr algn="ctr"/>
          <a:r>
            <a:rPr lang="fr-FR" sz="1400" b="1" dirty="0">
              <a:solidFill>
                <a:srgbClr val="002060"/>
              </a:solidFill>
            </a:rPr>
            <a:t>au 15</a:t>
          </a:r>
        </a:p>
      </dgm:t>
    </dgm:pt>
    <dgm:pt modelId="{A53E16CD-12A7-0D49-9131-41977816219B}" type="parTrans" cxnId="{2357C69A-1EB2-714C-AEE0-534C9827D781}">
      <dgm:prSet/>
      <dgm:spPr/>
      <dgm:t>
        <a:bodyPr/>
        <a:lstStyle/>
        <a:p>
          <a:endParaRPr lang="fr-FR"/>
        </a:p>
      </dgm:t>
    </dgm:pt>
    <dgm:pt modelId="{40C92534-D794-C245-A5CE-6BCB5AFA4261}" type="sibTrans" cxnId="{2357C69A-1EB2-714C-AEE0-534C9827D781}">
      <dgm:prSet/>
      <dgm:spPr/>
      <dgm:t>
        <a:bodyPr/>
        <a:lstStyle/>
        <a:p>
          <a:endParaRPr lang="fr-FR"/>
        </a:p>
      </dgm:t>
    </dgm:pt>
    <dgm:pt modelId="{862EF380-B237-9441-AE66-A10EAA320050}">
      <dgm:prSet phldrT="[Texte]" custT="1"/>
      <dgm:spPr/>
      <dgm:t>
        <a:bodyPr/>
        <a:lstStyle/>
        <a:p>
          <a:pPr algn="l"/>
          <a:r>
            <a:rPr lang="fr-FR" sz="1100" dirty="0">
              <a:solidFill>
                <a:srgbClr val="002060"/>
              </a:solidFill>
            </a:rPr>
            <a:t>Réception, qualification (AMU / MG / …)</a:t>
          </a:r>
        </a:p>
      </dgm:t>
    </dgm:pt>
    <dgm:pt modelId="{7FE6A799-08D9-B745-99F6-0AABDD42C4E7}" type="parTrans" cxnId="{48ED5266-82B7-564A-87E7-0E546F684D94}">
      <dgm:prSet/>
      <dgm:spPr/>
      <dgm:t>
        <a:bodyPr/>
        <a:lstStyle/>
        <a:p>
          <a:endParaRPr lang="fr-FR"/>
        </a:p>
      </dgm:t>
    </dgm:pt>
    <dgm:pt modelId="{B95817F8-15E5-444F-BDED-294AF8B76717}" type="sibTrans" cxnId="{48ED5266-82B7-564A-87E7-0E546F684D94}">
      <dgm:prSet/>
      <dgm:spPr/>
      <dgm:t>
        <a:bodyPr/>
        <a:lstStyle/>
        <a:p>
          <a:endParaRPr lang="fr-FR"/>
        </a:p>
      </dgm:t>
    </dgm:pt>
    <dgm:pt modelId="{1D23C7E3-2E40-D241-9D2F-DC4ADD84B5A6}">
      <dgm:prSet phldrT="[Texte]" custT="1"/>
      <dgm:spPr/>
      <dgm:t>
        <a:bodyPr/>
        <a:lstStyle/>
        <a:p>
          <a:pPr algn="ctr"/>
          <a:r>
            <a:rPr lang="fr-FR" sz="1400" b="1" dirty="0">
              <a:solidFill>
                <a:srgbClr val="002060"/>
              </a:solidFill>
            </a:rPr>
            <a:t>REGULATION DE MG</a:t>
          </a:r>
        </a:p>
      </dgm:t>
    </dgm:pt>
    <dgm:pt modelId="{A7207BAC-16D5-AE41-99E6-D53274ED7CCF}" type="parTrans" cxnId="{5CF4A664-010C-9A49-93A0-A21DC6714DB2}">
      <dgm:prSet/>
      <dgm:spPr/>
      <dgm:t>
        <a:bodyPr/>
        <a:lstStyle/>
        <a:p>
          <a:endParaRPr lang="fr-FR"/>
        </a:p>
      </dgm:t>
    </dgm:pt>
    <dgm:pt modelId="{7BB3E263-FA0E-D240-AEEA-7C899D99D175}" type="sibTrans" cxnId="{5CF4A664-010C-9A49-93A0-A21DC6714DB2}">
      <dgm:prSet/>
      <dgm:spPr/>
      <dgm:t>
        <a:bodyPr/>
        <a:lstStyle/>
        <a:p>
          <a:endParaRPr lang="fr-FR"/>
        </a:p>
      </dgm:t>
    </dgm:pt>
    <dgm:pt modelId="{EF2059DD-C612-2643-BE95-25EDC35F69FE}">
      <dgm:prSet phldrT="[Texte]" custT="1"/>
      <dgm:spPr/>
      <dgm:t>
        <a:bodyPr/>
        <a:lstStyle/>
        <a:p>
          <a:pPr algn="l"/>
          <a:r>
            <a:rPr lang="fr-FR" sz="1100" dirty="0">
              <a:solidFill>
                <a:srgbClr val="002060"/>
              </a:solidFill>
            </a:rPr>
            <a:t>Par un généraliste</a:t>
          </a:r>
        </a:p>
      </dgm:t>
    </dgm:pt>
    <dgm:pt modelId="{6F6ECB8A-6C10-4C4A-92AF-3F2965B04787}" type="parTrans" cxnId="{A8D60360-73C9-EC45-BFAF-990474087F50}">
      <dgm:prSet/>
      <dgm:spPr/>
      <dgm:t>
        <a:bodyPr/>
        <a:lstStyle/>
        <a:p>
          <a:endParaRPr lang="fr-FR"/>
        </a:p>
      </dgm:t>
    </dgm:pt>
    <dgm:pt modelId="{9F84DF2D-2490-A243-B5DF-0EC8381E322C}" type="sibTrans" cxnId="{A8D60360-73C9-EC45-BFAF-990474087F50}">
      <dgm:prSet/>
      <dgm:spPr/>
      <dgm:t>
        <a:bodyPr/>
        <a:lstStyle/>
        <a:p>
          <a:endParaRPr lang="fr-FR"/>
        </a:p>
      </dgm:t>
    </dgm:pt>
    <dgm:pt modelId="{510CC0B1-5AFC-244D-B24B-CE0EDC136DAE}">
      <dgm:prSet phldrT="[Texte]" custT="1"/>
      <dgm:spPr/>
      <dgm:t>
        <a:bodyPr/>
        <a:lstStyle/>
        <a:p>
          <a:pPr algn="l"/>
          <a:r>
            <a:rPr lang="fr-FR" sz="1100" dirty="0">
              <a:solidFill>
                <a:srgbClr val="002060"/>
              </a:solidFill>
            </a:rPr>
            <a:t>Pose indication SNP parmi moyens à sa disposition (filières)</a:t>
          </a:r>
        </a:p>
      </dgm:t>
    </dgm:pt>
    <dgm:pt modelId="{8C45A4B6-EFCD-8D4A-BF9C-A3C7535FABC2}" type="parTrans" cxnId="{FB008FB1-A3AD-824E-8514-891585C9F50C}">
      <dgm:prSet/>
      <dgm:spPr/>
      <dgm:t>
        <a:bodyPr/>
        <a:lstStyle/>
        <a:p>
          <a:endParaRPr lang="fr-FR"/>
        </a:p>
      </dgm:t>
    </dgm:pt>
    <dgm:pt modelId="{292972E8-3183-3945-8833-4CC748EE92D1}" type="sibTrans" cxnId="{FB008FB1-A3AD-824E-8514-891585C9F50C}">
      <dgm:prSet/>
      <dgm:spPr/>
      <dgm:t>
        <a:bodyPr/>
        <a:lstStyle/>
        <a:p>
          <a:endParaRPr lang="fr-FR"/>
        </a:p>
      </dgm:t>
    </dgm:pt>
    <dgm:pt modelId="{68C1CB31-5E42-4A46-8B8A-8997FB32C827}">
      <dgm:prSet phldrT="[Texte]" custT="1"/>
      <dgm:spPr/>
      <dgm:t>
        <a:bodyPr/>
        <a:lstStyle/>
        <a:p>
          <a:pPr algn="ctr"/>
          <a:r>
            <a:rPr lang="fr-FR" sz="1400" b="1" dirty="0">
              <a:solidFill>
                <a:srgbClr val="002060"/>
              </a:solidFill>
            </a:rPr>
            <a:t>REALISATION SNP</a:t>
          </a:r>
        </a:p>
      </dgm:t>
    </dgm:pt>
    <dgm:pt modelId="{93A04E90-685E-7C48-B5BB-DD3CD725FC77}" type="parTrans" cxnId="{7E4B9F48-CFA8-C74F-BBF2-FD335F17DFD4}">
      <dgm:prSet/>
      <dgm:spPr/>
      <dgm:t>
        <a:bodyPr/>
        <a:lstStyle/>
        <a:p>
          <a:endParaRPr lang="fr-FR"/>
        </a:p>
      </dgm:t>
    </dgm:pt>
    <dgm:pt modelId="{4B745B9E-DCDF-3F4D-B0BA-EABF5042068C}" type="sibTrans" cxnId="{7E4B9F48-CFA8-C74F-BBF2-FD335F17DFD4}">
      <dgm:prSet/>
      <dgm:spPr/>
      <dgm:t>
        <a:bodyPr/>
        <a:lstStyle/>
        <a:p>
          <a:endParaRPr lang="fr-FR"/>
        </a:p>
      </dgm:t>
    </dgm:pt>
    <dgm:pt modelId="{BA53539A-96C8-1444-B45A-981A1FA7C0D9}">
      <dgm:prSet phldrT="[Texte]" custT="1"/>
      <dgm:spPr/>
      <dgm:t>
        <a:bodyPr/>
        <a:lstStyle/>
        <a:p>
          <a:pPr algn="l"/>
          <a:r>
            <a:rPr lang="fr-FR" sz="1100" dirty="0">
              <a:solidFill>
                <a:srgbClr val="002060"/>
              </a:solidFill>
            </a:rPr>
            <a:t>Sur le territoire / dans CPTS</a:t>
          </a:r>
        </a:p>
      </dgm:t>
    </dgm:pt>
    <dgm:pt modelId="{1BB22073-73A2-D54B-8FE2-201DF383F4DE}" type="parTrans" cxnId="{B0166A12-7A22-7F4C-AD78-9D2E54E970A8}">
      <dgm:prSet/>
      <dgm:spPr/>
      <dgm:t>
        <a:bodyPr/>
        <a:lstStyle/>
        <a:p>
          <a:endParaRPr lang="fr-FR"/>
        </a:p>
      </dgm:t>
    </dgm:pt>
    <dgm:pt modelId="{C84721F8-9ED5-9341-9A17-02240DECF15D}" type="sibTrans" cxnId="{B0166A12-7A22-7F4C-AD78-9D2E54E970A8}">
      <dgm:prSet/>
      <dgm:spPr/>
      <dgm:t>
        <a:bodyPr/>
        <a:lstStyle/>
        <a:p>
          <a:endParaRPr lang="fr-FR"/>
        </a:p>
      </dgm:t>
    </dgm:pt>
    <dgm:pt modelId="{62F13A13-BEC1-804A-AF62-1A5424A7E6F4}">
      <dgm:prSet phldrT="[Texte]" custT="1"/>
      <dgm:spPr/>
      <dgm:t>
        <a:bodyPr/>
        <a:lstStyle/>
        <a:p>
          <a:pPr algn="l"/>
          <a:r>
            <a:rPr lang="fr-FR" sz="1100" dirty="0">
              <a:solidFill>
                <a:srgbClr val="002060"/>
              </a:solidFill>
            </a:rPr>
            <a:t>Médecins VOLONTAIRES pour recevoir SNP</a:t>
          </a:r>
        </a:p>
      </dgm:t>
    </dgm:pt>
    <dgm:pt modelId="{5B0C36B5-EF5D-2E42-99E2-A26D2647E13C}" type="parTrans" cxnId="{3E624B7B-3574-4341-A1A8-72F2848E5F6C}">
      <dgm:prSet/>
      <dgm:spPr/>
      <dgm:t>
        <a:bodyPr/>
        <a:lstStyle/>
        <a:p>
          <a:endParaRPr lang="fr-FR"/>
        </a:p>
      </dgm:t>
    </dgm:pt>
    <dgm:pt modelId="{61B0708B-B571-EF43-915A-5F36C50FCF97}" type="sibTrans" cxnId="{3E624B7B-3574-4341-A1A8-72F2848E5F6C}">
      <dgm:prSet/>
      <dgm:spPr/>
      <dgm:t>
        <a:bodyPr/>
        <a:lstStyle/>
        <a:p>
          <a:endParaRPr lang="fr-FR"/>
        </a:p>
      </dgm:t>
    </dgm:pt>
    <dgm:pt modelId="{DD21C38B-E4A7-9645-B277-1764E7C0D746}">
      <dgm:prSet phldrT="[Texte]" custT="1"/>
      <dgm:spPr/>
      <dgm:t>
        <a:bodyPr/>
        <a:lstStyle/>
        <a:p>
          <a:pPr algn="l"/>
          <a:r>
            <a:rPr lang="fr-FR" sz="1100" dirty="0">
              <a:solidFill>
                <a:srgbClr val="002060"/>
              </a:solidFill>
            </a:rPr>
            <a:t>Régulation MEDICALE</a:t>
          </a:r>
        </a:p>
      </dgm:t>
    </dgm:pt>
    <dgm:pt modelId="{D8445AB2-513E-E74E-8D96-60AB33FEC1B0}" type="parTrans" cxnId="{9D99D939-727D-554A-AB85-D2316A9BBC5D}">
      <dgm:prSet/>
      <dgm:spPr/>
      <dgm:t>
        <a:bodyPr/>
        <a:lstStyle/>
        <a:p>
          <a:endParaRPr lang="fr-FR"/>
        </a:p>
      </dgm:t>
    </dgm:pt>
    <dgm:pt modelId="{A6EFA265-3A2B-6E40-85D7-1E7A0DCCD4C4}" type="sibTrans" cxnId="{9D99D939-727D-554A-AB85-D2316A9BBC5D}">
      <dgm:prSet/>
      <dgm:spPr/>
      <dgm:t>
        <a:bodyPr/>
        <a:lstStyle/>
        <a:p>
          <a:endParaRPr lang="fr-FR"/>
        </a:p>
      </dgm:t>
    </dgm:pt>
    <dgm:pt modelId="{BF6EA932-13B4-9746-9B9D-E4C18E299AB9}">
      <dgm:prSet phldrT="[Texte]" custT="1"/>
      <dgm:spPr/>
      <dgm:t>
        <a:bodyPr/>
        <a:lstStyle/>
        <a:p>
          <a:pPr algn="l"/>
          <a:r>
            <a:rPr lang="fr-FR" sz="1100" dirty="0">
              <a:solidFill>
                <a:srgbClr val="002060"/>
              </a:solidFill>
            </a:rPr>
            <a:t>Orientation</a:t>
          </a:r>
        </a:p>
      </dgm:t>
    </dgm:pt>
    <dgm:pt modelId="{EF95CD51-500C-1544-958E-6D8FC8294139}" type="parTrans" cxnId="{AD1CD63F-9EFC-F744-A8A1-3646392BEB53}">
      <dgm:prSet/>
      <dgm:spPr/>
      <dgm:t>
        <a:bodyPr/>
        <a:lstStyle/>
        <a:p>
          <a:endParaRPr lang="fr-FR"/>
        </a:p>
      </dgm:t>
    </dgm:pt>
    <dgm:pt modelId="{743C9E1E-9142-944A-B23F-C7A2E1CE82D2}" type="sibTrans" cxnId="{AD1CD63F-9EFC-F744-A8A1-3646392BEB53}">
      <dgm:prSet/>
      <dgm:spPr/>
      <dgm:t>
        <a:bodyPr/>
        <a:lstStyle/>
        <a:p>
          <a:endParaRPr lang="fr-FR"/>
        </a:p>
      </dgm:t>
    </dgm:pt>
    <dgm:pt modelId="{419623A4-A709-6B4B-A739-EA28144955F4}">
      <dgm:prSet phldrT="[Texte]" custT="1"/>
      <dgm:spPr/>
      <dgm:t>
        <a:bodyPr/>
        <a:lstStyle/>
        <a:p>
          <a:pPr algn="l"/>
          <a:r>
            <a:rPr lang="fr-FR" sz="1100" dirty="0">
              <a:solidFill>
                <a:srgbClr val="002060"/>
              </a:solidFill>
            </a:rPr>
            <a:t>En proximité</a:t>
          </a:r>
        </a:p>
      </dgm:t>
    </dgm:pt>
    <dgm:pt modelId="{FFC1363F-483A-6149-9A53-B547EF05E2C5}" type="parTrans" cxnId="{98DDE1FD-B347-6342-8F71-4D7D6DCBD3B4}">
      <dgm:prSet/>
      <dgm:spPr/>
      <dgm:t>
        <a:bodyPr/>
        <a:lstStyle/>
        <a:p>
          <a:endParaRPr lang="fr-FR"/>
        </a:p>
      </dgm:t>
    </dgm:pt>
    <dgm:pt modelId="{20BB2CE1-05C8-F648-83F6-190ABB66CFBB}" type="sibTrans" cxnId="{98DDE1FD-B347-6342-8F71-4D7D6DCBD3B4}">
      <dgm:prSet/>
      <dgm:spPr/>
      <dgm:t>
        <a:bodyPr/>
        <a:lstStyle/>
        <a:p>
          <a:endParaRPr lang="fr-FR"/>
        </a:p>
      </dgm:t>
    </dgm:pt>
    <dgm:pt modelId="{C44EBEE6-DD1C-C048-8D9C-580C89FA6123}">
      <dgm:prSet phldrT="[Texte]" custT="1"/>
      <dgm:spPr/>
      <dgm:t>
        <a:bodyPr/>
        <a:lstStyle/>
        <a:p>
          <a:pPr algn="l"/>
          <a:r>
            <a:rPr lang="fr-FR" sz="1100" dirty="0">
              <a:solidFill>
                <a:srgbClr val="002060"/>
              </a:solidFill>
            </a:rPr>
            <a:t>PRIORITE MT</a:t>
          </a:r>
        </a:p>
      </dgm:t>
    </dgm:pt>
    <dgm:pt modelId="{7297A956-2333-BA4A-ADE1-70D78B7426D3}" type="parTrans" cxnId="{4743B6AD-41CD-CF43-A40C-1739F885D23F}">
      <dgm:prSet/>
      <dgm:spPr/>
      <dgm:t>
        <a:bodyPr/>
        <a:lstStyle/>
        <a:p>
          <a:endParaRPr lang="fr-FR"/>
        </a:p>
      </dgm:t>
    </dgm:pt>
    <dgm:pt modelId="{9348EB79-F61A-8943-91F1-65A141724C57}" type="sibTrans" cxnId="{4743B6AD-41CD-CF43-A40C-1739F885D23F}">
      <dgm:prSet/>
      <dgm:spPr/>
      <dgm:t>
        <a:bodyPr/>
        <a:lstStyle/>
        <a:p>
          <a:endParaRPr lang="fr-FR"/>
        </a:p>
      </dgm:t>
    </dgm:pt>
    <dgm:pt modelId="{BAAA2836-A92A-DC45-81AC-6E38D8A3B0F9}">
      <dgm:prSet custT="1"/>
      <dgm:spPr/>
      <dgm:t>
        <a:bodyPr/>
        <a:lstStyle/>
        <a:p>
          <a:pPr algn="ctr"/>
          <a:r>
            <a:rPr lang="fr-FR" sz="1400" b="1" dirty="0">
              <a:solidFill>
                <a:srgbClr val="002060"/>
              </a:solidFill>
            </a:rPr>
            <a:t>APPLICATION ORIENTATION</a:t>
          </a:r>
        </a:p>
      </dgm:t>
    </dgm:pt>
    <dgm:pt modelId="{F4CE6805-1A9F-3145-9C25-EC4F6FBBC2F9}" type="parTrans" cxnId="{8D25BE5B-1BAD-F040-848B-247A647F8C68}">
      <dgm:prSet/>
      <dgm:spPr/>
      <dgm:t>
        <a:bodyPr/>
        <a:lstStyle/>
        <a:p>
          <a:endParaRPr lang="fr-FR"/>
        </a:p>
      </dgm:t>
    </dgm:pt>
    <dgm:pt modelId="{20D00E97-A191-9F46-90C6-FBC3A663C23F}" type="sibTrans" cxnId="{8D25BE5B-1BAD-F040-848B-247A647F8C68}">
      <dgm:prSet/>
      <dgm:spPr/>
      <dgm:t>
        <a:bodyPr/>
        <a:lstStyle/>
        <a:p>
          <a:endParaRPr lang="fr-FR"/>
        </a:p>
      </dgm:t>
    </dgm:pt>
    <dgm:pt modelId="{09F685E9-5BB0-0F44-AAF7-F724A0432589}">
      <dgm:prSet custT="1"/>
      <dgm:spPr/>
      <dgm:t>
        <a:bodyPr/>
        <a:lstStyle/>
        <a:p>
          <a:pPr algn="l"/>
          <a:r>
            <a:rPr lang="fr-FR" sz="1100" dirty="0">
              <a:solidFill>
                <a:srgbClr val="002060"/>
              </a:solidFill>
            </a:rPr>
            <a:t>Par OSNP</a:t>
          </a:r>
        </a:p>
      </dgm:t>
    </dgm:pt>
    <dgm:pt modelId="{043E87A0-7BE5-2A40-B40F-F3CF1CF4347D}" type="parTrans" cxnId="{7A2F1F88-4090-CC49-BEEC-93EDEAB26BBA}">
      <dgm:prSet/>
      <dgm:spPr/>
      <dgm:t>
        <a:bodyPr/>
        <a:lstStyle/>
        <a:p>
          <a:endParaRPr lang="fr-FR"/>
        </a:p>
      </dgm:t>
    </dgm:pt>
    <dgm:pt modelId="{DBC3AF9F-9683-E643-A2C0-2881DF5AC2E4}" type="sibTrans" cxnId="{7A2F1F88-4090-CC49-BEEC-93EDEAB26BBA}">
      <dgm:prSet/>
      <dgm:spPr/>
      <dgm:t>
        <a:bodyPr/>
        <a:lstStyle/>
        <a:p>
          <a:endParaRPr lang="fr-FR"/>
        </a:p>
      </dgm:t>
    </dgm:pt>
    <dgm:pt modelId="{E338BF87-7C3E-764A-98B2-37F59E4B9F85}">
      <dgm:prSet custT="1"/>
      <dgm:spPr/>
      <dgm:t>
        <a:bodyPr/>
        <a:lstStyle/>
        <a:p>
          <a:pPr algn="l"/>
          <a:r>
            <a:rPr lang="fr-FR" sz="1100" dirty="0">
              <a:solidFill>
                <a:srgbClr val="002060"/>
              </a:solidFill>
            </a:rPr>
            <a:t>Procédure en cours de construction</a:t>
          </a:r>
        </a:p>
      </dgm:t>
    </dgm:pt>
    <dgm:pt modelId="{CA517A9C-47BF-8E45-8C55-A1323B8FE9AA}" type="parTrans" cxnId="{9D07AF4D-C1D5-704F-9C2C-2B517B940A09}">
      <dgm:prSet/>
      <dgm:spPr/>
      <dgm:t>
        <a:bodyPr/>
        <a:lstStyle/>
        <a:p>
          <a:endParaRPr lang="fr-FR"/>
        </a:p>
      </dgm:t>
    </dgm:pt>
    <dgm:pt modelId="{0FBDCA70-9253-2949-9614-ABD1EC7BE991}" type="sibTrans" cxnId="{9D07AF4D-C1D5-704F-9C2C-2B517B940A09}">
      <dgm:prSet/>
      <dgm:spPr/>
      <dgm:t>
        <a:bodyPr/>
        <a:lstStyle/>
        <a:p>
          <a:endParaRPr lang="fr-FR"/>
        </a:p>
      </dgm:t>
    </dgm:pt>
    <dgm:pt modelId="{69155F4D-85EF-734E-990B-C6CE1A81A985}">
      <dgm:prSet custT="1"/>
      <dgm:spPr/>
      <dgm:t>
        <a:bodyPr/>
        <a:lstStyle/>
        <a:p>
          <a:pPr algn="l"/>
          <a:r>
            <a:rPr lang="fr-FR" sz="1100" dirty="0">
              <a:solidFill>
                <a:srgbClr val="002060"/>
              </a:solidFill>
            </a:rPr>
            <a:t>Respect des consignes de l’organisation du territoire</a:t>
          </a:r>
        </a:p>
      </dgm:t>
    </dgm:pt>
    <dgm:pt modelId="{DA7C426D-46C5-A648-8E43-9F9FA9F948AD}" type="parTrans" cxnId="{07522D91-C18E-0F42-A159-5FC438B1D664}">
      <dgm:prSet/>
      <dgm:spPr/>
      <dgm:t>
        <a:bodyPr/>
        <a:lstStyle/>
        <a:p>
          <a:endParaRPr lang="fr-FR"/>
        </a:p>
      </dgm:t>
    </dgm:pt>
    <dgm:pt modelId="{F4BB44D2-F547-8A4F-A252-12027A8B161C}" type="sibTrans" cxnId="{07522D91-C18E-0F42-A159-5FC438B1D664}">
      <dgm:prSet/>
      <dgm:spPr/>
      <dgm:t>
        <a:bodyPr/>
        <a:lstStyle/>
        <a:p>
          <a:endParaRPr lang="fr-FR"/>
        </a:p>
      </dgm:t>
    </dgm:pt>
    <dgm:pt modelId="{67EE7ED3-4CB4-8B46-9207-B7DB49E39A35}">
      <dgm:prSet phldrT="[Texte]" custT="1"/>
      <dgm:spPr/>
      <dgm:t>
        <a:bodyPr/>
        <a:lstStyle/>
        <a:p>
          <a:pPr algn="l"/>
          <a:r>
            <a:rPr lang="fr-FR" sz="1100" dirty="0">
              <a:solidFill>
                <a:srgbClr val="002060"/>
              </a:solidFill>
            </a:rPr>
            <a:t>Modalités de com à construire</a:t>
          </a:r>
        </a:p>
      </dgm:t>
    </dgm:pt>
    <dgm:pt modelId="{F66C6587-1849-C44E-B014-DA75D9B0B762}" type="parTrans" cxnId="{1FBD0282-3D6F-3245-BB4C-771F408526AB}">
      <dgm:prSet/>
      <dgm:spPr/>
      <dgm:t>
        <a:bodyPr/>
        <a:lstStyle/>
        <a:p>
          <a:endParaRPr lang="fr-FR"/>
        </a:p>
      </dgm:t>
    </dgm:pt>
    <dgm:pt modelId="{139ACC21-2C3D-C549-9DA9-22B546C1D171}" type="sibTrans" cxnId="{1FBD0282-3D6F-3245-BB4C-771F408526AB}">
      <dgm:prSet/>
      <dgm:spPr/>
      <dgm:t>
        <a:bodyPr/>
        <a:lstStyle/>
        <a:p>
          <a:endParaRPr lang="fr-FR"/>
        </a:p>
      </dgm:t>
    </dgm:pt>
    <dgm:pt modelId="{7F2FF65E-FA98-0448-9CBB-F083670ABE8E}" type="pres">
      <dgm:prSet presAssocID="{8A69CA81-D986-3A46-96B2-A39ADA20FB62}" presName="CompostProcess" presStyleCnt="0">
        <dgm:presLayoutVars>
          <dgm:dir/>
          <dgm:resizeHandles val="exact"/>
        </dgm:presLayoutVars>
      </dgm:prSet>
      <dgm:spPr/>
      <dgm:t>
        <a:bodyPr/>
        <a:lstStyle/>
        <a:p>
          <a:endParaRPr lang="fr-FR"/>
        </a:p>
      </dgm:t>
    </dgm:pt>
    <dgm:pt modelId="{5819DBE2-D0FF-8C40-A8A5-4D402DF55D44}" type="pres">
      <dgm:prSet presAssocID="{8A69CA81-D986-3A46-96B2-A39ADA20FB62}" presName="arrow" presStyleLbl="bgShp" presStyleIdx="0" presStyleCnt="1" custScaleX="117647"/>
      <dgm:spPr/>
    </dgm:pt>
    <dgm:pt modelId="{1A241999-E0B4-6F47-923A-50204EF7D3EB}" type="pres">
      <dgm:prSet presAssocID="{8A69CA81-D986-3A46-96B2-A39ADA20FB62}" presName="linearProcess" presStyleCnt="0"/>
      <dgm:spPr/>
    </dgm:pt>
    <dgm:pt modelId="{5267DBE9-2532-7141-A09A-580D57465A18}" type="pres">
      <dgm:prSet presAssocID="{851F6DC6-45A7-B140-8B10-44B61D5FFF3C}" presName="textNode" presStyleLbl="node1" presStyleIdx="0" presStyleCnt="4" custScaleX="89323" custScaleY="104616">
        <dgm:presLayoutVars>
          <dgm:bulletEnabled val="1"/>
        </dgm:presLayoutVars>
      </dgm:prSet>
      <dgm:spPr/>
      <dgm:t>
        <a:bodyPr/>
        <a:lstStyle/>
        <a:p>
          <a:endParaRPr lang="fr-FR"/>
        </a:p>
      </dgm:t>
    </dgm:pt>
    <dgm:pt modelId="{3A1058C3-3BEE-4643-BB26-C2BEA2CF468E}" type="pres">
      <dgm:prSet presAssocID="{40C92534-D794-C245-A5CE-6BCB5AFA4261}" presName="sibTrans" presStyleCnt="0"/>
      <dgm:spPr/>
    </dgm:pt>
    <dgm:pt modelId="{200FF1BA-DBE1-C944-AECE-41BFCA45D957}" type="pres">
      <dgm:prSet presAssocID="{1D23C7E3-2E40-D241-9D2F-DC4ADD84B5A6}" presName="textNode" presStyleLbl="node1" presStyleIdx="1" presStyleCnt="4" custScaleX="83508" custScaleY="104616">
        <dgm:presLayoutVars>
          <dgm:bulletEnabled val="1"/>
        </dgm:presLayoutVars>
      </dgm:prSet>
      <dgm:spPr/>
      <dgm:t>
        <a:bodyPr/>
        <a:lstStyle/>
        <a:p>
          <a:endParaRPr lang="fr-FR"/>
        </a:p>
      </dgm:t>
    </dgm:pt>
    <dgm:pt modelId="{547ACD69-2D05-2D4D-AA07-D9658411B562}" type="pres">
      <dgm:prSet presAssocID="{7BB3E263-FA0E-D240-AEEA-7C899D99D175}" presName="sibTrans" presStyleCnt="0"/>
      <dgm:spPr/>
    </dgm:pt>
    <dgm:pt modelId="{2E4FA2A3-42F9-1D43-8EA7-F7FC68F687D9}" type="pres">
      <dgm:prSet presAssocID="{BAAA2836-A92A-DC45-81AC-6E38D8A3B0F9}" presName="textNode" presStyleLbl="node1" presStyleIdx="2" presStyleCnt="4" custScaleX="101571" custScaleY="104616">
        <dgm:presLayoutVars>
          <dgm:bulletEnabled val="1"/>
        </dgm:presLayoutVars>
      </dgm:prSet>
      <dgm:spPr/>
      <dgm:t>
        <a:bodyPr/>
        <a:lstStyle/>
        <a:p>
          <a:endParaRPr lang="fr-FR"/>
        </a:p>
      </dgm:t>
    </dgm:pt>
    <dgm:pt modelId="{570ED1AD-682C-AD4E-8299-EAD718FAD500}" type="pres">
      <dgm:prSet presAssocID="{20D00E97-A191-9F46-90C6-FBC3A663C23F}" presName="sibTrans" presStyleCnt="0"/>
      <dgm:spPr/>
    </dgm:pt>
    <dgm:pt modelId="{35F0E698-A785-C440-85E8-79138072E4B1}" type="pres">
      <dgm:prSet presAssocID="{68C1CB31-5E42-4A46-8B8A-8997FB32C827}" presName="textNode" presStyleLbl="node1" presStyleIdx="3" presStyleCnt="4" custScaleX="111256" custScaleY="104616">
        <dgm:presLayoutVars>
          <dgm:bulletEnabled val="1"/>
        </dgm:presLayoutVars>
      </dgm:prSet>
      <dgm:spPr/>
      <dgm:t>
        <a:bodyPr/>
        <a:lstStyle/>
        <a:p>
          <a:endParaRPr lang="fr-FR"/>
        </a:p>
      </dgm:t>
    </dgm:pt>
  </dgm:ptLst>
  <dgm:cxnLst>
    <dgm:cxn modelId="{AD1CD63F-9EFC-F744-A8A1-3646392BEB53}" srcId="{851F6DC6-45A7-B140-8B10-44B61D5FFF3C}" destId="{BF6EA932-13B4-9746-9B9D-E4C18E299AB9}" srcOrd="2" destOrd="0" parTransId="{EF95CD51-500C-1544-958E-6D8FC8294139}" sibTransId="{743C9E1E-9142-944A-B23F-C7A2E1CE82D2}"/>
    <dgm:cxn modelId="{60046D22-DC10-8A49-B4AC-111BC9C1196D}" type="presOf" srcId="{DD21C38B-E4A7-9645-B277-1764E7C0D746}" destId="{5267DBE9-2532-7141-A09A-580D57465A18}" srcOrd="0" destOrd="2" presId="urn:microsoft.com/office/officeart/2005/8/layout/hProcess9"/>
    <dgm:cxn modelId="{1235BC14-5811-1146-A463-DC6BCEE61E05}" type="presOf" srcId="{E338BF87-7C3E-764A-98B2-37F59E4B9F85}" destId="{2E4FA2A3-42F9-1D43-8EA7-F7FC68F687D9}" srcOrd="0" destOrd="2" presId="urn:microsoft.com/office/officeart/2005/8/layout/hProcess9"/>
    <dgm:cxn modelId="{8D25BE5B-1BAD-F040-848B-247A647F8C68}" srcId="{8A69CA81-D986-3A46-96B2-A39ADA20FB62}" destId="{BAAA2836-A92A-DC45-81AC-6E38D8A3B0F9}" srcOrd="2" destOrd="0" parTransId="{F4CE6805-1A9F-3145-9C25-EC4F6FBBC2F9}" sibTransId="{20D00E97-A191-9F46-90C6-FBC3A663C23F}"/>
    <dgm:cxn modelId="{35356563-13DD-CD4E-82C6-A00D91DCB3A4}" type="presOf" srcId="{EF2059DD-C612-2643-BE95-25EDC35F69FE}" destId="{200FF1BA-DBE1-C944-AECE-41BFCA45D957}" srcOrd="0" destOrd="1" presId="urn:microsoft.com/office/officeart/2005/8/layout/hProcess9"/>
    <dgm:cxn modelId="{728F431A-0A8C-984A-ADF0-11AAB40722C0}" type="presOf" srcId="{BF6EA932-13B4-9746-9B9D-E4C18E299AB9}" destId="{5267DBE9-2532-7141-A09A-580D57465A18}" srcOrd="0" destOrd="3" presId="urn:microsoft.com/office/officeart/2005/8/layout/hProcess9"/>
    <dgm:cxn modelId="{EABE5C11-2242-A443-905B-552408852F23}" type="presOf" srcId="{67EE7ED3-4CB4-8B46-9207-B7DB49E39A35}" destId="{35F0E698-A785-C440-85E8-79138072E4B1}" srcOrd="0" destOrd="5" presId="urn:microsoft.com/office/officeart/2005/8/layout/hProcess9"/>
    <dgm:cxn modelId="{FB008FB1-A3AD-824E-8514-891585C9F50C}" srcId="{1D23C7E3-2E40-D241-9D2F-DC4ADD84B5A6}" destId="{510CC0B1-5AFC-244D-B24B-CE0EDC136DAE}" srcOrd="1" destOrd="0" parTransId="{8C45A4B6-EFCD-8D4A-BF9C-A3C7535FABC2}" sibTransId="{292972E8-3183-3945-8833-4CC748EE92D1}"/>
    <dgm:cxn modelId="{3CF5E73E-B785-E341-86AF-1080935D1808}" type="presOf" srcId="{C44EBEE6-DD1C-C048-8D9C-580C89FA6123}" destId="{35F0E698-A785-C440-85E8-79138072E4B1}" srcOrd="0" destOrd="3" presId="urn:microsoft.com/office/officeart/2005/8/layout/hProcess9"/>
    <dgm:cxn modelId="{B0166A12-7A22-7F4C-AD78-9D2E54E970A8}" srcId="{68C1CB31-5E42-4A46-8B8A-8997FB32C827}" destId="{BA53539A-96C8-1444-B45A-981A1FA7C0D9}" srcOrd="0" destOrd="0" parTransId="{1BB22073-73A2-D54B-8FE2-201DF383F4DE}" sibTransId="{C84721F8-9ED5-9341-9A17-02240DECF15D}"/>
    <dgm:cxn modelId="{5B878C66-D416-5643-9BC5-ABE9C0C91E04}" type="presOf" srcId="{BAAA2836-A92A-DC45-81AC-6E38D8A3B0F9}" destId="{2E4FA2A3-42F9-1D43-8EA7-F7FC68F687D9}" srcOrd="0" destOrd="0" presId="urn:microsoft.com/office/officeart/2005/8/layout/hProcess9"/>
    <dgm:cxn modelId="{3334EE5B-6850-BE46-81A2-5C95D86D6B6E}" type="presOf" srcId="{510CC0B1-5AFC-244D-B24B-CE0EDC136DAE}" destId="{200FF1BA-DBE1-C944-AECE-41BFCA45D957}" srcOrd="0" destOrd="2" presId="urn:microsoft.com/office/officeart/2005/8/layout/hProcess9"/>
    <dgm:cxn modelId="{70EEADD6-7B20-204D-A847-73844EC02AAC}" type="presOf" srcId="{BA53539A-96C8-1444-B45A-981A1FA7C0D9}" destId="{35F0E698-A785-C440-85E8-79138072E4B1}" srcOrd="0" destOrd="1" presId="urn:microsoft.com/office/officeart/2005/8/layout/hProcess9"/>
    <dgm:cxn modelId="{98DDE1FD-B347-6342-8F71-4D7D6DCBD3B4}" srcId="{68C1CB31-5E42-4A46-8B8A-8997FB32C827}" destId="{419623A4-A709-6B4B-A739-EA28144955F4}" srcOrd="1" destOrd="0" parTransId="{FFC1363F-483A-6149-9A53-B547EF05E2C5}" sibTransId="{20BB2CE1-05C8-F648-83F6-190ABB66CFBB}"/>
    <dgm:cxn modelId="{7A2F1F88-4090-CC49-BEEC-93EDEAB26BBA}" srcId="{BAAA2836-A92A-DC45-81AC-6E38D8A3B0F9}" destId="{09F685E9-5BB0-0F44-AAF7-F724A0432589}" srcOrd="0" destOrd="0" parTransId="{043E87A0-7BE5-2A40-B40F-F3CF1CF4347D}" sibTransId="{DBC3AF9F-9683-E643-A2C0-2881DF5AC2E4}"/>
    <dgm:cxn modelId="{1FBD0282-3D6F-3245-BB4C-771F408526AB}" srcId="{68C1CB31-5E42-4A46-8B8A-8997FB32C827}" destId="{67EE7ED3-4CB4-8B46-9207-B7DB49E39A35}" srcOrd="4" destOrd="0" parTransId="{F66C6587-1849-C44E-B014-DA75D9B0B762}" sibTransId="{139ACC21-2C3D-C549-9DA9-22B546C1D171}"/>
    <dgm:cxn modelId="{2357C69A-1EB2-714C-AEE0-534C9827D781}" srcId="{8A69CA81-D986-3A46-96B2-A39ADA20FB62}" destId="{851F6DC6-45A7-B140-8B10-44B61D5FFF3C}" srcOrd="0" destOrd="0" parTransId="{A53E16CD-12A7-0D49-9131-41977816219B}" sibTransId="{40C92534-D794-C245-A5CE-6BCB5AFA4261}"/>
    <dgm:cxn modelId="{5CF4A664-010C-9A49-93A0-A21DC6714DB2}" srcId="{8A69CA81-D986-3A46-96B2-A39ADA20FB62}" destId="{1D23C7E3-2E40-D241-9D2F-DC4ADD84B5A6}" srcOrd="1" destOrd="0" parTransId="{A7207BAC-16D5-AE41-99E6-D53274ED7CCF}" sibTransId="{7BB3E263-FA0E-D240-AEEA-7C899D99D175}"/>
    <dgm:cxn modelId="{7E4B9F48-CFA8-C74F-BBF2-FD335F17DFD4}" srcId="{8A69CA81-D986-3A46-96B2-A39ADA20FB62}" destId="{68C1CB31-5E42-4A46-8B8A-8997FB32C827}" srcOrd="3" destOrd="0" parTransId="{93A04E90-685E-7C48-B5BB-DD3CD725FC77}" sibTransId="{4B745B9E-DCDF-3F4D-B0BA-EABF5042068C}"/>
    <dgm:cxn modelId="{FE7D4304-C623-634C-A90C-21F234D59789}" type="presOf" srcId="{68C1CB31-5E42-4A46-8B8A-8997FB32C827}" destId="{35F0E698-A785-C440-85E8-79138072E4B1}" srcOrd="0" destOrd="0" presId="urn:microsoft.com/office/officeart/2005/8/layout/hProcess9"/>
    <dgm:cxn modelId="{A8D60360-73C9-EC45-BFAF-990474087F50}" srcId="{1D23C7E3-2E40-D241-9D2F-DC4ADD84B5A6}" destId="{EF2059DD-C612-2643-BE95-25EDC35F69FE}" srcOrd="0" destOrd="0" parTransId="{6F6ECB8A-6C10-4C4A-92AF-3F2965B04787}" sibTransId="{9F84DF2D-2490-A243-B5DF-0EC8381E322C}"/>
    <dgm:cxn modelId="{07522D91-C18E-0F42-A159-5FC438B1D664}" srcId="{BAAA2836-A92A-DC45-81AC-6E38D8A3B0F9}" destId="{69155F4D-85EF-734E-990B-C6CE1A81A985}" srcOrd="2" destOrd="0" parTransId="{DA7C426D-46C5-A648-8E43-9F9FA9F948AD}" sibTransId="{F4BB44D2-F547-8A4F-A252-12027A8B161C}"/>
    <dgm:cxn modelId="{9549390B-AC64-CD40-B7EB-44DAABE9AA9C}" type="presOf" srcId="{8A69CA81-D986-3A46-96B2-A39ADA20FB62}" destId="{7F2FF65E-FA98-0448-9CBB-F083670ABE8E}" srcOrd="0" destOrd="0" presId="urn:microsoft.com/office/officeart/2005/8/layout/hProcess9"/>
    <dgm:cxn modelId="{4743B6AD-41CD-CF43-A40C-1739F885D23F}" srcId="{68C1CB31-5E42-4A46-8B8A-8997FB32C827}" destId="{C44EBEE6-DD1C-C048-8D9C-580C89FA6123}" srcOrd="2" destOrd="0" parTransId="{7297A956-2333-BA4A-ADE1-70D78B7426D3}" sibTransId="{9348EB79-F61A-8943-91F1-65A141724C57}"/>
    <dgm:cxn modelId="{72E469E1-B538-7944-9142-AB4443721C37}" type="presOf" srcId="{69155F4D-85EF-734E-990B-C6CE1A81A985}" destId="{2E4FA2A3-42F9-1D43-8EA7-F7FC68F687D9}" srcOrd="0" destOrd="3" presId="urn:microsoft.com/office/officeart/2005/8/layout/hProcess9"/>
    <dgm:cxn modelId="{9D07AF4D-C1D5-704F-9C2C-2B517B940A09}" srcId="{BAAA2836-A92A-DC45-81AC-6E38D8A3B0F9}" destId="{E338BF87-7C3E-764A-98B2-37F59E4B9F85}" srcOrd="1" destOrd="0" parTransId="{CA517A9C-47BF-8E45-8C55-A1323B8FE9AA}" sibTransId="{0FBDCA70-9253-2949-9614-ABD1EC7BE991}"/>
    <dgm:cxn modelId="{9CF5EF99-1D34-C448-8669-CCD0E4BAC132}" type="presOf" srcId="{62F13A13-BEC1-804A-AF62-1A5424A7E6F4}" destId="{35F0E698-A785-C440-85E8-79138072E4B1}" srcOrd="0" destOrd="4" presId="urn:microsoft.com/office/officeart/2005/8/layout/hProcess9"/>
    <dgm:cxn modelId="{597B31DE-E10F-454E-A3B6-608919B1F7F3}" type="presOf" srcId="{419623A4-A709-6B4B-A739-EA28144955F4}" destId="{35F0E698-A785-C440-85E8-79138072E4B1}" srcOrd="0" destOrd="2" presId="urn:microsoft.com/office/officeart/2005/8/layout/hProcess9"/>
    <dgm:cxn modelId="{99CBBB4B-99DE-1A48-A69C-14CDAAA8B564}" type="presOf" srcId="{862EF380-B237-9441-AE66-A10EAA320050}" destId="{5267DBE9-2532-7141-A09A-580D57465A18}" srcOrd="0" destOrd="1" presId="urn:microsoft.com/office/officeart/2005/8/layout/hProcess9"/>
    <dgm:cxn modelId="{13655648-783D-644C-96BF-6818124B1651}" type="presOf" srcId="{09F685E9-5BB0-0F44-AAF7-F724A0432589}" destId="{2E4FA2A3-42F9-1D43-8EA7-F7FC68F687D9}" srcOrd="0" destOrd="1" presId="urn:microsoft.com/office/officeart/2005/8/layout/hProcess9"/>
    <dgm:cxn modelId="{48ED5266-82B7-564A-87E7-0E546F684D94}" srcId="{851F6DC6-45A7-B140-8B10-44B61D5FFF3C}" destId="{862EF380-B237-9441-AE66-A10EAA320050}" srcOrd="0" destOrd="0" parTransId="{7FE6A799-08D9-B745-99F6-0AABDD42C4E7}" sibTransId="{B95817F8-15E5-444F-BDED-294AF8B76717}"/>
    <dgm:cxn modelId="{9D99D939-727D-554A-AB85-D2316A9BBC5D}" srcId="{851F6DC6-45A7-B140-8B10-44B61D5FFF3C}" destId="{DD21C38B-E4A7-9645-B277-1764E7C0D746}" srcOrd="1" destOrd="0" parTransId="{D8445AB2-513E-E74E-8D96-60AB33FEC1B0}" sibTransId="{A6EFA265-3A2B-6E40-85D7-1E7A0DCCD4C4}"/>
    <dgm:cxn modelId="{3E624B7B-3574-4341-A1A8-72F2848E5F6C}" srcId="{68C1CB31-5E42-4A46-8B8A-8997FB32C827}" destId="{62F13A13-BEC1-804A-AF62-1A5424A7E6F4}" srcOrd="3" destOrd="0" parTransId="{5B0C36B5-EF5D-2E42-99E2-A26D2647E13C}" sibTransId="{61B0708B-B571-EF43-915A-5F36C50FCF97}"/>
    <dgm:cxn modelId="{11B6239C-47CF-484B-A33B-A3CC80FC36A5}" type="presOf" srcId="{1D23C7E3-2E40-D241-9D2F-DC4ADD84B5A6}" destId="{200FF1BA-DBE1-C944-AECE-41BFCA45D957}" srcOrd="0" destOrd="0" presId="urn:microsoft.com/office/officeart/2005/8/layout/hProcess9"/>
    <dgm:cxn modelId="{30593425-19E5-7744-82E2-76E820A98C27}" type="presOf" srcId="{851F6DC6-45A7-B140-8B10-44B61D5FFF3C}" destId="{5267DBE9-2532-7141-A09A-580D57465A18}" srcOrd="0" destOrd="0" presId="urn:microsoft.com/office/officeart/2005/8/layout/hProcess9"/>
    <dgm:cxn modelId="{FA6016DA-71EC-0A41-AF4D-E6AE2054EED5}" type="presParOf" srcId="{7F2FF65E-FA98-0448-9CBB-F083670ABE8E}" destId="{5819DBE2-D0FF-8C40-A8A5-4D402DF55D44}" srcOrd="0" destOrd="0" presId="urn:microsoft.com/office/officeart/2005/8/layout/hProcess9"/>
    <dgm:cxn modelId="{9DB4442E-E9BD-C440-AF0A-C301B1C8CCEE}" type="presParOf" srcId="{7F2FF65E-FA98-0448-9CBB-F083670ABE8E}" destId="{1A241999-E0B4-6F47-923A-50204EF7D3EB}" srcOrd="1" destOrd="0" presId="urn:microsoft.com/office/officeart/2005/8/layout/hProcess9"/>
    <dgm:cxn modelId="{E7AA9689-1256-314F-B61F-6F4C96508247}" type="presParOf" srcId="{1A241999-E0B4-6F47-923A-50204EF7D3EB}" destId="{5267DBE9-2532-7141-A09A-580D57465A18}" srcOrd="0" destOrd="0" presId="urn:microsoft.com/office/officeart/2005/8/layout/hProcess9"/>
    <dgm:cxn modelId="{501B68D9-F0CA-3740-A6AA-3346E708A490}" type="presParOf" srcId="{1A241999-E0B4-6F47-923A-50204EF7D3EB}" destId="{3A1058C3-3BEE-4643-BB26-C2BEA2CF468E}" srcOrd="1" destOrd="0" presId="urn:microsoft.com/office/officeart/2005/8/layout/hProcess9"/>
    <dgm:cxn modelId="{4F5A6B45-E51A-FC4D-90CC-61105AB0A9F4}" type="presParOf" srcId="{1A241999-E0B4-6F47-923A-50204EF7D3EB}" destId="{200FF1BA-DBE1-C944-AECE-41BFCA45D957}" srcOrd="2" destOrd="0" presId="urn:microsoft.com/office/officeart/2005/8/layout/hProcess9"/>
    <dgm:cxn modelId="{3BF969A1-54D3-7446-B154-9C22B2B5BEE4}" type="presParOf" srcId="{1A241999-E0B4-6F47-923A-50204EF7D3EB}" destId="{547ACD69-2D05-2D4D-AA07-D9658411B562}" srcOrd="3" destOrd="0" presId="urn:microsoft.com/office/officeart/2005/8/layout/hProcess9"/>
    <dgm:cxn modelId="{96931A96-12AD-1949-9224-EBBF343A2FC7}" type="presParOf" srcId="{1A241999-E0B4-6F47-923A-50204EF7D3EB}" destId="{2E4FA2A3-42F9-1D43-8EA7-F7FC68F687D9}" srcOrd="4" destOrd="0" presId="urn:microsoft.com/office/officeart/2005/8/layout/hProcess9"/>
    <dgm:cxn modelId="{DF04EA26-16F3-614B-9F5B-23705D2523C4}" type="presParOf" srcId="{1A241999-E0B4-6F47-923A-50204EF7D3EB}" destId="{570ED1AD-682C-AD4E-8299-EAD718FAD500}" srcOrd="5" destOrd="0" presId="urn:microsoft.com/office/officeart/2005/8/layout/hProcess9"/>
    <dgm:cxn modelId="{A7771B1C-6538-8149-BA33-AE9A410C2403}" type="presParOf" srcId="{1A241999-E0B4-6F47-923A-50204EF7D3EB}" destId="{35F0E698-A785-C440-85E8-79138072E4B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200989-2BFF-5B4D-90D0-43DCFB54E828}" type="doc">
      <dgm:prSet loTypeId="urn:microsoft.com/office/officeart/2005/8/layout/chevron2" loCatId="" qsTypeId="urn:microsoft.com/office/officeart/2005/8/quickstyle/simple3" qsCatId="simple" csTypeId="urn:microsoft.com/office/officeart/2005/8/colors/colorful1" csCatId="colorful" phldr="1"/>
      <dgm:spPr/>
      <dgm:t>
        <a:bodyPr/>
        <a:lstStyle/>
        <a:p>
          <a:endParaRPr lang="fr-FR"/>
        </a:p>
      </dgm:t>
    </dgm:pt>
    <dgm:pt modelId="{98849B90-0AC3-A746-9FCB-71325D4BE7B9}">
      <dgm:prSet phldrT="[Texte]" custT="1"/>
      <dgm:spPr/>
      <dgm:t>
        <a:bodyPr/>
        <a:lstStyle/>
        <a:p>
          <a:pPr>
            <a:buFont typeface="Courier New" panose="02070309020205020404" pitchFamily="49" charset="0"/>
            <a:buNone/>
          </a:pPr>
          <a:r>
            <a:rPr lang="fr-FR" sz="1800" b="1" dirty="0">
              <a:solidFill>
                <a:srgbClr val="002060"/>
              </a:solidFill>
            </a:rPr>
            <a:t>Ce qui relève </a:t>
          </a:r>
        </a:p>
        <a:p>
          <a:pPr>
            <a:buFont typeface="Courier New" panose="02070309020205020404" pitchFamily="49" charset="0"/>
            <a:buNone/>
          </a:pPr>
          <a:r>
            <a:rPr lang="fr-FR" sz="1800" b="1" dirty="0">
              <a:solidFill>
                <a:srgbClr val="002060"/>
              </a:solidFill>
            </a:rPr>
            <a:t>du SAS</a:t>
          </a:r>
          <a:endParaRPr lang="fr-FR" sz="1800" dirty="0">
            <a:solidFill>
              <a:srgbClr val="002060"/>
            </a:solidFill>
          </a:endParaRPr>
        </a:p>
      </dgm:t>
    </dgm:pt>
    <dgm:pt modelId="{75290C1D-E6A2-A94D-A7E2-8E06ACD6CD3C}" type="parTrans" cxnId="{5E7712B7-0ED1-DF4B-B634-BAD97FDB51B1}">
      <dgm:prSet/>
      <dgm:spPr/>
      <dgm:t>
        <a:bodyPr/>
        <a:lstStyle/>
        <a:p>
          <a:endParaRPr lang="fr-FR">
            <a:solidFill>
              <a:srgbClr val="002060"/>
            </a:solidFill>
          </a:endParaRPr>
        </a:p>
      </dgm:t>
    </dgm:pt>
    <dgm:pt modelId="{3CC3A56A-B30E-924F-BF04-A8B3F92977DA}" type="sibTrans" cxnId="{5E7712B7-0ED1-DF4B-B634-BAD97FDB51B1}">
      <dgm:prSet/>
      <dgm:spPr/>
      <dgm:t>
        <a:bodyPr/>
        <a:lstStyle/>
        <a:p>
          <a:endParaRPr lang="fr-FR">
            <a:solidFill>
              <a:srgbClr val="002060"/>
            </a:solidFill>
          </a:endParaRPr>
        </a:p>
      </dgm:t>
    </dgm:pt>
    <dgm:pt modelId="{F8DC17BB-186A-134F-95B4-85F0279C01AB}">
      <dgm:prSet phldrT="[Texte]" custT="1"/>
      <dgm:spPr/>
      <dgm:t>
        <a:bodyPr/>
        <a:lstStyle/>
        <a:p>
          <a:pPr>
            <a:buFont typeface="Courier New" panose="02070309020205020404" pitchFamily="49" charset="0"/>
            <a:buNone/>
          </a:pPr>
          <a:r>
            <a:rPr lang="fr-FR" sz="1600" b="1" dirty="0">
              <a:solidFill>
                <a:srgbClr val="002060"/>
              </a:solidFill>
            </a:rPr>
            <a:t>Ce qui relève de la médecine générale</a:t>
          </a:r>
          <a:endParaRPr lang="fr-FR" sz="1600" dirty="0">
            <a:solidFill>
              <a:srgbClr val="002060"/>
            </a:solidFill>
          </a:endParaRPr>
        </a:p>
      </dgm:t>
    </dgm:pt>
    <dgm:pt modelId="{DDACDDDD-42F2-2E40-8C5F-01143D82B7F3}" type="parTrans" cxnId="{0E56B99D-7A50-6D49-8107-B0BE3EEB8877}">
      <dgm:prSet/>
      <dgm:spPr/>
      <dgm:t>
        <a:bodyPr/>
        <a:lstStyle/>
        <a:p>
          <a:endParaRPr lang="fr-FR">
            <a:solidFill>
              <a:srgbClr val="002060"/>
            </a:solidFill>
          </a:endParaRPr>
        </a:p>
      </dgm:t>
    </dgm:pt>
    <dgm:pt modelId="{091EC0FC-06B1-974E-8ED3-57014C7C4FA6}" type="sibTrans" cxnId="{0E56B99D-7A50-6D49-8107-B0BE3EEB8877}">
      <dgm:prSet/>
      <dgm:spPr/>
      <dgm:t>
        <a:bodyPr/>
        <a:lstStyle/>
        <a:p>
          <a:endParaRPr lang="fr-FR">
            <a:solidFill>
              <a:srgbClr val="002060"/>
            </a:solidFill>
          </a:endParaRPr>
        </a:p>
      </dgm:t>
    </dgm:pt>
    <dgm:pt modelId="{C72FDC21-6205-5B48-B860-CBE20286107B}">
      <dgm:prSet custT="1"/>
      <dgm:spPr/>
      <dgm:t>
        <a:bodyPr/>
        <a:lstStyle/>
        <a:p>
          <a:pPr>
            <a:buFont typeface="Wingdings" pitchFamily="2" charset="2"/>
            <a:buNone/>
          </a:pPr>
          <a:r>
            <a:rPr lang="fr-FR" sz="1400" dirty="0">
              <a:solidFill>
                <a:srgbClr val="002060"/>
              </a:solidFill>
            </a:rPr>
            <a:t>Gestion de l’appel du patient à son orientation</a:t>
          </a:r>
        </a:p>
      </dgm:t>
    </dgm:pt>
    <dgm:pt modelId="{C4959A15-3861-9F46-8CD2-15EE02753EC6}" type="parTrans" cxnId="{6FC22BE0-EC4A-5940-BAC7-0E9E3C0BEE30}">
      <dgm:prSet/>
      <dgm:spPr/>
      <dgm:t>
        <a:bodyPr/>
        <a:lstStyle/>
        <a:p>
          <a:endParaRPr lang="fr-FR">
            <a:solidFill>
              <a:srgbClr val="002060"/>
            </a:solidFill>
          </a:endParaRPr>
        </a:p>
      </dgm:t>
    </dgm:pt>
    <dgm:pt modelId="{01713487-64E5-EF4F-9658-123F924AE630}" type="sibTrans" cxnId="{6FC22BE0-EC4A-5940-BAC7-0E9E3C0BEE30}">
      <dgm:prSet/>
      <dgm:spPr/>
      <dgm:t>
        <a:bodyPr/>
        <a:lstStyle/>
        <a:p>
          <a:endParaRPr lang="fr-FR">
            <a:solidFill>
              <a:srgbClr val="002060"/>
            </a:solidFill>
          </a:endParaRPr>
        </a:p>
      </dgm:t>
    </dgm:pt>
    <dgm:pt modelId="{68ABC425-7230-5341-9A3F-80C6F6E79974}">
      <dgm:prSet custT="1"/>
      <dgm:spPr/>
      <dgm:t>
        <a:bodyPr/>
        <a:lstStyle/>
        <a:p>
          <a:pPr>
            <a:buFont typeface="Wingdings" pitchFamily="2" charset="2"/>
            <a:buChar char="ü"/>
          </a:pPr>
          <a:r>
            <a:rPr lang="fr-FR" sz="1400" dirty="0">
              <a:solidFill>
                <a:srgbClr val="002060"/>
              </a:solidFill>
            </a:rPr>
            <a:t>Plateau technique de régulation</a:t>
          </a:r>
        </a:p>
      </dgm:t>
    </dgm:pt>
    <dgm:pt modelId="{AFED43C4-3599-694B-9140-2ACBB3432DD1}" type="parTrans" cxnId="{8D25B826-5D28-CA4A-8CD5-D74FEB6A659E}">
      <dgm:prSet/>
      <dgm:spPr/>
      <dgm:t>
        <a:bodyPr/>
        <a:lstStyle/>
        <a:p>
          <a:endParaRPr lang="fr-FR">
            <a:solidFill>
              <a:srgbClr val="002060"/>
            </a:solidFill>
          </a:endParaRPr>
        </a:p>
      </dgm:t>
    </dgm:pt>
    <dgm:pt modelId="{EF944A73-27A6-E14F-8C0C-BEBCD8C90D52}" type="sibTrans" cxnId="{8D25B826-5D28-CA4A-8CD5-D74FEB6A659E}">
      <dgm:prSet/>
      <dgm:spPr/>
      <dgm:t>
        <a:bodyPr/>
        <a:lstStyle/>
        <a:p>
          <a:endParaRPr lang="fr-FR">
            <a:solidFill>
              <a:srgbClr val="002060"/>
            </a:solidFill>
          </a:endParaRPr>
        </a:p>
      </dgm:t>
    </dgm:pt>
    <dgm:pt modelId="{CBC2846B-76E5-3449-AE1E-6CB28BB52CCD}">
      <dgm:prSet custT="1"/>
      <dgm:spPr/>
      <dgm:t>
        <a:bodyPr/>
        <a:lstStyle/>
        <a:p>
          <a:pPr>
            <a:buFont typeface="Wingdings" pitchFamily="2" charset="2"/>
            <a:buChar char="ü"/>
          </a:pPr>
          <a:r>
            <a:rPr lang="fr-FR" sz="1400" dirty="0">
              <a:solidFill>
                <a:srgbClr val="002060"/>
              </a:solidFill>
            </a:rPr>
            <a:t>Moyens humains en régulation</a:t>
          </a:r>
        </a:p>
      </dgm:t>
    </dgm:pt>
    <dgm:pt modelId="{8C931A55-8703-AD49-9769-AC831BAD2850}" type="parTrans" cxnId="{24F9BFAE-0DD7-CB4B-8AAD-03ADB5593323}">
      <dgm:prSet/>
      <dgm:spPr/>
      <dgm:t>
        <a:bodyPr/>
        <a:lstStyle/>
        <a:p>
          <a:endParaRPr lang="fr-FR">
            <a:solidFill>
              <a:srgbClr val="002060"/>
            </a:solidFill>
          </a:endParaRPr>
        </a:p>
      </dgm:t>
    </dgm:pt>
    <dgm:pt modelId="{B031261F-7B8C-7143-9CEF-54E31F9C4C01}" type="sibTrans" cxnId="{24F9BFAE-0DD7-CB4B-8AAD-03ADB5593323}">
      <dgm:prSet/>
      <dgm:spPr/>
      <dgm:t>
        <a:bodyPr/>
        <a:lstStyle/>
        <a:p>
          <a:endParaRPr lang="fr-FR">
            <a:solidFill>
              <a:srgbClr val="002060"/>
            </a:solidFill>
          </a:endParaRPr>
        </a:p>
      </dgm:t>
    </dgm:pt>
    <dgm:pt modelId="{C2C55C08-D527-0842-BFB8-3EA7BFD48446}">
      <dgm:prSet custT="1"/>
      <dgm:spPr/>
      <dgm:t>
        <a:bodyPr/>
        <a:lstStyle/>
        <a:p>
          <a:pPr>
            <a:buFont typeface="Wingdings" pitchFamily="2" charset="2"/>
            <a:buChar char="ü"/>
          </a:pPr>
          <a:r>
            <a:rPr lang="fr-FR" sz="1400" dirty="0">
              <a:solidFill>
                <a:srgbClr val="002060"/>
              </a:solidFill>
            </a:rPr>
            <a:t>Outil pour les patients MAIS aussi pour les médecins</a:t>
          </a:r>
        </a:p>
      </dgm:t>
    </dgm:pt>
    <dgm:pt modelId="{0DA4F377-571C-F446-8DE6-BA72074C4642}" type="parTrans" cxnId="{40F11EE4-4FAC-AD42-A5DA-F577F2EB6611}">
      <dgm:prSet/>
      <dgm:spPr/>
      <dgm:t>
        <a:bodyPr/>
        <a:lstStyle/>
        <a:p>
          <a:endParaRPr lang="fr-FR">
            <a:solidFill>
              <a:srgbClr val="002060"/>
            </a:solidFill>
          </a:endParaRPr>
        </a:p>
      </dgm:t>
    </dgm:pt>
    <dgm:pt modelId="{7EB44CD9-46AE-B24F-8818-FB6BB332517F}" type="sibTrans" cxnId="{40F11EE4-4FAC-AD42-A5DA-F577F2EB6611}">
      <dgm:prSet/>
      <dgm:spPr/>
      <dgm:t>
        <a:bodyPr/>
        <a:lstStyle/>
        <a:p>
          <a:endParaRPr lang="fr-FR">
            <a:solidFill>
              <a:srgbClr val="002060"/>
            </a:solidFill>
          </a:endParaRPr>
        </a:p>
      </dgm:t>
    </dgm:pt>
    <dgm:pt modelId="{2219565C-D53C-3846-B733-69D4BD1F314C}">
      <dgm:prSet custT="1"/>
      <dgm:spPr/>
      <dgm:t>
        <a:bodyPr/>
        <a:lstStyle/>
        <a:p>
          <a:pPr>
            <a:buFont typeface="Wingdings" pitchFamily="2" charset="2"/>
            <a:buChar char="ü"/>
          </a:pPr>
          <a:r>
            <a:rPr lang="fr-FR" sz="1400" dirty="0">
              <a:solidFill>
                <a:srgbClr val="002060"/>
              </a:solidFill>
            </a:rPr>
            <a:t>Lien ville-hôpital autour des SNP</a:t>
          </a:r>
        </a:p>
      </dgm:t>
    </dgm:pt>
    <dgm:pt modelId="{4330F771-9DF9-8444-A334-D9445D7ED26F}" type="parTrans" cxnId="{ECBB21F2-661D-CF42-9679-84DFA595A73A}">
      <dgm:prSet/>
      <dgm:spPr/>
      <dgm:t>
        <a:bodyPr/>
        <a:lstStyle/>
        <a:p>
          <a:endParaRPr lang="fr-FR">
            <a:solidFill>
              <a:srgbClr val="002060"/>
            </a:solidFill>
          </a:endParaRPr>
        </a:p>
      </dgm:t>
    </dgm:pt>
    <dgm:pt modelId="{FC0CA81D-8352-E446-B9F4-A30BE15FB6F6}" type="sibTrans" cxnId="{ECBB21F2-661D-CF42-9679-84DFA595A73A}">
      <dgm:prSet/>
      <dgm:spPr/>
      <dgm:t>
        <a:bodyPr/>
        <a:lstStyle/>
        <a:p>
          <a:endParaRPr lang="fr-FR">
            <a:solidFill>
              <a:srgbClr val="002060"/>
            </a:solidFill>
          </a:endParaRPr>
        </a:p>
      </dgm:t>
    </dgm:pt>
    <dgm:pt modelId="{2A0F88B4-B1AC-9D4C-90E2-3BD614EDC78D}">
      <dgm:prSet custT="1"/>
      <dgm:spPr/>
      <dgm:t>
        <a:bodyPr/>
        <a:lstStyle/>
        <a:p>
          <a:pPr>
            <a:buFont typeface="Wingdings" pitchFamily="2" charset="2"/>
            <a:buChar char="ü"/>
          </a:pPr>
          <a:r>
            <a:rPr lang="fr-FR" sz="1400" dirty="0">
              <a:solidFill>
                <a:srgbClr val="002060"/>
              </a:solidFill>
            </a:rPr>
            <a:t>Organiser une réponse territoriale</a:t>
          </a:r>
        </a:p>
      </dgm:t>
    </dgm:pt>
    <dgm:pt modelId="{E04EFE1C-439B-1E4A-8DCF-4B5F3B042EE8}" type="parTrans" cxnId="{BE66533B-D0D2-C845-9583-D4791601B95C}">
      <dgm:prSet/>
      <dgm:spPr/>
      <dgm:t>
        <a:bodyPr/>
        <a:lstStyle/>
        <a:p>
          <a:endParaRPr lang="fr-FR">
            <a:solidFill>
              <a:srgbClr val="002060"/>
            </a:solidFill>
          </a:endParaRPr>
        </a:p>
      </dgm:t>
    </dgm:pt>
    <dgm:pt modelId="{76B055F4-0BBF-3C40-9E40-AE92799F068E}" type="sibTrans" cxnId="{BE66533B-D0D2-C845-9583-D4791601B95C}">
      <dgm:prSet/>
      <dgm:spPr/>
      <dgm:t>
        <a:bodyPr/>
        <a:lstStyle/>
        <a:p>
          <a:endParaRPr lang="fr-FR">
            <a:solidFill>
              <a:srgbClr val="002060"/>
            </a:solidFill>
          </a:endParaRPr>
        </a:p>
      </dgm:t>
    </dgm:pt>
    <dgm:pt modelId="{0C753D7E-BBFC-944F-AE80-4820FF55317E}">
      <dgm:prSet custT="1"/>
      <dgm:spPr/>
      <dgm:t>
        <a:bodyPr/>
        <a:lstStyle/>
        <a:p>
          <a:pPr>
            <a:buFont typeface="Wingdings" pitchFamily="2" charset="2"/>
            <a:buChar char="ü"/>
          </a:pPr>
          <a:r>
            <a:rPr lang="fr-FR" sz="1400" dirty="0">
              <a:solidFill>
                <a:srgbClr val="002060"/>
              </a:solidFill>
            </a:rPr>
            <a:t>Coordonner l’offre des médecins volontaires</a:t>
          </a:r>
        </a:p>
      </dgm:t>
    </dgm:pt>
    <dgm:pt modelId="{9C2411E0-49D1-A044-8642-FB8BF4D01CE8}" type="parTrans" cxnId="{6016C0D4-F5C2-9A47-9012-06CC9C8E1166}">
      <dgm:prSet/>
      <dgm:spPr/>
      <dgm:t>
        <a:bodyPr/>
        <a:lstStyle/>
        <a:p>
          <a:endParaRPr lang="fr-FR">
            <a:solidFill>
              <a:srgbClr val="002060"/>
            </a:solidFill>
          </a:endParaRPr>
        </a:p>
      </dgm:t>
    </dgm:pt>
    <dgm:pt modelId="{88A81EDE-E07F-9E4A-8B97-CF034AC94412}" type="sibTrans" cxnId="{6016C0D4-F5C2-9A47-9012-06CC9C8E1166}">
      <dgm:prSet/>
      <dgm:spPr/>
      <dgm:t>
        <a:bodyPr/>
        <a:lstStyle/>
        <a:p>
          <a:endParaRPr lang="fr-FR">
            <a:solidFill>
              <a:srgbClr val="002060"/>
            </a:solidFill>
          </a:endParaRPr>
        </a:p>
      </dgm:t>
    </dgm:pt>
    <dgm:pt modelId="{4E166B2D-D02D-9D4B-89D0-30098EB6AD46}">
      <dgm:prSet custT="1"/>
      <dgm:spPr/>
      <dgm:t>
        <a:bodyPr/>
        <a:lstStyle/>
        <a:p>
          <a:pPr>
            <a:buFont typeface="Wingdings" pitchFamily="2" charset="2"/>
            <a:buChar char="ü"/>
          </a:pPr>
          <a:r>
            <a:rPr lang="fr-FR" sz="1400" dirty="0">
              <a:solidFill>
                <a:srgbClr val="002060"/>
              </a:solidFill>
            </a:rPr>
            <a:t>Décider des modalités:</a:t>
          </a:r>
        </a:p>
      </dgm:t>
    </dgm:pt>
    <dgm:pt modelId="{994794FD-FCED-6849-A942-CD619E05C432}" type="parTrans" cxnId="{61ED2B59-77D4-9844-96D6-8B57DE0FD584}">
      <dgm:prSet/>
      <dgm:spPr/>
      <dgm:t>
        <a:bodyPr/>
        <a:lstStyle/>
        <a:p>
          <a:endParaRPr lang="fr-FR">
            <a:solidFill>
              <a:srgbClr val="002060"/>
            </a:solidFill>
          </a:endParaRPr>
        </a:p>
      </dgm:t>
    </dgm:pt>
    <dgm:pt modelId="{3083433D-1579-9842-AFFF-8D45CF3BDB73}" type="sibTrans" cxnId="{61ED2B59-77D4-9844-96D6-8B57DE0FD584}">
      <dgm:prSet/>
      <dgm:spPr/>
      <dgm:t>
        <a:bodyPr/>
        <a:lstStyle/>
        <a:p>
          <a:endParaRPr lang="fr-FR">
            <a:solidFill>
              <a:srgbClr val="002060"/>
            </a:solidFill>
          </a:endParaRPr>
        </a:p>
      </dgm:t>
    </dgm:pt>
    <dgm:pt modelId="{C8CB7FFD-8B79-924B-B65E-C51441F51CE7}">
      <dgm:prSet custT="1"/>
      <dgm:spPr/>
      <dgm:t>
        <a:bodyPr/>
        <a:lstStyle/>
        <a:p>
          <a:pPr>
            <a:buFont typeface="Wingdings" pitchFamily="2" charset="2"/>
            <a:buChar char="ü"/>
          </a:pPr>
          <a:r>
            <a:rPr lang="fr-FR" sz="1400" dirty="0">
              <a:solidFill>
                <a:srgbClr val="002060"/>
              </a:solidFill>
            </a:rPr>
            <a:t>mise en place</a:t>
          </a:r>
        </a:p>
      </dgm:t>
    </dgm:pt>
    <dgm:pt modelId="{9134961C-47AB-8F48-971B-3587EE07045B}" type="parTrans" cxnId="{108FB4EB-C14A-654E-9CD7-A6C15297E40D}">
      <dgm:prSet/>
      <dgm:spPr/>
      <dgm:t>
        <a:bodyPr/>
        <a:lstStyle/>
        <a:p>
          <a:endParaRPr lang="fr-FR">
            <a:solidFill>
              <a:srgbClr val="002060"/>
            </a:solidFill>
          </a:endParaRPr>
        </a:p>
      </dgm:t>
    </dgm:pt>
    <dgm:pt modelId="{558D9AAC-BF2A-3740-8E56-B3F879AE3534}" type="sibTrans" cxnId="{108FB4EB-C14A-654E-9CD7-A6C15297E40D}">
      <dgm:prSet/>
      <dgm:spPr/>
      <dgm:t>
        <a:bodyPr/>
        <a:lstStyle/>
        <a:p>
          <a:endParaRPr lang="fr-FR">
            <a:solidFill>
              <a:srgbClr val="002060"/>
            </a:solidFill>
          </a:endParaRPr>
        </a:p>
      </dgm:t>
    </dgm:pt>
    <dgm:pt modelId="{54E3096E-AA7D-244D-AE8E-FD3A768DCE4B}">
      <dgm:prSet custT="1"/>
      <dgm:spPr/>
      <dgm:t>
        <a:bodyPr/>
        <a:lstStyle/>
        <a:p>
          <a:pPr>
            <a:buFont typeface="Wingdings" pitchFamily="2" charset="2"/>
            <a:buChar char="ü"/>
          </a:pPr>
          <a:r>
            <a:rPr lang="fr-FR" sz="1400" dirty="0">
              <a:solidFill>
                <a:srgbClr val="002060"/>
              </a:solidFill>
            </a:rPr>
            <a:t>évaluation</a:t>
          </a:r>
        </a:p>
      </dgm:t>
    </dgm:pt>
    <dgm:pt modelId="{81493286-5A4B-4343-A12C-C4CE875CE79A}" type="parTrans" cxnId="{5DEAD488-4C47-B249-AE04-68C8A48F6205}">
      <dgm:prSet/>
      <dgm:spPr/>
      <dgm:t>
        <a:bodyPr/>
        <a:lstStyle/>
        <a:p>
          <a:endParaRPr lang="fr-FR">
            <a:solidFill>
              <a:srgbClr val="002060"/>
            </a:solidFill>
          </a:endParaRPr>
        </a:p>
      </dgm:t>
    </dgm:pt>
    <dgm:pt modelId="{D7254E08-4C0F-B548-A17C-FD6D0FCE5FAF}" type="sibTrans" cxnId="{5DEAD488-4C47-B249-AE04-68C8A48F6205}">
      <dgm:prSet/>
      <dgm:spPr/>
      <dgm:t>
        <a:bodyPr/>
        <a:lstStyle/>
        <a:p>
          <a:endParaRPr lang="fr-FR">
            <a:solidFill>
              <a:srgbClr val="002060"/>
            </a:solidFill>
          </a:endParaRPr>
        </a:p>
      </dgm:t>
    </dgm:pt>
    <dgm:pt modelId="{ABC1F1E0-456E-44D4-A39A-8C2990D01CE2}">
      <dgm:prSet custT="1"/>
      <dgm:spPr/>
      <dgm:t>
        <a:bodyPr/>
        <a:lstStyle/>
        <a:p>
          <a:pPr>
            <a:buFont typeface="Wingdings" pitchFamily="2" charset="2"/>
            <a:buChar char="ü"/>
          </a:pPr>
          <a:r>
            <a:rPr lang="fr-FR" sz="1400" dirty="0">
              <a:solidFill>
                <a:srgbClr val="002060"/>
              </a:solidFill>
            </a:rPr>
            <a:t>adaptation</a:t>
          </a:r>
        </a:p>
      </dgm:t>
    </dgm:pt>
    <dgm:pt modelId="{1ADAB75B-A9EC-4C6E-96C7-015057D86BD0}" type="parTrans" cxnId="{9551A5F7-A6E5-4A9B-9662-6DEDB626B686}">
      <dgm:prSet/>
      <dgm:spPr/>
      <dgm:t>
        <a:bodyPr/>
        <a:lstStyle/>
        <a:p>
          <a:endParaRPr lang="fr-FR"/>
        </a:p>
      </dgm:t>
    </dgm:pt>
    <dgm:pt modelId="{F4716E9F-7D00-42E2-96F5-57A88DC5DEC8}" type="sibTrans" cxnId="{9551A5F7-A6E5-4A9B-9662-6DEDB626B686}">
      <dgm:prSet/>
      <dgm:spPr/>
      <dgm:t>
        <a:bodyPr/>
        <a:lstStyle/>
        <a:p>
          <a:endParaRPr lang="fr-FR"/>
        </a:p>
      </dgm:t>
    </dgm:pt>
    <dgm:pt modelId="{2D426567-6F76-CE4C-98E1-66B1760763AD}" type="pres">
      <dgm:prSet presAssocID="{DD200989-2BFF-5B4D-90D0-43DCFB54E828}" presName="linearFlow" presStyleCnt="0">
        <dgm:presLayoutVars>
          <dgm:dir/>
          <dgm:animLvl val="lvl"/>
          <dgm:resizeHandles val="exact"/>
        </dgm:presLayoutVars>
      </dgm:prSet>
      <dgm:spPr/>
      <dgm:t>
        <a:bodyPr/>
        <a:lstStyle/>
        <a:p>
          <a:endParaRPr lang="fr-FR"/>
        </a:p>
      </dgm:t>
    </dgm:pt>
    <dgm:pt modelId="{18AEF238-0687-B547-AA7D-A368D23150C8}" type="pres">
      <dgm:prSet presAssocID="{98849B90-0AC3-A746-9FCB-71325D4BE7B9}" presName="composite" presStyleCnt="0"/>
      <dgm:spPr/>
    </dgm:pt>
    <dgm:pt modelId="{85E7E0BB-93C8-3D45-BCA5-A5F8E045CC3E}" type="pres">
      <dgm:prSet presAssocID="{98849B90-0AC3-A746-9FCB-71325D4BE7B9}" presName="parentText" presStyleLbl="alignNode1" presStyleIdx="0" presStyleCnt="2">
        <dgm:presLayoutVars>
          <dgm:chMax val="1"/>
          <dgm:bulletEnabled val="1"/>
        </dgm:presLayoutVars>
      </dgm:prSet>
      <dgm:spPr/>
      <dgm:t>
        <a:bodyPr/>
        <a:lstStyle/>
        <a:p>
          <a:endParaRPr lang="fr-FR"/>
        </a:p>
      </dgm:t>
    </dgm:pt>
    <dgm:pt modelId="{791E15D6-35E8-AF49-A938-FF318B928DF8}" type="pres">
      <dgm:prSet presAssocID="{98849B90-0AC3-A746-9FCB-71325D4BE7B9}" presName="descendantText" presStyleLbl="alignAcc1" presStyleIdx="0" presStyleCnt="2">
        <dgm:presLayoutVars>
          <dgm:bulletEnabled val="1"/>
        </dgm:presLayoutVars>
      </dgm:prSet>
      <dgm:spPr/>
      <dgm:t>
        <a:bodyPr/>
        <a:lstStyle/>
        <a:p>
          <a:endParaRPr lang="fr-FR"/>
        </a:p>
      </dgm:t>
    </dgm:pt>
    <dgm:pt modelId="{3A7A9BC9-B434-314E-9EA2-0187FE04F17A}" type="pres">
      <dgm:prSet presAssocID="{3CC3A56A-B30E-924F-BF04-A8B3F92977DA}" presName="sp" presStyleCnt="0"/>
      <dgm:spPr/>
    </dgm:pt>
    <dgm:pt modelId="{0E5D44A0-A94B-1E4E-96CE-243F9039DA65}" type="pres">
      <dgm:prSet presAssocID="{F8DC17BB-186A-134F-95B4-85F0279C01AB}" presName="composite" presStyleCnt="0"/>
      <dgm:spPr/>
    </dgm:pt>
    <dgm:pt modelId="{67211B4D-4770-B441-BA40-B32782D2CBF0}" type="pres">
      <dgm:prSet presAssocID="{F8DC17BB-186A-134F-95B4-85F0279C01AB}" presName="parentText" presStyleLbl="alignNode1" presStyleIdx="1" presStyleCnt="2">
        <dgm:presLayoutVars>
          <dgm:chMax val="1"/>
          <dgm:bulletEnabled val="1"/>
        </dgm:presLayoutVars>
      </dgm:prSet>
      <dgm:spPr/>
      <dgm:t>
        <a:bodyPr/>
        <a:lstStyle/>
        <a:p>
          <a:endParaRPr lang="fr-FR"/>
        </a:p>
      </dgm:t>
    </dgm:pt>
    <dgm:pt modelId="{236428D3-A3FD-C341-9EAB-A6E3A4BA06D6}" type="pres">
      <dgm:prSet presAssocID="{F8DC17BB-186A-134F-95B4-85F0279C01AB}" presName="descendantText" presStyleLbl="alignAcc1" presStyleIdx="1" presStyleCnt="2">
        <dgm:presLayoutVars>
          <dgm:bulletEnabled val="1"/>
        </dgm:presLayoutVars>
      </dgm:prSet>
      <dgm:spPr/>
      <dgm:t>
        <a:bodyPr/>
        <a:lstStyle/>
        <a:p>
          <a:endParaRPr lang="fr-FR"/>
        </a:p>
      </dgm:t>
    </dgm:pt>
  </dgm:ptLst>
  <dgm:cxnLst>
    <dgm:cxn modelId="{5E7712B7-0ED1-DF4B-B634-BAD97FDB51B1}" srcId="{DD200989-2BFF-5B4D-90D0-43DCFB54E828}" destId="{98849B90-0AC3-A746-9FCB-71325D4BE7B9}" srcOrd="0" destOrd="0" parTransId="{75290C1D-E6A2-A94D-A7E2-8E06ACD6CD3C}" sibTransId="{3CC3A56A-B30E-924F-BF04-A8B3F92977DA}"/>
    <dgm:cxn modelId="{FD21F76C-0801-204E-948A-80286B222321}" type="presOf" srcId="{54E3096E-AA7D-244D-AE8E-FD3A768DCE4B}" destId="{236428D3-A3FD-C341-9EAB-A6E3A4BA06D6}" srcOrd="0" destOrd="4" presId="urn:microsoft.com/office/officeart/2005/8/layout/chevron2"/>
    <dgm:cxn modelId="{61ED2B59-77D4-9844-96D6-8B57DE0FD584}" srcId="{F8DC17BB-186A-134F-95B4-85F0279C01AB}" destId="{4E166B2D-D02D-9D4B-89D0-30098EB6AD46}" srcOrd="2" destOrd="0" parTransId="{994794FD-FCED-6849-A942-CD619E05C432}" sibTransId="{3083433D-1579-9842-AFFF-8D45CF3BDB73}"/>
    <dgm:cxn modelId="{D8ED2656-1AB7-A749-AE70-DAD9A978193F}" type="presOf" srcId="{0C753D7E-BBFC-944F-AE80-4820FF55317E}" destId="{236428D3-A3FD-C341-9EAB-A6E3A4BA06D6}" srcOrd="0" destOrd="1" presId="urn:microsoft.com/office/officeart/2005/8/layout/chevron2"/>
    <dgm:cxn modelId="{6016C0D4-F5C2-9A47-9012-06CC9C8E1166}" srcId="{F8DC17BB-186A-134F-95B4-85F0279C01AB}" destId="{0C753D7E-BBFC-944F-AE80-4820FF55317E}" srcOrd="1" destOrd="0" parTransId="{9C2411E0-49D1-A044-8642-FB8BF4D01CE8}" sibTransId="{88A81EDE-E07F-9E4A-8B97-CF034AC94412}"/>
    <dgm:cxn modelId="{8E678867-7059-C74D-A84D-47328BBAE717}" type="presOf" srcId="{CBC2846B-76E5-3449-AE1E-6CB28BB52CCD}" destId="{791E15D6-35E8-AF49-A938-FF318B928DF8}" srcOrd="0" destOrd="2" presId="urn:microsoft.com/office/officeart/2005/8/layout/chevron2"/>
    <dgm:cxn modelId="{89A3B227-F04E-DC4C-A972-22690DD799F1}" type="presOf" srcId="{C2C55C08-D527-0842-BFB8-3EA7BFD48446}" destId="{791E15D6-35E8-AF49-A938-FF318B928DF8}" srcOrd="0" destOrd="3" presId="urn:microsoft.com/office/officeart/2005/8/layout/chevron2"/>
    <dgm:cxn modelId="{3EADA7C3-7C7F-6B40-96E1-84682DF87187}" type="presOf" srcId="{C72FDC21-6205-5B48-B860-CBE20286107B}" destId="{791E15D6-35E8-AF49-A938-FF318B928DF8}" srcOrd="0" destOrd="0" presId="urn:microsoft.com/office/officeart/2005/8/layout/chevron2"/>
    <dgm:cxn modelId="{38FCD158-CC99-BC43-83E0-6E571486C149}" type="presOf" srcId="{68ABC425-7230-5341-9A3F-80C6F6E79974}" destId="{791E15D6-35E8-AF49-A938-FF318B928DF8}" srcOrd="0" destOrd="1" presId="urn:microsoft.com/office/officeart/2005/8/layout/chevron2"/>
    <dgm:cxn modelId="{108FB4EB-C14A-654E-9CD7-A6C15297E40D}" srcId="{4E166B2D-D02D-9D4B-89D0-30098EB6AD46}" destId="{C8CB7FFD-8B79-924B-B65E-C51441F51CE7}" srcOrd="0" destOrd="0" parTransId="{9134961C-47AB-8F48-971B-3587EE07045B}" sibTransId="{558D9AAC-BF2A-3740-8E56-B3F879AE3534}"/>
    <dgm:cxn modelId="{A193872A-E694-4360-BB96-2CB316840267}" type="presOf" srcId="{ABC1F1E0-456E-44D4-A39A-8C2990D01CE2}" destId="{236428D3-A3FD-C341-9EAB-A6E3A4BA06D6}" srcOrd="0" destOrd="5" presId="urn:microsoft.com/office/officeart/2005/8/layout/chevron2"/>
    <dgm:cxn modelId="{40F11EE4-4FAC-AD42-A5DA-F577F2EB6611}" srcId="{98849B90-0AC3-A746-9FCB-71325D4BE7B9}" destId="{C2C55C08-D527-0842-BFB8-3EA7BFD48446}" srcOrd="3" destOrd="0" parTransId="{0DA4F377-571C-F446-8DE6-BA72074C4642}" sibTransId="{7EB44CD9-46AE-B24F-8818-FB6BB332517F}"/>
    <dgm:cxn modelId="{0E56B99D-7A50-6D49-8107-B0BE3EEB8877}" srcId="{DD200989-2BFF-5B4D-90D0-43DCFB54E828}" destId="{F8DC17BB-186A-134F-95B4-85F0279C01AB}" srcOrd="1" destOrd="0" parTransId="{DDACDDDD-42F2-2E40-8C5F-01143D82B7F3}" sibTransId="{091EC0FC-06B1-974E-8ED3-57014C7C4FA6}"/>
    <dgm:cxn modelId="{8D25B826-5D28-CA4A-8CD5-D74FEB6A659E}" srcId="{98849B90-0AC3-A746-9FCB-71325D4BE7B9}" destId="{68ABC425-7230-5341-9A3F-80C6F6E79974}" srcOrd="1" destOrd="0" parTransId="{AFED43C4-3599-694B-9140-2ACBB3432DD1}" sibTransId="{EF944A73-27A6-E14F-8C0C-BEBCD8C90D52}"/>
    <dgm:cxn modelId="{B8B1D93D-671B-134A-813D-A616C1D78D48}" type="presOf" srcId="{98849B90-0AC3-A746-9FCB-71325D4BE7B9}" destId="{85E7E0BB-93C8-3D45-BCA5-A5F8E045CC3E}" srcOrd="0" destOrd="0" presId="urn:microsoft.com/office/officeart/2005/8/layout/chevron2"/>
    <dgm:cxn modelId="{0AB6EA11-0414-714A-BD13-F2D8BF85F175}" type="presOf" srcId="{F8DC17BB-186A-134F-95B4-85F0279C01AB}" destId="{67211B4D-4770-B441-BA40-B32782D2CBF0}" srcOrd="0" destOrd="0" presId="urn:microsoft.com/office/officeart/2005/8/layout/chevron2"/>
    <dgm:cxn modelId="{ECBB21F2-661D-CF42-9679-84DFA595A73A}" srcId="{98849B90-0AC3-A746-9FCB-71325D4BE7B9}" destId="{2219565C-D53C-3846-B733-69D4BD1F314C}" srcOrd="4" destOrd="0" parTransId="{4330F771-9DF9-8444-A334-D9445D7ED26F}" sibTransId="{FC0CA81D-8352-E446-B9F4-A30BE15FB6F6}"/>
    <dgm:cxn modelId="{6FC22BE0-EC4A-5940-BAC7-0E9E3C0BEE30}" srcId="{98849B90-0AC3-A746-9FCB-71325D4BE7B9}" destId="{C72FDC21-6205-5B48-B860-CBE20286107B}" srcOrd="0" destOrd="0" parTransId="{C4959A15-3861-9F46-8CD2-15EE02753EC6}" sibTransId="{01713487-64E5-EF4F-9658-123F924AE630}"/>
    <dgm:cxn modelId="{24F9BFAE-0DD7-CB4B-8AAD-03ADB5593323}" srcId="{98849B90-0AC3-A746-9FCB-71325D4BE7B9}" destId="{CBC2846B-76E5-3449-AE1E-6CB28BB52CCD}" srcOrd="2" destOrd="0" parTransId="{8C931A55-8703-AD49-9769-AC831BAD2850}" sibTransId="{B031261F-7B8C-7143-9CEF-54E31F9C4C01}"/>
    <dgm:cxn modelId="{BE66533B-D0D2-C845-9583-D4791601B95C}" srcId="{F8DC17BB-186A-134F-95B4-85F0279C01AB}" destId="{2A0F88B4-B1AC-9D4C-90E2-3BD614EDC78D}" srcOrd="0" destOrd="0" parTransId="{E04EFE1C-439B-1E4A-8DCF-4B5F3B042EE8}" sibTransId="{76B055F4-0BBF-3C40-9E40-AE92799F068E}"/>
    <dgm:cxn modelId="{F6B5CF8D-A53A-DC47-B39F-D35170521E15}" type="presOf" srcId="{4E166B2D-D02D-9D4B-89D0-30098EB6AD46}" destId="{236428D3-A3FD-C341-9EAB-A6E3A4BA06D6}" srcOrd="0" destOrd="2" presId="urn:microsoft.com/office/officeart/2005/8/layout/chevron2"/>
    <dgm:cxn modelId="{5DEAD488-4C47-B249-AE04-68C8A48F6205}" srcId="{4E166B2D-D02D-9D4B-89D0-30098EB6AD46}" destId="{54E3096E-AA7D-244D-AE8E-FD3A768DCE4B}" srcOrd="1" destOrd="0" parTransId="{81493286-5A4B-4343-A12C-C4CE875CE79A}" sibTransId="{D7254E08-4C0F-B548-A17C-FD6D0FCE5FAF}"/>
    <dgm:cxn modelId="{3804E2E7-A9F9-5F4F-9BF7-12509BB27008}" type="presOf" srcId="{2219565C-D53C-3846-B733-69D4BD1F314C}" destId="{791E15D6-35E8-AF49-A938-FF318B928DF8}" srcOrd="0" destOrd="4" presId="urn:microsoft.com/office/officeart/2005/8/layout/chevron2"/>
    <dgm:cxn modelId="{53A7F180-0D3F-7E48-BC19-E7D1615A5D60}" type="presOf" srcId="{2A0F88B4-B1AC-9D4C-90E2-3BD614EDC78D}" destId="{236428D3-A3FD-C341-9EAB-A6E3A4BA06D6}" srcOrd="0" destOrd="0" presId="urn:microsoft.com/office/officeart/2005/8/layout/chevron2"/>
    <dgm:cxn modelId="{709DA522-50FB-6F4E-9B17-E9AA2F75184A}" type="presOf" srcId="{DD200989-2BFF-5B4D-90D0-43DCFB54E828}" destId="{2D426567-6F76-CE4C-98E1-66B1760763AD}" srcOrd="0" destOrd="0" presId="urn:microsoft.com/office/officeart/2005/8/layout/chevron2"/>
    <dgm:cxn modelId="{9551A5F7-A6E5-4A9B-9662-6DEDB626B686}" srcId="{4E166B2D-D02D-9D4B-89D0-30098EB6AD46}" destId="{ABC1F1E0-456E-44D4-A39A-8C2990D01CE2}" srcOrd="2" destOrd="0" parTransId="{1ADAB75B-A9EC-4C6E-96C7-015057D86BD0}" sibTransId="{F4716E9F-7D00-42E2-96F5-57A88DC5DEC8}"/>
    <dgm:cxn modelId="{7BA8C0DB-940E-394E-94C1-F3A187923F98}" type="presOf" srcId="{C8CB7FFD-8B79-924B-B65E-C51441F51CE7}" destId="{236428D3-A3FD-C341-9EAB-A6E3A4BA06D6}" srcOrd="0" destOrd="3" presId="urn:microsoft.com/office/officeart/2005/8/layout/chevron2"/>
    <dgm:cxn modelId="{08A89BCA-E038-AD49-AAF7-986650A3B8DF}" type="presParOf" srcId="{2D426567-6F76-CE4C-98E1-66B1760763AD}" destId="{18AEF238-0687-B547-AA7D-A368D23150C8}" srcOrd="0" destOrd="0" presId="urn:microsoft.com/office/officeart/2005/8/layout/chevron2"/>
    <dgm:cxn modelId="{0E876041-994A-7A43-A975-76396AE5012F}" type="presParOf" srcId="{18AEF238-0687-B547-AA7D-A368D23150C8}" destId="{85E7E0BB-93C8-3D45-BCA5-A5F8E045CC3E}" srcOrd="0" destOrd="0" presId="urn:microsoft.com/office/officeart/2005/8/layout/chevron2"/>
    <dgm:cxn modelId="{10163D12-6DA6-6840-88B2-470779E88E1D}" type="presParOf" srcId="{18AEF238-0687-B547-AA7D-A368D23150C8}" destId="{791E15D6-35E8-AF49-A938-FF318B928DF8}" srcOrd="1" destOrd="0" presId="urn:microsoft.com/office/officeart/2005/8/layout/chevron2"/>
    <dgm:cxn modelId="{23350545-D981-A842-87B7-84C5A9B888EA}" type="presParOf" srcId="{2D426567-6F76-CE4C-98E1-66B1760763AD}" destId="{3A7A9BC9-B434-314E-9EA2-0187FE04F17A}" srcOrd="1" destOrd="0" presId="urn:microsoft.com/office/officeart/2005/8/layout/chevron2"/>
    <dgm:cxn modelId="{90100D06-2B02-D340-A2BF-96998E3CFA7B}" type="presParOf" srcId="{2D426567-6F76-CE4C-98E1-66B1760763AD}" destId="{0E5D44A0-A94B-1E4E-96CE-243F9039DA65}" srcOrd="2" destOrd="0" presId="urn:microsoft.com/office/officeart/2005/8/layout/chevron2"/>
    <dgm:cxn modelId="{4C9674DC-C2E4-9849-822A-9EADA18F252E}" type="presParOf" srcId="{0E5D44A0-A94B-1E4E-96CE-243F9039DA65}" destId="{67211B4D-4770-B441-BA40-B32782D2CBF0}" srcOrd="0" destOrd="0" presId="urn:microsoft.com/office/officeart/2005/8/layout/chevron2"/>
    <dgm:cxn modelId="{D2FFE17B-F184-524F-9EAE-D8A6015DF085}" type="presParOf" srcId="{0E5D44A0-A94B-1E4E-96CE-243F9039DA65}" destId="{236428D3-A3FD-C341-9EAB-A6E3A4BA06D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B7402-2B85-8A4F-9183-DDE29814151F}"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fr-FR"/>
        </a:p>
      </dgm:t>
    </dgm:pt>
    <dgm:pt modelId="{3109F211-D5CD-FF43-985A-81231E28625A}">
      <dgm:prSet phldrT="[Texte]"/>
      <dgm:spPr/>
      <dgm:t>
        <a:bodyPr/>
        <a:lstStyle/>
        <a:p>
          <a:r>
            <a:rPr lang="fr-FR" dirty="0"/>
            <a:t>SAS : gouvernance collégiale</a:t>
          </a:r>
        </a:p>
      </dgm:t>
    </dgm:pt>
    <dgm:pt modelId="{33461B81-A45E-B545-B0A0-00931A88F3F0}" type="parTrans" cxnId="{84379F3D-3B79-024E-A6F9-0D725B8131FB}">
      <dgm:prSet/>
      <dgm:spPr/>
      <dgm:t>
        <a:bodyPr/>
        <a:lstStyle/>
        <a:p>
          <a:endParaRPr lang="fr-FR"/>
        </a:p>
      </dgm:t>
    </dgm:pt>
    <dgm:pt modelId="{CA9465A9-F042-944B-A325-002779AF80C9}" type="sibTrans" cxnId="{84379F3D-3B79-024E-A6F9-0D725B8131FB}">
      <dgm:prSet/>
      <dgm:spPr/>
      <dgm:t>
        <a:bodyPr/>
        <a:lstStyle/>
        <a:p>
          <a:endParaRPr lang="fr-FR"/>
        </a:p>
      </dgm:t>
    </dgm:pt>
    <dgm:pt modelId="{D528686A-F3BC-C34F-A6FC-88400DB9051B}">
      <dgm:prSet phldrT="[Texte]"/>
      <dgm:spPr/>
      <dgm:t>
        <a:bodyPr/>
        <a:lstStyle/>
        <a:p>
          <a:r>
            <a:rPr lang="fr-FR" dirty="0">
              <a:solidFill>
                <a:srgbClr val="002060"/>
              </a:solidFill>
            </a:rPr>
            <a:t>Organise l’orientation</a:t>
          </a:r>
        </a:p>
      </dgm:t>
    </dgm:pt>
    <dgm:pt modelId="{E382DF7B-D142-1B4B-96E7-14E760317904}" type="parTrans" cxnId="{FEDF28C3-7E26-844A-B79A-F2DDCA344AE2}">
      <dgm:prSet/>
      <dgm:spPr/>
      <dgm:t>
        <a:bodyPr/>
        <a:lstStyle/>
        <a:p>
          <a:endParaRPr lang="fr-FR"/>
        </a:p>
      </dgm:t>
    </dgm:pt>
    <dgm:pt modelId="{BB1C1017-00A2-7B42-8413-DD69C3A80A39}" type="sibTrans" cxnId="{FEDF28C3-7E26-844A-B79A-F2DDCA344AE2}">
      <dgm:prSet/>
      <dgm:spPr/>
      <dgm:t>
        <a:bodyPr/>
        <a:lstStyle/>
        <a:p>
          <a:endParaRPr lang="fr-FR"/>
        </a:p>
      </dgm:t>
    </dgm:pt>
    <dgm:pt modelId="{326BC74B-8B00-8F4E-BC9F-9A51A17F9D60}">
      <dgm:prSet phldrT="[Texte]"/>
      <dgm:spPr/>
      <dgm:t>
        <a:bodyPr/>
        <a:lstStyle/>
        <a:p>
          <a:r>
            <a:rPr lang="fr-FR" dirty="0"/>
            <a:t>CPTS : à l’initiative des professionnels de la ville</a:t>
          </a:r>
        </a:p>
      </dgm:t>
    </dgm:pt>
    <dgm:pt modelId="{3B1DBE05-2F28-3C44-BFBA-CB8F76A19A78}" type="parTrans" cxnId="{A332F278-1522-0F4B-8A1C-C1E66DAF9CF2}">
      <dgm:prSet/>
      <dgm:spPr/>
      <dgm:t>
        <a:bodyPr/>
        <a:lstStyle/>
        <a:p>
          <a:endParaRPr lang="fr-FR"/>
        </a:p>
      </dgm:t>
    </dgm:pt>
    <dgm:pt modelId="{B8E16625-99FF-DD4E-BF1B-73E597254BF4}" type="sibTrans" cxnId="{A332F278-1522-0F4B-8A1C-C1E66DAF9CF2}">
      <dgm:prSet/>
      <dgm:spPr/>
      <dgm:t>
        <a:bodyPr/>
        <a:lstStyle/>
        <a:p>
          <a:endParaRPr lang="fr-FR"/>
        </a:p>
      </dgm:t>
    </dgm:pt>
    <dgm:pt modelId="{01A98675-2E8A-FF41-9A2B-105C8CED86A6}">
      <dgm:prSet phldrT="[Texte]"/>
      <dgm:spPr/>
      <dgm:t>
        <a:bodyPr/>
        <a:lstStyle/>
        <a:p>
          <a:r>
            <a:rPr lang="fr-FR" dirty="0">
              <a:solidFill>
                <a:srgbClr val="002060"/>
              </a:solidFill>
            </a:rPr>
            <a:t>Décide SA gouvernance</a:t>
          </a:r>
        </a:p>
      </dgm:t>
    </dgm:pt>
    <dgm:pt modelId="{F6E9F60C-E99C-8046-B92A-DAFDBE7DF819}" type="parTrans" cxnId="{9A7E2AB0-BA8B-7C41-AF60-CD28B1B03F38}">
      <dgm:prSet/>
      <dgm:spPr/>
      <dgm:t>
        <a:bodyPr/>
        <a:lstStyle/>
        <a:p>
          <a:endParaRPr lang="fr-FR"/>
        </a:p>
      </dgm:t>
    </dgm:pt>
    <dgm:pt modelId="{6481F277-EAD7-9E4D-B2C1-D71288C9FB29}" type="sibTrans" cxnId="{9A7E2AB0-BA8B-7C41-AF60-CD28B1B03F38}">
      <dgm:prSet/>
      <dgm:spPr/>
      <dgm:t>
        <a:bodyPr/>
        <a:lstStyle/>
        <a:p>
          <a:endParaRPr lang="fr-FR"/>
        </a:p>
      </dgm:t>
    </dgm:pt>
    <dgm:pt modelId="{114C8BC9-B15E-0843-9031-12BEE8179D81}">
      <dgm:prSet phldrT="[Texte]"/>
      <dgm:spPr/>
      <dgm:t>
        <a:bodyPr/>
        <a:lstStyle/>
        <a:p>
          <a:r>
            <a:rPr lang="fr-FR">
              <a:solidFill>
                <a:srgbClr val="002060"/>
              </a:solidFill>
            </a:rPr>
            <a:t>Parmi d'autres missions...</a:t>
          </a:r>
          <a:endParaRPr lang="fr-FR" dirty="0">
            <a:solidFill>
              <a:srgbClr val="002060"/>
            </a:solidFill>
          </a:endParaRPr>
        </a:p>
      </dgm:t>
    </dgm:pt>
    <dgm:pt modelId="{CDEC9367-F470-6244-9011-F336936C6E22}" type="parTrans" cxnId="{E824B6F2-2504-F246-8C37-A43963AF1F25}">
      <dgm:prSet/>
      <dgm:spPr/>
      <dgm:t>
        <a:bodyPr/>
        <a:lstStyle/>
        <a:p>
          <a:endParaRPr lang="fr-FR"/>
        </a:p>
      </dgm:t>
    </dgm:pt>
    <dgm:pt modelId="{4AF92796-E192-9D42-8BF8-48EA824BBAD1}" type="sibTrans" cxnId="{E824B6F2-2504-F246-8C37-A43963AF1F25}">
      <dgm:prSet/>
      <dgm:spPr/>
      <dgm:t>
        <a:bodyPr/>
        <a:lstStyle/>
        <a:p>
          <a:endParaRPr lang="fr-FR"/>
        </a:p>
      </dgm:t>
    </dgm:pt>
    <dgm:pt modelId="{0DE31BDC-ECA2-ED4B-BEC6-F14A33C60190}">
      <dgm:prSet phldrT="[Texte]"/>
      <dgm:spPr/>
      <dgm:t>
        <a:bodyPr/>
        <a:lstStyle/>
        <a:p>
          <a:r>
            <a:rPr lang="fr-FR" dirty="0">
              <a:solidFill>
                <a:srgbClr val="002060"/>
              </a:solidFill>
            </a:rPr>
            <a:t>Décide et organise l'</a:t>
          </a:r>
          <a:r>
            <a:rPr lang="fr-FR" dirty="0" err="1">
              <a:solidFill>
                <a:srgbClr val="002060"/>
              </a:solidFill>
            </a:rPr>
            <a:t>effection</a:t>
          </a:r>
          <a:r>
            <a:rPr lang="fr-FR" dirty="0">
              <a:solidFill>
                <a:srgbClr val="002060"/>
              </a:solidFill>
            </a:rPr>
            <a:t> de la réponse aux SNP</a:t>
          </a:r>
        </a:p>
      </dgm:t>
    </dgm:pt>
    <dgm:pt modelId="{09031EFA-132F-D241-9CCF-765967F22502}" type="parTrans" cxnId="{34AAA934-F5ED-FF45-82B4-16A607EA8B6F}">
      <dgm:prSet/>
      <dgm:spPr/>
      <dgm:t>
        <a:bodyPr/>
        <a:lstStyle/>
        <a:p>
          <a:endParaRPr lang="fr-FR"/>
        </a:p>
      </dgm:t>
    </dgm:pt>
    <dgm:pt modelId="{698D0259-436B-A949-9DC1-08548C719113}" type="sibTrans" cxnId="{34AAA934-F5ED-FF45-82B4-16A607EA8B6F}">
      <dgm:prSet/>
      <dgm:spPr/>
      <dgm:t>
        <a:bodyPr/>
        <a:lstStyle/>
        <a:p>
          <a:endParaRPr lang="fr-FR"/>
        </a:p>
      </dgm:t>
    </dgm:pt>
    <dgm:pt modelId="{DD7D71BB-60A4-CE43-BBFD-382AD73DAEBA}">
      <dgm:prSet phldrT="[Texte]"/>
      <dgm:spPr/>
      <dgm:t>
        <a:bodyPr/>
        <a:lstStyle/>
        <a:p>
          <a:endParaRPr lang="fr-FR" dirty="0">
            <a:solidFill>
              <a:srgbClr val="002060"/>
            </a:solidFill>
          </a:endParaRPr>
        </a:p>
      </dgm:t>
    </dgm:pt>
    <dgm:pt modelId="{15D589EA-1315-A747-8E4C-4C598EBDC924}" type="parTrans" cxnId="{C3AE934E-D5BD-A247-9D29-D3465E868DDA}">
      <dgm:prSet/>
      <dgm:spPr/>
      <dgm:t>
        <a:bodyPr/>
        <a:lstStyle/>
        <a:p>
          <a:endParaRPr lang="fr-FR"/>
        </a:p>
      </dgm:t>
    </dgm:pt>
    <dgm:pt modelId="{1AA4FE18-4575-9744-99E8-2A7A2C4869D1}" type="sibTrans" cxnId="{C3AE934E-D5BD-A247-9D29-D3465E868DDA}">
      <dgm:prSet/>
      <dgm:spPr/>
      <dgm:t>
        <a:bodyPr/>
        <a:lstStyle/>
        <a:p>
          <a:endParaRPr lang="fr-FR"/>
        </a:p>
      </dgm:t>
    </dgm:pt>
    <dgm:pt modelId="{CE78D081-40EE-F64D-B859-DF5552C5EABE}">
      <dgm:prSet phldrT="[Texte]"/>
      <dgm:spPr/>
      <dgm:t>
        <a:bodyPr/>
        <a:lstStyle/>
        <a:p>
          <a:endParaRPr lang="fr-FR" dirty="0">
            <a:solidFill>
              <a:srgbClr val="002060"/>
            </a:solidFill>
          </a:endParaRPr>
        </a:p>
      </dgm:t>
    </dgm:pt>
    <dgm:pt modelId="{CB47D514-37E4-9A4F-8E8F-4CCE76B18959}" type="parTrans" cxnId="{14EE3DED-21BA-274C-B9AE-EF1682D38123}">
      <dgm:prSet/>
      <dgm:spPr/>
      <dgm:t>
        <a:bodyPr/>
        <a:lstStyle/>
        <a:p>
          <a:endParaRPr lang="fr-FR"/>
        </a:p>
      </dgm:t>
    </dgm:pt>
    <dgm:pt modelId="{C080A3F1-E3FF-7A4C-AB94-A8A545E3EBAC}" type="sibTrans" cxnId="{14EE3DED-21BA-274C-B9AE-EF1682D38123}">
      <dgm:prSet/>
      <dgm:spPr/>
      <dgm:t>
        <a:bodyPr/>
        <a:lstStyle/>
        <a:p>
          <a:endParaRPr lang="fr-FR"/>
        </a:p>
      </dgm:t>
    </dgm:pt>
    <dgm:pt modelId="{1E5E3650-30E3-A34C-95C2-718C2D05F25F}">
      <dgm:prSet phldrT="[Texte]"/>
      <dgm:spPr/>
      <dgm:t>
        <a:bodyPr/>
        <a:lstStyle/>
        <a:p>
          <a:r>
            <a:rPr lang="fr-FR">
              <a:solidFill>
                <a:srgbClr val="002060"/>
              </a:solidFill>
            </a:rPr>
            <a:t>Oriente vers les organisations territoriales telles qu’elles existent</a:t>
          </a:r>
          <a:endParaRPr lang="fr-FR" dirty="0">
            <a:solidFill>
              <a:srgbClr val="002060"/>
            </a:solidFill>
          </a:endParaRPr>
        </a:p>
      </dgm:t>
    </dgm:pt>
    <dgm:pt modelId="{EC5AA8AF-FCDC-2049-A2F8-F6BA7E04CC64}" type="sibTrans" cxnId="{73971AEF-D8B6-2141-8419-6B0F3191C925}">
      <dgm:prSet/>
      <dgm:spPr/>
      <dgm:t>
        <a:bodyPr/>
        <a:lstStyle/>
        <a:p>
          <a:endParaRPr lang="fr-FR"/>
        </a:p>
      </dgm:t>
    </dgm:pt>
    <dgm:pt modelId="{BB35C898-FA52-3344-8118-9B8671481C4A}" type="parTrans" cxnId="{73971AEF-D8B6-2141-8419-6B0F3191C925}">
      <dgm:prSet/>
      <dgm:spPr/>
      <dgm:t>
        <a:bodyPr/>
        <a:lstStyle/>
        <a:p>
          <a:endParaRPr lang="fr-FR"/>
        </a:p>
      </dgm:t>
    </dgm:pt>
    <dgm:pt modelId="{88FADA4D-8C30-DA43-8BE2-6C506907B151}" type="pres">
      <dgm:prSet presAssocID="{81EB7402-2B85-8A4F-9183-DDE29814151F}" presName="linear" presStyleCnt="0">
        <dgm:presLayoutVars>
          <dgm:animLvl val="lvl"/>
          <dgm:resizeHandles val="exact"/>
        </dgm:presLayoutVars>
      </dgm:prSet>
      <dgm:spPr/>
      <dgm:t>
        <a:bodyPr/>
        <a:lstStyle/>
        <a:p>
          <a:endParaRPr lang="fr-FR"/>
        </a:p>
      </dgm:t>
    </dgm:pt>
    <dgm:pt modelId="{FA777D9C-D5A4-4E43-BAD8-8F5B7D738D06}" type="pres">
      <dgm:prSet presAssocID="{3109F211-D5CD-FF43-985A-81231E28625A}" presName="parentText" presStyleLbl="node1" presStyleIdx="0" presStyleCnt="2">
        <dgm:presLayoutVars>
          <dgm:chMax val="0"/>
          <dgm:bulletEnabled val="1"/>
        </dgm:presLayoutVars>
      </dgm:prSet>
      <dgm:spPr/>
      <dgm:t>
        <a:bodyPr/>
        <a:lstStyle/>
        <a:p>
          <a:endParaRPr lang="fr-FR"/>
        </a:p>
      </dgm:t>
    </dgm:pt>
    <dgm:pt modelId="{E7F52301-C5B8-7444-90D5-7C9C750C4043}" type="pres">
      <dgm:prSet presAssocID="{3109F211-D5CD-FF43-985A-81231E28625A}" presName="childText" presStyleLbl="revTx" presStyleIdx="0" presStyleCnt="2">
        <dgm:presLayoutVars>
          <dgm:bulletEnabled val="1"/>
        </dgm:presLayoutVars>
      </dgm:prSet>
      <dgm:spPr/>
      <dgm:t>
        <a:bodyPr/>
        <a:lstStyle/>
        <a:p>
          <a:endParaRPr lang="fr-FR"/>
        </a:p>
      </dgm:t>
    </dgm:pt>
    <dgm:pt modelId="{71184992-8235-EA4B-BEA5-669AA3F5831C}" type="pres">
      <dgm:prSet presAssocID="{326BC74B-8B00-8F4E-BC9F-9A51A17F9D60}" presName="parentText" presStyleLbl="node1" presStyleIdx="1" presStyleCnt="2">
        <dgm:presLayoutVars>
          <dgm:chMax val="0"/>
          <dgm:bulletEnabled val="1"/>
        </dgm:presLayoutVars>
      </dgm:prSet>
      <dgm:spPr/>
      <dgm:t>
        <a:bodyPr/>
        <a:lstStyle/>
        <a:p>
          <a:endParaRPr lang="fr-FR"/>
        </a:p>
      </dgm:t>
    </dgm:pt>
    <dgm:pt modelId="{0FD88FDC-597D-4C4C-B01C-EA385FF7F538}" type="pres">
      <dgm:prSet presAssocID="{326BC74B-8B00-8F4E-BC9F-9A51A17F9D60}" presName="childText" presStyleLbl="revTx" presStyleIdx="1" presStyleCnt="2">
        <dgm:presLayoutVars>
          <dgm:bulletEnabled val="1"/>
        </dgm:presLayoutVars>
      </dgm:prSet>
      <dgm:spPr/>
      <dgm:t>
        <a:bodyPr/>
        <a:lstStyle/>
        <a:p>
          <a:endParaRPr lang="fr-FR"/>
        </a:p>
      </dgm:t>
    </dgm:pt>
  </dgm:ptLst>
  <dgm:cxnLst>
    <dgm:cxn modelId="{73971AEF-D8B6-2141-8419-6B0F3191C925}" srcId="{3109F211-D5CD-FF43-985A-81231E28625A}" destId="{1E5E3650-30E3-A34C-95C2-718C2D05F25F}" srcOrd="1" destOrd="0" parTransId="{BB35C898-FA52-3344-8118-9B8671481C4A}" sibTransId="{EC5AA8AF-FCDC-2049-A2F8-F6BA7E04CC64}"/>
    <dgm:cxn modelId="{14EE3DED-21BA-274C-B9AE-EF1682D38123}" srcId="{3109F211-D5CD-FF43-985A-81231E28625A}" destId="{CE78D081-40EE-F64D-B859-DF5552C5EABE}" srcOrd="3" destOrd="0" parTransId="{CB47D514-37E4-9A4F-8E8F-4CCE76B18959}" sibTransId="{C080A3F1-E3FF-7A4C-AB94-A8A545E3EBAC}"/>
    <dgm:cxn modelId="{FEDF28C3-7E26-844A-B79A-F2DDCA344AE2}" srcId="{3109F211-D5CD-FF43-985A-81231E28625A}" destId="{D528686A-F3BC-C34F-A6FC-88400DB9051B}" srcOrd="0" destOrd="0" parTransId="{E382DF7B-D142-1B4B-96E7-14E760317904}" sibTransId="{BB1C1017-00A2-7B42-8413-DD69C3A80A39}"/>
    <dgm:cxn modelId="{9A7E2AB0-BA8B-7C41-AF60-CD28B1B03F38}" srcId="{326BC74B-8B00-8F4E-BC9F-9A51A17F9D60}" destId="{01A98675-2E8A-FF41-9A2B-105C8CED86A6}" srcOrd="0" destOrd="0" parTransId="{F6E9F60C-E99C-8046-B92A-DAFDBE7DF819}" sibTransId="{6481F277-EAD7-9E4D-B2C1-D71288C9FB29}"/>
    <dgm:cxn modelId="{482DD73E-1713-E04F-B66E-E1349EEFE2C8}" type="presOf" srcId="{0DE31BDC-ECA2-ED4B-BEC6-F14A33C60190}" destId="{0FD88FDC-597D-4C4C-B01C-EA385FF7F538}" srcOrd="0" destOrd="1" presId="urn:microsoft.com/office/officeart/2005/8/layout/vList2"/>
    <dgm:cxn modelId="{6E22E534-BE6F-F645-B5A0-69F563CC0FF2}" type="presOf" srcId="{01A98675-2E8A-FF41-9A2B-105C8CED86A6}" destId="{0FD88FDC-597D-4C4C-B01C-EA385FF7F538}" srcOrd="0" destOrd="0" presId="urn:microsoft.com/office/officeart/2005/8/layout/vList2"/>
    <dgm:cxn modelId="{DAFB7350-BDC8-2D46-BF52-057F41A57EFA}" type="presOf" srcId="{1E5E3650-30E3-A34C-95C2-718C2D05F25F}" destId="{E7F52301-C5B8-7444-90D5-7C9C750C4043}" srcOrd="0" destOrd="1" presId="urn:microsoft.com/office/officeart/2005/8/layout/vList2"/>
    <dgm:cxn modelId="{75077A5B-3C42-E142-B3D6-9966193AD07C}" type="presOf" srcId="{326BC74B-8B00-8F4E-BC9F-9A51A17F9D60}" destId="{71184992-8235-EA4B-BEA5-669AA3F5831C}" srcOrd="0" destOrd="0" presId="urn:microsoft.com/office/officeart/2005/8/layout/vList2"/>
    <dgm:cxn modelId="{E824B6F2-2504-F246-8C37-A43963AF1F25}" srcId="{326BC74B-8B00-8F4E-BC9F-9A51A17F9D60}" destId="{114C8BC9-B15E-0843-9031-12BEE8179D81}" srcOrd="2" destOrd="0" parTransId="{CDEC9367-F470-6244-9011-F336936C6E22}" sibTransId="{4AF92796-E192-9D42-8BF8-48EA824BBAD1}"/>
    <dgm:cxn modelId="{A95B26B4-92A3-144E-8518-1C4D0C7F9AF8}" type="presOf" srcId="{3109F211-D5CD-FF43-985A-81231E28625A}" destId="{FA777D9C-D5A4-4E43-BAD8-8F5B7D738D06}" srcOrd="0" destOrd="0" presId="urn:microsoft.com/office/officeart/2005/8/layout/vList2"/>
    <dgm:cxn modelId="{34AAA934-F5ED-FF45-82B4-16A607EA8B6F}" srcId="{326BC74B-8B00-8F4E-BC9F-9A51A17F9D60}" destId="{0DE31BDC-ECA2-ED4B-BEC6-F14A33C60190}" srcOrd="1" destOrd="0" parTransId="{09031EFA-132F-D241-9CCF-765967F22502}" sibTransId="{698D0259-436B-A949-9DC1-08548C719113}"/>
    <dgm:cxn modelId="{84379F3D-3B79-024E-A6F9-0D725B8131FB}" srcId="{81EB7402-2B85-8A4F-9183-DDE29814151F}" destId="{3109F211-D5CD-FF43-985A-81231E28625A}" srcOrd="0" destOrd="0" parTransId="{33461B81-A45E-B545-B0A0-00931A88F3F0}" sibTransId="{CA9465A9-F042-944B-A325-002779AF80C9}"/>
    <dgm:cxn modelId="{0FE4F066-3E10-9B4D-AA6D-954608EDB907}" type="presOf" srcId="{DD7D71BB-60A4-CE43-BBFD-382AD73DAEBA}" destId="{E7F52301-C5B8-7444-90D5-7C9C750C4043}" srcOrd="0" destOrd="2" presId="urn:microsoft.com/office/officeart/2005/8/layout/vList2"/>
    <dgm:cxn modelId="{2521C0BD-5C61-EC4C-9835-E19A63BF7E49}" type="presOf" srcId="{D528686A-F3BC-C34F-A6FC-88400DB9051B}" destId="{E7F52301-C5B8-7444-90D5-7C9C750C4043}" srcOrd="0" destOrd="0" presId="urn:microsoft.com/office/officeart/2005/8/layout/vList2"/>
    <dgm:cxn modelId="{A332F278-1522-0F4B-8A1C-C1E66DAF9CF2}" srcId="{81EB7402-2B85-8A4F-9183-DDE29814151F}" destId="{326BC74B-8B00-8F4E-BC9F-9A51A17F9D60}" srcOrd="1" destOrd="0" parTransId="{3B1DBE05-2F28-3C44-BFBA-CB8F76A19A78}" sibTransId="{B8E16625-99FF-DD4E-BF1B-73E597254BF4}"/>
    <dgm:cxn modelId="{067EF84E-4251-B04E-81D2-5B9C7614ECE7}" type="presOf" srcId="{114C8BC9-B15E-0843-9031-12BEE8179D81}" destId="{0FD88FDC-597D-4C4C-B01C-EA385FF7F538}" srcOrd="0" destOrd="2" presId="urn:microsoft.com/office/officeart/2005/8/layout/vList2"/>
    <dgm:cxn modelId="{C3AE934E-D5BD-A247-9D29-D3465E868DDA}" srcId="{3109F211-D5CD-FF43-985A-81231E28625A}" destId="{DD7D71BB-60A4-CE43-BBFD-382AD73DAEBA}" srcOrd="2" destOrd="0" parTransId="{15D589EA-1315-A747-8E4C-4C598EBDC924}" sibTransId="{1AA4FE18-4575-9744-99E8-2A7A2C4869D1}"/>
    <dgm:cxn modelId="{1BAC6821-FD1A-6B45-8843-0135520C8D48}" type="presOf" srcId="{81EB7402-2B85-8A4F-9183-DDE29814151F}" destId="{88FADA4D-8C30-DA43-8BE2-6C506907B151}" srcOrd="0" destOrd="0" presId="urn:microsoft.com/office/officeart/2005/8/layout/vList2"/>
    <dgm:cxn modelId="{B9DBFF79-5E2C-7242-B36F-D67CBC45EABD}" type="presOf" srcId="{CE78D081-40EE-F64D-B859-DF5552C5EABE}" destId="{E7F52301-C5B8-7444-90D5-7C9C750C4043}" srcOrd="0" destOrd="3" presId="urn:microsoft.com/office/officeart/2005/8/layout/vList2"/>
    <dgm:cxn modelId="{1E806D8C-11A0-D54F-9153-72C284EF4281}" type="presParOf" srcId="{88FADA4D-8C30-DA43-8BE2-6C506907B151}" destId="{FA777D9C-D5A4-4E43-BAD8-8F5B7D738D06}" srcOrd="0" destOrd="0" presId="urn:microsoft.com/office/officeart/2005/8/layout/vList2"/>
    <dgm:cxn modelId="{C7C1E12F-795A-F34E-90CA-6C30DE6CF0FD}" type="presParOf" srcId="{88FADA4D-8C30-DA43-8BE2-6C506907B151}" destId="{E7F52301-C5B8-7444-90D5-7C9C750C4043}" srcOrd="1" destOrd="0" presId="urn:microsoft.com/office/officeart/2005/8/layout/vList2"/>
    <dgm:cxn modelId="{A2618EA1-4898-3E4F-98FD-D4ECB6442283}" type="presParOf" srcId="{88FADA4D-8C30-DA43-8BE2-6C506907B151}" destId="{71184992-8235-EA4B-BEA5-669AA3F5831C}" srcOrd="2" destOrd="0" presId="urn:microsoft.com/office/officeart/2005/8/layout/vList2"/>
    <dgm:cxn modelId="{64C23B3F-2BC2-FF47-A3A6-734E2E709662}" type="presParOf" srcId="{88FADA4D-8C30-DA43-8BE2-6C506907B151}" destId="{0FD88FDC-597D-4C4C-B01C-EA385FF7F538}"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6A02FB-B431-224E-8CAE-C1AC13D58125}" type="doc">
      <dgm:prSet loTypeId="urn:microsoft.com/office/officeart/2005/8/layout/vList2" loCatId="" qsTypeId="urn:microsoft.com/office/officeart/2005/8/quickstyle/simple3" qsCatId="simple" csTypeId="urn:microsoft.com/office/officeart/2005/8/colors/colorful5" csCatId="colorful" phldr="1"/>
      <dgm:spPr/>
    </dgm:pt>
    <dgm:pt modelId="{DF875AB2-AAA2-1941-A25E-62A513A2067E}">
      <dgm:prSet phldrT="[Texte]" custT="1"/>
      <dgm:spPr/>
      <dgm:t>
        <a:bodyPr/>
        <a:lstStyle/>
        <a:p>
          <a:r>
            <a:rPr lang="fr-FR" sz="2000" b="1" dirty="0"/>
            <a:t>Vous souhaitez participer à la régulation de médecine générale :</a:t>
          </a:r>
        </a:p>
      </dgm:t>
    </dgm:pt>
    <dgm:pt modelId="{BBFCB52C-48BC-C146-9479-A22F41686284}" type="parTrans" cxnId="{02C666EC-A279-7740-A7E7-5F30D1789A46}">
      <dgm:prSet/>
      <dgm:spPr/>
      <dgm:t>
        <a:bodyPr/>
        <a:lstStyle/>
        <a:p>
          <a:endParaRPr lang="fr-FR"/>
        </a:p>
      </dgm:t>
    </dgm:pt>
    <dgm:pt modelId="{360F9ABC-9952-EC46-B83D-6C4CE964C4F7}" type="sibTrans" cxnId="{02C666EC-A279-7740-A7E7-5F30D1789A46}">
      <dgm:prSet/>
      <dgm:spPr/>
      <dgm:t>
        <a:bodyPr/>
        <a:lstStyle/>
        <a:p>
          <a:endParaRPr lang="fr-FR"/>
        </a:p>
      </dgm:t>
    </dgm:pt>
    <dgm:pt modelId="{CE82F4BB-0B3C-0149-A9B3-C0B4BD06C0D9}">
      <dgm:prSet phldrT="[Texte]" custT="1"/>
      <dgm:spPr/>
      <dgm:t>
        <a:bodyPr/>
        <a:lstStyle/>
        <a:p>
          <a:r>
            <a:rPr lang="fr-FR" sz="2000" b="1" dirty="0"/>
            <a:t>Vous souhaitez proposer des créneaux définis de SNP : </a:t>
          </a:r>
        </a:p>
      </dgm:t>
    </dgm:pt>
    <dgm:pt modelId="{A9344BA2-C77A-364C-A46F-9F825E6A0A50}" type="parTrans" cxnId="{F1FCE2C9-CF10-B040-BEA1-FE1DA5030FAA}">
      <dgm:prSet/>
      <dgm:spPr/>
      <dgm:t>
        <a:bodyPr/>
        <a:lstStyle/>
        <a:p>
          <a:endParaRPr lang="fr-FR"/>
        </a:p>
      </dgm:t>
    </dgm:pt>
    <dgm:pt modelId="{042F7819-F432-A34F-B59E-811987560EAE}" type="sibTrans" cxnId="{F1FCE2C9-CF10-B040-BEA1-FE1DA5030FAA}">
      <dgm:prSet/>
      <dgm:spPr/>
      <dgm:t>
        <a:bodyPr/>
        <a:lstStyle/>
        <a:p>
          <a:endParaRPr lang="fr-FR"/>
        </a:p>
      </dgm:t>
    </dgm:pt>
    <dgm:pt modelId="{21D4F4E1-CDF0-554B-BE0A-7C7E41F3A938}">
      <dgm:prSet phldrT="[Texte]" custT="1"/>
      <dgm:spPr/>
      <dgm:t>
        <a:bodyPr/>
        <a:lstStyle/>
        <a:p>
          <a:pPr algn="l"/>
          <a:r>
            <a:rPr lang="fr-FR" sz="1800" b="1" dirty="0"/>
            <a:t>Vous acceptez que le SAS vous contacte au delà de vos créneaux de SNP (créneaux en surnuméraires)</a:t>
          </a:r>
        </a:p>
      </dgm:t>
    </dgm:pt>
    <dgm:pt modelId="{D29D04C4-007A-204F-96B5-DAC62F33337F}" type="parTrans" cxnId="{56FDEB8C-B716-4343-B79D-4F1CE8CB717F}">
      <dgm:prSet/>
      <dgm:spPr/>
      <dgm:t>
        <a:bodyPr/>
        <a:lstStyle/>
        <a:p>
          <a:endParaRPr lang="fr-FR"/>
        </a:p>
      </dgm:t>
    </dgm:pt>
    <dgm:pt modelId="{6494C3D9-CE21-8F48-8FAE-EBE44B2F8BEF}" type="sibTrans" cxnId="{56FDEB8C-B716-4343-B79D-4F1CE8CB717F}">
      <dgm:prSet/>
      <dgm:spPr/>
      <dgm:t>
        <a:bodyPr/>
        <a:lstStyle/>
        <a:p>
          <a:endParaRPr lang="fr-FR"/>
        </a:p>
      </dgm:t>
    </dgm:pt>
    <dgm:pt modelId="{A24E6CE0-E687-B641-84BB-9558E981FEC6}">
      <dgm:prSet/>
      <dgm:spPr/>
      <dgm:t>
        <a:bodyPr/>
        <a:lstStyle/>
        <a:p>
          <a:r>
            <a:rPr lang="fr-FR" dirty="0"/>
            <a:t>Contactez l'APPS : apps86@wanadoo.fr</a:t>
          </a:r>
        </a:p>
      </dgm:t>
    </dgm:pt>
    <dgm:pt modelId="{3F291C1D-F31E-C74F-822D-2F11BA2BCFB4}" type="parTrans" cxnId="{C7D2C880-58CD-7F43-B485-98C8E48EF246}">
      <dgm:prSet/>
      <dgm:spPr/>
      <dgm:t>
        <a:bodyPr/>
        <a:lstStyle/>
        <a:p>
          <a:endParaRPr lang="fr-FR"/>
        </a:p>
      </dgm:t>
    </dgm:pt>
    <dgm:pt modelId="{FF56171E-1BD1-9B4C-B9CC-EDD17097263A}" type="sibTrans" cxnId="{C7D2C880-58CD-7F43-B485-98C8E48EF246}">
      <dgm:prSet/>
      <dgm:spPr/>
      <dgm:t>
        <a:bodyPr/>
        <a:lstStyle/>
        <a:p>
          <a:endParaRPr lang="fr-FR"/>
        </a:p>
      </dgm:t>
    </dgm:pt>
    <dgm:pt modelId="{567B53E6-18D6-8446-8505-9EA36514C211}">
      <dgm:prSet/>
      <dgm:spPr/>
      <dgm:t>
        <a:bodyPr/>
        <a:lstStyle/>
        <a:p>
          <a:r>
            <a:rPr lang="fr-FR" dirty="0"/>
            <a:t>Connectez vous sur la plateforme numérique du SAS</a:t>
          </a:r>
        </a:p>
      </dgm:t>
    </dgm:pt>
    <dgm:pt modelId="{0EB10E53-1486-CE4C-A93A-B57B0459C427}" type="parTrans" cxnId="{B99996BB-D24E-D54D-BA32-64DAAC43D1F4}">
      <dgm:prSet/>
      <dgm:spPr/>
      <dgm:t>
        <a:bodyPr/>
        <a:lstStyle/>
        <a:p>
          <a:endParaRPr lang="fr-FR"/>
        </a:p>
      </dgm:t>
    </dgm:pt>
    <dgm:pt modelId="{9058610F-9DEA-5B4B-B03C-D05A672EE914}" type="sibTrans" cxnId="{B99996BB-D24E-D54D-BA32-64DAAC43D1F4}">
      <dgm:prSet/>
      <dgm:spPr/>
      <dgm:t>
        <a:bodyPr/>
        <a:lstStyle/>
        <a:p>
          <a:endParaRPr lang="fr-FR"/>
        </a:p>
      </dgm:t>
    </dgm:pt>
    <dgm:pt modelId="{6862A345-0218-9946-9030-E78D47B3C23C}">
      <dgm:prSet/>
      <dgm:spPr/>
      <dgm:t>
        <a:bodyPr/>
        <a:lstStyle/>
        <a:p>
          <a:r>
            <a:rPr lang="fr-FR" b="1" u="sng" dirty="0"/>
            <a:t>2 modalités pour mettre des créneaux à disposition</a:t>
          </a:r>
        </a:p>
      </dgm:t>
    </dgm:pt>
    <dgm:pt modelId="{01C9D2FE-3306-B847-BCA9-B0BEFD055C1F}" type="parTrans" cxnId="{6A95EEBB-FF1F-EC4B-8ED5-80F30E7AA346}">
      <dgm:prSet/>
      <dgm:spPr/>
      <dgm:t>
        <a:bodyPr/>
        <a:lstStyle/>
        <a:p>
          <a:endParaRPr lang="fr-FR"/>
        </a:p>
      </dgm:t>
    </dgm:pt>
    <dgm:pt modelId="{F8F88549-6BCF-CF4B-BA80-A88B949D764F}" type="sibTrans" cxnId="{6A95EEBB-FF1F-EC4B-8ED5-80F30E7AA346}">
      <dgm:prSet/>
      <dgm:spPr/>
      <dgm:t>
        <a:bodyPr/>
        <a:lstStyle/>
        <a:p>
          <a:endParaRPr lang="fr-FR"/>
        </a:p>
      </dgm:t>
    </dgm:pt>
    <dgm:pt modelId="{E263D844-0B6C-F74B-9E7D-04080A8879C8}">
      <dgm:prSet/>
      <dgm:spPr/>
      <dgm:t>
        <a:bodyPr/>
        <a:lstStyle/>
        <a:p>
          <a:r>
            <a:rPr lang="fr-FR" dirty="0"/>
            <a:t>Signalez votre participation à votre CPTS et au SAS 86 (</a:t>
          </a:r>
          <a:r>
            <a:rPr lang="fr-FR" dirty="0" err="1"/>
            <a:t>osnp@chu-poitiers.fr</a:t>
          </a:r>
          <a:r>
            <a:rPr lang="fr-FR" dirty="0"/>
            <a:t>)</a:t>
          </a:r>
        </a:p>
      </dgm:t>
    </dgm:pt>
    <dgm:pt modelId="{63160800-7B39-BB4A-A89D-8430D177A067}" type="parTrans" cxnId="{627719EA-DC0D-D447-A61E-F78C3634E33D}">
      <dgm:prSet/>
      <dgm:spPr/>
      <dgm:t>
        <a:bodyPr/>
        <a:lstStyle/>
        <a:p>
          <a:endParaRPr lang="fr-FR"/>
        </a:p>
      </dgm:t>
    </dgm:pt>
    <dgm:pt modelId="{0C392AF9-7D5F-1047-BEFB-8A8F0CD8C971}" type="sibTrans" cxnId="{627719EA-DC0D-D447-A61E-F78C3634E33D}">
      <dgm:prSet/>
      <dgm:spPr/>
      <dgm:t>
        <a:bodyPr/>
        <a:lstStyle/>
        <a:p>
          <a:endParaRPr lang="fr-FR"/>
        </a:p>
      </dgm:t>
    </dgm:pt>
    <dgm:pt modelId="{F3EA2716-C562-0E44-9DB5-E59B9B59F412}">
      <dgm:prSet/>
      <dgm:spPr/>
      <dgm:t>
        <a:bodyPr/>
        <a:lstStyle/>
        <a:p>
          <a:r>
            <a:rPr lang="fr-FR" dirty="0"/>
            <a:t>Connectez vous sur la plateforme numérique du SAS (</a:t>
          </a:r>
          <a:r>
            <a:rPr lang="fr-FR" dirty="0" err="1"/>
            <a:t>cf</a:t>
          </a:r>
          <a:r>
            <a:rPr lang="fr-FR" dirty="0"/>
            <a:t> ci dessous)</a:t>
          </a:r>
        </a:p>
      </dgm:t>
    </dgm:pt>
    <dgm:pt modelId="{2CD46A80-EC50-9D4F-9A36-F62AD387743B}" type="parTrans" cxnId="{F8F4339D-1E19-7E41-B4EC-4FAE668BCBE5}">
      <dgm:prSet/>
      <dgm:spPr/>
      <dgm:t>
        <a:bodyPr/>
        <a:lstStyle/>
        <a:p>
          <a:endParaRPr lang="fr-FR"/>
        </a:p>
      </dgm:t>
    </dgm:pt>
    <dgm:pt modelId="{EE2EF030-88F2-2244-B1AA-851456A70F03}" type="sibTrans" cxnId="{F8F4339D-1E19-7E41-B4EC-4FAE668BCBE5}">
      <dgm:prSet/>
      <dgm:spPr/>
      <dgm:t>
        <a:bodyPr/>
        <a:lstStyle/>
        <a:p>
          <a:endParaRPr lang="fr-FR"/>
        </a:p>
      </dgm:t>
    </dgm:pt>
    <dgm:pt modelId="{1B059970-7627-764B-8F3F-A7C47074792E}">
      <dgm:prSet/>
      <dgm:spPr/>
      <dgm:t>
        <a:bodyPr/>
        <a:lstStyle/>
        <a:p>
          <a:r>
            <a:rPr lang="fr-FR" dirty="0"/>
            <a:t>Signalez votre participation à votre CPTS et au SAS 86 (</a:t>
          </a:r>
          <a:r>
            <a:rPr lang="fr-FR" dirty="0" err="1"/>
            <a:t>osnp@chu-poitiers.fr</a:t>
          </a:r>
          <a:r>
            <a:rPr lang="fr-FR" dirty="0"/>
            <a:t>)</a:t>
          </a:r>
        </a:p>
      </dgm:t>
    </dgm:pt>
    <dgm:pt modelId="{7DE2F62C-A5DB-9F4A-9B5A-537CDA05D838}" type="parTrans" cxnId="{9CB9F06B-A416-2949-9862-7BDE08E8AEB7}">
      <dgm:prSet/>
      <dgm:spPr/>
      <dgm:t>
        <a:bodyPr/>
        <a:lstStyle/>
        <a:p>
          <a:endParaRPr lang="fr-FR"/>
        </a:p>
      </dgm:t>
    </dgm:pt>
    <dgm:pt modelId="{D8053868-9A86-514B-8C1B-F3FE4F846E27}" type="sibTrans" cxnId="{9CB9F06B-A416-2949-9862-7BDE08E8AEB7}">
      <dgm:prSet/>
      <dgm:spPr/>
      <dgm:t>
        <a:bodyPr/>
        <a:lstStyle/>
        <a:p>
          <a:endParaRPr lang="fr-FR"/>
        </a:p>
      </dgm:t>
    </dgm:pt>
    <dgm:pt modelId="{C205D605-4AD5-484F-B7F7-2709E9C699F4}">
      <dgm:prSet/>
      <dgm:spPr/>
      <dgm:t>
        <a:bodyPr/>
        <a:lstStyle/>
        <a:p>
          <a:r>
            <a:rPr lang="fr-FR" dirty="0"/>
            <a:t>Remontée automatique de votre logiciel</a:t>
          </a:r>
        </a:p>
      </dgm:t>
    </dgm:pt>
    <dgm:pt modelId="{5E1234FE-5569-834D-8DDB-5F1220CFAAF3}" type="parTrans" cxnId="{08222895-FB71-A742-B062-D098ABBE0785}">
      <dgm:prSet/>
      <dgm:spPr/>
      <dgm:t>
        <a:bodyPr/>
        <a:lstStyle/>
        <a:p>
          <a:endParaRPr lang="fr-FR"/>
        </a:p>
      </dgm:t>
    </dgm:pt>
    <dgm:pt modelId="{353523CB-968E-4B49-A870-21B4EEF7495F}" type="sibTrans" cxnId="{08222895-FB71-A742-B062-D098ABBE0785}">
      <dgm:prSet/>
      <dgm:spPr/>
      <dgm:t>
        <a:bodyPr/>
        <a:lstStyle/>
        <a:p>
          <a:endParaRPr lang="fr-FR"/>
        </a:p>
      </dgm:t>
    </dgm:pt>
    <dgm:pt modelId="{886AD79A-FFCF-0948-92FB-8FD0285ECA24}">
      <dgm:prSet/>
      <dgm:spPr/>
      <dgm:t>
        <a:bodyPr/>
        <a:lstStyle/>
        <a:p>
          <a:r>
            <a:rPr lang="fr-FR" dirty="0"/>
            <a:t>Paramétrage manuel</a:t>
          </a:r>
        </a:p>
      </dgm:t>
    </dgm:pt>
    <dgm:pt modelId="{8D0F418F-3298-E344-8DC0-0E9B08D0DF52}" type="parTrans" cxnId="{397DAFA1-EF3A-764A-B2FC-AFFF746F7FB8}">
      <dgm:prSet/>
      <dgm:spPr/>
      <dgm:t>
        <a:bodyPr/>
        <a:lstStyle/>
        <a:p>
          <a:endParaRPr lang="fr-FR"/>
        </a:p>
      </dgm:t>
    </dgm:pt>
    <dgm:pt modelId="{FC36E72C-E4A9-804A-AE22-85CB8BF9C2F0}" type="sibTrans" cxnId="{397DAFA1-EF3A-764A-B2FC-AFFF746F7FB8}">
      <dgm:prSet/>
      <dgm:spPr/>
      <dgm:t>
        <a:bodyPr/>
        <a:lstStyle/>
        <a:p>
          <a:endParaRPr lang="fr-FR"/>
        </a:p>
      </dgm:t>
    </dgm:pt>
    <dgm:pt modelId="{10BA1AF8-CB60-3046-8E7D-A1C6EDD0D281}">
      <dgm:prSet/>
      <dgm:spPr/>
      <dgm:t>
        <a:bodyPr/>
        <a:lstStyle/>
        <a:p>
          <a:r>
            <a:rPr lang="fr-FR" dirty="0"/>
            <a:t>Journée : régulation SAS</a:t>
          </a:r>
        </a:p>
      </dgm:t>
    </dgm:pt>
    <dgm:pt modelId="{D024D59E-50A7-2543-8801-575D5D723D5F}" type="parTrans" cxnId="{A3792798-BF51-E44B-8698-469326E54942}">
      <dgm:prSet/>
      <dgm:spPr/>
      <dgm:t>
        <a:bodyPr/>
        <a:lstStyle/>
        <a:p>
          <a:endParaRPr lang="fr-FR"/>
        </a:p>
      </dgm:t>
    </dgm:pt>
    <dgm:pt modelId="{EE164383-7D43-C24D-AFAC-E50432AA6083}" type="sibTrans" cxnId="{A3792798-BF51-E44B-8698-469326E54942}">
      <dgm:prSet/>
      <dgm:spPr/>
      <dgm:t>
        <a:bodyPr/>
        <a:lstStyle/>
        <a:p>
          <a:endParaRPr lang="fr-FR"/>
        </a:p>
      </dgm:t>
    </dgm:pt>
    <dgm:pt modelId="{26EE35A1-751E-9E4D-A05F-A70D0D1F1C7A}">
      <dgm:prSet/>
      <dgm:spPr/>
      <dgm:t>
        <a:bodyPr/>
        <a:lstStyle/>
        <a:p>
          <a:r>
            <a:rPr lang="fr-FR" dirty="0"/>
            <a:t>Soirs, nuits et WE : régulation PDSA</a:t>
          </a:r>
        </a:p>
      </dgm:t>
    </dgm:pt>
    <dgm:pt modelId="{929F3FFF-564C-8D4B-A191-C49EC5DBDBC8}" type="parTrans" cxnId="{9C1BA182-E356-494C-A81F-720B9A79B1A5}">
      <dgm:prSet/>
      <dgm:spPr/>
      <dgm:t>
        <a:bodyPr/>
        <a:lstStyle/>
        <a:p>
          <a:endParaRPr lang="fr-FR"/>
        </a:p>
      </dgm:t>
    </dgm:pt>
    <dgm:pt modelId="{CD3B32FD-D4A4-FE44-9668-2612E629D407}" type="sibTrans" cxnId="{9C1BA182-E356-494C-A81F-720B9A79B1A5}">
      <dgm:prSet/>
      <dgm:spPr/>
      <dgm:t>
        <a:bodyPr/>
        <a:lstStyle/>
        <a:p>
          <a:endParaRPr lang="fr-FR"/>
        </a:p>
      </dgm:t>
    </dgm:pt>
    <dgm:pt modelId="{32D0F56D-2C7F-3744-82A2-2D935FC1244B}" type="pres">
      <dgm:prSet presAssocID="{666A02FB-B431-224E-8CAE-C1AC13D58125}" presName="linear" presStyleCnt="0">
        <dgm:presLayoutVars>
          <dgm:animLvl val="lvl"/>
          <dgm:resizeHandles val="exact"/>
        </dgm:presLayoutVars>
      </dgm:prSet>
      <dgm:spPr/>
    </dgm:pt>
    <dgm:pt modelId="{280613F0-CD55-6A45-A477-AE798825AAC9}" type="pres">
      <dgm:prSet presAssocID="{DF875AB2-AAA2-1941-A25E-62A513A2067E}" presName="parentText" presStyleLbl="node1" presStyleIdx="0" presStyleCnt="3">
        <dgm:presLayoutVars>
          <dgm:chMax val="0"/>
          <dgm:bulletEnabled val="1"/>
        </dgm:presLayoutVars>
      </dgm:prSet>
      <dgm:spPr/>
      <dgm:t>
        <a:bodyPr/>
        <a:lstStyle/>
        <a:p>
          <a:endParaRPr lang="fr-FR"/>
        </a:p>
      </dgm:t>
    </dgm:pt>
    <dgm:pt modelId="{B4139FB2-5D1B-374E-98F8-10EE0ED8668D}" type="pres">
      <dgm:prSet presAssocID="{DF875AB2-AAA2-1941-A25E-62A513A2067E}" presName="childText" presStyleLbl="revTx" presStyleIdx="0" presStyleCnt="3">
        <dgm:presLayoutVars>
          <dgm:bulletEnabled val="1"/>
        </dgm:presLayoutVars>
      </dgm:prSet>
      <dgm:spPr/>
      <dgm:t>
        <a:bodyPr/>
        <a:lstStyle/>
        <a:p>
          <a:endParaRPr lang="fr-FR"/>
        </a:p>
      </dgm:t>
    </dgm:pt>
    <dgm:pt modelId="{8CFEA3BF-16CA-DD47-80FC-C329B5746448}" type="pres">
      <dgm:prSet presAssocID="{CE82F4BB-0B3C-0149-A9B3-C0B4BD06C0D9}" presName="parentText" presStyleLbl="node1" presStyleIdx="1" presStyleCnt="3">
        <dgm:presLayoutVars>
          <dgm:chMax val="0"/>
          <dgm:bulletEnabled val="1"/>
        </dgm:presLayoutVars>
      </dgm:prSet>
      <dgm:spPr/>
      <dgm:t>
        <a:bodyPr/>
        <a:lstStyle/>
        <a:p>
          <a:endParaRPr lang="fr-FR"/>
        </a:p>
      </dgm:t>
    </dgm:pt>
    <dgm:pt modelId="{D066813B-BFF8-D743-B946-FA4E852FDD0E}" type="pres">
      <dgm:prSet presAssocID="{CE82F4BB-0B3C-0149-A9B3-C0B4BD06C0D9}" presName="childText" presStyleLbl="revTx" presStyleIdx="1" presStyleCnt="3">
        <dgm:presLayoutVars>
          <dgm:bulletEnabled val="1"/>
        </dgm:presLayoutVars>
      </dgm:prSet>
      <dgm:spPr/>
      <dgm:t>
        <a:bodyPr/>
        <a:lstStyle/>
        <a:p>
          <a:endParaRPr lang="fr-FR"/>
        </a:p>
      </dgm:t>
    </dgm:pt>
    <dgm:pt modelId="{04DEBF8D-647D-7E4E-A606-4DCAA10C9B56}" type="pres">
      <dgm:prSet presAssocID="{21D4F4E1-CDF0-554B-BE0A-7C7E41F3A938}" presName="parentText" presStyleLbl="node1" presStyleIdx="2" presStyleCnt="3">
        <dgm:presLayoutVars>
          <dgm:chMax val="0"/>
          <dgm:bulletEnabled val="1"/>
        </dgm:presLayoutVars>
      </dgm:prSet>
      <dgm:spPr/>
      <dgm:t>
        <a:bodyPr/>
        <a:lstStyle/>
        <a:p>
          <a:endParaRPr lang="fr-FR"/>
        </a:p>
      </dgm:t>
    </dgm:pt>
    <dgm:pt modelId="{CE7C49F4-DD8F-9B42-8518-85746B398E72}" type="pres">
      <dgm:prSet presAssocID="{21D4F4E1-CDF0-554B-BE0A-7C7E41F3A938}" presName="childText" presStyleLbl="revTx" presStyleIdx="2" presStyleCnt="3">
        <dgm:presLayoutVars>
          <dgm:bulletEnabled val="1"/>
        </dgm:presLayoutVars>
      </dgm:prSet>
      <dgm:spPr/>
      <dgm:t>
        <a:bodyPr/>
        <a:lstStyle/>
        <a:p>
          <a:endParaRPr lang="fr-FR"/>
        </a:p>
      </dgm:t>
    </dgm:pt>
  </dgm:ptLst>
  <dgm:cxnLst>
    <dgm:cxn modelId="{9C1BA182-E356-494C-A81F-720B9A79B1A5}" srcId="{DF875AB2-AAA2-1941-A25E-62A513A2067E}" destId="{26EE35A1-751E-9E4D-A05F-A70D0D1F1C7A}" srcOrd="2" destOrd="0" parTransId="{929F3FFF-564C-8D4B-A191-C49EC5DBDBC8}" sibTransId="{CD3B32FD-D4A4-FE44-9668-2612E629D407}"/>
    <dgm:cxn modelId="{0C7C52C6-5AC7-904B-8740-19EBDFC95EB2}" type="presOf" srcId="{CE82F4BB-0B3C-0149-A9B3-C0B4BD06C0D9}" destId="{8CFEA3BF-16CA-DD47-80FC-C329B5746448}" srcOrd="0" destOrd="0" presId="urn:microsoft.com/office/officeart/2005/8/layout/vList2"/>
    <dgm:cxn modelId="{627719EA-DC0D-D447-A61E-F78C3634E33D}" srcId="{CE82F4BB-0B3C-0149-A9B3-C0B4BD06C0D9}" destId="{E263D844-0B6C-F74B-9E7D-04080A8879C8}" srcOrd="1" destOrd="0" parTransId="{63160800-7B39-BB4A-A89D-8430D177A067}" sibTransId="{0C392AF9-7D5F-1047-BEFB-8A8F0CD8C971}"/>
    <dgm:cxn modelId="{01117B6A-9148-E140-91F4-36BA9E74F817}" type="presOf" srcId="{DF875AB2-AAA2-1941-A25E-62A513A2067E}" destId="{280613F0-CD55-6A45-A477-AE798825AAC9}" srcOrd="0" destOrd="0" presId="urn:microsoft.com/office/officeart/2005/8/layout/vList2"/>
    <dgm:cxn modelId="{57D34452-FC0B-294C-8F0B-92D4D17D5BE6}" type="presOf" srcId="{C205D605-4AD5-484F-B7F7-2709E9C699F4}" destId="{D066813B-BFF8-D743-B946-FA4E852FDD0E}" srcOrd="0" destOrd="3" presId="urn:microsoft.com/office/officeart/2005/8/layout/vList2"/>
    <dgm:cxn modelId="{6D6D1334-97A5-5247-8065-FD0E10AFBCEE}" type="presOf" srcId="{26EE35A1-751E-9E4D-A05F-A70D0D1F1C7A}" destId="{B4139FB2-5D1B-374E-98F8-10EE0ED8668D}" srcOrd="0" destOrd="2" presId="urn:microsoft.com/office/officeart/2005/8/layout/vList2"/>
    <dgm:cxn modelId="{C7D2C880-58CD-7F43-B485-98C8E48EF246}" srcId="{DF875AB2-AAA2-1941-A25E-62A513A2067E}" destId="{A24E6CE0-E687-B641-84BB-9558E981FEC6}" srcOrd="0" destOrd="0" parTransId="{3F291C1D-F31E-C74F-822D-2F11BA2BCFB4}" sibTransId="{FF56171E-1BD1-9B4C-B9CC-EDD17097263A}"/>
    <dgm:cxn modelId="{B99996BB-D24E-D54D-BA32-64DAAC43D1F4}" srcId="{CE82F4BB-0B3C-0149-A9B3-C0B4BD06C0D9}" destId="{567B53E6-18D6-8446-8505-9EA36514C211}" srcOrd="0" destOrd="0" parTransId="{0EB10E53-1486-CE4C-A93A-B57B0459C427}" sibTransId="{9058610F-9DEA-5B4B-B03C-D05A672EE914}"/>
    <dgm:cxn modelId="{F4BBB13E-69E1-A342-8BE8-CA7A1509D438}" type="presOf" srcId="{1B059970-7627-764B-8F3F-A7C47074792E}" destId="{CE7C49F4-DD8F-9B42-8518-85746B398E72}" srcOrd="0" destOrd="1" presId="urn:microsoft.com/office/officeart/2005/8/layout/vList2"/>
    <dgm:cxn modelId="{08222895-FB71-A742-B062-D098ABBE0785}" srcId="{6862A345-0218-9946-9030-E78D47B3C23C}" destId="{C205D605-4AD5-484F-B7F7-2709E9C699F4}" srcOrd="0" destOrd="0" parTransId="{5E1234FE-5569-834D-8DDB-5F1220CFAAF3}" sibTransId="{353523CB-968E-4B49-A870-21B4EEF7495F}"/>
    <dgm:cxn modelId="{538B6BF9-BD7B-804D-9DC3-2D647946BCDA}" type="presOf" srcId="{E263D844-0B6C-F74B-9E7D-04080A8879C8}" destId="{D066813B-BFF8-D743-B946-FA4E852FDD0E}" srcOrd="0" destOrd="1" presId="urn:microsoft.com/office/officeart/2005/8/layout/vList2"/>
    <dgm:cxn modelId="{C44CE234-093B-CC49-AEF2-DEB0F4B55E88}" type="presOf" srcId="{21D4F4E1-CDF0-554B-BE0A-7C7E41F3A938}" destId="{04DEBF8D-647D-7E4E-A606-4DCAA10C9B56}" srcOrd="0" destOrd="0" presId="urn:microsoft.com/office/officeart/2005/8/layout/vList2"/>
    <dgm:cxn modelId="{C1EAED16-3E0B-3C42-8DEE-D2FF6E427400}" type="presOf" srcId="{6862A345-0218-9946-9030-E78D47B3C23C}" destId="{D066813B-BFF8-D743-B946-FA4E852FDD0E}" srcOrd="0" destOrd="2" presId="urn:microsoft.com/office/officeart/2005/8/layout/vList2"/>
    <dgm:cxn modelId="{6A95EEBB-FF1F-EC4B-8ED5-80F30E7AA346}" srcId="{CE82F4BB-0B3C-0149-A9B3-C0B4BD06C0D9}" destId="{6862A345-0218-9946-9030-E78D47B3C23C}" srcOrd="2" destOrd="0" parTransId="{01C9D2FE-3306-B847-BCA9-B0BEFD055C1F}" sibTransId="{F8F88549-6BCF-CF4B-BA80-A88B949D764F}"/>
    <dgm:cxn modelId="{E4B606B6-5212-5F40-ABB0-434D7A1B5941}" type="presOf" srcId="{F3EA2716-C562-0E44-9DB5-E59B9B59F412}" destId="{CE7C49F4-DD8F-9B42-8518-85746B398E72}" srcOrd="0" destOrd="0" presId="urn:microsoft.com/office/officeart/2005/8/layout/vList2"/>
    <dgm:cxn modelId="{10148829-51E0-3D47-BCD3-CDB0989F9B1B}" type="presOf" srcId="{10BA1AF8-CB60-3046-8E7D-A1C6EDD0D281}" destId="{B4139FB2-5D1B-374E-98F8-10EE0ED8668D}" srcOrd="0" destOrd="1" presId="urn:microsoft.com/office/officeart/2005/8/layout/vList2"/>
    <dgm:cxn modelId="{9CB9F06B-A416-2949-9862-7BDE08E8AEB7}" srcId="{21D4F4E1-CDF0-554B-BE0A-7C7E41F3A938}" destId="{1B059970-7627-764B-8F3F-A7C47074792E}" srcOrd="1" destOrd="0" parTransId="{7DE2F62C-A5DB-9F4A-9B5A-537CDA05D838}" sibTransId="{D8053868-9A86-514B-8C1B-F3FE4F846E27}"/>
    <dgm:cxn modelId="{397DAFA1-EF3A-764A-B2FC-AFFF746F7FB8}" srcId="{6862A345-0218-9946-9030-E78D47B3C23C}" destId="{886AD79A-FFCF-0948-92FB-8FD0285ECA24}" srcOrd="1" destOrd="0" parTransId="{8D0F418F-3298-E344-8DC0-0E9B08D0DF52}" sibTransId="{FC36E72C-E4A9-804A-AE22-85CB8BF9C2F0}"/>
    <dgm:cxn modelId="{A3792798-BF51-E44B-8698-469326E54942}" srcId="{DF875AB2-AAA2-1941-A25E-62A513A2067E}" destId="{10BA1AF8-CB60-3046-8E7D-A1C6EDD0D281}" srcOrd="1" destOrd="0" parTransId="{D024D59E-50A7-2543-8801-575D5D723D5F}" sibTransId="{EE164383-7D43-C24D-AFAC-E50432AA6083}"/>
    <dgm:cxn modelId="{FB057798-632B-BD47-BCF3-E5189F845A21}" type="presOf" srcId="{A24E6CE0-E687-B641-84BB-9558E981FEC6}" destId="{B4139FB2-5D1B-374E-98F8-10EE0ED8668D}" srcOrd="0" destOrd="0" presId="urn:microsoft.com/office/officeart/2005/8/layout/vList2"/>
    <dgm:cxn modelId="{F1FCE2C9-CF10-B040-BEA1-FE1DA5030FAA}" srcId="{666A02FB-B431-224E-8CAE-C1AC13D58125}" destId="{CE82F4BB-0B3C-0149-A9B3-C0B4BD06C0D9}" srcOrd="1" destOrd="0" parTransId="{A9344BA2-C77A-364C-A46F-9F825E6A0A50}" sibTransId="{042F7819-F432-A34F-B59E-811987560EAE}"/>
    <dgm:cxn modelId="{82B6D427-310A-9746-9085-B3EE88F1B7F7}" type="presOf" srcId="{886AD79A-FFCF-0948-92FB-8FD0285ECA24}" destId="{D066813B-BFF8-D743-B946-FA4E852FDD0E}" srcOrd="0" destOrd="4" presId="urn:microsoft.com/office/officeart/2005/8/layout/vList2"/>
    <dgm:cxn modelId="{02C666EC-A279-7740-A7E7-5F30D1789A46}" srcId="{666A02FB-B431-224E-8CAE-C1AC13D58125}" destId="{DF875AB2-AAA2-1941-A25E-62A513A2067E}" srcOrd="0" destOrd="0" parTransId="{BBFCB52C-48BC-C146-9479-A22F41686284}" sibTransId="{360F9ABC-9952-EC46-B83D-6C4CE964C4F7}"/>
    <dgm:cxn modelId="{F8F4339D-1E19-7E41-B4EC-4FAE668BCBE5}" srcId="{21D4F4E1-CDF0-554B-BE0A-7C7E41F3A938}" destId="{F3EA2716-C562-0E44-9DB5-E59B9B59F412}" srcOrd="0" destOrd="0" parTransId="{2CD46A80-EC50-9D4F-9A36-F62AD387743B}" sibTransId="{EE2EF030-88F2-2244-B1AA-851456A70F03}"/>
    <dgm:cxn modelId="{56FDEB8C-B716-4343-B79D-4F1CE8CB717F}" srcId="{666A02FB-B431-224E-8CAE-C1AC13D58125}" destId="{21D4F4E1-CDF0-554B-BE0A-7C7E41F3A938}" srcOrd="2" destOrd="0" parTransId="{D29D04C4-007A-204F-96B5-DAC62F33337F}" sibTransId="{6494C3D9-CE21-8F48-8FAE-EBE44B2F8BEF}"/>
    <dgm:cxn modelId="{B3B0DDDB-4B25-B34C-92E2-43AD05B4FBC1}" type="presOf" srcId="{567B53E6-18D6-8446-8505-9EA36514C211}" destId="{D066813B-BFF8-D743-B946-FA4E852FDD0E}" srcOrd="0" destOrd="0" presId="urn:microsoft.com/office/officeart/2005/8/layout/vList2"/>
    <dgm:cxn modelId="{9EABC518-768A-E546-BB01-EBAEDCD23D71}" type="presOf" srcId="{666A02FB-B431-224E-8CAE-C1AC13D58125}" destId="{32D0F56D-2C7F-3744-82A2-2D935FC1244B}" srcOrd="0" destOrd="0" presId="urn:microsoft.com/office/officeart/2005/8/layout/vList2"/>
    <dgm:cxn modelId="{8CA6FB21-6AC0-4C42-AA3A-A43A1E5C36ED}" type="presParOf" srcId="{32D0F56D-2C7F-3744-82A2-2D935FC1244B}" destId="{280613F0-CD55-6A45-A477-AE798825AAC9}" srcOrd="0" destOrd="0" presId="urn:microsoft.com/office/officeart/2005/8/layout/vList2"/>
    <dgm:cxn modelId="{31B8EDBC-F560-7745-9964-BD690A4A5194}" type="presParOf" srcId="{32D0F56D-2C7F-3744-82A2-2D935FC1244B}" destId="{B4139FB2-5D1B-374E-98F8-10EE0ED8668D}" srcOrd="1" destOrd="0" presId="urn:microsoft.com/office/officeart/2005/8/layout/vList2"/>
    <dgm:cxn modelId="{625715FE-22FB-3344-9A62-86D15432D2CE}" type="presParOf" srcId="{32D0F56D-2C7F-3744-82A2-2D935FC1244B}" destId="{8CFEA3BF-16CA-DD47-80FC-C329B5746448}" srcOrd="2" destOrd="0" presId="urn:microsoft.com/office/officeart/2005/8/layout/vList2"/>
    <dgm:cxn modelId="{5898FAF6-41BD-1E46-987C-427BF7E45FF6}" type="presParOf" srcId="{32D0F56D-2C7F-3744-82A2-2D935FC1244B}" destId="{D066813B-BFF8-D743-B946-FA4E852FDD0E}" srcOrd="3" destOrd="0" presId="urn:microsoft.com/office/officeart/2005/8/layout/vList2"/>
    <dgm:cxn modelId="{C080233D-5A59-0C47-B18E-C8CC28035FB0}" type="presParOf" srcId="{32D0F56D-2C7F-3744-82A2-2D935FC1244B}" destId="{04DEBF8D-647D-7E4E-A606-4DCAA10C9B56}" srcOrd="4" destOrd="0" presId="urn:microsoft.com/office/officeart/2005/8/layout/vList2"/>
    <dgm:cxn modelId="{462E860E-060A-3340-967B-EA340C92970A}" type="presParOf" srcId="{32D0F56D-2C7F-3744-82A2-2D935FC1244B}" destId="{CE7C49F4-DD8F-9B42-8518-85746B398E7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911AAF-4EC6-B944-AB3E-DC4BA0096A0A}" type="doc">
      <dgm:prSet loTypeId="urn:microsoft.com/office/officeart/2005/8/layout/vList5" loCatId="" qsTypeId="urn:microsoft.com/office/officeart/2005/8/quickstyle/simple3" qsCatId="simple" csTypeId="urn:microsoft.com/office/officeart/2005/8/colors/colorful2" csCatId="colorful" phldr="1"/>
      <dgm:spPr/>
      <dgm:t>
        <a:bodyPr/>
        <a:lstStyle/>
        <a:p>
          <a:endParaRPr lang="fr-FR"/>
        </a:p>
      </dgm:t>
    </dgm:pt>
    <dgm:pt modelId="{4D40B7ED-2170-E54F-A57E-AE97EDC20A9B}">
      <dgm:prSet phldrT="[Texte]"/>
      <dgm:spPr/>
      <dgm:t>
        <a:bodyPr/>
        <a:lstStyle/>
        <a:p>
          <a:r>
            <a:rPr lang="fr-FR" dirty="0"/>
            <a:t>Si votre logiciel est interconnecté</a:t>
          </a:r>
        </a:p>
      </dgm:t>
    </dgm:pt>
    <dgm:pt modelId="{8B69B6D6-80A0-CE41-A18E-534BE606F0D5}" type="parTrans" cxnId="{78492A52-5586-B74C-98D6-237F8B945DB1}">
      <dgm:prSet/>
      <dgm:spPr/>
      <dgm:t>
        <a:bodyPr/>
        <a:lstStyle/>
        <a:p>
          <a:endParaRPr lang="fr-FR"/>
        </a:p>
      </dgm:t>
    </dgm:pt>
    <dgm:pt modelId="{B42F2D47-079D-6742-BCE6-ABC406749E2F}" type="sibTrans" cxnId="{78492A52-5586-B74C-98D6-237F8B945DB1}">
      <dgm:prSet/>
      <dgm:spPr/>
      <dgm:t>
        <a:bodyPr/>
        <a:lstStyle/>
        <a:p>
          <a:endParaRPr lang="fr-FR"/>
        </a:p>
      </dgm:t>
    </dgm:pt>
    <dgm:pt modelId="{6D811713-C6F8-BD4C-B4C2-62368624AC79}">
      <dgm:prSet phldrT="[Texte]"/>
      <dgm:spPr/>
      <dgm:t>
        <a:bodyPr/>
        <a:lstStyle/>
        <a:p>
          <a:pPr>
            <a:buFontTx/>
            <a:buChar char="-"/>
          </a:pPr>
          <a:r>
            <a:rPr lang="fr-FR" b="0" kern="0" baseline="0">
              <a:ln/>
              <a:effectLst>
                <a:outerShdw blurRad="38100" dist="19050" dir="2700000" algn="tl" rotWithShape="0">
                  <a:schemeClr val="dk1">
                    <a:lumMod val="50000"/>
                    <a:alpha val="40000"/>
                  </a:schemeClr>
                </a:outerShdw>
              </a:effectLst>
            </a:rPr>
            <a:t>Les créneaux respectent le paramétrage de votre logiciel et disparaissent s’ils sont pris</a:t>
          </a:r>
          <a:endParaRPr lang="fr-FR" b="0" kern="0" baseline="0" dirty="0"/>
        </a:p>
      </dgm:t>
    </dgm:pt>
    <dgm:pt modelId="{98CD3127-E20A-474F-902F-8D13E135AFC0}" type="parTrans" cxnId="{9FCACCB4-A891-6543-8E03-45886F94A9D3}">
      <dgm:prSet/>
      <dgm:spPr/>
      <dgm:t>
        <a:bodyPr/>
        <a:lstStyle/>
        <a:p>
          <a:endParaRPr lang="fr-FR"/>
        </a:p>
      </dgm:t>
    </dgm:pt>
    <dgm:pt modelId="{B2187FA1-2097-4842-9CAB-910890C2D308}" type="sibTrans" cxnId="{9FCACCB4-A891-6543-8E03-45886F94A9D3}">
      <dgm:prSet/>
      <dgm:spPr/>
      <dgm:t>
        <a:bodyPr/>
        <a:lstStyle/>
        <a:p>
          <a:endParaRPr lang="fr-FR"/>
        </a:p>
      </dgm:t>
    </dgm:pt>
    <dgm:pt modelId="{A39F9BCE-F265-F94F-BB94-CEF7A1FAD467}">
      <dgm:prSet phldrT="[Texte]"/>
      <dgm:spPr/>
      <dgm:t>
        <a:bodyPr/>
        <a:lstStyle/>
        <a:p>
          <a:pPr>
            <a:buFontTx/>
            <a:buChar char="-"/>
          </a:pPr>
          <a:r>
            <a:rPr lang="fr-FR" b="0" kern="1200">
              <a:ln/>
              <a:effectLst>
                <a:outerShdw blurRad="38100" dist="19050" dir="2700000" algn="tl" rotWithShape="0">
                  <a:schemeClr val="dk1">
                    <a:lumMod val="50000"/>
                    <a:alpha val="40000"/>
                  </a:schemeClr>
                </a:outerShdw>
              </a:effectLst>
            </a:rPr>
            <a:t>L’OSNP peut prendre directement le RDV</a:t>
          </a:r>
          <a:endParaRPr lang="fr-FR" b="0" kern="1200" dirty="0"/>
        </a:p>
      </dgm:t>
    </dgm:pt>
    <dgm:pt modelId="{F8C7802C-0276-FF4A-AD42-EC9016968820}" type="parTrans" cxnId="{11A84D13-9940-794A-BC89-6DC642D7291B}">
      <dgm:prSet/>
      <dgm:spPr/>
      <dgm:t>
        <a:bodyPr/>
        <a:lstStyle/>
        <a:p>
          <a:endParaRPr lang="fr-FR"/>
        </a:p>
      </dgm:t>
    </dgm:pt>
    <dgm:pt modelId="{648E8485-E9B3-6544-8743-76EC14668E29}" type="sibTrans" cxnId="{11A84D13-9940-794A-BC89-6DC642D7291B}">
      <dgm:prSet/>
      <dgm:spPr/>
      <dgm:t>
        <a:bodyPr/>
        <a:lstStyle/>
        <a:p>
          <a:endParaRPr lang="fr-FR"/>
        </a:p>
      </dgm:t>
    </dgm:pt>
    <dgm:pt modelId="{8EB1549F-9FF4-CC46-A9C2-BA556B5239D1}">
      <dgm:prSet phldrT="[Texte]"/>
      <dgm:spPr/>
      <dgm:t>
        <a:bodyPr/>
        <a:lstStyle/>
        <a:p>
          <a:r>
            <a:rPr lang="fr-FR" dirty="0"/>
            <a:t>Si vous avez paramétré manuellement vos créneaux</a:t>
          </a:r>
        </a:p>
      </dgm:t>
    </dgm:pt>
    <dgm:pt modelId="{45B31DD6-0A3F-764B-9708-F48858F616D7}" type="parTrans" cxnId="{53C1D7BE-E11D-B047-AEF2-5432179C6EC8}">
      <dgm:prSet/>
      <dgm:spPr/>
      <dgm:t>
        <a:bodyPr/>
        <a:lstStyle/>
        <a:p>
          <a:endParaRPr lang="fr-FR"/>
        </a:p>
      </dgm:t>
    </dgm:pt>
    <dgm:pt modelId="{5488BD0B-0406-7248-9DFF-CA4AFCB4CDD5}" type="sibTrans" cxnId="{53C1D7BE-E11D-B047-AEF2-5432179C6EC8}">
      <dgm:prSet/>
      <dgm:spPr/>
      <dgm:t>
        <a:bodyPr/>
        <a:lstStyle/>
        <a:p>
          <a:endParaRPr lang="fr-FR"/>
        </a:p>
      </dgm:t>
    </dgm:pt>
    <dgm:pt modelId="{29FFE504-671D-B541-9D8F-6B5839230473}">
      <dgm:prSet phldrT="[Texte]"/>
      <dgm:spPr/>
      <dgm:t>
        <a:bodyPr/>
        <a:lstStyle/>
        <a:p>
          <a:r>
            <a:rPr lang="fr-FR" b="0">
              <a:ln/>
              <a:effectLst>
                <a:outerShdw blurRad="38100" dist="19050" dir="2700000" algn="tl" rotWithShape="0">
                  <a:schemeClr val="dk1">
                    <a:lumMod val="50000"/>
                    <a:alpha val="40000"/>
                  </a:schemeClr>
                </a:outerShdw>
              </a:effectLst>
            </a:rPr>
            <a:t>Les créneaux restent visibles et l’OSNP vous appelle uniquement pour ces plages et pour savoir si vous avez encore de la place</a:t>
          </a:r>
          <a:endParaRPr lang="fr-FR" b="0" dirty="0"/>
        </a:p>
      </dgm:t>
    </dgm:pt>
    <dgm:pt modelId="{DCF09FCD-DB8E-5C44-9205-1C8FA8038FE6}" type="parTrans" cxnId="{6D7A3A9C-A245-844A-813C-D0C3F3DFEDC2}">
      <dgm:prSet/>
      <dgm:spPr/>
      <dgm:t>
        <a:bodyPr/>
        <a:lstStyle/>
        <a:p>
          <a:endParaRPr lang="fr-FR"/>
        </a:p>
      </dgm:t>
    </dgm:pt>
    <dgm:pt modelId="{EB284CA3-F6C9-4542-BDD0-D9A13C4EFC0E}" type="sibTrans" cxnId="{6D7A3A9C-A245-844A-813C-D0C3F3DFEDC2}">
      <dgm:prSet/>
      <dgm:spPr/>
      <dgm:t>
        <a:bodyPr/>
        <a:lstStyle/>
        <a:p>
          <a:endParaRPr lang="fr-FR"/>
        </a:p>
      </dgm:t>
    </dgm:pt>
    <dgm:pt modelId="{6DF7D710-31EF-C944-AC75-3747DC9C70FF}">
      <dgm:prSet phldrT="[Texte]"/>
      <dgm:spPr/>
      <dgm:t>
        <a:bodyPr/>
        <a:lstStyle/>
        <a:p>
          <a:r>
            <a:rPr lang="fr-FR" dirty="0"/>
            <a:t>Si vous acceptez les SNP surnuméraires</a:t>
          </a:r>
        </a:p>
      </dgm:t>
    </dgm:pt>
    <dgm:pt modelId="{EC7CCBBA-D42B-AA49-8573-6F38989C123F}" type="parTrans" cxnId="{D89E4838-DD4B-3240-9BEF-DAE6D859E185}">
      <dgm:prSet/>
      <dgm:spPr/>
      <dgm:t>
        <a:bodyPr/>
        <a:lstStyle/>
        <a:p>
          <a:endParaRPr lang="fr-FR"/>
        </a:p>
      </dgm:t>
    </dgm:pt>
    <dgm:pt modelId="{9F2F988E-EAEE-B54A-A0E0-5D46AAAEB761}" type="sibTrans" cxnId="{D89E4838-DD4B-3240-9BEF-DAE6D859E185}">
      <dgm:prSet/>
      <dgm:spPr/>
      <dgm:t>
        <a:bodyPr/>
        <a:lstStyle/>
        <a:p>
          <a:endParaRPr lang="fr-FR"/>
        </a:p>
      </dgm:t>
    </dgm:pt>
    <dgm:pt modelId="{D3E5F9E3-07AB-114D-B490-30EC08DFDFA4}">
      <dgm:prSet phldrT="[Texte]"/>
      <dgm:spPr/>
      <dgm:t>
        <a:bodyPr/>
        <a:lstStyle/>
        <a:p>
          <a:r>
            <a:rPr lang="fr-FR" b="1" dirty="0"/>
            <a:t>L’OSNP peut vous appeler indépendamment des créneaux visibles pour savoir si vous êtes disponibles et si vous acceptez le SNP</a:t>
          </a:r>
        </a:p>
      </dgm:t>
    </dgm:pt>
    <dgm:pt modelId="{6E8A027B-02C0-6349-B8C3-EC1EAC84EECC}" type="parTrans" cxnId="{A7AD8AF8-A8F8-894E-9A4D-D2636F8F2FA3}">
      <dgm:prSet/>
      <dgm:spPr/>
      <dgm:t>
        <a:bodyPr/>
        <a:lstStyle/>
        <a:p>
          <a:endParaRPr lang="fr-FR"/>
        </a:p>
      </dgm:t>
    </dgm:pt>
    <dgm:pt modelId="{BCFC4B56-C79F-194A-B97F-9ED7B94FFBBC}" type="sibTrans" cxnId="{A7AD8AF8-A8F8-894E-9A4D-D2636F8F2FA3}">
      <dgm:prSet/>
      <dgm:spPr/>
      <dgm:t>
        <a:bodyPr/>
        <a:lstStyle/>
        <a:p>
          <a:endParaRPr lang="fr-FR"/>
        </a:p>
      </dgm:t>
    </dgm:pt>
    <dgm:pt modelId="{0A09A2B6-7206-4848-BB2B-AC9A5DEFEBF7}">
      <dgm:prSet phldrT="[Texte]"/>
      <dgm:spPr/>
      <dgm:t>
        <a:bodyPr/>
        <a:lstStyle/>
        <a:p>
          <a:pPr>
            <a:buFontTx/>
            <a:buChar char="-"/>
          </a:pPr>
          <a:r>
            <a:rPr lang="fr-FR" b="0" kern="1200"/>
            <a:t>Sur votre logiciel il est mentionné que le RDV a été pris par le SAS</a:t>
          </a:r>
          <a:endParaRPr lang="fr-FR" b="0" kern="1200" dirty="0"/>
        </a:p>
      </dgm:t>
    </dgm:pt>
    <dgm:pt modelId="{EC7E7668-E032-4647-B67A-AB23F2193544}" type="parTrans" cxnId="{F08E0FDD-ACFF-6541-8C5F-52B0897EC82A}">
      <dgm:prSet/>
      <dgm:spPr/>
      <dgm:t>
        <a:bodyPr/>
        <a:lstStyle/>
        <a:p>
          <a:endParaRPr lang="fr-FR"/>
        </a:p>
      </dgm:t>
    </dgm:pt>
    <dgm:pt modelId="{EC581DCE-B499-BC4A-BB27-7B65617E8823}" type="sibTrans" cxnId="{F08E0FDD-ACFF-6541-8C5F-52B0897EC82A}">
      <dgm:prSet/>
      <dgm:spPr/>
      <dgm:t>
        <a:bodyPr/>
        <a:lstStyle/>
        <a:p>
          <a:endParaRPr lang="fr-FR"/>
        </a:p>
      </dgm:t>
    </dgm:pt>
    <dgm:pt modelId="{E5627DDC-F22A-A84A-9E28-316144B69A33}" type="pres">
      <dgm:prSet presAssocID="{18911AAF-4EC6-B944-AB3E-DC4BA0096A0A}" presName="Name0" presStyleCnt="0">
        <dgm:presLayoutVars>
          <dgm:dir/>
          <dgm:animLvl val="lvl"/>
          <dgm:resizeHandles val="exact"/>
        </dgm:presLayoutVars>
      </dgm:prSet>
      <dgm:spPr/>
      <dgm:t>
        <a:bodyPr/>
        <a:lstStyle/>
        <a:p>
          <a:endParaRPr lang="fr-FR"/>
        </a:p>
      </dgm:t>
    </dgm:pt>
    <dgm:pt modelId="{7ED2A37A-5438-574E-B7E1-0892F33E1479}" type="pres">
      <dgm:prSet presAssocID="{4D40B7ED-2170-E54F-A57E-AE97EDC20A9B}" presName="linNode" presStyleCnt="0"/>
      <dgm:spPr/>
    </dgm:pt>
    <dgm:pt modelId="{A61FAB30-3593-DE4F-8A39-E109E22CA071}" type="pres">
      <dgm:prSet presAssocID="{4D40B7ED-2170-E54F-A57E-AE97EDC20A9B}" presName="parentText" presStyleLbl="node1" presStyleIdx="0" presStyleCnt="3" custScaleX="76316">
        <dgm:presLayoutVars>
          <dgm:chMax val="1"/>
          <dgm:bulletEnabled val="1"/>
        </dgm:presLayoutVars>
      </dgm:prSet>
      <dgm:spPr/>
      <dgm:t>
        <a:bodyPr/>
        <a:lstStyle/>
        <a:p>
          <a:endParaRPr lang="fr-FR"/>
        </a:p>
      </dgm:t>
    </dgm:pt>
    <dgm:pt modelId="{B676DD01-C5A9-6747-8E63-1B43191E92D8}" type="pres">
      <dgm:prSet presAssocID="{4D40B7ED-2170-E54F-A57E-AE97EDC20A9B}" presName="descendantText" presStyleLbl="alignAccFollowNode1" presStyleIdx="0" presStyleCnt="3">
        <dgm:presLayoutVars>
          <dgm:bulletEnabled val="1"/>
        </dgm:presLayoutVars>
      </dgm:prSet>
      <dgm:spPr/>
      <dgm:t>
        <a:bodyPr/>
        <a:lstStyle/>
        <a:p>
          <a:endParaRPr lang="fr-FR"/>
        </a:p>
      </dgm:t>
    </dgm:pt>
    <dgm:pt modelId="{3204AD82-76B4-E247-B101-F51F341AF2AC}" type="pres">
      <dgm:prSet presAssocID="{B42F2D47-079D-6742-BCE6-ABC406749E2F}" presName="sp" presStyleCnt="0"/>
      <dgm:spPr/>
    </dgm:pt>
    <dgm:pt modelId="{CE002792-714B-4947-A6F7-98FFC5ADA164}" type="pres">
      <dgm:prSet presAssocID="{8EB1549F-9FF4-CC46-A9C2-BA556B5239D1}" presName="linNode" presStyleCnt="0"/>
      <dgm:spPr/>
    </dgm:pt>
    <dgm:pt modelId="{36633ABF-D221-4C4C-84CA-6E30125E5B57}" type="pres">
      <dgm:prSet presAssocID="{8EB1549F-9FF4-CC46-A9C2-BA556B5239D1}" presName="parentText" presStyleLbl="node1" presStyleIdx="1" presStyleCnt="3" custScaleX="76316">
        <dgm:presLayoutVars>
          <dgm:chMax val="1"/>
          <dgm:bulletEnabled val="1"/>
        </dgm:presLayoutVars>
      </dgm:prSet>
      <dgm:spPr/>
      <dgm:t>
        <a:bodyPr/>
        <a:lstStyle/>
        <a:p>
          <a:endParaRPr lang="fr-FR"/>
        </a:p>
      </dgm:t>
    </dgm:pt>
    <dgm:pt modelId="{4D82E800-130B-CA4B-A8DE-91CFDA24DC84}" type="pres">
      <dgm:prSet presAssocID="{8EB1549F-9FF4-CC46-A9C2-BA556B5239D1}" presName="descendantText" presStyleLbl="alignAccFollowNode1" presStyleIdx="1" presStyleCnt="3">
        <dgm:presLayoutVars>
          <dgm:bulletEnabled val="1"/>
        </dgm:presLayoutVars>
      </dgm:prSet>
      <dgm:spPr/>
      <dgm:t>
        <a:bodyPr/>
        <a:lstStyle/>
        <a:p>
          <a:endParaRPr lang="fr-FR"/>
        </a:p>
      </dgm:t>
    </dgm:pt>
    <dgm:pt modelId="{F414D8AB-7C5A-4143-B645-8690480C8C0D}" type="pres">
      <dgm:prSet presAssocID="{5488BD0B-0406-7248-9DFF-CA4AFCB4CDD5}" presName="sp" presStyleCnt="0"/>
      <dgm:spPr/>
    </dgm:pt>
    <dgm:pt modelId="{5A6CE6C1-6163-0749-8D0D-994B8E3AA821}" type="pres">
      <dgm:prSet presAssocID="{6DF7D710-31EF-C944-AC75-3747DC9C70FF}" presName="linNode" presStyleCnt="0"/>
      <dgm:spPr/>
    </dgm:pt>
    <dgm:pt modelId="{8B90AD61-6E01-DE4A-B05A-8E8A4F40839F}" type="pres">
      <dgm:prSet presAssocID="{6DF7D710-31EF-C944-AC75-3747DC9C70FF}" presName="parentText" presStyleLbl="node1" presStyleIdx="2" presStyleCnt="3" custScaleX="76316">
        <dgm:presLayoutVars>
          <dgm:chMax val="1"/>
          <dgm:bulletEnabled val="1"/>
        </dgm:presLayoutVars>
      </dgm:prSet>
      <dgm:spPr/>
      <dgm:t>
        <a:bodyPr/>
        <a:lstStyle/>
        <a:p>
          <a:endParaRPr lang="fr-FR"/>
        </a:p>
      </dgm:t>
    </dgm:pt>
    <dgm:pt modelId="{208ED260-EE71-E64F-995C-DA8CC84DF6C8}" type="pres">
      <dgm:prSet presAssocID="{6DF7D710-31EF-C944-AC75-3747DC9C70FF}" presName="descendantText" presStyleLbl="alignAccFollowNode1" presStyleIdx="2" presStyleCnt="3">
        <dgm:presLayoutVars>
          <dgm:bulletEnabled val="1"/>
        </dgm:presLayoutVars>
      </dgm:prSet>
      <dgm:spPr/>
      <dgm:t>
        <a:bodyPr/>
        <a:lstStyle/>
        <a:p>
          <a:endParaRPr lang="fr-FR"/>
        </a:p>
      </dgm:t>
    </dgm:pt>
  </dgm:ptLst>
  <dgm:cxnLst>
    <dgm:cxn modelId="{6D7A3A9C-A245-844A-813C-D0C3F3DFEDC2}" srcId="{8EB1549F-9FF4-CC46-A9C2-BA556B5239D1}" destId="{29FFE504-671D-B541-9D8F-6B5839230473}" srcOrd="0" destOrd="0" parTransId="{DCF09FCD-DB8E-5C44-9205-1C8FA8038FE6}" sibTransId="{EB284CA3-F6C9-4542-BDD0-D9A13C4EFC0E}"/>
    <dgm:cxn modelId="{F08E0FDD-ACFF-6541-8C5F-52B0897EC82A}" srcId="{4D40B7ED-2170-E54F-A57E-AE97EDC20A9B}" destId="{0A09A2B6-7206-4848-BB2B-AC9A5DEFEBF7}" srcOrd="2" destOrd="0" parTransId="{EC7E7668-E032-4647-B67A-AB23F2193544}" sibTransId="{EC581DCE-B499-BC4A-BB27-7B65617E8823}"/>
    <dgm:cxn modelId="{35CB8232-B0E8-8140-86FC-7F655B5D45CE}" type="presOf" srcId="{A39F9BCE-F265-F94F-BB94-CEF7A1FAD467}" destId="{B676DD01-C5A9-6747-8E63-1B43191E92D8}" srcOrd="0" destOrd="1" presId="urn:microsoft.com/office/officeart/2005/8/layout/vList5"/>
    <dgm:cxn modelId="{3FB00475-5D8E-B444-9955-679AB0A74E48}" type="presOf" srcId="{0A09A2B6-7206-4848-BB2B-AC9A5DEFEBF7}" destId="{B676DD01-C5A9-6747-8E63-1B43191E92D8}" srcOrd="0" destOrd="2" presId="urn:microsoft.com/office/officeart/2005/8/layout/vList5"/>
    <dgm:cxn modelId="{8DC8D651-D99F-2842-8F24-84EBC1D4274D}" type="presOf" srcId="{6D811713-C6F8-BD4C-B4C2-62368624AC79}" destId="{B676DD01-C5A9-6747-8E63-1B43191E92D8}" srcOrd="0" destOrd="0" presId="urn:microsoft.com/office/officeart/2005/8/layout/vList5"/>
    <dgm:cxn modelId="{11A84D13-9940-794A-BC89-6DC642D7291B}" srcId="{4D40B7ED-2170-E54F-A57E-AE97EDC20A9B}" destId="{A39F9BCE-F265-F94F-BB94-CEF7A1FAD467}" srcOrd="1" destOrd="0" parTransId="{F8C7802C-0276-FF4A-AD42-EC9016968820}" sibTransId="{648E8485-E9B3-6544-8743-76EC14668E29}"/>
    <dgm:cxn modelId="{A7AD8AF8-A8F8-894E-9A4D-D2636F8F2FA3}" srcId="{6DF7D710-31EF-C944-AC75-3747DC9C70FF}" destId="{D3E5F9E3-07AB-114D-B490-30EC08DFDFA4}" srcOrd="0" destOrd="0" parTransId="{6E8A027B-02C0-6349-B8C3-EC1EAC84EECC}" sibTransId="{BCFC4B56-C79F-194A-B97F-9ED7B94FFBBC}"/>
    <dgm:cxn modelId="{78492A52-5586-B74C-98D6-237F8B945DB1}" srcId="{18911AAF-4EC6-B944-AB3E-DC4BA0096A0A}" destId="{4D40B7ED-2170-E54F-A57E-AE97EDC20A9B}" srcOrd="0" destOrd="0" parTransId="{8B69B6D6-80A0-CE41-A18E-534BE606F0D5}" sibTransId="{B42F2D47-079D-6742-BCE6-ABC406749E2F}"/>
    <dgm:cxn modelId="{18E61595-F2F7-364C-8E6C-810597F21291}" type="presOf" srcId="{4D40B7ED-2170-E54F-A57E-AE97EDC20A9B}" destId="{A61FAB30-3593-DE4F-8A39-E109E22CA071}" srcOrd="0" destOrd="0" presId="urn:microsoft.com/office/officeart/2005/8/layout/vList5"/>
    <dgm:cxn modelId="{D89E4838-DD4B-3240-9BEF-DAE6D859E185}" srcId="{18911AAF-4EC6-B944-AB3E-DC4BA0096A0A}" destId="{6DF7D710-31EF-C944-AC75-3747DC9C70FF}" srcOrd="2" destOrd="0" parTransId="{EC7CCBBA-D42B-AA49-8573-6F38989C123F}" sibTransId="{9F2F988E-EAEE-B54A-A0E0-5D46AAAEB761}"/>
    <dgm:cxn modelId="{16AE5D74-E5BB-C943-B09B-BC526CDE1A5D}" type="presOf" srcId="{D3E5F9E3-07AB-114D-B490-30EC08DFDFA4}" destId="{208ED260-EE71-E64F-995C-DA8CC84DF6C8}" srcOrd="0" destOrd="0" presId="urn:microsoft.com/office/officeart/2005/8/layout/vList5"/>
    <dgm:cxn modelId="{DDD0020F-244E-824C-AF4F-E21CCD992772}" type="presOf" srcId="{29FFE504-671D-B541-9D8F-6B5839230473}" destId="{4D82E800-130B-CA4B-A8DE-91CFDA24DC84}" srcOrd="0" destOrd="0" presId="urn:microsoft.com/office/officeart/2005/8/layout/vList5"/>
    <dgm:cxn modelId="{6F6B5203-FCA8-9544-814A-BAB6334FD023}" type="presOf" srcId="{6DF7D710-31EF-C944-AC75-3747DC9C70FF}" destId="{8B90AD61-6E01-DE4A-B05A-8E8A4F40839F}" srcOrd="0" destOrd="0" presId="urn:microsoft.com/office/officeart/2005/8/layout/vList5"/>
    <dgm:cxn modelId="{4BB36822-A6D2-A04E-84E8-A131948D369C}" type="presOf" srcId="{8EB1549F-9FF4-CC46-A9C2-BA556B5239D1}" destId="{36633ABF-D221-4C4C-84CA-6E30125E5B57}" srcOrd="0" destOrd="0" presId="urn:microsoft.com/office/officeart/2005/8/layout/vList5"/>
    <dgm:cxn modelId="{9FCACCB4-A891-6543-8E03-45886F94A9D3}" srcId="{4D40B7ED-2170-E54F-A57E-AE97EDC20A9B}" destId="{6D811713-C6F8-BD4C-B4C2-62368624AC79}" srcOrd="0" destOrd="0" parTransId="{98CD3127-E20A-474F-902F-8D13E135AFC0}" sibTransId="{B2187FA1-2097-4842-9CAB-910890C2D308}"/>
    <dgm:cxn modelId="{53C1D7BE-E11D-B047-AEF2-5432179C6EC8}" srcId="{18911AAF-4EC6-B944-AB3E-DC4BA0096A0A}" destId="{8EB1549F-9FF4-CC46-A9C2-BA556B5239D1}" srcOrd="1" destOrd="0" parTransId="{45B31DD6-0A3F-764B-9708-F48858F616D7}" sibTransId="{5488BD0B-0406-7248-9DFF-CA4AFCB4CDD5}"/>
    <dgm:cxn modelId="{C1C89660-E21D-D64D-8B8E-AC4FDF7CF7C2}" type="presOf" srcId="{18911AAF-4EC6-B944-AB3E-DC4BA0096A0A}" destId="{E5627DDC-F22A-A84A-9E28-316144B69A33}" srcOrd="0" destOrd="0" presId="urn:microsoft.com/office/officeart/2005/8/layout/vList5"/>
    <dgm:cxn modelId="{EE9CE6A7-0B71-E74D-A856-F350B02C6FDB}" type="presParOf" srcId="{E5627DDC-F22A-A84A-9E28-316144B69A33}" destId="{7ED2A37A-5438-574E-B7E1-0892F33E1479}" srcOrd="0" destOrd="0" presId="urn:microsoft.com/office/officeart/2005/8/layout/vList5"/>
    <dgm:cxn modelId="{CA97B8EF-E05A-7149-B3D8-085070F4300E}" type="presParOf" srcId="{7ED2A37A-5438-574E-B7E1-0892F33E1479}" destId="{A61FAB30-3593-DE4F-8A39-E109E22CA071}" srcOrd="0" destOrd="0" presId="urn:microsoft.com/office/officeart/2005/8/layout/vList5"/>
    <dgm:cxn modelId="{B85397D4-D536-D14B-8AC0-E75585450154}" type="presParOf" srcId="{7ED2A37A-5438-574E-B7E1-0892F33E1479}" destId="{B676DD01-C5A9-6747-8E63-1B43191E92D8}" srcOrd="1" destOrd="0" presId="urn:microsoft.com/office/officeart/2005/8/layout/vList5"/>
    <dgm:cxn modelId="{F319D50D-82DB-074B-B24A-7DB5F6A6212A}" type="presParOf" srcId="{E5627DDC-F22A-A84A-9E28-316144B69A33}" destId="{3204AD82-76B4-E247-B101-F51F341AF2AC}" srcOrd="1" destOrd="0" presId="urn:microsoft.com/office/officeart/2005/8/layout/vList5"/>
    <dgm:cxn modelId="{ED74C9BA-253E-EE4A-A483-88616BD0CEC9}" type="presParOf" srcId="{E5627DDC-F22A-A84A-9E28-316144B69A33}" destId="{CE002792-714B-4947-A6F7-98FFC5ADA164}" srcOrd="2" destOrd="0" presId="urn:microsoft.com/office/officeart/2005/8/layout/vList5"/>
    <dgm:cxn modelId="{FBC62693-92D7-E343-8796-68820C5FAC66}" type="presParOf" srcId="{CE002792-714B-4947-A6F7-98FFC5ADA164}" destId="{36633ABF-D221-4C4C-84CA-6E30125E5B57}" srcOrd="0" destOrd="0" presId="urn:microsoft.com/office/officeart/2005/8/layout/vList5"/>
    <dgm:cxn modelId="{7E1B6992-F475-3C4D-B468-560867D60CEC}" type="presParOf" srcId="{CE002792-714B-4947-A6F7-98FFC5ADA164}" destId="{4D82E800-130B-CA4B-A8DE-91CFDA24DC84}" srcOrd="1" destOrd="0" presId="urn:microsoft.com/office/officeart/2005/8/layout/vList5"/>
    <dgm:cxn modelId="{F3467F0A-125A-4E41-BE20-D4C781CB5519}" type="presParOf" srcId="{E5627DDC-F22A-A84A-9E28-316144B69A33}" destId="{F414D8AB-7C5A-4143-B645-8690480C8C0D}" srcOrd="3" destOrd="0" presId="urn:microsoft.com/office/officeart/2005/8/layout/vList5"/>
    <dgm:cxn modelId="{0E03874E-11EB-7C4E-AD38-9115BB1C74A7}" type="presParOf" srcId="{E5627DDC-F22A-A84A-9E28-316144B69A33}" destId="{5A6CE6C1-6163-0749-8D0D-994B8E3AA821}" srcOrd="4" destOrd="0" presId="urn:microsoft.com/office/officeart/2005/8/layout/vList5"/>
    <dgm:cxn modelId="{E63480B8-542E-E245-9CCF-5016D73E9234}" type="presParOf" srcId="{5A6CE6C1-6163-0749-8D0D-994B8E3AA821}" destId="{8B90AD61-6E01-DE4A-B05A-8E8A4F40839F}" srcOrd="0" destOrd="0" presId="urn:microsoft.com/office/officeart/2005/8/layout/vList5"/>
    <dgm:cxn modelId="{9F6F5BA6-B57B-7D4E-8B4D-40CAAC8849DD}" type="presParOf" srcId="{5A6CE6C1-6163-0749-8D0D-994B8E3AA821}" destId="{208ED260-EE71-E64F-995C-DA8CC84DF6C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9DBE2-D0FF-8C40-A8A5-4D402DF55D44}">
      <dsp:nvSpPr>
        <dsp:cNvPr id="0" name=""/>
        <dsp:cNvSpPr/>
      </dsp:nvSpPr>
      <dsp:spPr>
        <a:xfrm>
          <a:off x="2" y="0"/>
          <a:ext cx="8292289" cy="3871312"/>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267DBE9-2532-7141-A09A-580D57465A18}">
      <dsp:nvSpPr>
        <dsp:cNvPr id="0" name=""/>
        <dsp:cNvSpPr/>
      </dsp:nvSpPr>
      <dsp:spPr>
        <a:xfrm>
          <a:off x="5537" y="1125653"/>
          <a:ext cx="1711246" cy="162000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fr-FR" sz="1400" b="1" kern="1200" dirty="0">
              <a:solidFill>
                <a:srgbClr val="002060"/>
              </a:solidFill>
            </a:rPr>
            <a:t>Appels SANTE </a:t>
          </a:r>
        </a:p>
        <a:p>
          <a:pPr lvl="0" algn="ctr" defTabSz="622300">
            <a:lnSpc>
              <a:spcPct val="90000"/>
            </a:lnSpc>
            <a:spcBef>
              <a:spcPct val="0"/>
            </a:spcBef>
            <a:spcAft>
              <a:spcPct val="35000"/>
            </a:spcAft>
          </a:pPr>
          <a:r>
            <a:rPr lang="fr-FR" sz="1400" b="1" kern="1200" dirty="0">
              <a:solidFill>
                <a:srgbClr val="002060"/>
              </a:solidFill>
            </a:rPr>
            <a:t>au 15</a:t>
          </a:r>
        </a:p>
        <a:p>
          <a:pPr marL="57150" lvl="1" indent="-57150" algn="l" defTabSz="488950">
            <a:lnSpc>
              <a:spcPct val="90000"/>
            </a:lnSpc>
            <a:spcBef>
              <a:spcPct val="0"/>
            </a:spcBef>
            <a:spcAft>
              <a:spcPct val="15000"/>
            </a:spcAft>
            <a:buChar char="••"/>
          </a:pPr>
          <a:r>
            <a:rPr lang="fr-FR" sz="1100" kern="1200" dirty="0">
              <a:solidFill>
                <a:srgbClr val="002060"/>
              </a:solidFill>
            </a:rPr>
            <a:t>Réception, qualification (AMU / MG / …)</a:t>
          </a:r>
        </a:p>
        <a:p>
          <a:pPr marL="57150" lvl="1" indent="-57150" algn="l" defTabSz="488950">
            <a:lnSpc>
              <a:spcPct val="90000"/>
            </a:lnSpc>
            <a:spcBef>
              <a:spcPct val="0"/>
            </a:spcBef>
            <a:spcAft>
              <a:spcPct val="15000"/>
            </a:spcAft>
            <a:buChar char="••"/>
          </a:pPr>
          <a:r>
            <a:rPr lang="fr-FR" sz="1100" kern="1200" dirty="0">
              <a:solidFill>
                <a:srgbClr val="002060"/>
              </a:solidFill>
            </a:rPr>
            <a:t>Régulation MEDICALE</a:t>
          </a:r>
        </a:p>
        <a:p>
          <a:pPr marL="57150" lvl="1" indent="-57150" algn="l" defTabSz="488950">
            <a:lnSpc>
              <a:spcPct val="90000"/>
            </a:lnSpc>
            <a:spcBef>
              <a:spcPct val="0"/>
            </a:spcBef>
            <a:spcAft>
              <a:spcPct val="15000"/>
            </a:spcAft>
            <a:buChar char="••"/>
          </a:pPr>
          <a:r>
            <a:rPr lang="fr-FR" sz="1100" kern="1200" dirty="0">
              <a:solidFill>
                <a:srgbClr val="002060"/>
              </a:solidFill>
            </a:rPr>
            <a:t>Orientation</a:t>
          </a:r>
        </a:p>
      </dsp:txBody>
      <dsp:txXfrm>
        <a:off x="84619" y="1204735"/>
        <a:ext cx="1553082" cy="1461840"/>
      </dsp:txXfrm>
    </dsp:sp>
    <dsp:sp modelId="{200FF1BA-DBE1-C944-AECE-41BFCA45D957}">
      <dsp:nvSpPr>
        <dsp:cNvPr id="0" name=""/>
        <dsp:cNvSpPr/>
      </dsp:nvSpPr>
      <dsp:spPr>
        <a:xfrm>
          <a:off x="2014383" y="1125653"/>
          <a:ext cx="1599843" cy="1620004"/>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fr-FR" sz="1400" b="1" kern="1200" dirty="0">
              <a:solidFill>
                <a:srgbClr val="002060"/>
              </a:solidFill>
            </a:rPr>
            <a:t>REGULATION DE MG</a:t>
          </a:r>
        </a:p>
        <a:p>
          <a:pPr marL="57150" lvl="1" indent="-57150" algn="l" defTabSz="488950">
            <a:lnSpc>
              <a:spcPct val="90000"/>
            </a:lnSpc>
            <a:spcBef>
              <a:spcPct val="0"/>
            </a:spcBef>
            <a:spcAft>
              <a:spcPct val="15000"/>
            </a:spcAft>
            <a:buChar char="••"/>
          </a:pPr>
          <a:r>
            <a:rPr lang="fr-FR" sz="1100" kern="1200" dirty="0">
              <a:solidFill>
                <a:srgbClr val="002060"/>
              </a:solidFill>
            </a:rPr>
            <a:t>Par un généraliste</a:t>
          </a:r>
        </a:p>
        <a:p>
          <a:pPr marL="57150" lvl="1" indent="-57150" algn="l" defTabSz="488950">
            <a:lnSpc>
              <a:spcPct val="90000"/>
            </a:lnSpc>
            <a:spcBef>
              <a:spcPct val="0"/>
            </a:spcBef>
            <a:spcAft>
              <a:spcPct val="15000"/>
            </a:spcAft>
            <a:buChar char="••"/>
          </a:pPr>
          <a:r>
            <a:rPr lang="fr-FR" sz="1100" kern="1200" dirty="0">
              <a:solidFill>
                <a:srgbClr val="002060"/>
              </a:solidFill>
            </a:rPr>
            <a:t>Pose indication SNP parmi moyens à sa disposition (filières)</a:t>
          </a:r>
        </a:p>
      </dsp:txBody>
      <dsp:txXfrm>
        <a:off x="2092481" y="1203751"/>
        <a:ext cx="1443647" cy="1463808"/>
      </dsp:txXfrm>
    </dsp:sp>
    <dsp:sp modelId="{2E4FA2A3-42F9-1D43-8EA7-F7FC68F687D9}">
      <dsp:nvSpPr>
        <dsp:cNvPr id="0" name=""/>
        <dsp:cNvSpPr/>
      </dsp:nvSpPr>
      <dsp:spPr>
        <a:xfrm>
          <a:off x="3911825" y="1125653"/>
          <a:ext cx="1945893" cy="1620004"/>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fr-FR" sz="1400" b="1" kern="1200" dirty="0">
              <a:solidFill>
                <a:srgbClr val="002060"/>
              </a:solidFill>
            </a:rPr>
            <a:t>APPLICATION ORIENTATION</a:t>
          </a:r>
        </a:p>
        <a:p>
          <a:pPr marL="57150" lvl="1" indent="-57150" algn="l" defTabSz="488950">
            <a:lnSpc>
              <a:spcPct val="90000"/>
            </a:lnSpc>
            <a:spcBef>
              <a:spcPct val="0"/>
            </a:spcBef>
            <a:spcAft>
              <a:spcPct val="15000"/>
            </a:spcAft>
            <a:buChar char="••"/>
          </a:pPr>
          <a:r>
            <a:rPr lang="fr-FR" sz="1100" kern="1200" dirty="0">
              <a:solidFill>
                <a:srgbClr val="002060"/>
              </a:solidFill>
            </a:rPr>
            <a:t>Par OSNP</a:t>
          </a:r>
        </a:p>
        <a:p>
          <a:pPr marL="57150" lvl="1" indent="-57150" algn="l" defTabSz="488950">
            <a:lnSpc>
              <a:spcPct val="90000"/>
            </a:lnSpc>
            <a:spcBef>
              <a:spcPct val="0"/>
            </a:spcBef>
            <a:spcAft>
              <a:spcPct val="15000"/>
            </a:spcAft>
            <a:buChar char="••"/>
          </a:pPr>
          <a:r>
            <a:rPr lang="fr-FR" sz="1100" kern="1200" dirty="0">
              <a:solidFill>
                <a:srgbClr val="002060"/>
              </a:solidFill>
            </a:rPr>
            <a:t>Procédure en cours de construction</a:t>
          </a:r>
        </a:p>
        <a:p>
          <a:pPr marL="57150" lvl="1" indent="-57150" algn="l" defTabSz="488950">
            <a:lnSpc>
              <a:spcPct val="90000"/>
            </a:lnSpc>
            <a:spcBef>
              <a:spcPct val="0"/>
            </a:spcBef>
            <a:spcAft>
              <a:spcPct val="15000"/>
            </a:spcAft>
            <a:buChar char="••"/>
          </a:pPr>
          <a:r>
            <a:rPr lang="fr-FR" sz="1100" kern="1200" dirty="0">
              <a:solidFill>
                <a:srgbClr val="002060"/>
              </a:solidFill>
            </a:rPr>
            <a:t>Respect des consignes de l’organisation du territoire</a:t>
          </a:r>
        </a:p>
      </dsp:txBody>
      <dsp:txXfrm>
        <a:off x="3990907" y="1204735"/>
        <a:ext cx="1787729" cy="1461840"/>
      </dsp:txXfrm>
    </dsp:sp>
    <dsp:sp modelId="{35F0E698-A785-C440-85E8-79138072E4B1}">
      <dsp:nvSpPr>
        <dsp:cNvPr id="0" name=""/>
        <dsp:cNvSpPr/>
      </dsp:nvSpPr>
      <dsp:spPr>
        <a:xfrm>
          <a:off x="6155318" y="1125653"/>
          <a:ext cx="2131438" cy="1620004"/>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fr-FR" sz="1400" b="1" kern="1200" dirty="0">
              <a:solidFill>
                <a:srgbClr val="002060"/>
              </a:solidFill>
            </a:rPr>
            <a:t>REALISATION SNP</a:t>
          </a:r>
        </a:p>
        <a:p>
          <a:pPr marL="57150" lvl="1" indent="-57150" algn="l" defTabSz="488950">
            <a:lnSpc>
              <a:spcPct val="90000"/>
            </a:lnSpc>
            <a:spcBef>
              <a:spcPct val="0"/>
            </a:spcBef>
            <a:spcAft>
              <a:spcPct val="15000"/>
            </a:spcAft>
            <a:buChar char="••"/>
          </a:pPr>
          <a:r>
            <a:rPr lang="fr-FR" sz="1100" kern="1200" dirty="0">
              <a:solidFill>
                <a:srgbClr val="002060"/>
              </a:solidFill>
            </a:rPr>
            <a:t>Sur le territoire / dans CPTS</a:t>
          </a:r>
        </a:p>
        <a:p>
          <a:pPr marL="57150" lvl="1" indent="-57150" algn="l" defTabSz="488950">
            <a:lnSpc>
              <a:spcPct val="90000"/>
            </a:lnSpc>
            <a:spcBef>
              <a:spcPct val="0"/>
            </a:spcBef>
            <a:spcAft>
              <a:spcPct val="15000"/>
            </a:spcAft>
            <a:buChar char="••"/>
          </a:pPr>
          <a:r>
            <a:rPr lang="fr-FR" sz="1100" kern="1200" dirty="0">
              <a:solidFill>
                <a:srgbClr val="002060"/>
              </a:solidFill>
            </a:rPr>
            <a:t>En proximité</a:t>
          </a:r>
        </a:p>
        <a:p>
          <a:pPr marL="57150" lvl="1" indent="-57150" algn="l" defTabSz="488950">
            <a:lnSpc>
              <a:spcPct val="90000"/>
            </a:lnSpc>
            <a:spcBef>
              <a:spcPct val="0"/>
            </a:spcBef>
            <a:spcAft>
              <a:spcPct val="15000"/>
            </a:spcAft>
            <a:buChar char="••"/>
          </a:pPr>
          <a:r>
            <a:rPr lang="fr-FR" sz="1100" kern="1200" dirty="0">
              <a:solidFill>
                <a:srgbClr val="002060"/>
              </a:solidFill>
            </a:rPr>
            <a:t>PRIORITE MT</a:t>
          </a:r>
        </a:p>
        <a:p>
          <a:pPr marL="57150" lvl="1" indent="-57150" algn="l" defTabSz="488950">
            <a:lnSpc>
              <a:spcPct val="90000"/>
            </a:lnSpc>
            <a:spcBef>
              <a:spcPct val="0"/>
            </a:spcBef>
            <a:spcAft>
              <a:spcPct val="15000"/>
            </a:spcAft>
            <a:buChar char="••"/>
          </a:pPr>
          <a:r>
            <a:rPr lang="fr-FR" sz="1100" kern="1200" dirty="0">
              <a:solidFill>
                <a:srgbClr val="002060"/>
              </a:solidFill>
            </a:rPr>
            <a:t>Médecins VOLONTAIRES pour recevoir SNP</a:t>
          </a:r>
        </a:p>
        <a:p>
          <a:pPr marL="57150" lvl="1" indent="-57150" algn="l" defTabSz="488950">
            <a:lnSpc>
              <a:spcPct val="90000"/>
            </a:lnSpc>
            <a:spcBef>
              <a:spcPct val="0"/>
            </a:spcBef>
            <a:spcAft>
              <a:spcPct val="15000"/>
            </a:spcAft>
            <a:buChar char="••"/>
          </a:pPr>
          <a:r>
            <a:rPr lang="fr-FR" sz="1100" kern="1200" dirty="0">
              <a:solidFill>
                <a:srgbClr val="002060"/>
              </a:solidFill>
            </a:rPr>
            <a:t>Modalités de com à construire</a:t>
          </a:r>
        </a:p>
      </dsp:txBody>
      <dsp:txXfrm>
        <a:off x="6234400" y="1204735"/>
        <a:ext cx="1973274" cy="146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7E0BB-93C8-3D45-BCA5-A5F8E045CC3E}">
      <dsp:nvSpPr>
        <dsp:cNvPr id="0" name=""/>
        <dsp:cNvSpPr/>
      </dsp:nvSpPr>
      <dsp:spPr>
        <a:xfrm rot="5400000">
          <a:off x="-334320" y="336683"/>
          <a:ext cx="2228803" cy="1560162"/>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buFont typeface="Courier New" panose="02070309020205020404" pitchFamily="49" charset="0"/>
            <a:buNone/>
          </a:pPr>
          <a:r>
            <a:rPr lang="fr-FR" sz="1800" b="1" kern="1200" dirty="0">
              <a:solidFill>
                <a:srgbClr val="002060"/>
              </a:solidFill>
            </a:rPr>
            <a:t>Ce qui relève </a:t>
          </a:r>
        </a:p>
        <a:p>
          <a:pPr lvl="0" algn="ctr" defTabSz="800100">
            <a:lnSpc>
              <a:spcPct val="90000"/>
            </a:lnSpc>
            <a:spcBef>
              <a:spcPct val="0"/>
            </a:spcBef>
            <a:spcAft>
              <a:spcPct val="35000"/>
            </a:spcAft>
            <a:buFont typeface="Courier New" panose="02070309020205020404" pitchFamily="49" charset="0"/>
            <a:buNone/>
          </a:pPr>
          <a:r>
            <a:rPr lang="fr-FR" sz="1800" b="1" kern="1200" dirty="0">
              <a:solidFill>
                <a:srgbClr val="002060"/>
              </a:solidFill>
            </a:rPr>
            <a:t>du SAS</a:t>
          </a:r>
          <a:endParaRPr lang="fr-FR" sz="1800" kern="1200" dirty="0">
            <a:solidFill>
              <a:srgbClr val="002060"/>
            </a:solidFill>
          </a:endParaRPr>
        </a:p>
      </dsp:txBody>
      <dsp:txXfrm rot="-5400000">
        <a:off x="1" y="782443"/>
        <a:ext cx="1560162" cy="668641"/>
      </dsp:txXfrm>
    </dsp:sp>
    <dsp:sp modelId="{791E15D6-35E8-AF49-A938-FF318B928DF8}">
      <dsp:nvSpPr>
        <dsp:cNvPr id="0" name=""/>
        <dsp:cNvSpPr/>
      </dsp:nvSpPr>
      <dsp:spPr>
        <a:xfrm rot="5400000">
          <a:off x="3139280" y="-1576754"/>
          <a:ext cx="1448722" cy="460695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Gestion de l’appel du patient à son orientation</a:t>
          </a:r>
        </a:p>
        <a:p>
          <a:pPr marL="114300" lvl="1"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Plateau technique de régulation</a:t>
          </a:r>
        </a:p>
        <a:p>
          <a:pPr marL="114300" lvl="1"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Moyens humains en régulation</a:t>
          </a:r>
        </a:p>
        <a:p>
          <a:pPr marL="114300" lvl="1"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Outil pour les patients MAIS aussi pour les médecins</a:t>
          </a:r>
        </a:p>
        <a:p>
          <a:pPr marL="114300" lvl="1"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Lien ville-hôpital autour des SNP</a:t>
          </a:r>
        </a:p>
      </dsp:txBody>
      <dsp:txXfrm rot="-5400000">
        <a:off x="1560163" y="73084"/>
        <a:ext cx="4536237" cy="1307280"/>
      </dsp:txXfrm>
    </dsp:sp>
    <dsp:sp modelId="{67211B4D-4770-B441-BA40-B32782D2CBF0}">
      <dsp:nvSpPr>
        <dsp:cNvPr id="0" name=""/>
        <dsp:cNvSpPr/>
      </dsp:nvSpPr>
      <dsp:spPr>
        <a:xfrm rot="5400000">
          <a:off x="-334320" y="2279617"/>
          <a:ext cx="2228803" cy="1560162"/>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None/>
          </a:pPr>
          <a:r>
            <a:rPr lang="fr-FR" sz="1600" b="1" kern="1200" dirty="0">
              <a:solidFill>
                <a:srgbClr val="002060"/>
              </a:solidFill>
            </a:rPr>
            <a:t>Ce qui relève de la médecine générale</a:t>
          </a:r>
          <a:endParaRPr lang="fr-FR" sz="1600" kern="1200" dirty="0">
            <a:solidFill>
              <a:srgbClr val="002060"/>
            </a:solidFill>
          </a:endParaRPr>
        </a:p>
      </dsp:txBody>
      <dsp:txXfrm rot="-5400000">
        <a:off x="1" y="2725377"/>
        <a:ext cx="1560162" cy="668641"/>
      </dsp:txXfrm>
    </dsp:sp>
    <dsp:sp modelId="{236428D3-A3FD-C341-9EAB-A6E3A4BA06D6}">
      <dsp:nvSpPr>
        <dsp:cNvPr id="0" name=""/>
        <dsp:cNvSpPr/>
      </dsp:nvSpPr>
      <dsp:spPr>
        <a:xfrm rot="5400000">
          <a:off x="3138899" y="366559"/>
          <a:ext cx="1449484" cy="4606958"/>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Organiser une réponse territoriale</a:t>
          </a:r>
        </a:p>
        <a:p>
          <a:pPr marL="114300" lvl="1"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Coordonner l’offre des médecins volontaires</a:t>
          </a:r>
        </a:p>
        <a:p>
          <a:pPr marL="114300" lvl="1"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Décider des modalités:</a:t>
          </a:r>
        </a:p>
        <a:p>
          <a:pPr marL="228600" lvl="2"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mise en place</a:t>
          </a:r>
        </a:p>
        <a:p>
          <a:pPr marL="228600" lvl="2"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évaluation</a:t>
          </a:r>
        </a:p>
        <a:p>
          <a:pPr marL="228600" lvl="2" indent="-114300" algn="l" defTabSz="622300">
            <a:lnSpc>
              <a:spcPct val="90000"/>
            </a:lnSpc>
            <a:spcBef>
              <a:spcPct val="0"/>
            </a:spcBef>
            <a:spcAft>
              <a:spcPct val="15000"/>
            </a:spcAft>
            <a:buFont typeface="Wingdings" pitchFamily="2" charset="2"/>
            <a:buChar char="••"/>
          </a:pPr>
          <a:r>
            <a:rPr lang="fr-FR" sz="1400" kern="1200" dirty="0">
              <a:solidFill>
                <a:srgbClr val="002060"/>
              </a:solidFill>
            </a:rPr>
            <a:t>adaptation</a:t>
          </a:r>
        </a:p>
      </dsp:txBody>
      <dsp:txXfrm rot="-5400000">
        <a:off x="1560162" y="2016054"/>
        <a:ext cx="4536200" cy="1307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77D9C-D5A4-4E43-BAD8-8F5B7D738D06}">
      <dsp:nvSpPr>
        <dsp:cNvPr id="0" name=""/>
        <dsp:cNvSpPr/>
      </dsp:nvSpPr>
      <dsp:spPr>
        <a:xfrm>
          <a:off x="0" y="291242"/>
          <a:ext cx="2355823" cy="6762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kern="1200" dirty="0"/>
            <a:t>SAS : gouvernance collégiale</a:t>
          </a:r>
        </a:p>
      </dsp:txBody>
      <dsp:txXfrm>
        <a:off x="33012" y="324254"/>
        <a:ext cx="2289799" cy="610236"/>
      </dsp:txXfrm>
    </dsp:sp>
    <dsp:sp modelId="{E7F52301-C5B8-7444-90D5-7C9C750C4043}">
      <dsp:nvSpPr>
        <dsp:cNvPr id="0" name=""/>
        <dsp:cNvSpPr/>
      </dsp:nvSpPr>
      <dsp:spPr>
        <a:xfrm>
          <a:off x="0" y="967502"/>
          <a:ext cx="2355823"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9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FR" sz="1300" kern="1200" dirty="0">
              <a:solidFill>
                <a:srgbClr val="002060"/>
              </a:solidFill>
            </a:rPr>
            <a:t>Organise l’orientation</a:t>
          </a:r>
        </a:p>
        <a:p>
          <a:pPr marL="114300" lvl="1" indent="-114300" algn="l" defTabSz="577850">
            <a:lnSpc>
              <a:spcPct val="90000"/>
            </a:lnSpc>
            <a:spcBef>
              <a:spcPct val="0"/>
            </a:spcBef>
            <a:spcAft>
              <a:spcPct val="20000"/>
            </a:spcAft>
            <a:buChar char="••"/>
          </a:pPr>
          <a:r>
            <a:rPr lang="fr-FR" sz="1300" kern="1200">
              <a:solidFill>
                <a:srgbClr val="002060"/>
              </a:solidFill>
            </a:rPr>
            <a:t>Oriente vers les organisations territoriales telles qu’elles existent</a:t>
          </a:r>
          <a:endParaRPr lang="fr-FR" sz="1300" kern="1200" dirty="0">
            <a:solidFill>
              <a:srgbClr val="002060"/>
            </a:solidFill>
          </a:endParaRPr>
        </a:p>
        <a:p>
          <a:pPr marL="114300" lvl="1" indent="-114300" algn="l" defTabSz="577850">
            <a:lnSpc>
              <a:spcPct val="90000"/>
            </a:lnSpc>
            <a:spcBef>
              <a:spcPct val="0"/>
            </a:spcBef>
            <a:spcAft>
              <a:spcPct val="20000"/>
            </a:spcAft>
            <a:buChar char="••"/>
          </a:pPr>
          <a:endParaRPr lang="fr-FR" sz="1300" kern="1200" dirty="0">
            <a:solidFill>
              <a:srgbClr val="002060"/>
            </a:solidFill>
          </a:endParaRPr>
        </a:p>
        <a:p>
          <a:pPr marL="114300" lvl="1" indent="-114300" algn="l" defTabSz="577850">
            <a:lnSpc>
              <a:spcPct val="90000"/>
            </a:lnSpc>
            <a:spcBef>
              <a:spcPct val="0"/>
            </a:spcBef>
            <a:spcAft>
              <a:spcPct val="20000"/>
            </a:spcAft>
            <a:buChar char="••"/>
          </a:pPr>
          <a:endParaRPr lang="fr-FR" sz="1300" kern="1200" dirty="0">
            <a:solidFill>
              <a:srgbClr val="002060"/>
            </a:solidFill>
          </a:endParaRPr>
        </a:p>
      </dsp:txBody>
      <dsp:txXfrm>
        <a:off x="0" y="967502"/>
        <a:ext cx="2355823" cy="1266840"/>
      </dsp:txXfrm>
    </dsp:sp>
    <dsp:sp modelId="{71184992-8235-EA4B-BEA5-669AA3F5831C}">
      <dsp:nvSpPr>
        <dsp:cNvPr id="0" name=""/>
        <dsp:cNvSpPr/>
      </dsp:nvSpPr>
      <dsp:spPr>
        <a:xfrm>
          <a:off x="0" y="2234342"/>
          <a:ext cx="2355823" cy="6762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fr-FR" sz="1700" kern="1200" dirty="0"/>
            <a:t>CPTS : à l’initiative des professionnels de la ville</a:t>
          </a:r>
        </a:p>
      </dsp:txBody>
      <dsp:txXfrm>
        <a:off x="33012" y="2267354"/>
        <a:ext cx="2289799" cy="610236"/>
      </dsp:txXfrm>
    </dsp:sp>
    <dsp:sp modelId="{0FD88FDC-597D-4C4C-B01C-EA385FF7F538}">
      <dsp:nvSpPr>
        <dsp:cNvPr id="0" name=""/>
        <dsp:cNvSpPr/>
      </dsp:nvSpPr>
      <dsp:spPr>
        <a:xfrm>
          <a:off x="0" y="2910602"/>
          <a:ext cx="2355823"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9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FR" sz="1300" kern="1200" dirty="0">
              <a:solidFill>
                <a:srgbClr val="002060"/>
              </a:solidFill>
            </a:rPr>
            <a:t>Décide SA gouvernance</a:t>
          </a:r>
        </a:p>
        <a:p>
          <a:pPr marL="114300" lvl="1" indent="-114300" algn="l" defTabSz="577850">
            <a:lnSpc>
              <a:spcPct val="90000"/>
            </a:lnSpc>
            <a:spcBef>
              <a:spcPct val="0"/>
            </a:spcBef>
            <a:spcAft>
              <a:spcPct val="20000"/>
            </a:spcAft>
            <a:buChar char="••"/>
          </a:pPr>
          <a:r>
            <a:rPr lang="fr-FR" sz="1300" kern="1200" dirty="0">
              <a:solidFill>
                <a:srgbClr val="002060"/>
              </a:solidFill>
            </a:rPr>
            <a:t>Décide et organise l'</a:t>
          </a:r>
          <a:r>
            <a:rPr lang="fr-FR" sz="1300" kern="1200" dirty="0" err="1">
              <a:solidFill>
                <a:srgbClr val="002060"/>
              </a:solidFill>
            </a:rPr>
            <a:t>effection</a:t>
          </a:r>
          <a:r>
            <a:rPr lang="fr-FR" sz="1300" kern="1200" dirty="0">
              <a:solidFill>
                <a:srgbClr val="002060"/>
              </a:solidFill>
            </a:rPr>
            <a:t> de la réponse aux SNP</a:t>
          </a:r>
        </a:p>
        <a:p>
          <a:pPr marL="114300" lvl="1" indent="-114300" algn="l" defTabSz="577850">
            <a:lnSpc>
              <a:spcPct val="90000"/>
            </a:lnSpc>
            <a:spcBef>
              <a:spcPct val="0"/>
            </a:spcBef>
            <a:spcAft>
              <a:spcPct val="20000"/>
            </a:spcAft>
            <a:buChar char="••"/>
          </a:pPr>
          <a:r>
            <a:rPr lang="fr-FR" sz="1300" kern="1200">
              <a:solidFill>
                <a:srgbClr val="002060"/>
              </a:solidFill>
            </a:rPr>
            <a:t>Parmi d'autres missions...</a:t>
          </a:r>
          <a:endParaRPr lang="fr-FR" sz="1300" kern="1200" dirty="0">
            <a:solidFill>
              <a:srgbClr val="002060"/>
            </a:solidFill>
          </a:endParaRPr>
        </a:p>
      </dsp:txBody>
      <dsp:txXfrm>
        <a:off x="0" y="2910602"/>
        <a:ext cx="2355823" cy="862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613F0-CD55-6A45-A477-AE798825AAC9}">
      <dsp:nvSpPr>
        <dsp:cNvPr id="0" name=""/>
        <dsp:cNvSpPr/>
      </dsp:nvSpPr>
      <dsp:spPr>
        <a:xfrm>
          <a:off x="0" y="39960"/>
          <a:ext cx="8406782" cy="71143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1" kern="1200" dirty="0"/>
            <a:t>Vous souhaitez participer à la régulation de médecine générale :</a:t>
          </a:r>
        </a:p>
      </dsp:txBody>
      <dsp:txXfrm>
        <a:off x="34729" y="74689"/>
        <a:ext cx="8337324" cy="641975"/>
      </dsp:txXfrm>
    </dsp:sp>
    <dsp:sp modelId="{B4139FB2-5D1B-374E-98F8-10EE0ED8668D}">
      <dsp:nvSpPr>
        <dsp:cNvPr id="0" name=""/>
        <dsp:cNvSpPr/>
      </dsp:nvSpPr>
      <dsp:spPr>
        <a:xfrm>
          <a:off x="0" y="751393"/>
          <a:ext cx="8406782"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1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FR" sz="1400" kern="1200" dirty="0"/>
            <a:t>Contactez l'APPS : apps86@wanadoo.fr</a:t>
          </a:r>
        </a:p>
        <a:p>
          <a:pPr marL="114300" lvl="1" indent="-114300" algn="l" defTabSz="622300">
            <a:lnSpc>
              <a:spcPct val="90000"/>
            </a:lnSpc>
            <a:spcBef>
              <a:spcPct val="0"/>
            </a:spcBef>
            <a:spcAft>
              <a:spcPct val="20000"/>
            </a:spcAft>
            <a:buChar char="••"/>
          </a:pPr>
          <a:r>
            <a:rPr lang="fr-FR" sz="1400" kern="1200" dirty="0"/>
            <a:t>Journée : régulation SAS</a:t>
          </a:r>
        </a:p>
        <a:p>
          <a:pPr marL="114300" lvl="1" indent="-114300" algn="l" defTabSz="622300">
            <a:lnSpc>
              <a:spcPct val="90000"/>
            </a:lnSpc>
            <a:spcBef>
              <a:spcPct val="0"/>
            </a:spcBef>
            <a:spcAft>
              <a:spcPct val="20000"/>
            </a:spcAft>
            <a:buChar char="••"/>
          </a:pPr>
          <a:r>
            <a:rPr lang="fr-FR" sz="1400" kern="1200" dirty="0"/>
            <a:t>Soirs, nuits et WE : régulation PDSA</a:t>
          </a:r>
        </a:p>
      </dsp:txBody>
      <dsp:txXfrm>
        <a:off x="0" y="751393"/>
        <a:ext cx="8406782" cy="726570"/>
      </dsp:txXfrm>
    </dsp:sp>
    <dsp:sp modelId="{8CFEA3BF-16CA-DD47-80FC-C329B5746448}">
      <dsp:nvSpPr>
        <dsp:cNvPr id="0" name=""/>
        <dsp:cNvSpPr/>
      </dsp:nvSpPr>
      <dsp:spPr>
        <a:xfrm>
          <a:off x="0" y="1477963"/>
          <a:ext cx="8406782" cy="711433"/>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1" kern="1200" dirty="0"/>
            <a:t>Vous souhaitez proposer des créneaux définis de SNP : </a:t>
          </a:r>
        </a:p>
      </dsp:txBody>
      <dsp:txXfrm>
        <a:off x="34729" y="1512692"/>
        <a:ext cx="8337324" cy="641975"/>
      </dsp:txXfrm>
    </dsp:sp>
    <dsp:sp modelId="{D066813B-BFF8-D743-B946-FA4E852FDD0E}">
      <dsp:nvSpPr>
        <dsp:cNvPr id="0" name=""/>
        <dsp:cNvSpPr/>
      </dsp:nvSpPr>
      <dsp:spPr>
        <a:xfrm>
          <a:off x="0" y="2189397"/>
          <a:ext cx="8406782"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1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FR" sz="1400" kern="1200" dirty="0"/>
            <a:t>Connectez vous sur la plateforme numérique du SAS</a:t>
          </a:r>
        </a:p>
        <a:p>
          <a:pPr marL="114300" lvl="1" indent="-114300" algn="l" defTabSz="622300">
            <a:lnSpc>
              <a:spcPct val="90000"/>
            </a:lnSpc>
            <a:spcBef>
              <a:spcPct val="0"/>
            </a:spcBef>
            <a:spcAft>
              <a:spcPct val="20000"/>
            </a:spcAft>
            <a:buChar char="••"/>
          </a:pPr>
          <a:r>
            <a:rPr lang="fr-FR" sz="1400" kern="1200" dirty="0"/>
            <a:t>Signalez votre participation à votre CPTS et au SAS 86 (</a:t>
          </a:r>
          <a:r>
            <a:rPr lang="fr-FR" sz="1400" kern="1200" dirty="0" err="1"/>
            <a:t>osnp@chu-poitiers.fr</a:t>
          </a:r>
          <a:r>
            <a:rPr lang="fr-FR" sz="1400" kern="1200" dirty="0"/>
            <a:t>)</a:t>
          </a:r>
        </a:p>
        <a:p>
          <a:pPr marL="114300" lvl="1" indent="-114300" algn="l" defTabSz="622300">
            <a:lnSpc>
              <a:spcPct val="90000"/>
            </a:lnSpc>
            <a:spcBef>
              <a:spcPct val="0"/>
            </a:spcBef>
            <a:spcAft>
              <a:spcPct val="20000"/>
            </a:spcAft>
            <a:buChar char="••"/>
          </a:pPr>
          <a:r>
            <a:rPr lang="fr-FR" sz="1400" b="1" u="sng" kern="1200" dirty="0"/>
            <a:t>2 modalités pour mettre des créneaux à disposition</a:t>
          </a:r>
        </a:p>
        <a:p>
          <a:pPr marL="228600" lvl="2" indent="-114300" algn="l" defTabSz="622300">
            <a:lnSpc>
              <a:spcPct val="90000"/>
            </a:lnSpc>
            <a:spcBef>
              <a:spcPct val="0"/>
            </a:spcBef>
            <a:spcAft>
              <a:spcPct val="20000"/>
            </a:spcAft>
            <a:buChar char="••"/>
          </a:pPr>
          <a:r>
            <a:rPr lang="fr-FR" sz="1400" kern="1200" dirty="0"/>
            <a:t>Remontée automatique de votre logiciel</a:t>
          </a:r>
        </a:p>
        <a:p>
          <a:pPr marL="228600" lvl="2" indent="-114300" algn="l" defTabSz="622300">
            <a:lnSpc>
              <a:spcPct val="90000"/>
            </a:lnSpc>
            <a:spcBef>
              <a:spcPct val="0"/>
            </a:spcBef>
            <a:spcAft>
              <a:spcPct val="20000"/>
            </a:spcAft>
            <a:buChar char="••"/>
          </a:pPr>
          <a:r>
            <a:rPr lang="fr-FR" sz="1400" kern="1200" dirty="0"/>
            <a:t>Paramétrage manuel</a:t>
          </a:r>
        </a:p>
      </dsp:txBody>
      <dsp:txXfrm>
        <a:off x="0" y="2189397"/>
        <a:ext cx="8406782" cy="1229580"/>
      </dsp:txXfrm>
    </dsp:sp>
    <dsp:sp modelId="{04DEBF8D-647D-7E4E-A606-4DCAA10C9B56}">
      <dsp:nvSpPr>
        <dsp:cNvPr id="0" name=""/>
        <dsp:cNvSpPr/>
      </dsp:nvSpPr>
      <dsp:spPr>
        <a:xfrm>
          <a:off x="0" y="3418977"/>
          <a:ext cx="8406782" cy="711433"/>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a:t>Vous acceptez que le SAS vous contacte au delà de vos créneaux de SNP (créneaux en surnuméraires)</a:t>
          </a:r>
        </a:p>
      </dsp:txBody>
      <dsp:txXfrm>
        <a:off x="34729" y="3453706"/>
        <a:ext cx="8337324" cy="641975"/>
      </dsp:txXfrm>
    </dsp:sp>
    <dsp:sp modelId="{CE7C49F4-DD8F-9B42-8518-85746B398E72}">
      <dsp:nvSpPr>
        <dsp:cNvPr id="0" name=""/>
        <dsp:cNvSpPr/>
      </dsp:nvSpPr>
      <dsp:spPr>
        <a:xfrm>
          <a:off x="0" y="4130410"/>
          <a:ext cx="8406782"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1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FR" sz="1400" kern="1200" dirty="0"/>
            <a:t>Connectez vous sur la plateforme numérique du SAS (</a:t>
          </a:r>
          <a:r>
            <a:rPr lang="fr-FR" sz="1400" kern="1200" dirty="0" err="1"/>
            <a:t>cf</a:t>
          </a:r>
          <a:r>
            <a:rPr lang="fr-FR" sz="1400" kern="1200" dirty="0"/>
            <a:t> ci dessous)</a:t>
          </a:r>
        </a:p>
        <a:p>
          <a:pPr marL="114300" lvl="1" indent="-114300" algn="l" defTabSz="622300">
            <a:lnSpc>
              <a:spcPct val="90000"/>
            </a:lnSpc>
            <a:spcBef>
              <a:spcPct val="0"/>
            </a:spcBef>
            <a:spcAft>
              <a:spcPct val="20000"/>
            </a:spcAft>
            <a:buChar char="••"/>
          </a:pPr>
          <a:r>
            <a:rPr lang="fr-FR" sz="1400" kern="1200" dirty="0"/>
            <a:t>Signalez votre participation à votre CPTS et au SAS 86 (</a:t>
          </a:r>
          <a:r>
            <a:rPr lang="fr-FR" sz="1400" kern="1200" dirty="0" err="1"/>
            <a:t>osnp@chu-poitiers.fr</a:t>
          </a:r>
          <a:r>
            <a:rPr lang="fr-FR" sz="1400" kern="1200" dirty="0"/>
            <a:t>)</a:t>
          </a:r>
        </a:p>
      </dsp:txBody>
      <dsp:txXfrm>
        <a:off x="0" y="4130410"/>
        <a:ext cx="8406782" cy="484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6DD01-C5A9-6747-8E63-1B43191E92D8}">
      <dsp:nvSpPr>
        <dsp:cNvPr id="0" name=""/>
        <dsp:cNvSpPr/>
      </dsp:nvSpPr>
      <dsp:spPr>
        <a:xfrm rot="5400000">
          <a:off x="4927113" y="-2079917"/>
          <a:ext cx="1047750" cy="547349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Tx/>
            <a:buChar char="••"/>
          </a:pPr>
          <a:r>
            <a:rPr lang="fr-FR" sz="1400" b="0" kern="0" baseline="0">
              <a:ln/>
              <a:effectLst>
                <a:outerShdw blurRad="38100" dist="19050" dir="2700000" algn="tl" rotWithShape="0">
                  <a:schemeClr val="dk1">
                    <a:lumMod val="50000"/>
                    <a:alpha val="40000"/>
                  </a:schemeClr>
                </a:outerShdw>
              </a:effectLst>
            </a:rPr>
            <a:t>Les créneaux respectent le paramétrage de votre logiciel et disparaissent s’ils sont pris</a:t>
          </a:r>
          <a:endParaRPr lang="fr-FR" sz="1400" b="0" kern="0" baseline="0" dirty="0"/>
        </a:p>
        <a:p>
          <a:pPr marL="114300" lvl="1" indent="-114300" algn="l" defTabSz="622300">
            <a:lnSpc>
              <a:spcPct val="90000"/>
            </a:lnSpc>
            <a:spcBef>
              <a:spcPct val="0"/>
            </a:spcBef>
            <a:spcAft>
              <a:spcPct val="15000"/>
            </a:spcAft>
            <a:buFontTx/>
            <a:buChar char="••"/>
          </a:pPr>
          <a:r>
            <a:rPr lang="fr-FR" sz="1400" b="0" kern="1200">
              <a:ln/>
              <a:effectLst>
                <a:outerShdw blurRad="38100" dist="19050" dir="2700000" algn="tl" rotWithShape="0">
                  <a:schemeClr val="dk1">
                    <a:lumMod val="50000"/>
                    <a:alpha val="40000"/>
                  </a:schemeClr>
                </a:outerShdw>
              </a:effectLst>
            </a:rPr>
            <a:t>L’OSNP peut prendre directement le RDV</a:t>
          </a:r>
          <a:endParaRPr lang="fr-FR" sz="1400" b="0" kern="1200" dirty="0"/>
        </a:p>
        <a:p>
          <a:pPr marL="114300" lvl="1" indent="-114300" algn="l" defTabSz="622300">
            <a:lnSpc>
              <a:spcPct val="90000"/>
            </a:lnSpc>
            <a:spcBef>
              <a:spcPct val="0"/>
            </a:spcBef>
            <a:spcAft>
              <a:spcPct val="15000"/>
            </a:spcAft>
            <a:buFontTx/>
            <a:buChar char="••"/>
          </a:pPr>
          <a:r>
            <a:rPr lang="fr-FR" sz="1400" b="0" kern="1200"/>
            <a:t>Sur votre logiciel il est mentionné que le RDV a été pris par le SAS</a:t>
          </a:r>
          <a:endParaRPr lang="fr-FR" sz="1400" b="0" kern="1200" dirty="0"/>
        </a:p>
      </dsp:txBody>
      <dsp:txXfrm rot="-5400000">
        <a:off x="2714243" y="184100"/>
        <a:ext cx="5422344" cy="945456"/>
      </dsp:txXfrm>
    </dsp:sp>
    <dsp:sp modelId="{A61FAB30-3593-DE4F-8A39-E109E22CA071}">
      <dsp:nvSpPr>
        <dsp:cNvPr id="0" name=""/>
        <dsp:cNvSpPr/>
      </dsp:nvSpPr>
      <dsp:spPr>
        <a:xfrm>
          <a:off x="364596" y="1984"/>
          <a:ext cx="2349646" cy="130968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fr-FR" sz="1900" kern="1200" dirty="0"/>
            <a:t>Si votre logiciel est interconnecté</a:t>
          </a:r>
        </a:p>
      </dsp:txBody>
      <dsp:txXfrm>
        <a:off x="428530" y="65918"/>
        <a:ext cx="2221778" cy="1181819"/>
      </dsp:txXfrm>
    </dsp:sp>
    <dsp:sp modelId="{4D82E800-130B-CA4B-A8DE-91CFDA24DC84}">
      <dsp:nvSpPr>
        <dsp:cNvPr id="0" name=""/>
        <dsp:cNvSpPr/>
      </dsp:nvSpPr>
      <dsp:spPr>
        <a:xfrm rot="5400000">
          <a:off x="4927113" y="-704745"/>
          <a:ext cx="1047750" cy="547349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r-FR" sz="1400" b="0" kern="1200">
              <a:ln/>
              <a:effectLst>
                <a:outerShdw blurRad="38100" dist="19050" dir="2700000" algn="tl" rotWithShape="0">
                  <a:schemeClr val="dk1">
                    <a:lumMod val="50000"/>
                    <a:alpha val="40000"/>
                  </a:schemeClr>
                </a:outerShdw>
              </a:effectLst>
            </a:rPr>
            <a:t>Les créneaux restent visibles et l’OSNP vous appelle uniquement pour ces plages et pour savoir si vous avez encore de la place</a:t>
          </a:r>
          <a:endParaRPr lang="fr-FR" sz="1400" b="0" kern="1200" dirty="0"/>
        </a:p>
      </dsp:txBody>
      <dsp:txXfrm rot="-5400000">
        <a:off x="2714243" y="1559272"/>
        <a:ext cx="5422344" cy="945456"/>
      </dsp:txXfrm>
    </dsp:sp>
    <dsp:sp modelId="{36633ABF-D221-4C4C-84CA-6E30125E5B57}">
      <dsp:nvSpPr>
        <dsp:cNvPr id="0" name=""/>
        <dsp:cNvSpPr/>
      </dsp:nvSpPr>
      <dsp:spPr>
        <a:xfrm>
          <a:off x="364596" y="1377156"/>
          <a:ext cx="2349646" cy="1309687"/>
        </a:xfrm>
        <a:prstGeom prst="round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fr-FR" sz="1900" kern="1200" dirty="0"/>
            <a:t>Si vous avez paramétré manuellement vos créneaux</a:t>
          </a:r>
        </a:p>
      </dsp:txBody>
      <dsp:txXfrm>
        <a:off x="428530" y="1441090"/>
        <a:ext cx="2221778" cy="1181819"/>
      </dsp:txXfrm>
    </dsp:sp>
    <dsp:sp modelId="{208ED260-EE71-E64F-995C-DA8CC84DF6C8}">
      <dsp:nvSpPr>
        <dsp:cNvPr id="0" name=""/>
        <dsp:cNvSpPr/>
      </dsp:nvSpPr>
      <dsp:spPr>
        <a:xfrm rot="5400000">
          <a:off x="4927113" y="670426"/>
          <a:ext cx="1047750" cy="547349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t>L’OSNP peut vous appeler indépendamment des créneaux visibles pour savoir si vous êtes disponibles et si vous acceptez le SNP</a:t>
          </a:r>
        </a:p>
      </dsp:txBody>
      <dsp:txXfrm rot="-5400000">
        <a:off x="2714243" y="2934444"/>
        <a:ext cx="5422344" cy="945456"/>
      </dsp:txXfrm>
    </dsp:sp>
    <dsp:sp modelId="{8B90AD61-6E01-DE4A-B05A-8E8A4F40839F}">
      <dsp:nvSpPr>
        <dsp:cNvPr id="0" name=""/>
        <dsp:cNvSpPr/>
      </dsp:nvSpPr>
      <dsp:spPr>
        <a:xfrm>
          <a:off x="364596" y="2752328"/>
          <a:ext cx="2349646" cy="1309687"/>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fr-FR" sz="1900" kern="1200" dirty="0"/>
            <a:t>Si vous acceptez les SNP surnuméraires</a:t>
          </a:r>
        </a:p>
      </dsp:txBody>
      <dsp:txXfrm>
        <a:off x="428530" y="2816262"/>
        <a:ext cx="2221778" cy="11818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0.11574</cdr:x>
      <cdr:y>0.65764</cdr:y>
    </cdr:from>
    <cdr:to>
      <cdr:x>0.1237</cdr:x>
      <cdr:y>0.79019</cdr:y>
    </cdr:to>
    <cdr:sp macro="" textlink="">
      <cdr:nvSpPr>
        <cdr:cNvPr id="4" name="Flèche vers le haut 3"/>
        <cdr:cNvSpPr/>
      </cdr:nvSpPr>
      <cdr:spPr>
        <a:xfrm xmlns:a="http://schemas.openxmlformats.org/drawingml/2006/main">
          <a:off x="664527" y="2818263"/>
          <a:ext cx="45719" cy="568010"/>
        </a:xfrm>
        <a:prstGeom xmlns:a="http://schemas.openxmlformats.org/drawingml/2006/main" prst="up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0.12543</cdr:x>
      <cdr:y>0.69304</cdr:y>
    </cdr:from>
    <cdr:to>
      <cdr:x>0.28762</cdr:x>
      <cdr:y>0.81688</cdr:y>
    </cdr:to>
    <cdr:sp macro="" textlink="">
      <cdr:nvSpPr>
        <cdr:cNvPr id="5" name="ZoneTexte 4"/>
        <cdr:cNvSpPr txBox="1"/>
      </cdr:nvSpPr>
      <cdr:spPr>
        <a:xfrm xmlns:a="http://schemas.openxmlformats.org/drawingml/2006/main">
          <a:off x="720162" y="2969964"/>
          <a:ext cx="931217" cy="5306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200" dirty="0"/>
            <a:t>Création du SAS 86</a:t>
          </a:r>
        </a:p>
      </cdr:txBody>
    </cdr:sp>
  </cdr:relSizeAnchor>
  <cdr:relSizeAnchor xmlns:cdr="http://schemas.openxmlformats.org/drawingml/2006/chartDrawing">
    <cdr:from>
      <cdr:x>0.80412</cdr:x>
      <cdr:y>0.45697</cdr:y>
    </cdr:from>
    <cdr:to>
      <cdr:x>0.81427</cdr:x>
      <cdr:y>0.63147</cdr:y>
    </cdr:to>
    <cdr:sp macro="" textlink="">
      <cdr:nvSpPr>
        <cdr:cNvPr id="6" name="Flèche vers le haut 5"/>
        <cdr:cNvSpPr/>
      </cdr:nvSpPr>
      <cdr:spPr>
        <a:xfrm xmlns:a="http://schemas.openxmlformats.org/drawingml/2006/main">
          <a:off x="4181273" y="1750417"/>
          <a:ext cx="52778" cy="668414"/>
        </a:xfrm>
        <a:prstGeom xmlns:a="http://schemas.openxmlformats.org/drawingml/2006/main" prst="upArrow">
          <a:avLst/>
        </a:prstGeom>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0.72044</cdr:x>
      <cdr:y>0.62173</cdr:y>
    </cdr:from>
    <cdr:to>
      <cdr:x>0.94671</cdr:x>
      <cdr:y>0.66585</cdr:y>
    </cdr:to>
    <cdr:sp macro="" textlink="">
      <cdr:nvSpPr>
        <cdr:cNvPr id="7" name="ZoneTexte 1"/>
        <cdr:cNvSpPr txBox="1"/>
      </cdr:nvSpPr>
      <cdr:spPr>
        <a:xfrm xmlns:a="http://schemas.openxmlformats.org/drawingml/2006/main">
          <a:off x="3746153" y="2381509"/>
          <a:ext cx="1176568" cy="168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t>Campagne d'appel du 15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1"/>
            <a:ext cx="2945659" cy="493633"/>
          </a:xfrm>
          <a:prstGeom prst="rect">
            <a:avLst/>
          </a:prstGeom>
        </p:spPr>
        <p:txBody>
          <a:bodyPr vert="horz" lIns="91440" tIns="45720" rIns="91440" bIns="45720" rtlCol="0"/>
          <a:lstStyle>
            <a:lvl1pPr algn="r">
              <a:defRPr sz="1200"/>
            </a:lvl1pPr>
          </a:lstStyle>
          <a:p>
            <a:fld id="{2BDEE1E6-B8E5-1D42-AC37-8AB642282720}" type="datetimeFigureOut">
              <a:rPr lang="fr-FR" smtClean="0"/>
              <a:pPr/>
              <a:t>19/12/2022</a:t>
            </a:fld>
            <a:endParaRPr lang="fr-FR"/>
          </a:p>
        </p:txBody>
      </p:sp>
      <p:sp>
        <p:nvSpPr>
          <p:cNvPr id="4" name="Espace réservé du pied de page 3"/>
          <p:cNvSpPr>
            <a:spLocks noGrp="1"/>
          </p:cNvSpPr>
          <p:nvPr>
            <p:ph type="ftr" sz="quarter" idx="2"/>
          </p:nvPr>
        </p:nvSpPr>
        <p:spPr>
          <a:xfrm>
            <a:off x="0" y="9377317"/>
            <a:ext cx="2945659"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7"/>
            <a:ext cx="2945659" cy="493633"/>
          </a:xfrm>
          <a:prstGeom prst="rect">
            <a:avLst/>
          </a:prstGeom>
        </p:spPr>
        <p:txBody>
          <a:bodyPr vert="horz" lIns="91440" tIns="45720" rIns="91440" bIns="45720" rtlCol="0" anchor="b"/>
          <a:lstStyle>
            <a:lvl1pPr algn="r">
              <a:defRPr sz="1200"/>
            </a:lvl1pPr>
          </a:lstStyle>
          <a:p>
            <a:fld id="{1D002FC4-D982-9740-96D5-A9611398A89B}" type="slidenum">
              <a:rPr lang="fr-FR" smtClean="0"/>
              <a:pPr/>
              <a:t>‹N°›</a:t>
            </a:fld>
            <a:endParaRPr lang="fr-FR"/>
          </a:p>
        </p:txBody>
      </p:sp>
    </p:spTree>
    <p:extLst>
      <p:ext uri="{BB962C8B-B14F-4D97-AF65-F5344CB8AC3E}">
        <p14:creationId xmlns:p14="http://schemas.microsoft.com/office/powerpoint/2010/main" val="1228115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3633"/>
          </a:xfrm>
          <a:prstGeom prst="rect">
            <a:avLst/>
          </a:prstGeom>
        </p:spPr>
        <p:txBody>
          <a:bodyPr vert="horz" lIns="91440" tIns="45720" rIns="91440" bIns="45720" rtlCol="0"/>
          <a:lstStyle>
            <a:lvl1pPr algn="r">
              <a:defRPr sz="1200"/>
            </a:lvl1pPr>
          </a:lstStyle>
          <a:p>
            <a:fld id="{866CF2A6-8456-EC4A-B08A-A563A0168EB3}" type="datetimeFigureOut">
              <a:rPr lang="fr-FR" smtClean="0"/>
              <a:pPr/>
              <a:t>19/12/2022</a:t>
            </a:fld>
            <a:endParaRPr lang="fr-FR"/>
          </a:p>
        </p:txBody>
      </p:sp>
      <p:sp>
        <p:nvSpPr>
          <p:cNvPr id="4" name="Espace réservé de l'image des diapositives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3633"/>
          </a:xfrm>
          <a:prstGeom prst="rect">
            <a:avLst/>
          </a:prstGeom>
        </p:spPr>
        <p:txBody>
          <a:bodyPr vert="horz" lIns="91440" tIns="45720" rIns="91440" bIns="45720" rtlCol="0" anchor="b"/>
          <a:lstStyle>
            <a:lvl1pPr algn="r">
              <a:defRPr sz="1200"/>
            </a:lvl1pPr>
          </a:lstStyle>
          <a:p>
            <a:fld id="{559247F7-8171-A040-BE60-2D71084CDD55}" type="slidenum">
              <a:rPr lang="fr-FR" smtClean="0"/>
              <a:pPr/>
              <a:t>‹N°›</a:t>
            </a:fld>
            <a:endParaRPr lang="fr-FR"/>
          </a:p>
        </p:txBody>
      </p:sp>
    </p:spTree>
    <p:extLst>
      <p:ext uri="{BB962C8B-B14F-4D97-AF65-F5344CB8AC3E}">
        <p14:creationId xmlns:p14="http://schemas.microsoft.com/office/powerpoint/2010/main" val="30128607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SAS/SDIS</a:t>
            </a:r>
            <a:r>
              <a:rPr lang="fr-FR" baseline="0" dirty="0"/>
              <a:t> : </a:t>
            </a:r>
            <a:endParaRPr lang="fr-FR" dirty="0"/>
          </a:p>
        </p:txBody>
      </p:sp>
      <p:sp>
        <p:nvSpPr>
          <p:cNvPr id="4" name="Espace réservé du numéro de diapositive 3"/>
          <p:cNvSpPr>
            <a:spLocks noGrp="1"/>
          </p:cNvSpPr>
          <p:nvPr>
            <p:ph type="sldNum" sz="quarter" idx="10"/>
          </p:nvPr>
        </p:nvSpPr>
        <p:spPr/>
        <p:txBody>
          <a:bodyPr/>
          <a:lstStyle/>
          <a:p>
            <a:fld id="{559247F7-8171-A040-BE60-2D71084CDD55}" type="slidenum">
              <a:rPr lang="fr-FR" smtClean="0"/>
              <a:pPr/>
              <a:t>4</a:t>
            </a:fld>
            <a:endParaRPr lang="fr-FR"/>
          </a:p>
        </p:txBody>
      </p:sp>
    </p:spTree>
    <p:extLst>
      <p:ext uri="{BB962C8B-B14F-4D97-AF65-F5344CB8AC3E}">
        <p14:creationId xmlns:p14="http://schemas.microsoft.com/office/powerpoint/2010/main" val="172111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34107D-5C13-4297-9C98-C5A7E1C8A8D0}" type="slidenum">
              <a:rPr lang="fr-FR" smtClean="0"/>
              <a:t>33</a:t>
            </a:fld>
            <a:endParaRPr lang="fr-FR"/>
          </a:p>
        </p:txBody>
      </p:sp>
    </p:spTree>
    <p:extLst>
      <p:ext uri="{BB962C8B-B14F-4D97-AF65-F5344CB8AC3E}">
        <p14:creationId xmlns:p14="http://schemas.microsoft.com/office/powerpoint/2010/main" val="306188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34107D-5C13-4297-9C98-C5A7E1C8A8D0}" type="slidenum">
              <a:rPr lang="fr-FR" smtClean="0"/>
              <a:t>34</a:t>
            </a:fld>
            <a:endParaRPr lang="fr-FR"/>
          </a:p>
        </p:txBody>
      </p:sp>
    </p:spTree>
    <p:extLst>
      <p:ext uri="{BB962C8B-B14F-4D97-AF65-F5344CB8AC3E}">
        <p14:creationId xmlns:p14="http://schemas.microsoft.com/office/powerpoint/2010/main" val="2801565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DE LA PRÉSENTATION">
    <p:spTree>
      <p:nvGrpSpPr>
        <p:cNvPr id="1" name=""/>
        <p:cNvGrpSpPr/>
        <p:nvPr/>
      </p:nvGrpSpPr>
      <p:grpSpPr>
        <a:xfrm>
          <a:off x="0" y="0"/>
          <a:ext cx="0" cy="0"/>
          <a:chOff x="0" y="0"/>
          <a:chExt cx="0" cy="0"/>
        </a:xfrm>
      </p:grpSpPr>
      <p:sp>
        <p:nvSpPr>
          <p:cNvPr id="5" name="Rectangle 4"/>
          <p:cNvSpPr/>
          <p:nvPr userDrawn="1"/>
        </p:nvSpPr>
        <p:spPr>
          <a:xfrm>
            <a:off x="0" y="2941753"/>
            <a:ext cx="9143999" cy="22017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descr="formedegrade.png"/>
          <p:cNvPicPr>
            <a:picLocks noChangeAspect="1"/>
          </p:cNvPicPr>
          <p:nvPr userDrawn="1"/>
        </p:nvPicPr>
        <p:blipFill rotWithShape="1">
          <a:blip r:embed="rId2">
            <a:extLst>
              <a:ext uri="{28A0092B-C50C-407E-A947-70E740481C1C}">
                <a14:useLocalDpi xmlns:a14="http://schemas.microsoft.com/office/drawing/2010/main" val="0"/>
              </a:ext>
            </a:extLst>
          </a:blip>
          <a:srcRect l="10952" t="16874" b="16874"/>
          <a:stretch/>
        </p:blipFill>
        <p:spPr>
          <a:xfrm>
            <a:off x="-1" y="-1"/>
            <a:ext cx="4482075" cy="5143501"/>
          </a:xfrm>
          <a:prstGeom prst="rect">
            <a:avLst/>
          </a:prstGeom>
        </p:spPr>
      </p:pic>
      <p:sp>
        <p:nvSpPr>
          <p:cNvPr id="2" name="Titre 1"/>
          <p:cNvSpPr>
            <a:spLocks noGrp="1"/>
          </p:cNvSpPr>
          <p:nvPr>
            <p:ph type="ctrTitle" hasCustomPrompt="1"/>
          </p:nvPr>
        </p:nvSpPr>
        <p:spPr>
          <a:xfrm>
            <a:off x="2120899" y="1879600"/>
            <a:ext cx="6804261" cy="820738"/>
          </a:xfrm>
          <a:prstGeom prst="rect">
            <a:avLst/>
          </a:prstGeom>
        </p:spPr>
        <p:txBody>
          <a:bodyPr>
            <a:normAutofit/>
          </a:bodyPr>
          <a:lstStyle>
            <a:lvl1pPr algn="l">
              <a:defRPr sz="4000">
                <a:gradFill flip="none" rotWithShape="1">
                  <a:gsLst>
                    <a:gs pos="0">
                      <a:srgbClr val="182D67"/>
                    </a:gs>
                    <a:gs pos="100000">
                      <a:srgbClr val="209B38"/>
                    </a:gs>
                  </a:gsLst>
                  <a:lin ang="0" scaled="1"/>
                  <a:tileRect/>
                </a:gradFill>
              </a:defRPr>
            </a:lvl1pPr>
          </a:lstStyle>
          <a:p>
            <a:r>
              <a:rPr lang="fr-FR" dirty="0"/>
              <a:t>CLIQUEZ ET MODIFIEZ LE TITRE</a:t>
            </a:r>
          </a:p>
        </p:txBody>
      </p:sp>
      <p:sp>
        <p:nvSpPr>
          <p:cNvPr id="3" name="Sous-titre 2"/>
          <p:cNvSpPr>
            <a:spLocks noGrp="1"/>
          </p:cNvSpPr>
          <p:nvPr>
            <p:ph type="subTitle" idx="1"/>
          </p:nvPr>
        </p:nvSpPr>
        <p:spPr>
          <a:xfrm>
            <a:off x="2120899" y="2700338"/>
            <a:ext cx="5410201" cy="1314450"/>
          </a:xfrm>
          <a:prstGeom prst="rect">
            <a:avLst/>
          </a:prstGeom>
        </p:spPr>
        <p:txBody>
          <a:bodyPr>
            <a:normAutofit/>
          </a:bodyPr>
          <a:lstStyle>
            <a:lvl1pPr marL="0" indent="0" algn="l">
              <a:buNone/>
              <a:defRPr sz="2400">
                <a:solidFill>
                  <a:schemeClr val="tx1">
                    <a:lumMod val="75000"/>
                    <a:lumOff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66173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U CHAPITRE">
    <p:spTree>
      <p:nvGrpSpPr>
        <p:cNvPr id="1" name=""/>
        <p:cNvGrpSpPr/>
        <p:nvPr/>
      </p:nvGrpSpPr>
      <p:grpSpPr>
        <a:xfrm>
          <a:off x="0" y="0"/>
          <a:ext cx="0" cy="0"/>
          <a:chOff x="0" y="0"/>
          <a:chExt cx="0" cy="0"/>
        </a:xfrm>
      </p:grpSpPr>
      <p:pic>
        <p:nvPicPr>
          <p:cNvPr id="7" name="Image 6" descr="bande-chapitre.png"/>
          <p:cNvPicPr>
            <a:picLocks noChangeAspect="1"/>
          </p:cNvPicPr>
          <p:nvPr userDrawn="1"/>
        </p:nvPicPr>
        <p:blipFill rotWithShape="1">
          <a:blip r:embed="rId2">
            <a:extLst>
              <a:ext uri="{28A0092B-C50C-407E-A947-70E740481C1C}">
                <a14:useLocalDpi xmlns:a14="http://schemas.microsoft.com/office/drawing/2010/main" val="0"/>
              </a:ext>
            </a:extLst>
          </a:blip>
          <a:srcRect l="65374" t="1671" r="-1" b="1671"/>
          <a:stretch/>
        </p:blipFill>
        <p:spPr>
          <a:xfrm>
            <a:off x="0" y="0"/>
            <a:ext cx="3213170" cy="5143500"/>
          </a:xfrm>
          <a:prstGeom prst="rect">
            <a:avLst/>
          </a:prstGeom>
        </p:spPr>
      </p:pic>
      <p:sp>
        <p:nvSpPr>
          <p:cNvPr id="2" name="Titre 1"/>
          <p:cNvSpPr>
            <a:spLocks noGrp="1"/>
          </p:cNvSpPr>
          <p:nvPr>
            <p:ph type="title"/>
          </p:nvPr>
        </p:nvSpPr>
        <p:spPr>
          <a:xfrm>
            <a:off x="1663689" y="1910779"/>
            <a:ext cx="6258077" cy="798079"/>
          </a:xfrm>
          <a:prstGeom prst="rect">
            <a:avLst/>
          </a:prstGeom>
        </p:spPr>
        <p:txBody>
          <a:bodyPr anchor="t"/>
          <a:lstStyle>
            <a:lvl1pPr algn="l">
              <a:defRPr sz="4000" b="0" cap="none">
                <a:solidFill>
                  <a:srgbClr val="182D67"/>
                </a:solidFill>
              </a:defRPr>
            </a:lvl1pPr>
          </a:lstStyle>
          <a:p>
            <a:r>
              <a:rPr lang="fr-FR" dirty="0"/>
              <a:t>Cliquez et modifiez le titre</a:t>
            </a:r>
          </a:p>
        </p:txBody>
      </p:sp>
      <p:sp>
        <p:nvSpPr>
          <p:cNvPr id="3" name="Espace réservé du texte 2"/>
          <p:cNvSpPr>
            <a:spLocks noGrp="1"/>
          </p:cNvSpPr>
          <p:nvPr>
            <p:ph type="body" idx="1"/>
          </p:nvPr>
        </p:nvSpPr>
        <p:spPr>
          <a:xfrm>
            <a:off x="1663689" y="2708858"/>
            <a:ext cx="6258077" cy="532890"/>
          </a:xfrm>
          <a:prstGeom prst="rect">
            <a:avLst/>
          </a:prstGeom>
        </p:spPr>
        <p:txBody>
          <a:bodyPr anchor="t" anchorCtr="0"/>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60772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38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TEXTE">
    <p:spTree>
      <p:nvGrpSpPr>
        <p:cNvPr id="1" name=""/>
        <p:cNvGrpSpPr/>
        <p:nvPr/>
      </p:nvGrpSpPr>
      <p:grpSpPr>
        <a:xfrm>
          <a:off x="0" y="0"/>
          <a:ext cx="0" cy="0"/>
          <a:chOff x="0" y="0"/>
          <a:chExt cx="0" cy="0"/>
        </a:xfrm>
      </p:grpSpPr>
      <p:sp>
        <p:nvSpPr>
          <p:cNvPr id="2" name="Titre 1"/>
          <p:cNvSpPr>
            <a:spLocks noGrp="1"/>
          </p:cNvSpPr>
          <p:nvPr>
            <p:ph type="title"/>
          </p:nvPr>
        </p:nvSpPr>
        <p:spPr>
          <a:xfrm>
            <a:off x="1207802" y="342900"/>
            <a:ext cx="7478997" cy="857250"/>
          </a:xfrm>
          <a:prstGeom prst="rect">
            <a:avLst/>
          </a:prstGeom>
        </p:spPr>
        <p:txBody>
          <a:bodyPr>
            <a:normAutofit/>
          </a:bodyPr>
          <a:lstStyle>
            <a:lvl1pPr algn="l">
              <a:defRPr sz="4000">
                <a:solidFill>
                  <a:srgbClr val="182D67"/>
                </a:solidFill>
              </a:defRPr>
            </a:lvl1pPr>
          </a:lstStyle>
          <a:p>
            <a:r>
              <a:rPr lang="fr-FR" dirty="0"/>
              <a:t>Cliquez et modifiez le titre</a:t>
            </a:r>
          </a:p>
        </p:txBody>
      </p:sp>
      <p:sp>
        <p:nvSpPr>
          <p:cNvPr id="3" name="Espace réservé du contenu 2"/>
          <p:cNvSpPr>
            <a:spLocks noGrp="1"/>
          </p:cNvSpPr>
          <p:nvPr>
            <p:ph idx="1"/>
          </p:nvPr>
        </p:nvSpPr>
        <p:spPr>
          <a:xfrm>
            <a:off x="1207802" y="1200150"/>
            <a:ext cx="7478998" cy="3394075"/>
          </a:xfrm>
          <a:prstGeom prst="rect">
            <a:avLst/>
          </a:prstGeom>
        </p:spPr>
        <p:txBody>
          <a:bodyPr/>
          <a:lstStyle>
            <a:lvl1pPr>
              <a:defRPr sz="2800"/>
            </a:lvl1pPr>
            <a:lvl2pPr>
              <a:defRPr sz="2600"/>
            </a:lvl2pPr>
            <a:lvl5pPr>
              <a:defRPr sz="18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1377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16487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8" r:id="rId3"/>
    <p:sldLayoutId id="2147483663"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7.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823" y="1270708"/>
            <a:ext cx="3070303" cy="2542289"/>
          </a:xfrm>
          <a:prstGeom prst="rect">
            <a:avLst/>
          </a:prstGeom>
        </p:spPr>
      </p:pic>
      <p:sp>
        <p:nvSpPr>
          <p:cNvPr id="3" name="Titre 2"/>
          <p:cNvSpPr>
            <a:spLocks noGrp="1"/>
          </p:cNvSpPr>
          <p:nvPr>
            <p:ph type="ctrTitle"/>
          </p:nvPr>
        </p:nvSpPr>
        <p:spPr>
          <a:xfrm>
            <a:off x="1863577" y="1270708"/>
            <a:ext cx="4538793" cy="1011931"/>
          </a:xfrm>
        </p:spPr>
        <p:txBody>
          <a:bodyPr>
            <a:normAutofit fontScale="90000"/>
          </a:bodyPr>
          <a:lstStyle/>
          <a:p>
            <a:pPr algn="ctr"/>
            <a:r>
              <a:rPr lang="fr-FR" sz="6700" b="1" u="sng" dirty="0">
                <a:latin typeface="+mn-lt"/>
                <a:ea typeface="Cambria" panose="02040503050406030204" pitchFamily="18" charset="0"/>
              </a:rPr>
              <a:t>SAS </a:t>
            </a:r>
            <a:br>
              <a:rPr lang="fr-FR" sz="6700" b="1" u="sng" dirty="0">
                <a:latin typeface="+mn-lt"/>
                <a:ea typeface="Cambria" panose="02040503050406030204" pitchFamily="18" charset="0"/>
              </a:rPr>
            </a:br>
            <a:r>
              <a:rPr lang="fr-FR" sz="6700" b="1" u="sng" dirty="0">
                <a:latin typeface="+mn-lt"/>
                <a:ea typeface="Cambria" panose="02040503050406030204" pitchFamily="18" charset="0"/>
              </a:rPr>
              <a:t>de la Vienne </a:t>
            </a:r>
            <a:r>
              <a:rPr lang="fr-FR" sz="4900" b="1" u="sng" dirty="0">
                <a:latin typeface="+mn-lt"/>
                <a:ea typeface="Cambria" panose="02040503050406030204" pitchFamily="18" charset="0"/>
              </a:rPr>
              <a:t/>
            </a:r>
            <a:br>
              <a:rPr lang="fr-FR" sz="4900" b="1" u="sng" dirty="0">
                <a:latin typeface="+mn-lt"/>
                <a:ea typeface="Cambria" panose="02040503050406030204" pitchFamily="18" charset="0"/>
              </a:rPr>
            </a:br>
            <a:r>
              <a:rPr lang="fr-FR" sz="3100" dirty="0" smtClean="0">
                <a:latin typeface="+mn-lt"/>
                <a:ea typeface="Cambria" panose="02040503050406030204" pitchFamily="18" charset="0"/>
              </a:rPr>
              <a:t>25 novembre2022</a:t>
            </a:r>
            <a:r>
              <a:rPr lang="fr-FR" sz="3100" dirty="0">
                <a:latin typeface="+mn-lt"/>
                <a:ea typeface="Cambria" panose="02040503050406030204" pitchFamily="18" charset="0"/>
              </a:rPr>
              <a:t/>
            </a:r>
            <a:br>
              <a:rPr lang="fr-FR" sz="3100" dirty="0">
                <a:latin typeface="+mn-lt"/>
                <a:ea typeface="Cambria" panose="02040503050406030204" pitchFamily="18" charset="0"/>
              </a:rPr>
            </a:br>
            <a:r>
              <a:rPr lang="fr-FR" sz="2200" dirty="0">
                <a:solidFill>
                  <a:srgbClr val="209B38"/>
                </a:solidFill>
                <a:latin typeface="+mn-lt"/>
                <a:ea typeface="Cambria" panose="02040503050406030204" pitchFamily="18" charset="0"/>
              </a:rPr>
              <a:t/>
            </a:r>
            <a:br>
              <a:rPr lang="fr-FR" sz="2200" dirty="0">
                <a:solidFill>
                  <a:srgbClr val="209B38"/>
                </a:solidFill>
                <a:latin typeface="+mn-lt"/>
                <a:ea typeface="Cambria" panose="02040503050406030204" pitchFamily="18" charset="0"/>
              </a:rPr>
            </a:br>
            <a:endParaRPr lang="fr-FR" sz="2200" dirty="0">
              <a:solidFill>
                <a:srgbClr val="209B38"/>
              </a:solidFill>
              <a:latin typeface="+mn-lt"/>
              <a:ea typeface="Cambria" panose="02040503050406030204" pitchFamily="18" charset="0"/>
            </a:endParaRPr>
          </a:p>
        </p:txBody>
      </p:sp>
      <p:pic>
        <p:nvPicPr>
          <p:cNvPr id="5" name="Image 4" descr="C:\Users\202197\AppData\Local\Temp\LogoSamu_04_caduce.png"/>
          <p:cNvPicPr/>
          <p:nvPr/>
        </p:nvPicPr>
        <p:blipFill>
          <a:blip r:embed="rId3"/>
          <a:srcRect/>
          <a:stretch>
            <a:fillRect/>
          </a:stretch>
        </p:blipFill>
        <p:spPr bwMode="auto">
          <a:xfrm>
            <a:off x="5786507" y="4212095"/>
            <a:ext cx="892774" cy="825513"/>
          </a:xfrm>
          <a:prstGeom prst="rect">
            <a:avLst/>
          </a:prstGeom>
          <a:noFill/>
          <a:ln w="9525">
            <a:noFill/>
            <a:miter lim="800000"/>
            <a:headEnd/>
            <a:tailEnd/>
          </a:ln>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5604" y="4192465"/>
            <a:ext cx="518094" cy="754459"/>
          </a:xfrm>
          <a:prstGeom prst="rect">
            <a:avLst/>
          </a:prstGeom>
        </p:spPr>
      </p:pic>
      <p:sp>
        <p:nvSpPr>
          <p:cNvPr id="11" name="Ellipse 10"/>
          <p:cNvSpPr/>
          <p:nvPr/>
        </p:nvSpPr>
        <p:spPr>
          <a:xfrm>
            <a:off x="6853852" y="2324085"/>
            <a:ext cx="288000" cy="349394"/>
          </a:xfrm>
          <a:prstGeom prst="ellipse">
            <a:avLst/>
          </a:prstGeom>
          <a:noFill/>
          <a:ln w="38100">
            <a:solidFill>
              <a:srgbClr val="209B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FF01C4D6-443B-2B40-8428-396DCDDF7BCB}"/>
              </a:ext>
            </a:extLst>
          </p:cNvPr>
          <p:cNvPicPr/>
          <p:nvPr/>
        </p:nvPicPr>
        <p:blipFill>
          <a:blip r:embed="rId5" cstate="print">
            <a:extLst>
              <a:ext uri="{28A0092B-C50C-407E-A947-70E740481C1C}">
                <a14:useLocalDpi xmlns:a14="http://schemas.microsoft.com/office/drawing/2010/main" val="0"/>
              </a:ext>
            </a:extLst>
          </a:blip>
          <a:srcRect r="55396"/>
          <a:stretch>
            <a:fillRect/>
          </a:stretch>
        </p:blipFill>
        <p:spPr>
          <a:xfrm>
            <a:off x="4709602" y="4242061"/>
            <a:ext cx="826192" cy="685302"/>
          </a:xfrm>
          <a:prstGeom prst="rect">
            <a:avLst/>
          </a:prstGeom>
        </p:spPr>
      </p:pic>
      <p:sp>
        <p:nvSpPr>
          <p:cNvPr id="13" name="ZoneTexte 12"/>
          <p:cNvSpPr txBox="1"/>
          <p:nvPr/>
        </p:nvSpPr>
        <p:spPr>
          <a:xfrm>
            <a:off x="5122698" y="4347941"/>
            <a:ext cx="312906" cy="169277"/>
          </a:xfrm>
          <a:prstGeom prst="rect">
            <a:avLst/>
          </a:prstGeom>
          <a:noFill/>
        </p:spPr>
        <p:txBody>
          <a:bodyPr wrap="none" rtlCol="0">
            <a:spAutoFit/>
          </a:bodyPr>
          <a:lstStyle/>
          <a:p>
            <a:r>
              <a:rPr lang="fr-FR" sz="500" b="1" dirty="0">
                <a:latin typeface="Calibri Light" panose="020F0302020204030204" pitchFamily="34" charset="0"/>
              </a:rPr>
              <a:t>APPS</a:t>
            </a:r>
            <a:endParaRPr lang="fr-FR" sz="600" b="1" dirty="0">
              <a:latin typeface="Calibri Light" panose="020F0302020204030204" pitchFamily="34" charset="0"/>
            </a:endParaRPr>
          </a:p>
        </p:txBody>
      </p:sp>
      <p:pic>
        <p:nvPicPr>
          <p:cNvPr id="1026" name="Picture 2" descr="logo vertical CHU Poitiers charte graphi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2117" y="4075864"/>
            <a:ext cx="726361" cy="101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1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5327" y="38191"/>
            <a:ext cx="8610894" cy="523220"/>
          </a:xfrm>
          <a:prstGeom prst="rect">
            <a:avLst/>
          </a:prstGeom>
          <a:noFill/>
        </p:spPr>
        <p:txBody>
          <a:bodyPr wrap="square" rtlCol="0">
            <a:spAutoFit/>
          </a:bodyPr>
          <a:lstStyle/>
          <a:p>
            <a:r>
              <a:rPr lang="fr-FR" sz="2800" b="1" dirty="0">
                <a:solidFill>
                  <a:srgbClr val="209B38"/>
                </a:solidFill>
              </a:rPr>
              <a:t>SAS 86:L’organisation bi-niveaux (N1-N2): pourquoi ?</a:t>
            </a:r>
          </a:p>
        </p:txBody>
      </p:sp>
      <p:sp>
        <p:nvSpPr>
          <p:cNvPr id="4" name="Espace réservé du texte 2"/>
          <p:cNvSpPr txBox="1">
            <a:spLocks/>
          </p:cNvSpPr>
          <p:nvPr/>
        </p:nvSpPr>
        <p:spPr>
          <a:xfrm>
            <a:off x="3521938" y="1571735"/>
            <a:ext cx="5553308" cy="38052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600" dirty="0">
                <a:solidFill>
                  <a:schemeClr val="tx2">
                    <a:lumMod val="75000"/>
                  </a:schemeClr>
                </a:solidFill>
              </a:rPr>
              <a:t>les </a:t>
            </a:r>
            <a:r>
              <a:rPr lang="fr-FR" sz="1600" dirty="0">
                <a:solidFill>
                  <a:schemeClr val="accent6"/>
                </a:solidFill>
              </a:rPr>
              <a:t>ARM</a:t>
            </a:r>
            <a:r>
              <a:rPr lang="fr-FR" sz="1600" dirty="0">
                <a:solidFill>
                  <a:schemeClr val="tx2">
                    <a:lumMod val="75000"/>
                  </a:schemeClr>
                </a:solidFill>
              </a:rPr>
              <a:t> (Assistants de Régulation Médicale) sont au cœur du projet et au centre des réorganisations +++</a:t>
            </a:r>
          </a:p>
          <a:p>
            <a:pPr algn="just"/>
            <a:r>
              <a:rPr lang="fr-FR" sz="1600" dirty="0">
                <a:solidFill>
                  <a:schemeClr val="tx2">
                    <a:lumMod val="75000"/>
                  </a:schemeClr>
                </a:solidFill>
              </a:rPr>
              <a:t>Sur le plan </a:t>
            </a:r>
            <a:r>
              <a:rPr lang="fr-FR" sz="1600" dirty="0">
                <a:solidFill>
                  <a:schemeClr val="accent6"/>
                </a:solidFill>
              </a:rPr>
              <a:t>Ressources humaines </a:t>
            </a:r>
            <a:r>
              <a:rPr lang="fr-FR" sz="1600" dirty="0">
                <a:solidFill>
                  <a:schemeClr val="tx2">
                    <a:lumMod val="75000"/>
                  </a:schemeClr>
                </a:solidFill>
              </a:rPr>
              <a:t>: Objectif cible presque atteint (manque 2 </a:t>
            </a:r>
            <a:r>
              <a:rPr lang="fr-FR" sz="1600" dirty="0" smtClean="0">
                <a:solidFill>
                  <a:schemeClr val="tx2">
                    <a:lumMod val="75000"/>
                  </a:schemeClr>
                </a:solidFill>
              </a:rPr>
              <a:t>ETP, 25 sur 27 ETP souhaités) </a:t>
            </a:r>
            <a:r>
              <a:rPr lang="fr-FR" sz="1600" dirty="0">
                <a:solidFill>
                  <a:schemeClr val="tx2">
                    <a:lumMod val="75000"/>
                  </a:schemeClr>
                </a:solidFill>
              </a:rPr>
              <a:t>, </a:t>
            </a:r>
            <a:r>
              <a:rPr lang="fr-FR" sz="1600" dirty="0" smtClean="0">
                <a:solidFill>
                  <a:schemeClr val="tx2">
                    <a:lumMod val="75000"/>
                  </a:schemeClr>
                </a:solidFill>
              </a:rPr>
              <a:t>amélioration de la qualité de réponse </a:t>
            </a:r>
            <a:r>
              <a:rPr lang="fr-FR" sz="1600" dirty="0">
                <a:solidFill>
                  <a:schemeClr val="tx2">
                    <a:lumMod val="75000"/>
                  </a:schemeClr>
                </a:solidFill>
              </a:rPr>
              <a:t>suite au poste d’ARM coordonnateur</a:t>
            </a:r>
          </a:p>
          <a:p>
            <a:pPr algn="just"/>
            <a:r>
              <a:rPr lang="fr-FR" sz="1600" dirty="0">
                <a:solidFill>
                  <a:schemeClr val="tx2">
                    <a:lumMod val="75000"/>
                  </a:schemeClr>
                </a:solidFill>
              </a:rPr>
              <a:t>Formation des ARM sur </a:t>
            </a:r>
            <a:r>
              <a:rPr lang="fr-FR" sz="1600" i="1" dirty="0">
                <a:solidFill>
                  <a:schemeClr val="accent6"/>
                </a:solidFill>
              </a:rPr>
              <a:t>l’articulation bi-niveaux </a:t>
            </a:r>
            <a:r>
              <a:rPr lang="fr-FR" sz="1600" dirty="0">
                <a:solidFill>
                  <a:schemeClr val="tx2">
                    <a:lumMod val="75000"/>
                  </a:schemeClr>
                </a:solidFill>
              </a:rPr>
              <a:t>et mise en place du </a:t>
            </a:r>
            <a:r>
              <a:rPr lang="fr-FR" sz="1600" i="1" dirty="0">
                <a:solidFill>
                  <a:schemeClr val="accent6"/>
                </a:solidFill>
              </a:rPr>
              <a:t>décroché automatique</a:t>
            </a:r>
            <a:r>
              <a:rPr lang="fr-FR" sz="1600" dirty="0">
                <a:solidFill>
                  <a:schemeClr val="accent6"/>
                </a:solidFill>
              </a:rPr>
              <a:t> </a:t>
            </a:r>
            <a:r>
              <a:rPr lang="fr-FR" sz="1600" dirty="0">
                <a:solidFill>
                  <a:schemeClr val="tx2">
                    <a:lumMod val="75000"/>
                  </a:schemeClr>
                </a:solidFill>
              </a:rPr>
              <a:t>(module de simulation CFARM)</a:t>
            </a:r>
            <a:endParaRPr lang="fr-FR" sz="1600" i="1" u="sng" dirty="0">
              <a:solidFill>
                <a:schemeClr val="tx2">
                  <a:lumMod val="75000"/>
                </a:schemeClr>
              </a:solidFill>
            </a:endParaRPr>
          </a:p>
          <a:p>
            <a:pPr algn="just"/>
            <a:r>
              <a:rPr lang="fr-FR" sz="1600" dirty="0">
                <a:solidFill>
                  <a:schemeClr val="tx2">
                    <a:lumMod val="75000"/>
                  </a:schemeClr>
                </a:solidFill>
              </a:rPr>
              <a:t>Montée en puissance de l’activité des </a:t>
            </a:r>
            <a:r>
              <a:rPr lang="fr-FR" sz="1600" dirty="0">
                <a:solidFill>
                  <a:schemeClr val="accent6"/>
                </a:solidFill>
              </a:rPr>
              <a:t>OSNP</a:t>
            </a:r>
            <a:r>
              <a:rPr lang="fr-FR" sz="1600" dirty="0">
                <a:solidFill>
                  <a:schemeClr val="tx2">
                    <a:lumMod val="75000"/>
                  </a:schemeClr>
                </a:solidFill>
              </a:rPr>
              <a:t> </a:t>
            </a:r>
          </a:p>
          <a:p>
            <a:pPr algn="just"/>
            <a:r>
              <a:rPr lang="fr-FR" sz="1600" dirty="0">
                <a:solidFill>
                  <a:schemeClr val="accent6">
                    <a:lumMod val="75000"/>
                  </a:schemeClr>
                </a:solidFill>
              </a:rPr>
              <a:t>Téléphonie</a:t>
            </a:r>
            <a:r>
              <a:rPr lang="fr-FR" sz="1600" dirty="0">
                <a:solidFill>
                  <a:schemeClr val="tx2">
                    <a:lumMod val="75000"/>
                  </a:schemeClr>
                </a:solidFill>
              </a:rPr>
              <a:t> : Configuration complexe du logiciel de téléphonie avancée pour un résultat « sur-mesure » , mise en application de numéros dédiés (SDA).</a:t>
            </a:r>
          </a:p>
          <a:p>
            <a:pPr marL="0" indent="0">
              <a:buNone/>
            </a:pPr>
            <a:endParaRPr lang="fr-FR" sz="1800" dirty="0">
              <a:solidFill>
                <a:schemeClr val="tx2">
                  <a:lumMod val="75000"/>
                </a:schemeClr>
              </a:solidFill>
            </a:endParaRPr>
          </a:p>
        </p:txBody>
      </p:sp>
      <p:pic>
        <p:nvPicPr>
          <p:cNvPr id="6" name="Image 5"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38" y="1067796"/>
            <a:ext cx="2893741" cy="172286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39" y="3083312"/>
            <a:ext cx="2893741" cy="1890132"/>
          </a:xfrm>
          <a:prstGeom prst="rect">
            <a:avLst/>
          </a:prstGeom>
        </p:spPr>
      </p:pic>
      <p:sp>
        <p:nvSpPr>
          <p:cNvPr id="5" name="ZoneTexte 4"/>
          <p:cNvSpPr txBox="1"/>
          <p:nvPr/>
        </p:nvSpPr>
        <p:spPr>
          <a:xfrm>
            <a:off x="3590690" y="708716"/>
            <a:ext cx="5553308" cy="830997"/>
          </a:xfrm>
          <a:prstGeom prst="rect">
            <a:avLst/>
          </a:prstGeom>
          <a:noFill/>
        </p:spPr>
        <p:txBody>
          <a:bodyPr wrap="square" rtlCol="0">
            <a:spAutoFit/>
          </a:bodyPr>
          <a:lstStyle/>
          <a:p>
            <a:r>
              <a:rPr lang="fr-FR" sz="1600" dirty="0">
                <a:solidFill>
                  <a:srgbClr val="FF0000"/>
                </a:solidFill>
              </a:rPr>
              <a:t>« Répondre à la capacité de prendre en compte très rapidement 24h/24 l’intégralité des appels Santé quelque soit leur motif et leur degré d’urgence »</a:t>
            </a:r>
          </a:p>
        </p:txBody>
      </p:sp>
      <p:pic>
        <p:nvPicPr>
          <p:cNvPr id="2050" name="Picture 2" descr="Contact / Samu - Urgences de Fr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017" y="275047"/>
            <a:ext cx="678278" cy="40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96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077" y="39572"/>
            <a:ext cx="8526498" cy="492443"/>
          </a:xfrm>
          <a:prstGeom prst="rect">
            <a:avLst/>
          </a:prstGeom>
          <a:noFill/>
        </p:spPr>
        <p:txBody>
          <a:bodyPr wrap="square" rtlCol="0">
            <a:spAutoFit/>
          </a:bodyPr>
          <a:lstStyle/>
          <a:p>
            <a:r>
              <a:rPr lang="fr-FR" sz="2600" b="1" dirty="0">
                <a:solidFill>
                  <a:srgbClr val="209B38"/>
                </a:solidFill>
              </a:rPr>
              <a:t>SAS 86 :le parcours de l’appel : une nouvelle approche </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53" y="791227"/>
            <a:ext cx="6331480" cy="402090"/>
          </a:xfrm>
          <a:prstGeom prst="rect">
            <a:avLst/>
          </a:prstGeom>
        </p:spPr>
      </p:pic>
      <p:sp>
        <p:nvSpPr>
          <p:cNvPr id="9" name="ZoneTexte 8"/>
          <p:cNvSpPr txBox="1"/>
          <p:nvPr/>
        </p:nvSpPr>
        <p:spPr>
          <a:xfrm>
            <a:off x="190449" y="1452529"/>
            <a:ext cx="2030311" cy="738664"/>
          </a:xfrm>
          <a:prstGeom prst="rect">
            <a:avLst/>
          </a:prstGeom>
          <a:noFill/>
        </p:spPr>
        <p:txBody>
          <a:bodyPr wrap="square" rtlCol="0">
            <a:spAutoFit/>
          </a:bodyPr>
          <a:lstStyle/>
          <a:p>
            <a:r>
              <a:rPr lang="fr-FR" sz="1400" b="1" u="sng" dirty="0">
                <a:solidFill>
                  <a:srgbClr val="182D67"/>
                </a:solidFill>
              </a:rPr>
              <a:t>Schéma du parcours de l’appel selon différents niveaux</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766" y="1290424"/>
            <a:ext cx="6731585" cy="367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descr="bande-chapitre.png"/>
          <p:cNvPicPr>
            <a:picLocks/>
          </p:cNvPicPr>
          <p:nvPr/>
        </p:nvPicPr>
        <p:blipFill rotWithShape="1">
          <a:blip r:embed="rId4">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spTree>
    <p:extLst>
      <p:ext uri="{BB962C8B-B14F-4D97-AF65-F5344CB8AC3E}">
        <p14:creationId xmlns:p14="http://schemas.microsoft.com/office/powerpoint/2010/main" val="89451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1033" y="65957"/>
            <a:ext cx="9015300" cy="523220"/>
          </a:xfrm>
          <a:prstGeom prst="rect">
            <a:avLst/>
          </a:prstGeom>
          <a:noFill/>
        </p:spPr>
        <p:txBody>
          <a:bodyPr wrap="square" rtlCol="0">
            <a:spAutoFit/>
          </a:bodyPr>
          <a:lstStyle/>
          <a:p>
            <a:r>
              <a:rPr lang="fr-FR" sz="2800" b="1" dirty="0" smtClean="0">
                <a:solidFill>
                  <a:srgbClr val="209B38"/>
                </a:solidFill>
              </a:rPr>
              <a:t>Une régulation plus rapide et plus sûre </a:t>
            </a:r>
            <a:endParaRPr lang="fr-FR" sz="2800" b="1" dirty="0">
              <a:solidFill>
                <a:srgbClr val="209B38"/>
              </a:solidFill>
            </a:endParaRPr>
          </a:p>
        </p:txBody>
      </p:sp>
      <p:sp>
        <p:nvSpPr>
          <p:cNvPr id="4" name="Espace réservé du texte 2"/>
          <p:cNvSpPr txBox="1">
            <a:spLocks/>
          </p:cNvSpPr>
          <p:nvPr/>
        </p:nvSpPr>
        <p:spPr>
          <a:xfrm>
            <a:off x="6381231" y="1105989"/>
            <a:ext cx="2371500" cy="429345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i="1" dirty="0" smtClean="0">
                <a:solidFill>
                  <a:schemeClr val="tx2"/>
                </a:solidFill>
              </a:rPr>
              <a:t>1/ répond aux objectifs « qualité » QOS 30 sec</a:t>
            </a:r>
          </a:p>
          <a:p>
            <a:r>
              <a:rPr lang="fr-FR" sz="1400" b="1" i="1" dirty="0" smtClean="0">
                <a:solidFill>
                  <a:schemeClr val="tx2"/>
                </a:solidFill>
              </a:rPr>
              <a:t>2/ dispose de moyen RH adaptés (ARM , MR)</a:t>
            </a:r>
          </a:p>
          <a:p>
            <a:r>
              <a:rPr lang="fr-FR" sz="1400" b="1" i="1" dirty="0" smtClean="0">
                <a:solidFill>
                  <a:schemeClr val="tx2"/>
                </a:solidFill>
              </a:rPr>
              <a:t>3/ dispose d’outils efficaces dans la gestion de l’appel : décroché automatique, téléphonie avancée</a:t>
            </a:r>
          </a:p>
          <a:p>
            <a:r>
              <a:rPr lang="fr-FR" sz="1400" b="1" i="1" dirty="0" smtClean="0">
                <a:solidFill>
                  <a:schemeClr val="tx2"/>
                </a:solidFill>
              </a:rPr>
              <a:t>4/ formalise les modalités de fonctionnement et de formation partagés avec TOUS les acteurs du SAS (logiciels, décisions possibles, suivi)</a:t>
            </a:r>
            <a:endParaRPr lang="fr-FR" sz="1400" b="1" i="1" dirty="0">
              <a:solidFill>
                <a:schemeClr val="tx2"/>
              </a:solidFill>
            </a:endParaRPr>
          </a:p>
        </p:txBody>
      </p:sp>
      <p:pic>
        <p:nvPicPr>
          <p:cNvPr id="6" name="Image 5"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pic>
        <p:nvPicPr>
          <p:cNvPr id="8" name="Picture 2" descr="Contact / Samu - Urgences de 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023" y="173869"/>
            <a:ext cx="1402696" cy="8306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aphique 6"/>
          <p:cNvGraphicFramePr>
            <a:graphicFrameLocks/>
          </p:cNvGraphicFramePr>
          <p:nvPr>
            <p:extLst/>
          </p:nvPr>
        </p:nvGraphicFramePr>
        <p:xfrm>
          <a:off x="322217" y="723331"/>
          <a:ext cx="6059014" cy="42853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6450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5327" y="27738"/>
            <a:ext cx="7509885" cy="523220"/>
          </a:xfrm>
          <a:prstGeom prst="rect">
            <a:avLst/>
          </a:prstGeom>
          <a:noFill/>
        </p:spPr>
        <p:txBody>
          <a:bodyPr wrap="square" rtlCol="0">
            <a:spAutoFit/>
          </a:bodyPr>
          <a:lstStyle/>
          <a:p>
            <a:r>
              <a:rPr lang="fr-FR" sz="2800" b="1" u="sng" dirty="0">
                <a:solidFill>
                  <a:srgbClr val="209B38"/>
                </a:solidFill>
              </a:rPr>
              <a:t>SAS 86 : Bilan de suivi, devenir des appels</a:t>
            </a:r>
          </a:p>
        </p:txBody>
      </p:sp>
      <p:pic>
        <p:nvPicPr>
          <p:cNvPr id="5" name="Image 4"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graphicFrame>
        <p:nvGraphicFramePr>
          <p:cNvPr id="7" name="Graphique 6"/>
          <p:cNvGraphicFramePr>
            <a:graphicFrameLocks/>
          </p:cNvGraphicFramePr>
          <p:nvPr>
            <p:extLst/>
          </p:nvPr>
        </p:nvGraphicFramePr>
        <p:xfrm>
          <a:off x="382137" y="578696"/>
          <a:ext cx="8570794" cy="43754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346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5327" y="27738"/>
            <a:ext cx="7509885" cy="523220"/>
          </a:xfrm>
          <a:prstGeom prst="rect">
            <a:avLst/>
          </a:prstGeom>
          <a:noFill/>
        </p:spPr>
        <p:txBody>
          <a:bodyPr wrap="square" rtlCol="0">
            <a:spAutoFit/>
          </a:bodyPr>
          <a:lstStyle/>
          <a:p>
            <a:r>
              <a:rPr lang="fr-FR" sz="2800" b="1" u="sng" dirty="0">
                <a:solidFill>
                  <a:srgbClr val="209B38"/>
                </a:solidFill>
              </a:rPr>
              <a:t>SAS 86 : </a:t>
            </a:r>
            <a:r>
              <a:rPr lang="fr-FR" sz="2800" b="1" u="sng" dirty="0" smtClean="0">
                <a:solidFill>
                  <a:srgbClr val="209B38"/>
                </a:solidFill>
              </a:rPr>
              <a:t>Nombre de DRM</a:t>
            </a:r>
            <a:endParaRPr lang="fr-FR" sz="2800" b="1" u="sng" dirty="0">
              <a:solidFill>
                <a:srgbClr val="209B38"/>
              </a:solidFill>
            </a:endParaRPr>
          </a:p>
        </p:txBody>
      </p:sp>
      <p:sp>
        <p:nvSpPr>
          <p:cNvPr id="4" name="Sous-titre 2"/>
          <p:cNvSpPr>
            <a:spLocks noGrp="1"/>
          </p:cNvSpPr>
          <p:nvPr/>
        </p:nvSpPr>
        <p:spPr>
          <a:xfrm>
            <a:off x="265471" y="686817"/>
            <a:ext cx="8653536" cy="41764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dirty="0">
              <a:solidFill>
                <a:srgbClr val="182D67"/>
              </a:solidFill>
            </a:endParaRPr>
          </a:p>
          <a:p>
            <a:pPr algn="just"/>
            <a:endParaRPr lang="fr-FR" dirty="0">
              <a:solidFill>
                <a:srgbClr val="182D67"/>
              </a:solidFill>
            </a:endParaRPr>
          </a:p>
          <a:p>
            <a:pPr algn="just"/>
            <a:endParaRPr lang="fr-FR" dirty="0">
              <a:solidFill>
                <a:srgbClr val="182D67"/>
              </a:solidFill>
            </a:endParaRPr>
          </a:p>
        </p:txBody>
      </p:sp>
      <p:pic>
        <p:nvPicPr>
          <p:cNvPr id="5" name="Image 4"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sp>
        <p:nvSpPr>
          <p:cNvPr id="2" name="ZoneTexte 1"/>
          <p:cNvSpPr txBox="1"/>
          <p:nvPr/>
        </p:nvSpPr>
        <p:spPr>
          <a:xfrm>
            <a:off x="4427621" y="141834"/>
            <a:ext cx="4851557" cy="954107"/>
          </a:xfrm>
          <a:prstGeom prst="rect">
            <a:avLst/>
          </a:prstGeom>
          <a:noFill/>
        </p:spPr>
        <p:txBody>
          <a:bodyPr wrap="square" rtlCol="0">
            <a:spAutoFit/>
          </a:bodyPr>
          <a:lstStyle/>
          <a:p>
            <a:r>
              <a:rPr lang="fr-FR" sz="1400" dirty="0" smtClean="0">
                <a:solidFill>
                  <a:srgbClr val="7030A0"/>
                </a:solidFill>
              </a:rPr>
              <a:t>- Inversion des DRM AMU et Med G depuis mars 2022</a:t>
            </a:r>
          </a:p>
          <a:p>
            <a:r>
              <a:rPr lang="fr-FR" sz="1400" dirty="0" smtClean="0">
                <a:solidFill>
                  <a:srgbClr val="7030A0"/>
                </a:solidFill>
              </a:rPr>
              <a:t>- En 2020, le nombre de DRM par mois était d’environ </a:t>
            </a:r>
            <a:r>
              <a:rPr lang="fr-FR" sz="1400" dirty="0" smtClean="0">
                <a:solidFill>
                  <a:srgbClr val="C00000"/>
                </a:solidFill>
              </a:rPr>
              <a:t>7000</a:t>
            </a:r>
            <a:r>
              <a:rPr lang="fr-FR" sz="1400" dirty="0" smtClean="0">
                <a:solidFill>
                  <a:srgbClr val="7030A0"/>
                </a:solidFill>
              </a:rPr>
              <a:t> en comparaison (ce jour entre 8 et 11000, soit entre </a:t>
            </a:r>
            <a:r>
              <a:rPr lang="fr-FR" sz="1400" dirty="0" smtClean="0">
                <a:solidFill>
                  <a:srgbClr val="C00000"/>
                </a:solidFill>
              </a:rPr>
              <a:t>15 et 20 % </a:t>
            </a:r>
            <a:r>
              <a:rPr lang="fr-FR" sz="1400" dirty="0" smtClean="0">
                <a:solidFill>
                  <a:srgbClr val="7030A0"/>
                </a:solidFill>
              </a:rPr>
              <a:t>d’augmentation en 2 ans)</a:t>
            </a:r>
            <a:endParaRPr lang="fr-FR" sz="1400" dirty="0">
              <a:solidFill>
                <a:srgbClr val="7030A0"/>
              </a:solidFill>
            </a:endParaRPr>
          </a:p>
        </p:txBody>
      </p:sp>
      <p:graphicFrame>
        <p:nvGraphicFramePr>
          <p:cNvPr id="10" name="Graphique 9"/>
          <p:cNvGraphicFramePr>
            <a:graphicFrameLocks/>
          </p:cNvGraphicFramePr>
          <p:nvPr>
            <p:extLst/>
          </p:nvPr>
        </p:nvGraphicFramePr>
        <p:xfrm>
          <a:off x="411955" y="1210037"/>
          <a:ext cx="8507051" cy="37891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816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697" y="1402334"/>
            <a:ext cx="3070303" cy="2542289"/>
          </a:xfrm>
          <a:prstGeom prst="rect">
            <a:avLst/>
          </a:prstGeom>
        </p:spPr>
      </p:pic>
      <p:sp>
        <p:nvSpPr>
          <p:cNvPr id="3" name="Titre 2"/>
          <p:cNvSpPr>
            <a:spLocks noGrp="1"/>
          </p:cNvSpPr>
          <p:nvPr>
            <p:ph type="ctrTitle"/>
          </p:nvPr>
        </p:nvSpPr>
        <p:spPr>
          <a:xfrm>
            <a:off x="1754924" y="1559819"/>
            <a:ext cx="4538793" cy="2147208"/>
          </a:xfrm>
        </p:spPr>
        <p:txBody>
          <a:bodyPr>
            <a:noAutofit/>
          </a:bodyPr>
          <a:lstStyle/>
          <a:p>
            <a:pPr algn="ctr"/>
            <a:r>
              <a:rPr lang="fr-FR" sz="4400" b="1" u="sng" dirty="0">
                <a:latin typeface="+mn-lt"/>
                <a:ea typeface="Cambria" panose="02040503050406030204" pitchFamily="18" charset="0"/>
              </a:rPr>
              <a:t>Les Opérateurs </a:t>
            </a:r>
            <a:br>
              <a:rPr lang="fr-FR" sz="4400" b="1" u="sng" dirty="0">
                <a:latin typeface="+mn-lt"/>
                <a:ea typeface="Cambria" panose="02040503050406030204" pitchFamily="18" charset="0"/>
              </a:rPr>
            </a:br>
            <a:r>
              <a:rPr lang="fr-FR" sz="4400" b="1" u="sng" dirty="0">
                <a:latin typeface="+mn-lt"/>
                <a:ea typeface="Cambria" panose="02040503050406030204" pitchFamily="18" charset="0"/>
              </a:rPr>
              <a:t>de Soins Non Programmés</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pic>
        <p:nvPicPr>
          <p:cNvPr id="5" name="Image 4" descr="C:\Users\202197\AppData\Local\Temp\LogoSamu_04_caduce.png"/>
          <p:cNvPicPr/>
          <p:nvPr/>
        </p:nvPicPr>
        <p:blipFill>
          <a:blip r:embed="rId3"/>
          <a:srcRect/>
          <a:stretch>
            <a:fillRect/>
          </a:stretch>
        </p:blipFill>
        <p:spPr bwMode="auto">
          <a:xfrm>
            <a:off x="6561613" y="4491203"/>
            <a:ext cx="628132" cy="553165"/>
          </a:xfrm>
          <a:prstGeom prst="rect">
            <a:avLst/>
          </a:prstGeom>
          <a:noFill/>
          <a:ln w="9525">
            <a:noFill/>
            <a:miter lim="800000"/>
            <a:headEnd/>
            <a:tailEnd/>
          </a:ln>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644" y="4480600"/>
            <a:ext cx="364517" cy="530817"/>
          </a:xfrm>
          <a:prstGeom prst="rect">
            <a:avLst/>
          </a:prstGeom>
        </p:spPr>
      </p:pic>
      <p:sp>
        <p:nvSpPr>
          <p:cNvPr id="11" name="Ellipse 10"/>
          <p:cNvSpPr/>
          <p:nvPr/>
        </p:nvSpPr>
        <p:spPr>
          <a:xfrm>
            <a:off x="6997852" y="2498781"/>
            <a:ext cx="288000" cy="349394"/>
          </a:xfrm>
          <a:prstGeom prst="ellipse">
            <a:avLst/>
          </a:prstGeom>
          <a:noFill/>
          <a:ln w="38100">
            <a:solidFill>
              <a:srgbClr val="209B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FF01C4D6-443B-2B40-8428-396DCDDF7BCB}"/>
              </a:ext>
            </a:extLst>
          </p:cNvPr>
          <p:cNvPicPr/>
          <p:nvPr/>
        </p:nvPicPr>
        <p:blipFill>
          <a:blip r:embed="rId5" cstate="print">
            <a:extLst>
              <a:ext uri="{28A0092B-C50C-407E-A947-70E740481C1C}">
                <a14:useLocalDpi xmlns:a14="http://schemas.microsoft.com/office/drawing/2010/main" val="0"/>
              </a:ext>
            </a:extLst>
          </a:blip>
          <a:srcRect r="55396"/>
          <a:stretch>
            <a:fillRect/>
          </a:stretch>
        </p:blipFill>
        <p:spPr>
          <a:xfrm>
            <a:off x="5724168" y="4552205"/>
            <a:ext cx="581286" cy="459212"/>
          </a:xfrm>
          <a:prstGeom prst="rect">
            <a:avLst/>
          </a:prstGeom>
        </p:spPr>
      </p:pic>
      <p:sp>
        <p:nvSpPr>
          <p:cNvPr id="13" name="ZoneTexte 12"/>
          <p:cNvSpPr txBox="1"/>
          <p:nvPr/>
        </p:nvSpPr>
        <p:spPr>
          <a:xfrm>
            <a:off x="5980811" y="4568497"/>
            <a:ext cx="312906" cy="169277"/>
          </a:xfrm>
          <a:prstGeom prst="rect">
            <a:avLst/>
          </a:prstGeom>
          <a:noFill/>
        </p:spPr>
        <p:txBody>
          <a:bodyPr wrap="none" rtlCol="0">
            <a:spAutoFit/>
          </a:bodyPr>
          <a:lstStyle/>
          <a:p>
            <a:r>
              <a:rPr lang="fr-FR" sz="500" b="1" dirty="0">
                <a:latin typeface="Calibri Light" panose="020F0302020204030204" pitchFamily="34" charset="0"/>
              </a:rPr>
              <a:t>APPS</a:t>
            </a:r>
            <a:endParaRPr lang="fr-FR" sz="600" b="1" dirty="0">
              <a:latin typeface="Calibri Light" panose="020F0302020204030204" pitchFamily="34" charset="0"/>
            </a:endParaRPr>
          </a:p>
        </p:txBody>
      </p:sp>
      <p:pic>
        <p:nvPicPr>
          <p:cNvPr id="14" name="Picture 2" descr="logo vertical CHU Poitiers charte graphi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848" y="4388051"/>
            <a:ext cx="499563" cy="69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42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nvSpPr>
        <p:spPr>
          <a:xfrm>
            <a:off x="265471" y="686817"/>
            <a:ext cx="8653536" cy="41764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dirty="0">
              <a:solidFill>
                <a:srgbClr val="182D67"/>
              </a:solidFill>
            </a:endParaRPr>
          </a:p>
          <a:p>
            <a:pPr algn="just"/>
            <a:endParaRPr lang="fr-FR" dirty="0">
              <a:solidFill>
                <a:srgbClr val="182D67"/>
              </a:solidFill>
            </a:endParaRPr>
          </a:p>
          <a:p>
            <a:pPr algn="just"/>
            <a:endParaRPr lang="fr-FR" dirty="0">
              <a:solidFill>
                <a:srgbClr val="182D67"/>
              </a:solidFill>
            </a:endParaRPr>
          </a:p>
        </p:txBody>
      </p:sp>
      <p:pic>
        <p:nvPicPr>
          <p:cNvPr id="5" name="Image 4"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sp>
        <p:nvSpPr>
          <p:cNvPr id="2" name="Rectangle 1"/>
          <p:cNvSpPr/>
          <p:nvPr/>
        </p:nvSpPr>
        <p:spPr>
          <a:xfrm>
            <a:off x="345896" y="123980"/>
            <a:ext cx="2764346" cy="523220"/>
          </a:xfrm>
          <a:prstGeom prst="rect">
            <a:avLst/>
          </a:prstGeom>
        </p:spPr>
        <p:txBody>
          <a:bodyPr wrap="none">
            <a:spAutoFit/>
          </a:bodyPr>
          <a:lstStyle/>
          <a:p>
            <a:pPr lvl="0" defTabSz="457189">
              <a:spcBef>
                <a:spcPct val="20000"/>
              </a:spcBef>
            </a:pPr>
            <a:r>
              <a:rPr lang="fr-FR" sz="2800" b="1" dirty="0">
                <a:solidFill>
                  <a:srgbClr val="209B38"/>
                </a:solidFill>
                <a:latin typeface="Calibri"/>
              </a:rPr>
              <a:t>SAS 86: Les OSNP</a:t>
            </a:r>
          </a:p>
        </p:txBody>
      </p:sp>
      <p:sp>
        <p:nvSpPr>
          <p:cNvPr id="6" name="Rectangle 5"/>
          <p:cNvSpPr/>
          <p:nvPr/>
        </p:nvSpPr>
        <p:spPr>
          <a:xfrm>
            <a:off x="265471" y="2763204"/>
            <a:ext cx="6489982" cy="523220"/>
          </a:xfrm>
          <a:prstGeom prst="rect">
            <a:avLst/>
          </a:prstGeom>
        </p:spPr>
        <p:txBody>
          <a:bodyPr wrap="none">
            <a:spAutoFit/>
          </a:bodyPr>
          <a:lstStyle/>
          <a:p>
            <a:pPr defTabSz="457189">
              <a:spcBef>
                <a:spcPct val="20000"/>
              </a:spcBef>
            </a:pPr>
            <a:r>
              <a:rPr lang="fr-FR" sz="2800" b="1" dirty="0">
                <a:solidFill>
                  <a:srgbClr val="209B38"/>
                </a:solidFill>
                <a:latin typeface="Calibri"/>
              </a:rPr>
              <a:t>Organisation hiérarchique et fonctionnelle</a:t>
            </a:r>
          </a:p>
        </p:txBody>
      </p:sp>
      <p:sp>
        <p:nvSpPr>
          <p:cNvPr id="7" name="ZoneTexte 6"/>
          <p:cNvSpPr txBox="1"/>
          <p:nvPr/>
        </p:nvSpPr>
        <p:spPr>
          <a:xfrm>
            <a:off x="764455" y="725010"/>
            <a:ext cx="3570682" cy="1200329"/>
          </a:xfrm>
          <a:prstGeom prst="rect">
            <a:avLst/>
          </a:prstGeom>
          <a:noFill/>
        </p:spPr>
        <p:txBody>
          <a:bodyPr wrap="square" rtlCol="0">
            <a:spAutoFit/>
          </a:bodyPr>
          <a:lstStyle/>
          <a:p>
            <a:r>
              <a:rPr lang="fr-FR" dirty="0">
                <a:solidFill>
                  <a:srgbClr val="002060"/>
                </a:solidFill>
              </a:rPr>
              <a:t>3 Acteurs (2,8 ETP) sur un profil AMA (Assistants Médico-administratifs) – Secretariat médical </a:t>
            </a:r>
            <a:endParaRPr lang="fr-FR" dirty="0" smtClean="0">
              <a:solidFill>
                <a:srgbClr val="002060"/>
              </a:solidFill>
            </a:endParaRPr>
          </a:p>
          <a:p>
            <a:endParaRPr lang="fr-FR" dirty="0">
              <a:solidFill>
                <a:srgbClr val="002060"/>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218" y="306164"/>
            <a:ext cx="3072346" cy="2244437"/>
          </a:xfrm>
          <a:prstGeom prst="rect">
            <a:avLst/>
          </a:prstGeom>
        </p:spPr>
      </p:pic>
      <p:sp>
        <p:nvSpPr>
          <p:cNvPr id="9" name="ZoneTexte 8"/>
          <p:cNvSpPr txBox="1"/>
          <p:nvPr/>
        </p:nvSpPr>
        <p:spPr>
          <a:xfrm>
            <a:off x="428207" y="1886250"/>
            <a:ext cx="4414131" cy="523220"/>
          </a:xfrm>
          <a:prstGeom prst="rect">
            <a:avLst/>
          </a:prstGeom>
          <a:noFill/>
        </p:spPr>
        <p:txBody>
          <a:bodyPr wrap="square" rtlCol="0">
            <a:spAutoFit/>
          </a:bodyPr>
          <a:lstStyle/>
          <a:p>
            <a:r>
              <a:rPr lang="fr-FR" sz="1400" dirty="0"/>
              <a:t>Fiche de poste et missions réalisée suite aux réflexions d’un groupe de travail (</a:t>
            </a:r>
            <a:r>
              <a:rPr lang="fr-FR" sz="1400" i="1" dirty="0"/>
              <a:t>Dr Ladougne et Dr Audoux</a:t>
            </a:r>
            <a:r>
              <a:rPr lang="fr-FR" sz="1400" dirty="0"/>
              <a:t>)</a:t>
            </a:r>
          </a:p>
        </p:txBody>
      </p:sp>
      <p:sp>
        <p:nvSpPr>
          <p:cNvPr id="10" name="ZoneTexte 9"/>
          <p:cNvSpPr txBox="1"/>
          <p:nvPr/>
        </p:nvSpPr>
        <p:spPr>
          <a:xfrm>
            <a:off x="654305" y="3470672"/>
            <a:ext cx="8037095" cy="1200329"/>
          </a:xfrm>
          <a:prstGeom prst="rect">
            <a:avLst/>
          </a:prstGeom>
          <a:noFill/>
        </p:spPr>
        <p:txBody>
          <a:bodyPr wrap="square" rtlCol="0">
            <a:spAutoFit/>
          </a:bodyPr>
          <a:lstStyle/>
          <a:p>
            <a:r>
              <a:rPr lang="fr-FR" dirty="0">
                <a:solidFill>
                  <a:srgbClr val="002060"/>
                </a:solidFill>
              </a:rPr>
              <a:t>- Rattachement Hiérarchique </a:t>
            </a:r>
            <a:r>
              <a:rPr lang="fr-FR" dirty="0"/>
              <a:t>: cadre de santé du SAMU, Cadre supérieur du pôle USSAR, Coordinateur général des soins</a:t>
            </a:r>
          </a:p>
          <a:p>
            <a:r>
              <a:rPr lang="fr-FR" dirty="0">
                <a:solidFill>
                  <a:srgbClr val="002060"/>
                </a:solidFill>
              </a:rPr>
              <a:t>- Rattachement Fonctionnel </a:t>
            </a:r>
            <a:r>
              <a:rPr lang="fr-FR" dirty="0"/>
              <a:t>: Responsable médical SAMU, Responsable médical de la filière médecine générale, Directeur administratif du SAS, Directeur du DAC-PTA</a:t>
            </a:r>
          </a:p>
        </p:txBody>
      </p:sp>
    </p:spTree>
    <p:extLst>
      <p:ext uri="{BB962C8B-B14F-4D97-AF65-F5344CB8AC3E}">
        <p14:creationId xmlns:p14="http://schemas.microsoft.com/office/powerpoint/2010/main" val="141361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nvSpPr>
        <p:spPr>
          <a:xfrm>
            <a:off x="265471" y="686817"/>
            <a:ext cx="8653536" cy="41764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dirty="0">
              <a:solidFill>
                <a:srgbClr val="182D67"/>
              </a:solidFill>
            </a:endParaRPr>
          </a:p>
          <a:p>
            <a:pPr algn="just"/>
            <a:endParaRPr lang="fr-FR" dirty="0">
              <a:solidFill>
                <a:srgbClr val="182D67"/>
              </a:solidFill>
            </a:endParaRPr>
          </a:p>
          <a:p>
            <a:pPr algn="just"/>
            <a:endParaRPr lang="fr-FR" dirty="0">
              <a:solidFill>
                <a:srgbClr val="182D67"/>
              </a:solidFill>
            </a:endParaRPr>
          </a:p>
        </p:txBody>
      </p:sp>
      <p:pic>
        <p:nvPicPr>
          <p:cNvPr id="5" name="Image 4"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graphicFrame>
        <p:nvGraphicFramePr>
          <p:cNvPr id="7" name="Graphique 6"/>
          <p:cNvGraphicFramePr>
            <a:graphicFrameLocks/>
          </p:cNvGraphicFramePr>
          <p:nvPr>
            <p:extLst/>
          </p:nvPr>
        </p:nvGraphicFramePr>
        <p:xfrm>
          <a:off x="742521" y="2315618"/>
          <a:ext cx="8037094" cy="271397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94871" y="161084"/>
            <a:ext cx="1638729" cy="954107"/>
          </a:xfrm>
          <a:prstGeom prst="rect">
            <a:avLst/>
          </a:prstGeom>
        </p:spPr>
        <p:txBody>
          <a:bodyPr wrap="square">
            <a:spAutoFit/>
          </a:bodyPr>
          <a:lstStyle/>
          <a:p>
            <a:pPr lvl="0" defTabSz="457189">
              <a:spcBef>
                <a:spcPct val="20000"/>
              </a:spcBef>
            </a:pPr>
            <a:r>
              <a:rPr lang="fr-FR" sz="2800" b="1" dirty="0">
                <a:solidFill>
                  <a:srgbClr val="209B38"/>
                </a:solidFill>
                <a:latin typeface="Calibri"/>
              </a:rPr>
              <a:t>Activité des OSNP</a:t>
            </a:r>
          </a:p>
        </p:txBody>
      </p:sp>
      <p:graphicFrame>
        <p:nvGraphicFramePr>
          <p:cNvPr id="10" name="Graphique 9"/>
          <p:cNvGraphicFramePr>
            <a:graphicFrameLocks/>
          </p:cNvGraphicFramePr>
          <p:nvPr>
            <p:extLst/>
          </p:nvPr>
        </p:nvGraphicFramePr>
        <p:xfrm>
          <a:off x="2220686" y="40537"/>
          <a:ext cx="6718465" cy="21493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878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nvSpPr>
        <p:spPr>
          <a:xfrm>
            <a:off x="265471" y="686817"/>
            <a:ext cx="8653536" cy="41764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dirty="0">
              <a:solidFill>
                <a:srgbClr val="182D67"/>
              </a:solidFill>
            </a:endParaRPr>
          </a:p>
          <a:p>
            <a:pPr algn="just"/>
            <a:endParaRPr lang="fr-FR" dirty="0">
              <a:solidFill>
                <a:srgbClr val="182D67"/>
              </a:solidFill>
            </a:endParaRPr>
          </a:p>
          <a:p>
            <a:pPr algn="just"/>
            <a:endParaRPr lang="fr-FR" dirty="0">
              <a:solidFill>
                <a:srgbClr val="182D67"/>
              </a:solidFill>
            </a:endParaRPr>
          </a:p>
        </p:txBody>
      </p:sp>
      <p:pic>
        <p:nvPicPr>
          <p:cNvPr id="5" name="Image 4"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sp>
        <p:nvSpPr>
          <p:cNvPr id="6" name="Rectangle 5"/>
          <p:cNvSpPr/>
          <p:nvPr/>
        </p:nvSpPr>
        <p:spPr>
          <a:xfrm>
            <a:off x="442148" y="163597"/>
            <a:ext cx="7873759" cy="523220"/>
          </a:xfrm>
          <a:prstGeom prst="rect">
            <a:avLst/>
          </a:prstGeom>
        </p:spPr>
        <p:txBody>
          <a:bodyPr wrap="none">
            <a:spAutoFit/>
          </a:bodyPr>
          <a:lstStyle/>
          <a:p>
            <a:pPr lvl="0" defTabSz="457189">
              <a:spcBef>
                <a:spcPct val="20000"/>
              </a:spcBef>
            </a:pPr>
            <a:r>
              <a:rPr lang="fr-FR" sz="2800" b="1" dirty="0">
                <a:solidFill>
                  <a:srgbClr val="209B38"/>
                </a:solidFill>
                <a:latin typeface="Calibri"/>
              </a:rPr>
              <a:t>Activité OSNP : évalue l’activité des SNP par secteur</a:t>
            </a:r>
          </a:p>
        </p:txBody>
      </p:sp>
      <p:graphicFrame>
        <p:nvGraphicFramePr>
          <p:cNvPr id="7" name="Graphique 6"/>
          <p:cNvGraphicFramePr>
            <a:graphicFrameLocks/>
          </p:cNvGraphicFramePr>
          <p:nvPr>
            <p:extLst/>
          </p:nvPr>
        </p:nvGraphicFramePr>
        <p:xfrm>
          <a:off x="524651" y="1667928"/>
          <a:ext cx="3999223" cy="3115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extLst/>
          </p:nvPr>
        </p:nvGraphicFramePr>
        <p:xfrm>
          <a:off x="4984062" y="1801299"/>
          <a:ext cx="3955089" cy="2975499"/>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p:cNvSpPr txBox="1"/>
          <p:nvPr/>
        </p:nvSpPr>
        <p:spPr>
          <a:xfrm>
            <a:off x="6051737" y="1107754"/>
            <a:ext cx="1785682" cy="369332"/>
          </a:xfrm>
          <a:prstGeom prst="rect">
            <a:avLst/>
          </a:prstGeom>
          <a:noFill/>
        </p:spPr>
        <p:txBody>
          <a:bodyPr wrap="none" rtlCol="0">
            <a:spAutoFit/>
          </a:bodyPr>
          <a:lstStyle/>
          <a:p>
            <a:r>
              <a:rPr lang="fr-FR" dirty="0">
                <a:solidFill>
                  <a:schemeClr val="accent6"/>
                </a:solidFill>
              </a:rPr>
              <a:t>Pendant la PDSA </a:t>
            </a:r>
          </a:p>
        </p:txBody>
      </p:sp>
      <p:sp>
        <p:nvSpPr>
          <p:cNvPr id="9" name="ZoneTexte 8"/>
          <p:cNvSpPr txBox="1"/>
          <p:nvPr/>
        </p:nvSpPr>
        <p:spPr>
          <a:xfrm>
            <a:off x="1123159" y="1107754"/>
            <a:ext cx="2912207" cy="369332"/>
          </a:xfrm>
          <a:prstGeom prst="rect">
            <a:avLst/>
          </a:prstGeom>
          <a:noFill/>
        </p:spPr>
        <p:txBody>
          <a:bodyPr wrap="none" rtlCol="0">
            <a:spAutoFit/>
          </a:bodyPr>
          <a:lstStyle/>
          <a:p>
            <a:r>
              <a:rPr lang="fr-FR" dirty="0">
                <a:solidFill>
                  <a:schemeClr val="accent6"/>
                </a:solidFill>
              </a:rPr>
              <a:t>Hors PDSA, période de jour  </a:t>
            </a:r>
          </a:p>
        </p:txBody>
      </p:sp>
    </p:spTree>
    <p:extLst>
      <p:ext uri="{BB962C8B-B14F-4D97-AF65-F5344CB8AC3E}">
        <p14:creationId xmlns:p14="http://schemas.microsoft.com/office/powerpoint/2010/main" val="44799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10092B-8B05-67DE-CB4B-1DA5651B7BC1}"/>
              </a:ext>
            </a:extLst>
          </p:cNvPr>
          <p:cNvSpPr/>
          <p:nvPr/>
        </p:nvSpPr>
        <p:spPr>
          <a:xfrm>
            <a:off x="442148" y="163597"/>
            <a:ext cx="7873759" cy="523220"/>
          </a:xfrm>
          <a:prstGeom prst="rect">
            <a:avLst/>
          </a:prstGeom>
        </p:spPr>
        <p:txBody>
          <a:bodyPr wrap="none">
            <a:spAutoFit/>
          </a:bodyPr>
          <a:lstStyle/>
          <a:p>
            <a:pPr lvl="0" defTabSz="457189">
              <a:spcBef>
                <a:spcPct val="20000"/>
              </a:spcBef>
            </a:pPr>
            <a:r>
              <a:rPr lang="fr-FR" sz="2800" b="1" dirty="0">
                <a:solidFill>
                  <a:srgbClr val="209B38"/>
                </a:solidFill>
                <a:latin typeface="Calibri"/>
              </a:rPr>
              <a:t>Activité OSNP : évalue l’activité des SNP par secteur</a:t>
            </a:r>
          </a:p>
        </p:txBody>
      </p:sp>
      <p:sp>
        <p:nvSpPr>
          <p:cNvPr id="4" name="ZoneTexte 3">
            <a:extLst>
              <a:ext uri="{FF2B5EF4-FFF2-40B4-BE49-F238E27FC236}">
                <a16:creationId xmlns:a16="http://schemas.microsoft.com/office/drawing/2014/main" id="{FC20275F-0A1C-D6A5-093C-F7C71C5D1931}"/>
              </a:ext>
            </a:extLst>
          </p:cNvPr>
          <p:cNvSpPr txBox="1"/>
          <p:nvPr/>
        </p:nvSpPr>
        <p:spPr>
          <a:xfrm>
            <a:off x="269997" y="4497169"/>
            <a:ext cx="8651631" cy="646331"/>
          </a:xfrm>
          <a:prstGeom prst="rect">
            <a:avLst/>
          </a:prstGeom>
          <a:noFill/>
        </p:spPr>
        <p:txBody>
          <a:bodyPr wrap="square" rtlCol="0">
            <a:spAutoFit/>
          </a:bodyPr>
          <a:lstStyle/>
          <a:p>
            <a:pPr algn="ctr"/>
            <a:r>
              <a:rPr lang="fr-FR" dirty="0"/>
              <a:t>S1: Poitiers – S2: Châtellerault – S3 : Loudun – S4: Neuville </a:t>
            </a:r>
          </a:p>
          <a:p>
            <a:pPr algn="ctr"/>
            <a:r>
              <a:rPr lang="fr-FR" dirty="0"/>
              <a:t>S5: Lusignan – S6: Joussé – S7: Montmorillon – S8: Chauvigny  </a:t>
            </a:r>
          </a:p>
        </p:txBody>
      </p:sp>
      <p:pic>
        <p:nvPicPr>
          <p:cNvPr id="5" name="Image 4" descr="bande-chapitre.png">
            <a:extLst>
              <a:ext uri="{FF2B5EF4-FFF2-40B4-BE49-F238E27FC236}">
                <a16:creationId xmlns:a16="http://schemas.microsoft.com/office/drawing/2014/main" id="{760E590D-D4D4-5B01-89AD-360B2180062E}"/>
              </a:ext>
            </a:extLst>
          </p:cNvPr>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graphicFrame>
        <p:nvGraphicFramePr>
          <p:cNvPr id="6" name="Graphique 5"/>
          <p:cNvGraphicFramePr>
            <a:graphicFrameLocks/>
          </p:cNvGraphicFramePr>
          <p:nvPr>
            <p:extLst/>
          </p:nvPr>
        </p:nvGraphicFramePr>
        <p:xfrm>
          <a:off x="442148" y="686817"/>
          <a:ext cx="8606318" cy="3810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18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5327" y="0"/>
            <a:ext cx="6990737" cy="523220"/>
          </a:xfrm>
          <a:prstGeom prst="rect">
            <a:avLst/>
          </a:prstGeom>
          <a:noFill/>
        </p:spPr>
        <p:txBody>
          <a:bodyPr wrap="square" rtlCol="0">
            <a:spAutoFit/>
          </a:bodyPr>
          <a:lstStyle/>
          <a:p>
            <a:r>
              <a:rPr lang="fr-FR" sz="2800" b="1" dirty="0">
                <a:solidFill>
                  <a:srgbClr val="209B38"/>
                </a:solidFill>
              </a:rPr>
              <a:t>SAS 86: un projet de territoire</a:t>
            </a:r>
          </a:p>
        </p:txBody>
      </p:sp>
      <p:sp>
        <p:nvSpPr>
          <p:cNvPr id="4" name="Sous-titre 2"/>
          <p:cNvSpPr>
            <a:spLocks noGrp="1"/>
          </p:cNvSpPr>
          <p:nvPr/>
        </p:nvSpPr>
        <p:spPr>
          <a:xfrm>
            <a:off x="313131" y="523220"/>
            <a:ext cx="8655085" cy="43464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fr-FR" sz="2000" dirty="0">
                <a:solidFill>
                  <a:srgbClr val="182D67"/>
                </a:solidFill>
              </a:rPr>
              <a:t>Le SAS est une structure inédite de coopération ville/hôpital issue </a:t>
            </a:r>
          </a:p>
          <a:p>
            <a:pPr marL="342900" indent="-342900" algn="just">
              <a:buFontTx/>
              <a:buChar char="-"/>
            </a:pPr>
            <a:r>
              <a:rPr lang="fr-FR" sz="2000" dirty="0">
                <a:solidFill>
                  <a:srgbClr val="182D67"/>
                </a:solidFill>
              </a:rPr>
              <a:t>du Pacte de refondation des urgences (2019)</a:t>
            </a:r>
          </a:p>
          <a:p>
            <a:pPr marL="342900" indent="-342900" algn="just">
              <a:buFontTx/>
              <a:buChar char="-"/>
            </a:pPr>
            <a:r>
              <a:rPr lang="fr-FR" sz="2000" dirty="0">
                <a:solidFill>
                  <a:srgbClr val="182D67"/>
                </a:solidFill>
              </a:rPr>
              <a:t>traduit dans la loi n° 2021-502 du 26 avril 2021 (article 28)</a:t>
            </a:r>
          </a:p>
          <a:p>
            <a:pPr algn="just"/>
            <a:r>
              <a:rPr lang="fr-FR" sz="2000" dirty="0" err="1" smtClean="0">
                <a:solidFill>
                  <a:srgbClr val="182D67"/>
                </a:solidFill>
              </a:rPr>
              <a:t>Co-porteurs</a:t>
            </a:r>
            <a:r>
              <a:rPr lang="fr-FR" sz="2000" dirty="0" smtClean="0">
                <a:solidFill>
                  <a:srgbClr val="182D67"/>
                </a:solidFill>
              </a:rPr>
              <a:t> </a:t>
            </a:r>
            <a:r>
              <a:rPr lang="fr-FR" sz="2000" dirty="0">
                <a:solidFill>
                  <a:srgbClr val="182D67"/>
                </a:solidFill>
              </a:rPr>
              <a:t>du projet SAS de la Vienne :</a:t>
            </a:r>
          </a:p>
          <a:p>
            <a:pPr marL="1076325" indent="-306388" algn="just">
              <a:buClr>
                <a:srgbClr val="209B38"/>
              </a:buClr>
              <a:buFont typeface="Wingdings" panose="05000000000000000000" pitchFamily="2" charset="2"/>
              <a:buChar char="Ø"/>
            </a:pPr>
            <a:r>
              <a:rPr lang="fr-FR" sz="1800" dirty="0">
                <a:solidFill>
                  <a:srgbClr val="182D67"/>
                </a:solidFill>
              </a:rPr>
              <a:t>Association des Praticiens pour la Permanence des Soins de la Vienne APPS 86</a:t>
            </a:r>
          </a:p>
          <a:p>
            <a:pPr marL="1076325" indent="-306388" algn="just">
              <a:buClr>
                <a:srgbClr val="209B38"/>
              </a:buClr>
              <a:buFont typeface="Wingdings" panose="05000000000000000000" pitchFamily="2" charset="2"/>
              <a:buChar char="Ø"/>
            </a:pPr>
            <a:r>
              <a:rPr lang="fr-FR" sz="1800" dirty="0">
                <a:solidFill>
                  <a:srgbClr val="182D67"/>
                </a:solidFill>
              </a:rPr>
              <a:t>CHU de Poitiers (SAMU centre 15)</a:t>
            </a:r>
          </a:p>
          <a:p>
            <a:pPr marL="1076325" indent="-306388" algn="just">
              <a:buClr>
                <a:srgbClr val="209B38"/>
              </a:buClr>
              <a:buFont typeface="Wingdings" panose="05000000000000000000" pitchFamily="2" charset="2"/>
              <a:buChar char="Ø"/>
            </a:pPr>
            <a:r>
              <a:rPr lang="fr-FR" sz="1800" dirty="0">
                <a:solidFill>
                  <a:srgbClr val="182D67"/>
                </a:solidFill>
              </a:rPr>
              <a:t>DAC-PTA Plateforme Territoriale d’Appui de la Vienne</a:t>
            </a:r>
          </a:p>
          <a:p>
            <a:pPr algn="just"/>
            <a:r>
              <a:rPr lang="fr-FR" sz="2000" dirty="0" smtClean="0">
                <a:solidFill>
                  <a:srgbClr val="182D67"/>
                </a:solidFill>
              </a:rPr>
              <a:t>COPIL pérenne : CHU – 3 CPTS – CDOM – URPS médecins – APPS et DAC PTA</a:t>
            </a:r>
            <a:endParaRPr lang="fr-FR" dirty="0"/>
          </a:p>
          <a:p>
            <a:pPr algn="just"/>
            <a:endParaRPr lang="fr-FR" dirty="0"/>
          </a:p>
          <a:p>
            <a:pPr algn="just"/>
            <a:endParaRPr lang="fr-FR" dirty="0"/>
          </a:p>
        </p:txBody>
      </p:sp>
      <p:pic>
        <p:nvPicPr>
          <p:cNvPr id="6" name="Image 5" descr="C:\Users\202197\AppData\Local\Temp\LogoSamu_04_caduce.png"/>
          <p:cNvPicPr/>
          <p:nvPr/>
        </p:nvPicPr>
        <p:blipFill>
          <a:blip r:embed="rId2"/>
          <a:srcRect/>
          <a:stretch>
            <a:fillRect/>
          </a:stretch>
        </p:blipFill>
        <p:spPr bwMode="auto">
          <a:xfrm>
            <a:off x="4640674" y="4117064"/>
            <a:ext cx="1004951" cy="1008000"/>
          </a:xfrm>
          <a:prstGeom prst="rect">
            <a:avLst/>
          </a:prstGeom>
          <a:noFill/>
          <a:ln w="9525">
            <a:noFill/>
            <a:miter lim="800000"/>
            <a:headEnd/>
            <a:tailEnd/>
          </a:ln>
        </p:spPr>
      </p:pic>
      <p:pic>
        <p:nvPicPr>
          <p:cNvPr id="7" name="Image 6">
            <a:extLst>
              <a:ext uri="{FF2B5EF4-FFF2-40B4-BE49-F238E27FC236}">
                <a16:creationId xmlns:a16="http://schemas.microsoft.com/office/drawing/2014/main" id="{FF01C4D6-443B-2B40-8428-396DCDDF7BCB}"/>
              </a:ext>
            </a:extLst>
          </p:cNvPr>
          <p:cNvPicPr/>
          <p:nvPr/>
        </p:nvPicPr>
        <p:blipFill>
          <a:blip r:embed="rId3" cstate="print">
            <a:extLst>
              <a:ext uri="{28A0092B-C50C-407E-A947-70E740481C1C}">
                <a14:useLocalDpi xmlns:a14="http://schemas.microsoft.com/office/drawing/2010/main" val="0"/>
              </a:ext>
            </a:extLst>
          </a:blip>
          <a:srcRect r="55396"/>
          <a:stretch>
            <a:fillRect/>
          </a:stretch>
        </p:blipFill>
        <p:spPr>
          <a:xfrm>
            <a:off x="1672075" y="4139515"/>
            <a:ext cx="1066157" cy="9000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607" y="4123564"/>
            <a:ext cx="599234" cy="872617"/>
          </a:xfrm>
          <a:prstGeom prst="rect">
            <a:avLst/>
          </a:prstGeom>
        </p:spPr>
      </p:pic>
      <p:pic>
        <p:nvPicPr>
          <p:cNvPr id="9" name="Image 8" descr="bande-chapitre.png"/>
          <p:cNvPicPr>
            <a:picLocks/>
          </p:cNvPicPr>
          <p:nvPr/>
        </p:nvPicPr>
        <p:blipFill rotWithShape="1">
          <a:blip r:embed="rId5">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sp>
        <p:nvSpPr>
          <p:cNvPr id="10" name="ZoneTexte 9"/>
          <p:cNvSpPr txBox="1"/>
          <p:nvPr/>
        </p:nvSpPr>
        <p:spPr>
          <a:xfrm>
            <a:off x="2301775" y="4281785"/>
            <a:ext cx="338554" cy="184666"/>
          </a:xfrm>
          <a:prstGeom prst="rect">
            <a:avLst/>
          </a:prstGeom>
          <a:noFill/>
        </p:spPr>
        <p:txBody>
          <a:bodyPr wrap="none" rtlCol="0">
            <a:spAutoFit/>
          </a:bodyPr>
          <a:lstStyle/>
          <a:p>
            <a:r>
              <a:rPr lang="fr-FR" sz="600" b="1" dirty="0">
                <a:latin typeface="Calibri Light" panose="020F0302020204030204" pitchFamily="34" charset="0"/>
              </a:rPr>
              <a:t>APPS</a:t>
            </a:r>
          </a:p>
        </p:txBody>
      </p:sp>
      <p:pic>
        <p:nvPicPr>
          <p:cNvPr id="11" name="Picture 2" descr="logo vertical CHU Poitiers charte graphi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2083" y="4104860"/>
            <a:ext cx="726361" cy="101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697" y="1402334"/>
            <a:ext cx="3070303" cy="2542289"/>
          </a:xfrm>
          <a:prstGeom prst="rect">
            <a:avLst/>
          </a:prstGeom>
        </p:spPr>
      </p:pic>
      <p:sp>
        <p:nvSpPr>
          <p:cNvPr id="3" name="Titre 2"/>
          <p:cNvSpPr>
            <a:spLocks noGrp="1"/>
          </p:cNvSpPr>
          <p:nvPr>
            <p:ph type="ctrTitle"/>
          </p:nvPr>
        </p:nvSpPr>
        <p:spPr>
          <a:xfrm>
            <a:off x="1670400" y="1809857"/>
            <a:ext cx="4538793" cy="1011931"/>
          </a:xfrm>
        </p:spPr>
        <p:txBody>
          <a:bodyPr>
            <a:noAutofit/>
          </a:bodyPr>
          <a:lstStyle/>
          <a:p>
            <a:pPr algn="ctr"/>
            <a:r>
              <a:rPr lang="fr-FR" sz="4400" b="1" u="sng" dirty="0">
                <a:latin typeface="+mn-lt"/>
                <a:ea typeface="Cambria" panose="02040503050406030204" pitchFamily="18" charset="0"/>
              </a:rPr>
              <a:t>Les différentes filières</a:t>
            </a:r>
            <a:br>
              <a:rPr lang="fr-FR" sz="4400" b="1" u="sng" dirty="0">
                <a:latin typeface="+mn-lt"/>
                <a:ea typeface="Cambria" panose="02040503050406030204" pitchFamily="18" charset="0"/>
              </a:rPr>
            </a:br>
            <a:endParaRPr lang="fr-FR" sz="4400" dirty="0">
              <a:solidFill>
                <a:srgbClr val="209B38"/>
              </a:solidFill>
              <a:latin typeface="+mn-lt"/>
              <a:ea typeface="Cambria" panose="02040503050406030204" pitchFamily="18" charset="0"/>
            </a:endParaRPr>
          </a:p>
        </p:txBody>
      </p:sp>
      <p:pic>
        <p:nvPicPr>
          <p:cNvPr id="5" name="Image 4" descr="C:\Users\202197\AppData\Local\Temp\LogoSamu_04_caduce.png"/>
          <p:cNvPicPr/>
          <p:nvPr/>
        </p:nvPicPr>
        <p:blipFill>
          <a:blip r:embed="rId3"/>
          <a:srcRect/>
          <a:stretch>
            <a:fillRect/>
          </a:stretch>
        </p:blipFill>
        <p:spPr bwMode="auto">
          <a:xfrm>
            <a:off x="6561613" y="4491203"/>
            <a:ext cx="628132" cy="553165"/>
          </a:xfrm>
          <a:prstGeom prst="rect">
            <a:avLst/>
          </a:prstGeom>
          <a:noFill/>
          <a:ln w="9525">
            <a:noFill/>
            <a:miter lim="800000"/>
            <a:headEnd/>
            <a:tailEnd/>
          </a:ln>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644" y="4480600"/>
            <a:ext cx="364517" cy="530817"/>
          </a:xfrm>
          <a:prstGeom prst="rect">
            <a:avLst/>
          </a:prstGeom>
        </p:spPr>
      </p:pic>
      <p:sp>
        <p:nvSpPr>
          <p:cNvPr id="11" name="Ellipse 10"/>
          <p:cNvSpPr/>
          <p:nvPr/>
        </p:nvSpPr>
        <p:spPr>
          <a:xfrm>
            <a:off x="6997852" y="2498781"/>
            <a:ext cx="288000" cy="349394"/>
          </a:xfrm>
          <a:prstGeom prst="ellipse">
            <a:avLst/>
          </a:prstGeom>
          <a:noFill/>
          <a:ln w="38100">
            <a:solidFill>
              <a:srgbClr val="209B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FF01C4D6-443B-2B40-8428-396DCDDF7BCB}"/>
              </a:ext>
            </a:extLst>
          </p:cNvPr>
          <p:cNvPicPr/>
          <p:nvPr/>
        </p:nvPicPr>
        <p:blipFill>
          <a:blip r:embed="rId5" cstate="print">
            <a:extLst>
              <a:ext uri="{28A0092B-C50C-407E-A947-70E740481C1C}">
                <a14:useLocalDpi xmlns:a14="http://schemas.microsoft.com/office/drawing/2010/main" val="0"/>
              </a:ext>
            </a:extLst>
          </a:blip>
          <a:srcRect r="55396"/>
          <a:stretch>
            <a:fillRect/>
          </a:stretch>
        </p:blipFill>
        <p:spPr>
          <a:xfrm>
            <a:off x="5724168" y="4552205"/>
            <a:ext cx="581286" cy="459212"/>
          </a:xfrm>
          <a:prstGeom prst="rect">
            <a:avLst/>
          </a:prstGeom>
        </p:spPr>
      </p:pic>
      <p:sp>
        <p:nvSpPr>
          <p:cNvPr id="13" name="ZoneTexte 12"/>
          <p:cNvSpPr txBox="1"/>
          <p:nvPr/>
        </p:nvSpPr>
        <p:spPr>
          <a:xfrm>
            <a:off x="5980811" y="4568497"/>
            <a:ext cx="312906" cy="169277"/>
          </a:xfrm>
          <a:prstGeom prst="rect">
            <a:avLst/>
          </a:prstGeom>
          <a:noFill/>
        </p:spPr>
        <p:txBody>
          <a:bodyPr wrap="none" rtlCol="0">
            <a:spAutoFit/>
          </a:bodyPr>
          <a:lstStyle/>
          <a:p>
            <a:r>
              <a:rPr lang="fr-FR" sz="500" b="1" dirty="0">
                <a:latin typeface="Calibri Light" panose="020F0302020204030204" pitchFamily="34" charset="0"/>
              </a:rPr>
              <a:t>APPS</a:t>
            </a:r>
            <a:endParaRPr lang="fr-FR" sz="600" b="1" dirty="0">
              <a:latin typeface="Calibri Light" panose="020F0302020204030204" pitchFamily="34" charset="0"/>
            </a:endParaRPr>
          </a:p>
        </p:txBody>
      </p:sp>
      <p:pic>
        <p:nvPicPr>
          <p:cNvPr id="14" name="Picture 2" descr="logo vertical CHU Poitiers charte graphi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2500" y="4336256"/>
            <a:ext cx="540382" cy="75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17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Image 8" descr="bande-chapitre.png">
            <a:extLst>
              <a:ext uri="{FF2B5EF4-FFF2-40B4-BE49-F238E27FC236}">
                <a16:creationId xmlns:a16="http://schemas.microsoft.com/office/drawing/2014/main" id="{9486E42F-BB4E-4549-BC56-6F76D4A3623D}"/>
              </a:ext>
            </a:extLst>
          </p:cNvPr>
          <p:cNvPicPr>
            <a:picLocks noChangeArrowheads="1"/>
          </p:cNvPicPr>
          <p:nvPr/>
        </p:nvPicPr>
        <p:blipFill>
          <a:blip r:embed="rId2">
            <a:extLst>
              <a:ext uri="{28A0092B-C50C-407E-A947-70E740481C1C}">
                <a14:useLocalDpi xmlns:a14="http://schemas.microsoft.com/office/drawing/2010/main" val="0"/>
              </a:ext>
            </a:extLst>
          </a:blip>
          <a:srcRect l="60867" t="1671" r="22128" b="1671"/>
          <a:stretch>
            <a:fillRect/>
          </a:stretch>
        </p:blipFill>
        <p:spPr bwMode="auto">
          <a:xfrm>
            <a:off x="-1588" y="0"/>
            <a:ext cx="247651"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a:xfrm>
            <a:off x="122237" y="-57897"/>
            <a:ext cx="9277732" cy="79807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kern="1400" spc="25" dirty="0">
                <a:solidFill>
                  <a:srgbClr val="209B38"/>
                </a:solidFill>
                <a:ea typeface="Calibri"/>
                <a:cs typeface="Times New Roman"/>
              </a:rPr>
              <a:t> </a:t>
            </a:r>
            <a:r>
              <a:rPr lang="fr-FR" sz="2400" b="1" kern="1400" spc="25" dirty="0">
                <a:solidFill>
                  <a:srgbClr val="209B38"/>
                </a:solidFill>
                <a:latin typeface="+mn-lt"/>
                <a:ea typeface="Calibri"/>
                <a:cs typeface="Times New Roman"/>
              </a:rPr>
              <a:t>SAS 86:</a:t>
            </a:r>
            <a:r>
              <a:rPr lang="fr-FR" sz="2400" b="1" dirty="0">
                <a:solidFill>
                  <a:srgbClr val="209B38"/>
                </a:solidFill>
                <a:latin typeface="+mn-lt"/>
                <a:ea typeface="+mn-ea"/>
                <a:cs typeface="+mn-cs"/>
              </a:rPr>
              <a:t>De nouvelles Filières de soins, pour de nouveaux parcours </a:t>
            </a:r>
          </a:p>
        </p:txBody>
      </p:sp>
      <p:sp>
        <p:nvSpPr>
          <p:cNvPr id="8" name="ZoneTexte 7"/>
          <p:cNvSpPr txBox="1"/>
          <p:nvPr/>
        </p:nvSpPr>
        <p:spPr>
          <a:xfrm>
            <a:off x="667146" y="768693"/>
            <a:ext cx="8524321" cy="2369880"/>
          </a:xfrm>
          <a:prstGeom prst="rect">
            <a:avLst/>
          </a:prstGeom>
          <a:noFill/>
        </p:spPr>
        <p:txBody>
          <a:bodyPr wrap="none" rtlCol="0">
            <a:spAutoFit/>
          </a:bodyPr>
          <a:lstStyle/>
          <a:p>
            <a:pPr marL="342900" indent="-342900">
              <a:buClr>
                <a:srgbClr val="209B38"/>
              </a:buClr>
              <a:buFont typeface="Wingdings" panose="05000000000000000000" pitchFamily="2" charset="2"/>
              <a:buChar char="v"/>
            </a:pPr>
            <a:r>
              <a:rPr lang="fr-FR" sz="2400" b="1" dirty="0">
                <a:gradFill flip="none" rotWithShape="1">
                  <a:gsLst>
                    <a:gs pos="0">
                      <a:srgbClr val="182D67"/>
                    </a:gs>
                    <a:gs pos="100000">
                      <a:srgbClr val="209B38"/>
                    </a:gs>
                  </a:gsLst>
                  <a:lin ang="0" scaled="1"/>
                  <a:tileRect/>
                </a:gradFill>
                <a:ea typeface="Cambria" panose="02040503050406030204" pitchFamily="18" charset="0"/>
                <a:cs typeface="+mj-cs"/>
              </a:rPr>
              <a:t>Filière Médecine Générale </a:t>
            </a:r>
          </a:p>
          <a:p>
            <a:pPr marL="342900" indent="-342900">
              <a:buClr>
                <a:srgbClr val="209B38"/>
              </a:buClr>
              <a:buFont typeface="Wingdings" panose="05000000000000000000" pitchFamily="2" charset="2"/>
              <a:buChar char="v"/>
            </a:pPr>
            <a:r>
              <a:rPr lang="fr-FR" sz="2400" dirty="0">
                <a:solidFill>
                  <a:srgbClr val="182D67"/>
                </a:solidFill>
                <a:latin typeface="Calibri" panose="020F0502020204030204" pitchFamily="34" charset="0"/>
              </a:rPr>
              <a:t>Filière SAS-Psychiatrie</a:t>
            </a:r>
          </a:p>
          <a:p>
            <a:pPr marL="342900" indent="-342900">
              <a:buClr>
                <a:srgbClr val="209B38"/>
              </a:buClr>
              <a:buFont typeface="Wingdings" panose="05000000000000000000" pitchFamily="2" charset="2"/>
              <a:buChar char="v"/>
            </a:pPr>
            <a:r>
              <a:rPr lang="fr-FR" sz="2400" dirty="0">
                <a:solidFill>
                  <a:srgbClr val="182D67"/>
                </a:solidFill>
                <a:latin typeface="Calibri" panose="020F0502020204030204" pitchFamily="34" charset="0"/>
              </a:rPr>
              <a:t>Filière Urgences dentaires</a:t>
            </a:r>
          </a:p>
          <a:p>
            <a:pPr marL="342900" indent="-342900">
              <a:buClr>
                <a:srgbClr val="209B38"/>
              </a:buClr>
              <a:buFont typeface="Wingdings" panose="05000000000000000000" pitchFamily="2" charset="2"/>
              <a:buChar char="v"/>
            </a:pPr>
            <a:r>
              <a:rPr lang="fr-FR" sz="2400" dirty="0">
                <a:solidFill>
                  <a:srgbClr val="182D67"/>
                </a:solidFill>
                <a:latin typeface="Calibri" panose="020F0502020204030204" pitchFamily="34" charset="0"/>
              </a:rPr>
              <a:t>Filière SAS-ATSU Transport sanitaire</a:t>
            </a:r>
          </a:p>
          <a:p>
            <a:pPr marL="342900" indent="-342900">
              <a:buClr>
                <a:srgbClr val="209B38"/>
              </a:buClr>
              <a:buFont typeface="Wingdings" panose="05000000000000000000" pitchFamily="2" charset="2"/>
              <a:buChar char="v"/>
            </a:pPr>
            <a:r>
              <a:rPr lang="fr-FR" sz="2400" dirty="0">
                <a:solidFill>
                  <a:srgbClr val="182D67"/>
                </a:solidFill>
                <a:latin typeface="Calibri" panose="020F0502020204030204" pitchFamily="34" charset="0"/>
              </a:rPr>
              <a:t>Filière situations fragiles et/ou complexes : DAC-PTA</a:t>
            </a:r>
          </a:p>
          <a:p>
            <a:pPr marL="342900" indent="-342900">
              <a:buClr>
                <a:srgbClr val="209B38"/>
              </a:buClr>
              <a:buFont typeface="Wingdings" panose="05000000000000000000" pitchFamily="2" charset="2"/>
              <a:buChar char="v"/>
            </a:pPr>
            <a:r>
              <a:rPr lang="fr-FR" sz="2400" dirty="0">
                <a:solidFill>
                  <a:srgbClr val="182D67"/>
                </a:solidFill>
                <a:latin typeface="Calibri" panose="020F0502020204030204" pitchFamily="34" charset="0"/>
              </a:rPr>
              <a:t>Autres filières en réflexion avec d’autres professionnels de santé</a:t>
            </a:r>
          </a:p>
        </p:txBody>
      </p:sp>
      <p:sp>
        <p:nvSpPr>
          <p:cNvPr id="9" name="ZoneTexte 8"/>
          <p:cNvSpPr txBox="1"/>
          <p:nvPr/>
        </p:nvSpPr>
        <p:spPr>
          <a:xfrm>
            <a:off x="461042" y="3639496"/>
            <a:ext cx="8536961" cy="923330"/>
          </a:xfrm>
          <a:prstGeom prst="rect">
            <a:avLst/>
          </a:prstGeom>
          <a:noFill/>
        </p:spPr>
        <p:txBody>
          <a:bodyPr wrap="square" rtlCol="0">
            <a:spAutoFit/>
          </a:bodyPr>
          <a:lstStyle/>
          <a:p>
            <a:pPr algn="r"/>
            <a:r>
              <a:rPr lang="fr-FR" i="1" dirty="0">
                <a:solidFill>
                  <a:srgbClr val="FFC000"/>
                </a:solidFill>
              </a:rPr>
              <a:t>Changement d’état d’esprit dans le fonctionnement des SAMU : </a:t>
            </a:r>
          </a:p>
          <a:p>
            <a:pPr algn="r"/>
            <a:r>
              <a:rPr lang="fr-FR" i="1" dirty="0">
                <a:solidFill>
                  <a:srgbClr val="FFC000"/>
                </a:solidFill>
              </a:rPr>
              <a:t>« Il faut aller au delà du simple conseil médical ou de la décision unique sans suite »</a:t>
            </a:r>
          </a:p>
          <a:p>
            <a:pPr algn="r"/>
            <a:r>
              <a:rPr lang="fr-FR" i="1" dirty="0">
                <a:solidFill>
                  <a:srgbClr val="FFC000"/>
                </a:solidFill>
              </a:rPr>
              <a:t>« Il faut mettre en place du suivi, du lien avec le médecin traitant, de manière réciproque »</a:t>
            </a:r>
          </a:p>
        </p:txBody>
      </p:sp>
    </p:spTree>
    <p:extLst>
      <p:ext uri="{BB962C8B-B14F-4D97-AF65-F5344CB8AC3E}">
        <p14:creationId xmlns:p14="http://schemas.microsoft.com/office/powerpoint/2010/main" val="42044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697" y="1402334"/>
            <a:ext cx="3070303" cy="2542289"/>
          </a:xfrm>
          <a:prstGeom prst="rect">
            <a:avLst/>
          </a:prstGeom>
        </p:spPr>
      </p:pic>
      <p:sp>
        <p:nvSpPr>
          <p:cNvPr id="3" name="Titre 2"/>
          <p:cNvSpPr>
            <a:spLocks noGrp="1"/>
          </p:cNvSpPr>
          <p:nvPr>
            <p:ph type="ctrTitle"/>
          </p:nvPr>
        </p:nvSpPr>
        <p:spPr>
          <a:xfrm>
            <a:off x="1766661" y="1562509"/>
            <a:ext cx="4538793" cy="1011931"/>
          </a:xfrm>
        </p:spPr>
        <p:txBody>
          <a:bodyPr>
            <a:noAutofit/>
          </a:bodyPr>
          <a:lstStyle/>
          <a:p>
            <a:pPr algn="ctr"/>
            <a:r>
              <a:rPr lang="fr-FR" sz="4400" b="1" u="sng" dirty="0">
                <a:latin typeface="+mn-lt"/>
                <a:ea typeface="Cambria" panose="02040503050406030204" pitchFamily="18" charset="0"/>
              </a:rPr>
              <a:t>La filière de médecine générale</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pic>
        <p:nvPicPr>
          <p:cNvPr id="5" name="Image 4" descr="C:\Users\202197\AppData\Local\Temp\LogoSamu_04_caduce.png"/>
          <p:cNvPicPr/>
          <p:nvPr/>
        </p:nvPicPr>
        <p:blipFill>
          <a:blip r:embed="rId3"/>
          <a:srcRect/>
          <a:stretch>
            <a:fillRect/>
          </a:stretch>
        </p:blipFill>
        <p:spPr bwMode="auto">
          <a:xfrm>
            <a:off x="6561613" y="4491203"/>
            <a:ext cx="628132" cy="553165"/>
          </a:xfrm>
          <a:prstGeom prst="rect">
            <a:avLst/>
          </a:prstGeom>
          <a:noFill/>
          <a:ln w="9525">
            <a:noFill/>
            <a:miter lim="800000"/>
            <a:headEnd/>
            <a:tailEnd/>
          </a:ln>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644" y="4480600"/>
            <a:ext cx="364517" cy="530817"/>
          </a:xfrm>
          <a:prstGeom prst="rect">
            <a:avLst/>
          </a:prstGeom>
        </p:spPr>
      </p:pic>
      <p:sp>
        <p:nvSpPr>
          <p:cNvPr id="11" name="Ellipse 10"/>
          <p:cNvSpPr/>
          <p:nvPr/>
        </p:nvSpPr>
        <p:spPr>
          <a:xfrm>
            <a:off x="6997852" y="2498781"/>
            <a:ext cx="288000" cy="349394"/>
          </a:xfrm>
          <a:prstGeom prst="ellipse">
            <a:avLst/>
          </a:prstGeom>
          <a:noFill/>
          <a:ln w="38100">
            <a:solidFill>
              <a:srgbClr val="209B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FF01C4D6-443B-2B40-8428-396DCDDF7BCB}"/>
              </a:ext>
            </a:extLst>
          </p:cNvPr>
          <p:cNvPicPr/>
          <p:nvPr/>
        </p:nvPicPr>
        <p:blipFill>
          <a:blip r:embed="rId5" cstate="print">
            <a:extLst>
              <a:ext uri="{28A0092B-C50C-407E-A947-70E740481C1C}">
                <a14:useLocalDpi xmlns:a14="http://schemas.microsoft.com/office/drawing/2010/main" val="0"/>
              </a:ext>
            </a:extLst>
          </a:blip>
          <a:srcRect r="55396"/>
          <a:stretch>
            <a:fillRect/>
          </a:stretch>
        </p:blipFill>
        <p:spPr>
          <a:xfrm>
            <a:off x="5724168" y="4552205"/>
            <a:ext cx="581286" cy="459212"/>
          </a:xfrm>
          <a:prstGeom prst="rect">
            <a:avLst/>
          </a:prstGeom>
        </p:spPr>
      </p:pic>
      <p:sp>
        <p:nvSpPr>
          <p:cNvPr id="13" name="ZoneTexte 12"/>
          <p:cNvSpPr txBox="1"/>
          <p:nvPr/>
        </p:nvSpPr>
        <p:spPr>
          <a:xfrm>
            <a:off x="5980811" y="4568497"/>
            <a:ext cx="312906" cy="169277"/>
          </a:xfrm>
          <a:prstGeom prst="rect">
            <a:avLst/>
          </a:prstGeom>
          <a:noFill/>
        </p:spPr>
        <p:txBody>
          <a:bodyPr wrap="none" rtlCol="0">
            <a:spAutoFit/>
          </a:bodyPr>
          <a:lstStyle/>
          <a:p>
            <a:r>
              <a:rPr lang="fr-FR" sz="500" b="1" dirty="0">
                <a:latin typeface="Calibri Light" panose="020F0302020204030204" pitchFamily="34" charset="0"/>
              </a:rPr>
              <a:t>APPS</a:t>
            </a:r>
            <a:endParaRPr lang="fr-FR" sz="600" b="1" dirty="0">
              <a:latin typeface="Calibri Light" panose="020F0302020204030204" pitchFamily="34" charset="0"/>
            </a:endParaRPr>
          </a:p>
        </p:txBody>
      </p:sp>
      <p:pic>
        <p:nvPicPr>
          <p:cNvPr id="14" name="Picture 2" descr="logo vertical CHU Poitiers charte graphi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2186" y="4436132"/>
            <a:ext cx="493787" cy="69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13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2BA6F08E-61DC-E14F-9B41-9B0C6BFD87C1}"/>
              </a:ext>
            </a:extLst>
          </p:cNvPr>
          <p:cNvGraphicFramePr/>
          <p:nvPr>
            <p:extLst/>
          </p:nvPr>
        </p:nvGraphicFramePr>
        <p:xfrm>
          <a:off x="446092" y="839393"/>
          <a:ext cx="8292294" cy="387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p:cNvSpPr>
            <a:spLocks noGrp="1"/>
          </p:cNvSpPr>
          <p:nvPr/>
        </p:nvSpPr>
        <p:spPr>
          <a:xfrm>
            <a:off x="265471" y="686817"/>
            <a:ext cx="8653536" cy="41764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dirty="0">
              <a:solidFill>
                <a:srgbClr val="182D67"/>
              </a:solidFill>
            </a:endParaRPr>
          </a:p>
          <a:p>
            <a:pPr algn="just"/>
            <a:endParaRPr lang="fr-FR" dirty="0">
              <a:solidFill>
                <a:srgbClr val="182D67"/>
              </a:solidFill>
            </a:endParaRPr>
          </a:p>
          <a:p>
            <a:pPr algn="just"/>
            <a:endParaRPr lang="fr-FR" dirty="0">
              <a:solidFill>
                <a:srgbClr val="182D67"/>
              </a:solidFill>
            </a:endParaRPr>
          </a:p>
        </p:txBody>
      </p:sp>
      <p:pic>
        <p:nvPicPr>
          <p:cNvPr id="5" name="Image 4" descr="bande-chapitre.png"/>
          <p:cNvPicPr>
            <a:picLocks/>
          </p:cNvPicPr>
          <p:nvPr/>
        </p:nvPicPr>
        <p:blipFill rotWithShape="1">
          <a:blip r:embed="rId7">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sp>
        <p:nvSpPr>
          <p:cNvPr id="6" name="Espace réservé du texte 2">
            <a:extLst>
              <a:ext uri="{FF2B5EF4-FFF2-40B4-BE49-F238E27FC236}">
                <a16:creationId xmlns:a16="http://schemas.microsoft.com/office/drawing/2014/main" id="{EBD776C1-67D2-344B-8AB1-A08014D6DF4C}"/>
              </a:ext>
            </a:extLst>
          </p:cNvPr>
          <p:cNvSpPr txBox="1">
            <a:spLocks/>
          </p:cNvSpPr>
          <p:nvPr/>
        </p:nvSpPr>
        <p:spPr>
          <a:xfrm>
            <a:off x="178415" y="0"/>
            <a:ext cx="9279157" cy="5876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solidFill>
                  <a:srgbClr val="209B38"/>
                </a:solidFill>
              </a:rPr>
              <a:t>SAS 86: La filière de médecine générale</a:t>
            </a:r>
          </a:p>
          <a:p>
            <a:endParaRPr lang="fr-FR" sz="900" b="1" i="1" dirty="0"/>
          </a:p>
          <a:p>
            <a:pPr marL="0" lvl="0" indent="0">
              <a:buNone/>
            </a:pPr>
            <a:endParaRPr lang="fr-FR" sz="2800" dirty="0"/>
          </a:p>
          <a:p>
            <a:pPr marL="0" indent="0">
              <a:buNone/>
            </a:pPr>
            <a:endParaRPr lang="fr-FR" sz="2800" b="1" dirty="0"/>
          </a:p>
        </p:txBody>
      </p:sp>
      <p:cxnSp>
        <p:nvCxnSpPr>
          <p:cNvPr id="10" name="Connecteur droit avec flèche 9">
            <a:extLst>
              <a:ext uri="{FF2B5EF4-FFF2-40B4-BE49-F238E27FC236}">
                <a16:creationId xmlns:a16="http://schemas.microsoft.com/office/drawing/2014/main" id="{4CA93641-00FE-1241-9A49-CCEF59A0749F}"/>
              </a:ext>
            </a:extLst>
          </p:cNvPr>
          <p:cNvCxnSpPr>
            <a:cxnSpLocks/>
          </p:cNvCxnSpPr>
          <p:nvPr/>
        </p:nvCxnSpPr>
        <p:spPr>
          <a:xfrm flipH="1" flipV="1">
            <a:off x="375922" y="1076324"/>
            <a:ext cx="5812179" cy="7359"/>
          </a:xfrm>
          <a:prstGeom prst="straightConnector1">
            <a:avLst/>
          </a:prstGeom>
          <a:ln w="5715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89FF8821-FC98-F94A-A1F1-B7726C100335}"/>
              </a:ext>
            </a:extLst>
          </p:cNvPr>
          <p:cNvCxnSpPr>
            <a:cxnSpLocks/>
          </p:cNvCxnSpPr>
          <p:nvPr/>
        </p:nvCxnSpPr>
        <p:spPr>
          <a:xfrm flipH="1" flipV="1">
            <a:off x="6257229" y="1086431"/>
            <a:ext cx="720000" cy="0"/>
          </a:xfrm>
          <a:prstGeom prst="straightConnector1">
            <a:avLst/>
          </a:prstGeom>
          <a:ln w="57150">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282F7C-97A7-8344-A2BB-0191F78DCC9E}"/>
              </a:ext>
            </a:extLst>
          </p:cNvPr>
          <p:cNvSpPr/>
          <p:nvPr/>
        </p:nvSpPr>
        <p:spPr>
          <a:xfrm>
            <a:off x="2577790" y="675925"/>
            <a:ext cx="1224000" cy="707886"/>
          </a:xfrm>
          <a:prstGeom prst="rect">
            <a:avLst/>
          </a:prstGeom>
          <a:solidFill>
            <a:schemeClr val="bg1"/>
          </a:solidFill>
        </p:spPr>
        <p:txBody>
          <a:bodyPr wrap="square" lIns="91440" tIns="45720" rIns="91440" bIns="45720">
            <a:spAutoFit/>
          </a:bodyPr>
          <a:lstStyle/>
          <a:p>
            <a:pPr algn="ctr"/>
            <a:r>
              <a:rPr lang="fr-FR" sz="4000" b="1" cap="none" spc="0" dirty="0">
                <a:ln/>
                <a:pattFill prst="dkUpDiag">
                  <a:fgClr>
                    <a:srgbClr val="C00000"/>
                  </a:fgClr>
                  <a:bgClr>
                    <a:schemeClr val="accent2">
                      <a:lumMod val="40000"/>
                      <a:lumOff val="60000"/>
                    </a:schemeClr>
                  </a:bgClr>
                </a:pattFill>
                <a:effectLst>
                  <a:outerShdw blurRad="38100" dist="19050" dir="2700000" algn="tl" rotWithShape="0">
                    <a:schemeClr val="dk1">
                      <a:lumMod val="50000"/>
                      <a:alpha val="40000"/>
                    </a:schemeClr>
                  </a:outerShdw>
                </a:effectLst>
              </a:rPr>
              <a:t> </a:t>
            </a:r>
            <a:r>
              <a:rPr lang="fr-FR" sz="3600" b="1" cap="none" spc="0" dirty="0">
                <a:ln/>
                <a:pattFill prst="dkUpDiag">
                  <a:fgClr>
                    <a:srgbClr val="C00000"/>
                  </a:fgClr>
                  <a:bgClr>
                    <a:schemeClr val="accent2">
                      <a:lumMod val="40000"/>
                      <a:lumOff val="60000"/>
                    </a:schemeClr>
                  </a:bgClr>
                </a:pattFill>
                <a:effectLst>
                  <a:outerShdw blurRad="38100" dist="19050" dir="2700000" algn="tl" rotWithShape="0">
                    <a:schemeClr val="dk1">
                      <a:lumMod val="50000"/>
                      <a:alpha val="40000"/>
                    </a:schemeClr>
                  </a:outerShdw>
                </a:effectLst>
              </a:rPr>
              <a:t>SAS</a:t>
            </a:r>
            <a:endParaRPr lang="fr-FR" sz="4000" b="1" cap="none" spc="0" dirty="0">
              <a:ln/>
              <a:pattFill prst="dkUpDiag">
                <a:fgClr>
                  <a:srgbClr val="C00000"/>
                </a:fgClr>
                <a:bgClr>
                  <a:schemeClr val="accent2">
                    <a:lumMod val="40000"/>
                    <a:lumOff val="60000"/>
                  </a:schemeClr>
                </a:bgClr>
              </a:pattFill>
              <a:effectLst>
                <a:outerShdw blurRad="38100" dist="19050" dir="2700000" algn="tl" rotWithShape="0">
                  <a:schemeClr val="dk1">
                    <a:lumMod val="50000"/>
                    <a:alpha val="40000"/>
                  </a:schemeClr>
                </a:outerShdw>
              </a:effectLst>
            </a:endParaRPr>
          </a:p>
        </p:txBody>
      </p:sp>
      <p:sp>
        <p:nvSpPr>
          <p:cNvPr id="7" name="ZoneTexte 6">
            <a:extLst>
              <a:ext uri="{FF2B5EF4-FFF2-40B4-BE49-F238E27FC236}">
                <a16:creationId xmlns:a16="http://schemas.microsoft.com/office/drawing/2014/main" id="{2514D0F4-B1A2-DA4A-93EB-25349794A682}"/>
              </a:ext>
            </a:extLst>
          </p:cNvPr>
          <p:cNvSpPr txBox="1"/>
          <p:nvPr/>
        </p:nvSpPr>
        <p:spPr>
          <a:xfrm>
            <a:off x="6892343" y="663573"/>
            <a:ext cx="1548000" cy="830997"/>
          </a:xfrm>
          <a:prstGeom prst="rect">
            <a:avLst/>
          </a:prstGeom>
          <a:noFill/>
        </p:spPr>
        <p:txBody>
          <a:bodyPr wrap="square" rtlCol="0">
            <a:spAutoFit/>
          </a:bodyPr>
          <a:lstStyle/>
          <a:p>
            <a:pPr algn="ctr"/>
            <a:r>
              <a:rPr lang="fr-FR" sz="2400" b="1" dirty="0">
                <a:ln/>
                <a:pattFill prst="dkUpDiag">
                  <a:fgClr>
                    <a:schemeClr val="accent3">
                      <a:lumMod val="50000"/>
                    </a:schemeClr>
                  </a:fgClr>
                  <a:bgClr>
                    <a:schemeClr val="accent3">
                      <a:lumMod val="75000"/>
                    </a:schemeClr>
                  </a:bgClr>
                </a:pattFill>
                <a:effectLst>
                  <a:outerShdw blurRad="38100" dist="19050" dir="2700000" algn="tl" rotWithShape="0">
                    <a:schemeClr val="dk1">
                      <a:lumMod val="50000"/>
                      <a:alpha val="40000"/>
                    </a:schemeClr>
                  </a:outerShdw>
                </a:effectLst>
              </a:rPr>
              <a:t>MEDECINEGENERALE</a:t>
            </a:r>
          </a:p>
        </p:txBody>
      </p:sp>
      <p:cxnSp>
        <p:nvCxnSpPr>
          <p:cNvPr id="12" name="Connecteur droit avec flèche 11">
            <a:extLst>
              <a:ext uri="{FF2B5EF4-FFF2-40B4-BE49-F238E27FC236}">
                <a16:creationId xmlns:a16="http://schemas.microsoft.com/office/drawing/2014/main" id="{89FF8821-FC98-F94A-A1F1-B7726C100335}"/>
              </a:ext>
            </a:extLst>
          </p:cNvPr>
          <p:cNvCxnSpPr>
            <a:cxnSpLocks/>
          </p:cNvCxnSpPr>
          <p:nvPr/>
        </p:nvCxnSpPr>
        <p:spPr>
          <a:xfrm flipH="1" flipV="1">
            <a:off x="8396386" y="1076100"/>
            <a:ext cx="684000" cy="0"/>
          </a:xfrm>
          <a:prstGeom prst="straightConnector1">
            <a:avLst/>
          </a:prstGeom>
          <a:ln w="57150">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509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nvSpPr>
        <p:spPr>
          <a:xfrm>
            <a:off x="265471" y="686817"/>
            <a:ext cx="8653536" cy="41764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dirty="0">
              <a:solidFill>
                <a:srgbClr val="182D67"/>
              </a:solidFill>
            </a:endParaRPr>
          </a:p>
          <a:p>
            <a:pPr algn="just"/>
            <a:endParaRPr lang="fr-FR" dirty="0">
              <a:solidFill>
                <a:srgbClr val="182D67"/>
              </a:solidFill>
            </a:endParaRPr>
          </a:p>
          <a:p>
            <a:pPr algn="just"/>
            <a:endParaRPr lang="fr-FR" dirty="0">
              <a:solidFill>
                <a:srgbClr val="182D67"/>
              </a:solidFill>
            </a:endParaRPr>
          </a:p>
        </p:txBody>
      </p:sp>
      <p:pic>
        <p:nvPicPr>
          <p:cNvPr id="5" name="Image 4"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sp>
        <p:nvSpPr>
          <p:cNvPr id="6" name="Espace réservé du texte 2">
            <a:extLst>
              <a:ext uri="{FF2B5EF4-FFF2-40B4-BE49-F238E27FC236}">
                <a16:creationId xmlns:a16="http://schemas.microsoft.com/office/drawing/2014/main" id="{5F6B9CA2-42D1-2342-8136-2BF133DFA48D}"/>
              </a:ext>
            </a:extLst>
          </p:cNvPr>
          <p:cNvSpPr txBox="1">
            <a:spLocks/>
          </p:cNvSpPr>
          <p:nvPr/>
        </p:nvSpPr>
        <p:spPr>
          <a:xfrm>
            <a:off x="178415" y="0"/>
            <a:ext cx="9279157" cy="5876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solidFill>
                  <a:srgbClr val="209B38"/>
                </a:solidFill>
              </a:rPr>
              <a:t>SAS 86: La filière de médecine générale / articulation avec les CPTS</a:t>
            </a:r>
          </a:p>
          <a:p>
            <a:endParaRPr lang="fr-FR" sz="900" b="1" i="1" dirty="0"/>
          </a:p>
          <a:p>
            <a:pPr marL="0" lvl="0" indent="0">
              <a:buNone/>
            </a:pPr>
            <a:endParaRPr lang="fr-FR" sz="2800" dirty="0"/>
          </a:p>
          <a:p>
            <a:pPr marL="0" indent="0">
              <a:buNone/>
            </a:pPr>
            <a:endParaRPr lang="fr-FR" sz="2800" b="1" dirty="0"/>
          </a:p>
        </p:txBody>
      </p:sp>
      <p:graphicFrame>
        <p:nvGraphicFramePr>
          <p:cNvPr id="3" name="Diagramme 2">
            <a:extLst>
              <a:ext uri="{FF2B5EF4-FFF2-40B4-BE49-F238E27FC236}">
                <a16:creationId xmlns:a16="http://schemas.microsoft.com/office/drawing/2014/main" id="{8CACA051-31BD-2B4F-A505-AD0401C852B0}"/>
              </a:ext>
            </a:extLst>
          </p:cNvPr>
          <p:cNvGraphicFramePr/>
          <p:nvPr/>
        </p:nvGraphicFramePr>
        <p:xfrm>
          <a:off x="375919" y="686817"/>
          <a:ext cx="6167121"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e 6">
            <a:extLst>
              <a:ext uri="{FF2B5EF4-FFF2-40B4-BE49-F238E27FC236}">
                <a16:creationId xmlns:a16="http://schemas.microsoft.com/office/drawing/2014/main" id="{68D08249-50C3-3947-BF62-25E3254F93C5}"/>
              </a:ext>
            </a:extLst>
          </p:cNvPr>
          <p:cNvGraphicFramePr/>
          <p:nvPr>
            <p:extLst/>
          </p:nvPr>
        </p:nvGraphicFramePr>
        <p:xfrm>
          <a:off x="6673632" y="462214"/>
          <a:ext cx="2355823"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2717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697" y="1402334"/>
            <a:ext cx="3070303" cy="2542289"/>
          </a:xfrm>
          <a:prstGeom prst="rect">
            <a:avLst/>
          </a:prstGeom>
        </p:spPr>
      </p:pic>
      <p:sp>
        <p:nvSpPr>
          <p:cNvPr id="3" name="Titre 2"/>
          <p:cNvSpPr>
            <a:spLocks noGrp="1"/>
          </p:cNvSpPr>
          <p:nvPr>
            <p:ph type="ctrTitle"/>
          </p:nvPr>
        </p:nvSpPr>
        <p:spPr>
          <a:xfrm>
            <a:off x="1951464" y="1402334"/>
            <a:ext cx="4342253" cy="2542289"/>
          </a:xfrm>
        </p:spPr>
        <p:txBody>
          <a:bodyPr>
            <a:noAutofit/>
          </a:bodyPr>
          <a:lstStyle/>
          <a:p>
            <a:pPr algn="ctr"/>
            <a:r>
              <a:rPr lang="fr-FR" b="1" u="sng" dirty="0">
                <a:latin typeface="+mn-lt"/>
                <a:ea typeface="Cambria" panose="02040503050406030204" pitchFamily="18" charset="0"/>
              </a:rPr>
              <a:t>Comment </a:t>
            </a:r>
            <a:br>
              <a:rPr lang="fr-FR" b="1" u="sng" dirty="0">
                <a:latin typeface="+mn-lt"/>
                <a:ea typeface="Cambria" panose="02040503050406030204" pitchFamily="18" charset="0"/>
              </a:rPr>
            </a:br>
            <a:r>
              <a:rPr lang="fr-FR" b="1" u="sng" dirty="0">
                <a:latin typeface="+mn-lt"/>
                <a:ea typeface="Cambria" panose="02040503050406030204" pitchFamily="18" charset="0"/>
              </a:rPr>
              <a:t>participer </a:t>
            </a:r>
            <a:br>
              <a:rPr lang="fr-FR" b="1" u="sng" dirty="0">
                <a:latin typeface="+mn-lt"/>
                <a:ea typeface="Cambria" panose="02040503050406030204" pitchFamily="18" charset="0"/>
              </a:rPr>
            </a:br>
            <a:r>
              <a:rPr lang="fr-FR" b="1" u="sng" dirty="0">
                <a:latin typeface="+mn-lt"/>
                <a:ea typeface="Cambria" panose="02040503050406030204" pitchFamily="18" charset="0"/>
              </a:rPr>
              <a:t>au SAS ?</a:t>
            </a: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pic>
        <p:nvPicPr>
          <p:cNvPr id="4" name="Image 3" descr="logo du chu.jpg"/>
          <p:cNvPicPr/>
          <p:nvPr/>
        </p:nvPicPr>
        <p:blipFill>
          <a:blip r:embed="rId3"/>
          <a:stretch>
            <a:fillRect/>
          </a:stretch>
        </p:blipFill>
        <p:spPr>
          <a:xfrm>
            <a:off x="7432893" y="4484482"/>
            <a:ext cx="732104" cy="553166"/>
          </a:xfrm>
          <a:prstGeom prst="rect">
            <a:avLst/>
          </a:prstGeom>
        </p:spPr>
      </p:pic>
      <p:pic>
        <p:nvPicPr>
          <p:cNvPr id="5" name="Image 4" descr="C:\Users\202197\AppData\Local\Temp\LogoSamu_04_caduce.png"/>
          <p:cNvPicPr/>
          <p:nvPr/>
        </p:nvPicPr>
        <p:blipFill>
          <a:blip r:embed="rId4"/>
          <a:srcRect/>
          <a:stretch>
            <a:fillRect/>
          </a:stretch>
        </p:blipFill>
        <p:spPr bwMode="auto">
          <a:xfrm>
            <a:off x="6561613" y="4491203"/>
            <a:ext cx="628132" cy="553165"/>
          </a:xfrm>
          <a:prstGeom prst="rect">
            <a:avLst/>
          </a:prstGeom>
          <a:noFill/>
          <a:ln w="9525">
            <a:noFill/>
            <a:miter lim="800000"/>
            <a:headEnd/>
            <a:tailEnd/>
          </a:ln>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6644" y="4480600"/>
            <a:ext cx="364517" cy="530817"/>
          </a:xfrm>
          <a:prstGeom prst="rect">
            <a:avLst/>
          </a:prstGeom>
        </p:spPr>
      </p:pic>
      <p:sp>
        <p:nvSpPr>
          <p:cNvPr id="11" name="Ellipse 10"/>
          <p:cNvSpPr/>
          <p:nvPr/>
        </p:nvSpPr>
        <p:spPr>
          <a:xfrm>
            <a:off x="6997852" y="2498781"/>
            <a:ext cx="288000" cy="349394"/>
          </a:xfrm>
          <a:prstGeom prst="ellipse">
            <a:avLst/>
          </a:prstGeom>
          <a:noFill/>
          <a:ln w="38100">
            <a:solidFill>
              <a:srgbClr val="209B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FF01C4D6-443B-2B40-8428-396DCDDF7BCB}"/>
              </a:ext>
            </a:extLst>
          </p:cNvPr>
          <p:cNvPicPr/>
          <p:nvPr/>
        </p:nvPicPr>
        <p:blipFill>
          <a:blip r:embed="rId6" cstate="print">
            <a:extLst>
              <a:ext uri="{28A0092B-C50C-407E-A947-70E740481C1C}">
                <a14:useLocalDpi xmlns:a14="http://schemas.microsoft.com/office/drawing/2010/main" val="0"/>
              </a:ext>
            </a:extLst>
          </a:blip>
          <a:srcRect r="55396"/>
          <a:stretch>
            <a:fillRect/>
          </a:stretch>
        </p:blipFill>
        <p:spPr>
          <a:xfrm>
            <a:off x="5724168" y="4552205"/>
            <a:ext cx="581286" cy="459212"/>
          </a:xfrm>
          <a:prstGeom prst="rect">
            <a:avLst/>
          </a:prstGeom>
        </p:spPr>
      </p:pic>
      <p:sp>
        <p:nvSpPr>
          <p:cNvPr id="13" name="ZoneTexte 12"/>
          <p:cNvSpPr txBox="1"/>
          <p:nvPr/>
        </p:nvSpPr>
        <p:spPr>
          <a:xfrm>
            <a:off x="5980811" y="4568497"/>
            <a:ext cx="312906" cy="169277"/>
          </a:xfrm>
          <a:prstGeom prst="rect">
            <a:avLst/>
          </a:prstGeom>
          <a:noFill/>
        </p:spPr>
        <p:txBody>
          <a:bodyPr wrap="none" rtlCol="0">
            <a:spAutoFit/>
          </a:bodyPr>
          <a:lstStyle/>
          <a:p>
            <a:r>
              <a:rPr lang="fr-FR" sz="500" b="1" dirty="0">
                <a:latin typeface="Calibri Light" panose="020F0302020204030204" pitchFamily="34" charset="0"/>
              </a:rPr>
              <a:t>APPS</a:t>
            </a:r>
            <a:endParaRPr lang="fr-FR" sz="600" b="1" dirty="0">
              <a:latin typeface="Calibri Light" panose="020F0302020204030204" pitchFamily="34" charset="0"/>
            </a:endParaRPr>
          </a:p>
        </p:txBody>
      </p:sp>
    </p:spTree>
    <p:extLst>
      <p:ext uri="{BB962C8B-B14F-4D97-AF65-F5344CB8AC3E}">
        <p14:creationId xmlns:p14="http://schemas.microsoft.com/office/powerpoint/2010/main" val="3243644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03B3EB17-1DE7-2D40-9D37-2B7E13A41191}"/>
              </a:ext>
            </a:extLst>
          </p:cNvPr>
          <p:cNvSpPr txBox="1">
            <a:spLocks/>
          </p:cNvSpPr>
          <p:nvPr/>
        </p:nvSpPr>
        <p:spPr>
          <a:xfrm>
            <a:off x="245327" y="0"/>
            <a:ext cx="9212245" cy="5876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solidFill>
                  <a:srgbClr val="209B38"/>
                </a:solidFill>
              </a:rPr>
              <a:t>Comment participer au SAS ?</a:t>
            </a:r>
          </a:p>
          <a:p>
            <a:endParaRPr lang="fr-FR" sz="900" b="1" i="1" dirty="0"/>
          </a:p>
          <a:p>
            <a:pPr marL="0" lvl="0" indent="0">
              <a:buNone/>
            </a:pPr>
            <a:endParaRPr lang="fr-FR" sz="2800" dirty="0"/>
          </a:p>
          <a:p>
            <a:pPr marL="0" indent="0">
              <a:buNone/>
            </a:pPr>
            <a:endParaRPr lang="fr-FR" sz="2800" b="1" dirty="0"/>
          </a:p>
        </p:txBody>
      </p:sp>
      <p:pic>
        <p:nvPicPr>
          <p:cNvPr id="4" name="Image 3"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graphicFrame>
        <p:nvGraphicFramePr>
          <p:cNvPr id="3" name="Diagramme 2">
            <a:extLst>
              <a:ext uri="{FF2B5EF4-FFF2-40B4-BE49-F238E27FC236}">
                <a16:creationId xmlns:a16="http://schemas.microsoft.com/office/drawing/2014/main" id="{2C9E44F1-7234-6318-3D6A-A795349D48D7}"/>
              </a:ext>
            </a:extLst>
          </p:cNvPr>
          <p:cNvGraphicFramePr/>
          <p:nvPr/>
        </p:nvGraphicFramePr>
        <p:xfrm>
          <a:off x="491891" y="439615"/>
          <a:ext cx="8406782" cy="4654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43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03B3EB17-1DE7-2D40-9D37-2B7E13A41191}"/>
              </a:ext>
            </a:extLst>
          </p:cNvPr>
          <p:cNvSpPr txBox="1">
            <a:spLocks/>
          </p:cNvSpPr>
          <p:nvPr/>
        </p:nvSpPr>
        <p:spPr>
          <a:xfrm>
            <a:off x="178415" y="0"/>
            <a:ext cx="9279157" cy="5876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solidFill>
                  <a:srgbClr val="209B38"/>
                </a:solidFill>
              </a:rPr>
              <a:t>La plateforme numérique : outil de connexion entre SAS et territoire</a:t>
            </a:r>
          </a:p>
          <a:p>
            <a:endParaRPr lang="fr-FR" sz="900" b="1" i="1" dirty="0"/>
          </a:p>
          <a:p>
            <a:pPr marL="0" lvl="0" indent="0">
              <a:buNone/>
            </a:pPr>
            <a:endParaRPr lang="fr-FR" sz="2800" dirty="0"/>
          </a:p>
          <a:p>
            <a:pPr marL="0" indent="0">
              <a:buNone/>
            </a:pPr>
            <a:endParaRPr lang="fr-FR" sz="2800" b="1" dirty="0"/>
          </a:p>
        </p:txBody>
      </p:sp>
      <p:pic>
        <p:nvPicPr>
          <p:cNvPr id="4" name="Image 3"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8AF677DF-8ED7-B860-8DC7-D6CC6E725CEA}"/>
              </a:ext>
            </a:extLst>
          </p:cNvPr>
          <p:cNvPicPr>
            <a:picLocks noChangeAspect="1"/>
          </p:cNvPicPr>
          <p:nvPr/>
        </p:nvPicPr>
        <p:blipFill>
          <a:blip r:embed="rId3"/>
          <a:stretch>
            <a:fillRect/>
          </a:stretch>
        </p:blipFill>
        <p:spPr>
          <a:xfrm>
            <a:off x="-1236" y="587691"/>
            <a:ext cx="9144000" cy="4259058"/>
          </a:xfrm>
          <a:prstGeom prst="rect">
            <a:avLst/>
          </a:prstGeom>
        </p:spPr>
      </p:pic>
      <p:cxnSp>
        <p:nvCxnSpPr>
          <p:cNvPr id="9" name="Connecteur droit avec flèche 8">
            <a:extLst>
              <a:ext uri="{FF2B5EF4-FFF2-40B4-BE49-F238E27FC236}">
                <a16:creationId xmlns:a16="http://schemas.microsoft.com/office/drawing/2014/main" id="{7A391ACC-E10D-582B-7613-F7E66FE1E7BD}"/>
              </a:ext>
            </a:extLst>
          </p:cNvPr>
          <p:cNvCxnSpPr>
            <a:cxnSpLocks/>
          </p:cNvCxnSpPr>
          <p:nvPr/>
        </p:nvCxnSpPr>
        <p:spPr>
          <a:xfrm>
            <a:off x="5024761" y="3089429"/>
            <a:ext cx="885128" cy="315887"/>
          </a:xfrm>
          <a:prstGeom prst="straightConnector1">
            <a:avLst/>
          </a:prstGeom>
          <a:ln w="101600">
            <a:tailEnd type="triangle"/>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8502DA5A-9B42-FE7F-49F1-2EE788156079}"/>
              </a:ext>
            </a:extLst>
          </p:cNvPr>
          <p:cNvSpPr/>
          <p:nvPr/>
        </p:nvSpPr>
        <p:spPr>
          <a:xfrm>
            <a:off x="765682" y="1130674"/>
            <a:ext cx="3093397" cy="707886"/>
          </a:xfrm>
          <a:prstGeom prst="rect">
            <a:avLst/>
          </a:prstGeom>
          <a:noFill/>
        </p:spPr>
        <p:txBody>
          <a:bodyPr wrap="square" lIns="91440" tIns="45720" rIns="91440" bIns="45720">
            <a:spAutoFit/>
          </a:bodyPr>
          <a:lstStyle/>
          <a:p>
            <a:pPr algn="ctr"/>
            <a:r>
              <a:rPr lang="fr-FR" sz="4000" b="1" cap="none" spc="0" dirty="0">
                <a:ln/>
                <a:solidFill>
                  <a:srgbClr val="FF0000"/>
                </a:solidFill>
                <a:effectLst>
                  <a:outerShdw blurRad="38100" dist="19050" dir="2700000" algn="tl" rotWithShape="0">
                    <a:schemeClr val="dk1">
                      <a:lumMod val="50000"/>
                      <a:alpha val="40000"/>
                    </a:schemeClr>
                  </a:outerShdw>
                </a:effectLst>
              </a:rPr>
              <a:t>CONNEXION</a:t>
            </a:r>
          </a:p>
        </p:txBody>
      </p:sp>
    </p:spTree>
    <p:extLst>
      <p:ext uri="{BB962C8B-B14F-4D97-AF65-F5344CB8AC3E}">
        <p14:creationId xmlns:p14="http://schemas.microsoft.com/office/powerpoint/2010/main" val="1111143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03B3EB17-1DE7-2D40-9D37-2B7E13A41191}"/>
              </a:ext>
            </a:extLst>
          </p:cNvPr>
          <p:cNvSpPr txBox="1">
            <a:spLocks/>
          </p:cNvSpPr>
          <p:nvPr/>
        </p:nvSpPr>
        <p:spPr>
          <a:xfrm>
            <a:off x="178415" y="0"/>
            <a:ext cx="9279157" cy="5876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solidFill>
                  <a:srgbClr val="209B38"/>
                </a:solidFill>
              </a:rPr>
              <a:t>La plateforme numérique : en pratique</a:t>
            </a:r>
          </a:p>
          <a:p>
            <a:endParaRPr lang="fr-FR" sz="900" b="1" i="1" dirty="0"/>
          </a:p>
          <a:p>
            <a:pPr marL="0" lvl="0" indent="0">
              <a:buNone/>
            </a:pPr>
            <a:endParaRPr lang="fr-FR" sz="2800" dirty="0"/>
          </a:p>
          <a:p>
            <a:pPr marL="0" indent="0">
              <a:buNone/>
            </a:pPr>
            <a:endParaRPr lang="fr-FR" sz="2800" b="1" dirty="0"/>
          </a:p>
        </p:txBody>
      </p:sp>
      <p:pic>
        <p:nvPicPr>
          <p:cNvPr id="4" name="Image 3"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graphicFrame>
        <p:nvGraphicFramePr>
          <p:cNvPr id="3" name="Diagramme 2">
            <a:extLst>
              <a:ext uri="{FF2B5EF4-FFF2-40B4-BE49-F238E27FC236}">
                <a16:creationId xmlns:a16="http://schemas.microsoft.com/office/drawing/2014/main" id="{CB08477A-7467-0175-2413-D58ED91CDF19}"/>
              </a:ext>
            </a:extLst>
          </p:cNvPr>
          <p:cNvGraphicFramePr/>
          <p:nvPr/>
        </p:nvGraphicFramePr>
        <p:xfrm>
          <a:off x="345485" y="809028"/>
          <a:ext cx="855233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778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12164" y="2702461"/>
            <a:ext cx="2609387" cy="2395953"/>
          </a:xfrm>
          <a:prstGeom prst="rect">
            <a:avLst/>
          </a:prstGeom>
        </p:spPr>
      </p:pic>
      <p:sp>
        <p:nvSpPr>
          <p:cNvPr id="2" name="Titre 1"/>
          <p:cNvSpPr>
            <a:spLocks noGrp="1"/>
          </p:cNvSpPr>
          <p:nvPr>
            <p:ph type="title"/>
          </p:nvPr>
        </p:nvSpPr>
        <p:spPr>
          <a:xfrm>
            <a:off x="1744612" y="1748149"/>
            <a:ext cx="6700579" cy="798079"/>
          </a:xfrm>
        </p:spPr>
        <p:txBody>
          <a:bodyPr/>
          <a:lstStyle/>
          <a:p>
            <a:pPr algn="ctr"/>
            <a:r>
              <a:rPr lang="fr-FR" sz="3600" b="1" kern="1400" spc="25" dirty="0">
                <a:solidFill>
                  <a:srgbClr val="209B38"/>
                </a:solidFill>
                <a:ea typeface="Calibri"/>
                <a:cs typeface="Times New Roman"/>
              </a:rPr>
              <a:t> L’apport du DAC-PTA </a:t>
            </a:r>
          </a:p>
        </p:txBody>
      </p:sp>
    </p:spTree>
    <p:extLst>
      <p:ext uri="{BB962C8B-B14F-4D97-AF65-F5344CB8AC3E}">
        <p14:creationId xmlns:p14="http://schemas.microsoft.com/office/powerpoint/2010/main" val="182310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5327" y="24633"/>
            <a:ext cx="6990737" cy="523220"/>
          </a:xfrm>
          <a:prstGeom prst="rect">
            <a:avLst/>
          </a:prstGeom>
          <a:noFill/>
        </p:spPr>
        <p:txBody>
          <a:bodyPr wrap="square" rtlCol="0">
            <a:spAutoFit/>
          </a:bodyPr>
          <a:lstStyle/>
          <a:p>
            <a:r>
              <a:rPr lang="fr-FR" sz="2800" b="1" dirty="0">
                <a:solidFill>
                  <a:srgbClr val="209B38"/>
                </a:solidFill>
              </a:rPr>
              <a:t>SAS 86: gouvernance du projet</a:t>
            </a:r>
          </a:p>
        </p:txBody>
      </p:sp>
      <p:sp>
        <p:nvSpPr>
          <p:cNvPr id="4" name="Sous-titre 2"/>
          <p:cNvSpPr>
            <a:spLocks noGrp="1"/>
          </p:cNvSpPr>
          <p:nvPr/>
        </p:nvSpPr>
        <p:spPr>
          <a:xfrm>
            <a:off x="215410" y="559004"/>
            <a:ext cx="8863241" cy="41764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Clr>
                <a:srgbClr val="209B38"/>
              </a:buClr>
              <a:buFont typeface="Arial" panose="020B0604020202020204" pitchFamily="34" charset="0"/>
              <a:buChar char="•"/>
            </a:pPr>
            <a:r>
              <a:rPr lang="fr-FR" sz="2000" dirty="0">
                <a:solidFill>
                  <a:srgbClr val="182D67"/>
                </a:solidFill>
              </a:rPr>
              <a:t>Lancement de l’expérimentation  le 1</a:t>
            </a:r>
            <a:r>
              <a:rPr lang="fr-FR" sz="2000" baseline="30000" dirty="0">
                <a:solidFill>
                  <a:srgbClr val="182D67"/>
                </a:solidFill>
              </a:rPr>
              <a:t>er</a:t>
            </a:r>
            <a:r>
              <a:rPr lang="fr-FR" sz="2000" dirty="0">
                <a:solidFill>
                  <a:srgbClr val="182D67"/>
                </a:solidFill>
              </a:rPr>
              <a:t> mars 2021</a:t>
            </a:r>
          </a:p>
          <a:p>
            <a:pPr marL="342900" indent="-342900" algn="just">
              <a:buClr>
                <a:srgbClr val="209B38"/>
              </a:buClr>
              <a:buFont typeface="Arial" panose="020B0604020202020204" pitchFamily="34" charset="0"/>
              <a:buChar char="•"/>
            </a:pPr>
            <a:r>
              <a:rPr lang="fr-FR" sz="2000" dirty="0">
                <a:solidFill>
                  <a:srgbClr val="182D67"/>
                </a:solidFill>
              </a:rPr>
              <a:t>Durée de l’expérimentation non précisée au lancement</a:t>
            </a:r>
          </a:p>
          <a:p>
            <a:pPr marL="342900" indent="-342900" algn="just">
              <a:buClr>
                <a:srgbClr val="209B38"/>
              </a:buClr>
              <a:buFont typeface="Arial" panose="020B0604020202020204" pitchFamily="34" charset="0"/>
              <a:buChar char="•"/>
            </a:pPr>
            <a:r>
              <a:rPr lang="fr-FR" sz="2000" dirty="0">
                <a:solidFill>
                  <a:srgbClr val="182D67"/>
                </a:solidFill>
              </a:rPr>
              <a:t>Mise en place d’un </a:t>
            </a:r>
            <a:r>
              <a:rPr lang="fr-FR" sz="2000" b="1" dirty="0">
                <a:solidFill>
                  <a:srgbClr val="182D67"/>
                </a:solidFill>
              </a:rPr>
              <a:t>Comité de Pilotage </a:t>
            </a:r>
            <a:r>
              <a:rPr lang="fr-FR" sz="2000" dirty="0">
                <a:solidFill>
                  <a:srgbClr val="182D67"/>
                </a:solidFill>
              </a:rPr>
              <a:t>réunissant les trois institutions porteurs de projet (réunions bimensuelles)</a:t>
            </a:r>
          </a:p>
          <a:p>
            <a:pPr marL="342900" indent="-342900" algn="just">
              <a:buClr>
                <a:srgbClr val="209B38"/>
              </a:buClr>
              <a:buFont typeface="Arial" panose="020B0604020202020204" pitchFamily="34" charset="0"/>
              <a:buChar char="•"/>
            </a:pPr>
            <a:r>
              <a:rPr lang="fr-FR" sz="2000" dirty="0">
                <a:solidFill>
                  <a:srgbClr val="182D67"/>
                </a:solidFill>
              </a:rPr>
              <a:t>Mise en place d’un </a:t>
            </a:r>
            <a:r>
              <a:rPr lang="fr-FR" sz="2000" b="1" dirty="0">
                <a:solidFill>
                  <a:srgbClr val="182D67"/>
                </a:solidFill>
              </a:rPr>
              <a:t>Comité Territorial du SAS </a:t>
            </a:r>
            <a:r>
              <a:rPr lang="fr-FR" sz="2000" dirty="0">
                <a:solidFill>
                  <a:srgbClr val="182D67"/>
                </a:solidFill>
              </a:rPr>
              <a:t>réunissant tous les acteurs des soins (réuni deux fois)</a:t>
            </a:r>
            <a:endParaRPr lang="fr-FR" sz="1400" dirty="0">
              <a:solidFill>
                <a:srgbClr val="182D67"/>
              </a:solidFill>
            </a:endParaRPr>
          </a:p>
          <a:p>
            <a:pPr marL="700088" indent="-342900" algn="l">
              <a:buFont typeface="Symbol" pitchFamily="2" charset="2"/>
              <a:buChar char="Þ"/>
            </a:pPr>
            <a:r>
              <a:rPr lang="fr-FR" sz="2000" b="1" dirty="0">
                <a:solidFill>
                  <a:srgbClr val="182D67"/>
                </a:solidFill>
              </a:rPr>
              <a:t>Le COPIL devra proposer au Comité Territorial du SAS un projet de gouvernance pérenne </a:t>
            </a:r>
          </a:p>
          <a:p>
            <a:pPr marL="700088" indent="-342900" algn="l">
              <a:buFont typeface="Symbol" pitchFamily="2" charset="2"/>
              <a:buChar char="Þ"/>
            </a:pPr>
            <a:r>
              <a:rPr lang="fr-FR" sz="2000" b="1" dirty="0">
                <a:solidFill>
                  <a:srgbClr val="182D67"/>
                </a:solidFill>
              </a:rPr>
              <a:t>Élargissement du COPIL au CDOM 86, URPS ML et CPTS</a:t>
            </a:r>
          </a:p>
          <a:p>
            <a:pPr marL="700088" indent="-342900" algn="l">
              <a:buFont typeface="Symbol" pitchFamily="2" charset="2"/>
              <a:buChar char="Þ"/>
            </a:pPr>
            <a:r>
              <a:rPr lang="fr-FR" sz="2000" dirty="0">
                <a:solidFill>
                  <a:srgbClr val="182D67"/>
                </a:solidFill>
              </a:rPr>
              <a:t>Annonce de la généralisation nationale le 09 mars 2022.</a:t>
            </a:r>
            <a:endParaRPr lang="fr-FR" sz="2000" b="1" dirty="0">
              <a:solidFill>
                <a:srgbClr val="182D67"/>
              </a:solidFill>
            </a:endParaRPr>
          </a:p>
          <a:p>
            <a:pPr marL="357188" algn="l"/>
            <a:endParaRPr lang="fr-FR" sz="2000" b="1" dirty="0">
              <a:solidFill>
                <a:srgbClr val="182D67"/>
              </a:solidFill>
            </a:endParaRPr>
          </a:p>
          <a:p>
            <a:pPr algn="just"/>
            <a:endParaRPr lang="fr-FR" dirty="0"/>
          </a:p>
          <a:p>
            <a:pPr algn="just"/>
            <a:endParaRPr lang="fr-FR" dirty="0"/>
          </a:p>
          <a:p>
            <a:pPr algn="just"/>
            <a:endParaRPr lang="fr-FR" dirty="0"/>
          </a:p>
        </p:txBody>
      </p:sp>
      <p:pic>
        <p:nvPicPr>
          <p:cNvPr id="6" name="Image 5" descr="C:\Users\202197\AppData\Local\Temp\LogoSamu_04_caduce.png"/>
          <p:cNvPicPr/>
          <p:nvPr/>
        </p:nvPicPr>
        <p:blipFill>
          <a:blip r:embed="rId2"/>
          <a:srcRect/>
          <a:stretch>
            <a:fillRect/>
          </a:stretch>
        </p:blipFill>
        <p:spPr bwMode="auto">
          <a:xfrm>
            <a:off x="4690958" y="4123407"/>
            <a:ext cx="1004951" cy="1008000"/>
          </a:xfrm>
          <a:prstGeom prst="rect">
            <a:avLst/>
          </a:prstGeom>
          <a:noFill/>
          <a:ln w="9525">
            <a:noFill/>
            <a:miter lim="800000"/>
            <a:headEnd/>
            <a:tailEnd/>
          </a:ln>
        </p:spPr>
      </p:pic>
      <p:pic>
        <p:nvPicPr>
          <p:cNvPr id="7" name="Image 6">
            <a:extLst>
              <a:ext uri="{FF2B5EF4-FFF2-40B4-BE49-F238E27FC236}">
                <a16:creationId xmlns:a16="http://schemas.microsoft.com/office/drawing/2014/main" id="{FF01C4D6-443B-2B40-8428-396DCDDF7BCB}"/>
              </a:ext>
            </a:extLst>
          </p:cNvPr>
          <p:cNvPicPr/>
          <p:nvPr/>
        </p:nvPicPr>
        <p:blipFill>
          <a:blip r:embed="rId3" cstate="print">
            <a:extLst>
              <a:ext uri="{28A0092B-C50C-407E-A947-70E740481C1C}">
                <a14:useLocalDpi xmlns:a14="http://schemas.microsoft.com/office/drawing/2010/main" val="0"/>
              </a:ext>
            </a:extLst>
          </a:blip>
          <a:srcRect r="55396"/>
          <a:stretch>
            <a:fillRect/>
          </a:stretch>
        </p:blipFill>
        <p:spPr>
          <a:xfrm>
            <a:off x="1605561" y="4234981"/>
            <a:ext cx="1066157" cy="9000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158" y="4191098"/>
            <a:ext cx="599234" cy="872617"/>
          </a:xfrm>
          <a:prstGeom prst="rect">
            <a:avLst/>
          </a:prstGeom>
        </p:spPr>
      </p:pic>
      <p:pic>
        <p:nvPicPr>
          <p:cNvPr id="9" name="Image 8" descr="bande-chapitre.png"/>
          <p:cNvPicPr>
            <a:picLocks/>
          </p:cNvPicPr>
          <p:nvPr/>
        </p:nvPicPr>
        <p:blipFill rotWithShape="1">
          <a:blip r:embed="rId5">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sp>
        <p:nvSpPr>
          <p:cNvPr id="10" name="ZoneTexte 9"/>
          <p:cNvSpPr txBox="1"/>
          <p:nvPr/>
        </p:nvSpPr>
        <p:spPr>
          <a:xfrm>
            <a:off x="2205154" y="4399830"/>
            <a:ext cx="338554" cy="184666"/>
          </a:xfrm>
          <a:prstGeom prst="rect">
            <a:avLst/>
          </a:prstGeom>
          <a:noFill/>
        </p:spPr>
        <p:txBody>
          <a:bodyPr wrap="none" rtlCol="0">
            <a:spAutoFit/>
          </a:bodyPr>
          <a:lstStyle/>
          <a:p>
            <a:r>
              <a:rPr lang="fr-FR" sz="600" b="1" dirty="0">
                <a:latin typeface="Calibri Light" panose="020F0302020204030204" pitchFamily="34" charset="0"/>
              </a:rPr>
              <a:t>APPS</a:t>
            </a:r>
          </a:p>
        </p:txBody>
      </p:sp>
      <p:pic>
        <p:nvPicPr>
          <p:cNvPr id="2" name="Picture 2" descr="logo vertical CHU Poitiers charte graphique">
            <a:extLst>
              <a:ext uri="{FF2B5EF4-FFF2-40B4-BE49-F238E27FC236}">
                <a16:creationId xmlns:a16="http://schemas.microsoft.com/office/drawing/2014/main" id="{F3144317-AB8F-E1DA-B583-AB8812CF22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4758" y="4126513"/>
            <a:ext cx="726361" cy="101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675766" y="218368"/>
          <a:ext cx="4206977" cy="4660519"/>
        </p:xfrm>
        <a:graphic>
          <a:graphicData uri="http://schemas.openxmlformats.org/drawingml/2006/table">
            <a:tbl>
              <a:tblPr firstRow="1" bandRow="1">
                <a:tableStyleId>{5C22544A-7EE6-4342-B048-85BDC9FD1C3A}</a:tableStyleId>
              </a:tblPr>
              <a:tblGrid>
                <a:gridCol w="2900691">
                  <a:extLst>
                    <a:ext uri="{9D8B030D-6E8A-4147-A177-3AD203B41FA5}">
                      <a16:colId xmlns:a16="http://schemas.microsoft.com/office/drawing/2014/main" val="20000"/>
                    </a:ext>
                  </a:extLst>
                </a:gridCol>
                <a:gridCol w="637775">
                  <a:extLst>
                    <a:ext uri="{9D8B030D-6E8A-4147-A177-3AD203B41FA5}">
                      <a16:colId xmlns:a16="http://schemas.microsoft.com/office/drawing/2014/main" val="20001"/>
                    </a:ext>
                  </a:extLst>
                </a:gridCol>
                <a:gridCol w="668511">
                  <a:extLst>
                    <a:ext uri="{9D8B030D-6E8A-4147-A177-3AD203B41FA5}">
                      <a16:colId xmlns:a16="http://schemas.microsoft.com/office/drawing/2014/main" val="20002"/>
                    </a:ext>
                  </a:extLst>
                </a:gridCol>
              </a:tblGrid>
              <a:tr h="421046">
                <a:tc>
                  <a:txBody>
                    <a:bodyPr/>
                    <a:lstStyle/>
                    <a:p>
                      <a:pPr algn="ctr"/>
                      <a:r>
                        <a:rPr lang="fr-FR" sz="1200" dirty="0">
                          <a:solidFill>
                            <a:srgbClr val="182D67"/>
                          </a:solidFill>
                        </a:rPr>
                        <a:t>SITUATIONS/PROBLÉMATIQUES PEC par le DAC-PTA</a:t>
                      </a:r>
                    </a:p>
                  </a:txBody>
                  <a:tcPr anchor="ctr">
                    <a:noFill/>
                  </a:tcPr>
                </a:tc>
                <a:tc>
                  <a:txBody>
                    <a:bodyPr/>
                    <a:lstStyle/>
                    <a:p>
                      <a:pPr algn="ctr"/>
                      <a:r>
                        <a:rPr lang="fr-FR" sz="700" dirty="0" err="1"/>
                        <a:t>Interpellat</a:t>
                      </a:r>
                      <a:r>
                        <a:rPr lang="fr-FR" sz="700" dirty="0"/>
                        <a:t>° DAC PTA en TEMPS REEL</a:t>
                      </a:r>
                    </a:p>
                  </a:txBody>
                  <a:tcPr/>
                </a:tc>
                <a:tc>
                  <a:txBody>
                    <a:bodyPr/>
                    <a:lstStyle/>
                    <a:p>
                      <a:pPr algn="ctr"/>
                      <a:r>
                        <a:rPr lang="fr-FR" sz="700" dirty="0"/>
                        <a:t>VIGILANCE </a:t>
                      </a:r>
                      <a:r>
                        <a:rPr lang="fr-FR" sz="700" baseline="0" dirty="0"/>
                        <a:t>et/ou SUIVIS (rappels)</a:t>
                      </a:r>
                      <a:endParaRPr lang="fr-FR" sz="700" dirty="0"/>
                    </a:p>
                  </a:txBody>
                  <a:tcPr/>
                </a:tc>
                <a:extLst>
                  <a:ext uri="{0D108BD9-81ED-4DB2-BD59-A6C34878D82A}">
                    <a16:rowId xmlns:a16="http://schemas.microsoft.com/office/drawing/2014/main" val="10000"/>
                  </a:ext>
                </a:extLst>
              </a:tr>
              <a:tr h="6315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dirty="0">
                          <a:solidFill>
                            <a:schemeClr val="tx2"/>
                          </a:solidFill>
                          <a:latin typeface="+mn-lt"/>
                          <a:ea typeface="Calibri"/>
                          <a:cs typeface="Calibri Light"/>
                        </a:rPr>
                        <a:t>Patient</a:t>
                      </a:r>
                      <a:r>
                        <a:rPr lang="fr-FR" sz="900" baseline="0" dirty="0">
                          <a:solidFill>
                            <a:schemeClr val="tx2"/>
                          </a:solidFill>
                          <a:latin typeface="+mn-lt"/>
                          <a:ea typeface="Calibri"/>
                          <a:cs typeface="Calibri Light"/>
                        </a:rPr>
                        <a:t> fragile/complexe nécessitant une évaluation complémentaire et un recours au médecin traitant ou un accès à des soins non programmés</a:t>
                      </a:r>
                      <a:r>
                        <a:rPr lang="fr-FR" sz="900" dirty="0">
                          <a:solidFill>
                            <a:schemeClr val="tx2"/>
                          </a:solidFill>
                          <a:latin typeface="+mn-lt"/>
                          <a:ea typeface="Calibri"/>
                          <a:cs typeface="Calibri Light"/>
                        </a:rPr>
                        <a:t> (en lien avec OSNP…)</a:t>
                      </a:r>
                      <a:endParaRPr lang="fr-FR" sz="900" dirty="0">
                        <a:solidFill>
                          <a:schemeClr val="tx2"/>
                        </a:solidFill>
                        <a:latin typeface="+mn-lt"/>
                        <a:ea typeface="Calibri"/>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dirty="0">
                          <a:solidFill>
                            <a:schemeClr val="tx2"/>
                          </a:solidFill>
                          <a:latin typeface="+mn-lt"/>
                          <a:ea typeface="Calibri"/>
                          <a:cs typeface="Times New Roman"/>
                        </a:rPr>
                        <a:t>X</a:t>
                      </a:r>
                    </a:p>
                  </a:txBody>
                  <a:tcPr anchor="ctr"/>
                </a:tc>
                <a:tc>
                  <a:txBody>
                    <a:bodyPr/>
                    <a:lstStyle/>
                    <a:p>
                      <a:pPr algn="ctr"/>
                      <a:endParaRPr lang="fr-FR" sz="1050" dirty="0">
                        <a:solidFill>
                          <a:schemeClr val="tx2"/>
                        </a:solidFill>
                      </a:endParaRPr>
                    </a:p>
                  </a:txBody>
                  <a:tcPr anchor="ctr"/>
                </a:tc>
                <a:extLst>
                  <a:ext uri="{0D108BD9-81ED-4DB2-BD59-A6C34878D82A}">
                    <a16:rowId xmlns:a16="http://schemas.microsoft.com/office/drawing/2014/main" val="10001"/>
                  </a:ext>
                </a:extLst>
              </a:tr>
              <a:tr h="3631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dirty="0">
                          <a:solidFill>
                            <a:schemeClr val="tx2"/>
                          </a:solidFill>
                          <a:latin typeface="+mn-lt"/>
                          <a:ea typeface="Calibri"/>
                          <a:cs typeface="Times New Roman"/>
                        </a:rPr>
                        <a:t>Personne isolée ou aidant nécessitant une hospitalisation sans critère d’urgence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dirty="0">
                          <a:solidFill>
                            <a:schemeClr val="tx2"/>
                          </a:solidFill>
                          <a:latin typeface="+mn-lt"/>
                          <a:ea typeface="Calibri"/>
                          <a:cs typeface="Times New Roman"/>
                        </a:rPr>
                        <a:t>X</a:t>
                      </a:r>
                    </a:p>
                  </a:txBody>
                  <a:tcPr anchor="ctr"/>
                </a:tc>
                <a:tc>
                  <a:txBody>
                    <a:bodyPr/>
                    <a:lstStyle/>
                    <a:p>
                      <a:pPr algn="ctr"/>
                      <a:endParaRPr lang="fr-FR" sz="1050" dirty="0">
                        <a:solidFill>
                          <a:schemeClr val="tx2"/>
                        </a:solidFill>
                      </a:endParaRPr>
                    </a:p>
                  </a:txBody>
                  <a:tcPr anchor="ctr"/>
                </a:tc>
                <a:extLst>
                  <a:ext uri="{0D108BD9-81ED-4DB2-BD59-A6C34878D82A}">
                    <a16:rowId xmlns:a16="http://schemas.microsoft.com/office/drawing/2014/main" val="10002"/>
                  </a:ext>
                </a:extLst>
              </a:tr>
              <a:tr h="494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kern="1200" dirty="0">
                          <a:solidFill>
                            <a:schemeClr val="tx2"/>
                          </a:solidFill>
                          <a:latin typeface="+mn-lt"/>
                          <a:ea typeface="+mn-ea"/>
                          <a:cs typeface="+mn-cs"/>
                        </a:rPr>
                        <a:t>Patient en sortie d’hospitalisation avec problématique ne nécessitant pas de nouvelle hospitalisation</a:t>
                      </a: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3"/>
                  </a:ext>
                </a:extLst>
              </a:tr>
              <a:tr h="494280">
                <a:tc>
                  <a:txBody>
                    <a:bodyPr/>
                    <a:lstStyle/>
                    <a:p>
                      <a:r>
                        <a:rPr lang="fr-FR" sz="900" kern="1200" dirty="0">
                          <a:solidFill>
                            <a:schemeClr val="tx2"/>
                          </a:solidFill>
                          <a:latin typeface="+mn-lt"/>
                          <a:ea typeface="+mn-ea"/>
                          <a:cs typeface="+mn-cs"/>
                        </a:rPr>
                        <a:t>Patient isolé en situation médico-sociale complexe ne relevant pas d’une hospitalisation</a:t>
                      </a: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4"/>
                  </a:ext>
                </a:extLst>
              </a:tr>
              <a:tr h="2505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kern="1200" dirty="0">
                          <a:solidFill>
                            <a:schemeClr val="tx2"/>
                          </a:solidFill>
                          <a:latin typeface="+mn-lt"/>
                          <a:ea typeface="+mn-ea"/>
                          <a:cs typeface="+mn-cs"/>
                        </a:rPr>
                        <a:t>Patients </a:t>
                      </a:r>
                      <a:r>
                        <a:rPr lang="fr-FR" sz="900" kern="1200" dirty="0" err="1">
                          <a:solidFill>
                            <a:schemeClr val="tx2"/>
                          </a:solidFill>
                          <a:latin typeface="+mn-lt"/>
                          <a:ea typeface="+mn-ea"/>
                          <a:cs typeface="+mn-cs"/>
                        </a:rPr>
                        <a:t>onco</a:t>
                      </a:r>
                      <a:r>
                        <a:rPr lang="fr-FR" sz="900" kern="1200" dirty="0">
                          <a:solidFill>
                            <a:schemeClr val="tx2"/>
                          </a:solidFill>
                          <a:latin typeface="+mn-lt"/>
                          <a:ea typeface="+mn-ea"/>
                          <a:cs typeface="+mn-cs"/>
                        </a:rPr>
                        <a:t>-gériatriques</a:t>
                      </a: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5"/>
                  </a:ext>
                </a:extLst>
              </a:tr>
              <a:tr h="250528">
                <a:tc>
                  <a:txBody>
                    <a:bodyPr/>
                    <a:lstStyle/>
                    <a:p>
                      <a:r>
                        <a:rPr lang="fr-FR" sz="900" kern="1200" dirty="0">
                          <a:solidFill>
                            <a:schemeClr val="tx2"/>
                          </a:solidFill>
                          <a:latin typeface="+mn-lt"/>
                          <a:ea typeface="+mn-ea"/>
                          <a:cs typeface="+mn-cs"/>
                        </a:rPr>
                        <a:t>Patient avec des troubles cognitifs à domicile</a:t>
                      </a:r>
                      <a:endParaRPr lang="fr-FR" sz="900" dirty="0">
                        <a:solidFill>
                          <a:schemeClr val="tx2"/>
                        </a:solidFill>
                      </a:endParaRP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6"/>
                  </a:ext>
                </a:extLst>
              </a:tr>
              <a:tr h="363173">
                <a:tc>
                  <a:txBody>
                    <a:bodyPr/>
                    <a:lstStyle/>
                    <a:p>
                      <a:r>
                        <a:rPr lang="fr-FR" sz="900" dirty="0">
                          <a:solidFill>
                            <a:schemeClr val="tx2"/>
                          </a:solidFill>
                        </a:rPr>
                        <a:t>Personne en situation de handicap </a:t>
                      </a:r>
                      <a:r>
                        <a:rPr lang="fr-FR" sz="900" kern="1200" dirty="0">
                          <a:solidFill>
                            <a:schemeClr val="tx2"/>
                          </a:solidFill>
                          <a:latin typeface="+mn-lt"/>
                          <a:ea typeface="+mn-ea"/>
                          <a:cs typeface="+mn-cs"/>
                        </a:rPr>
                        <a:t>ne relevant pas d’une hospitalisation</a:t>
                      </a:r>
                      <a:endParaRPr lang="fr-FR" sz="900" dirty="0">
                        <a:solidFill>
                          <a:schemeClr val="tx2"/>
                        </a:solidFill>
                      </a:endParaRP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7"/>
                  </a:ext>
                </a:extLst>
              </a:tr>
              <a:tr h="3569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kern="1200" dirty="0">
                          <a:solidFill>
                            <a:schemeClr val="tx2"/>
                          </a:solidFill>
                          <a:latin typeface="+mn-lt"/>
                          <a:ea typeface="+mn-ea"/>
                          <a:cs typeface="+mn-cs"/>
                        </a:rPr>
                        <a:t>Patient</a:t>
                      </a:r>
                      <a:r>
                        <a:rPr lang="fr-FR" sz="900" kern="1200" baseline="0" dirty="0">
                          <a:solidFill>
                            <a:schemeClr val="tx2"/>
                          </a:solidFill>
                          <a:latin typeface="+mn-lt"/>
                          <a:ea typeface="+mn-ea"/>
                          <a:cs typeface="+mn-cs"/>
                        </a:rPr>
                        <a:t> avec troubles de la santé mentale (hors situation de crise)</a:t>
                      </a:r>
                      <a:endParaRPr lang="fr-FR" sz="900" kern="1200" dirty="0">
                        <a:solidFill>
                          <a:schemeClr val="tx2"/>
                        </a:solidFill>
                        <a:latin typeface="+mn-lt"/>
                        <a:ea typeface="+mn-ea"/>
                        <a:cs typeface="+mn-cs"/>
                      </a:endParaRPr>
                    </a:p>
                  </a:txBody>
                  <a:tcPr anchor="ctr"/>
                </a:tc>
                <a:tc>
                  <a:txBody>
                    <a:bodyPr/>
                    <a:lstStyle/>
                    <a:p>
                      <a:pPr algn="ctr"/>
                      <a:r>
                        <a:rPr lang="fr-FR" sz="1050" dirty="0">
                          <a:solidFill>
                            <a:schemeClr val="tx2"/>
                          </a:solidFill>
                        </a:rPr>
                        <a:t>X</a:t>
                      </a: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8"/>
                  </a:ext>
                </a:extLst>
              </a:tr>
              <a:tr h="250528">
                <a:tc>
                  <a:txBody>
                    <a:bodyPr/>
                    <a:lstStyle/>
                    <a:p>
                      <a:r>
                        <a:rPr lang="fr-FR" sz="900" kern="1200" dirty="0">
                          <a:solidFill>
                            <a:schemeClr val="tx2"/>
                          </a:solidFill>
                          <a:latin typeface="+mn-lt"/>
                          <a:ea typeface="+mn-ea"/>
                          <a:cs typeface="+mn-cs"/>
                        </a:rPr>
                        <a:t>Patient en fin de vie à domicile</a:t>
                      </a:r>
                      <a:endParaRPr lang="fr-FR" sz="900" dirty="0">
                        <a:solidFill>
                          <a:schemeClr val="tx2"/>
                        </a:solidFill>
                      </a:endParaRPr>
                    </a:p>
                  </a:txBody>
                  <a:tcPr anchor="ctr"/>
                </a:tc>
                <a:tc>
                  <a:txBody>
                    <a:bodyPr/>
                    <a:lstStyle/>
                    <a:p>
                      <a:pPr algn="ctr"/>
                      <a:endParaRPr lang="fr-FR" sz="1050" dirty="0">
                        <a:solidFill>
                          <a:schemeClr val="tx2"/>
                        </a:solidFill>
                      </a:endParaRP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09"/>
                  </a:ext>
                </a:extLst>
              </a:tr>
              <a:tr h="356979">
                <a:tc>
                  <a:txBody>
                    <a:bodyPr/>
                    <a:lstStyle/>
                    <a:p>
                      <a:r>
                        <a:rPr lang="fr-FR" sz="900" dirty="0">
                          <a:solidFill>
                            <a:schemeClr val="tx2"/>
                          </a:solidFill>
                        </a:rPr>
                        <a:t>Patient </a:t>
                      </a:r>
                      <a:r>
                        <a:rPr lang="fr-FR" sz="900" baseline="0" dirty="0">
                          <a:solidFill>
                            <a:schemeClr val="tx2"/>
                          </a:solidFill>
                        </a:rPr>
                        <a:t>ayant bénéficié d’un conseil médical en nuit profonde</a:t>
                      </a:r>
                      <a:endParaRPr lang="fr-FR" sz="900" dirty="0">
                        <a:solidFill>
                          <a:schemeClr val="tx2"/>
                        </a:solidFill>
                      </a:endParaRPr>
                    </a:p>
                  </a:txBody>
                  <a:tcPr anchor="ctr"/>
                </a:tc>
                <a:tc>
                  <a:txBody>
                    <a:bodyPr/>
                    <a:lstStyle/>
                    <a:p>
                      <a:pPr algn="ctr"/>
                      <a:endParaRPr lang="fr-FR" sz="1050" dirty="0">
                        <a:solidFill>
                          <a:schemeClr val="tx2"/>
                        </a:solidFill>
                      </a:endParaRP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10"/>
                  </a:ext>
                </a:extLst>
              </a:tr>
              <a:tr h="3569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kern="1200" dirty="0">
                          <a:solidFill>
                            <a:schemeClr val="tx2"/>
                          </a:solidFill>
                          <a:latin typeface="+mn-lt"/>
                          <a:ea typeface="+mn-ea"/>
                          <a:cs typeface="+mn-cs"/>
                        </a:rPr>
                        <a:t>Patient chuteur ayant nécessité un relevage sans hospitalisation</a:t>
                      </a:r>
                      <a:endParaRPr lang="fr-FR" sz="900" dirty="0">
                        <a:solidFill>
                          <a:schemeClr val="tx2"/>
                        </a:solidFill>
                      </a:endParaRPr>
                    </a:p>
                  </a:txBody>
                  <a:tcPr anchor="ctr"/>
                </a:tc>
                <a:tc>
                  <a:txBody>
                    <a:bodyPr/>
                    <a:lstStyle/>
                    <a:p>
                      <a:pPr algn="ctr"/>
                      <a:endParaRPr lang="fr-FR" sz="1050" dirty="0">
                        <a:solidFill>
                          <a:schemeClr val="tx2"/>
                        </a:solidFill>
                      </a:endParaRPr>
                    </a:p>
                  </a:txBody>
                  <a:tcPr anchor="ctr"/>
                </a:tc>
                <a:tc>
                  <a:txBody>
                    <a:bodyPr/>
                    <a:lstStyle/>
                    <a:p>
                      <a:pPr algn="ctr"/>
                      <a:r>
                        <a:rPr lang="fr-FR" sz="1050" dirty="0">
                          <a:solidFill>
                            <a:schemeClr val="tx2"/>
                          </a:solidFill>
                        </a:rPr>
                        <a:t>X</a:t>
                      </a:r>
                    </a:p>
                  </a:txBody>
                  <a:tcPr anchor="ctr"/>
                </a:tc>
                <a:extLst>
                  <a:ext uri="{0D108BD9-81ED-4DB2-BD59-A6C34878D82A}">
                    <a16:rowId xmlns:a16="http://schemas.microsoft.com/office/drawing/2014/main" val="10011"/>
                  </a:ext>
                </a:extLst>
              </a:tr>
            </a:tbl>
          </a:graphicData>
        </a:graphic>
      </p:graphicFrame>
      <p:sp>
        <p:nvSpPr>
          <p:cNvPr id="3" name="Rectangle 2"/>
          <p:cNvSpPr/>
          <p:nvPr/>
        </p:nvSpPr>
        <p:spPr>
          <a:xfrm>
            <a:off x="432144" y="236421"/>
            <a:ext cx="4109120" cy="3619452"/>
          </a:xfrm>
          <a:prstGeom prst="rect">
            <a:avLst/>
          </a:prstGeom>
        </p:spPr>
        <p:txBody>
          <a:bodyPr wrap="square" lIns="0" tIns="0" rIns="0" bIns="0">
            <a:spAutoFit/>
          </a:bodyPr>
          <a:lstStyle/>
          <a:p>
            <a:pPr marL="898525" algn="just">
              <a:lnSpc>
                <a:spcPct val="105000"/>
              </a:lnSpc>
              <a:spcAft>
                <a:spcPts val="0"/>
              </a:spcAft>
            </a:pPr>
            <a:r>
              <a:rPr lang="fr-FR" sz="1400" kern="1400" spc="25" dirty="0">
                <a:solidFill>
                  <a:srgbClr val="209B38"/>
                </a:solidFill>
                <a:ea typeface="Calibri"/>
                <a:cs typeface="Times New Roman"/>
              </a:rPr>
              <a:t>Les coordonnateurs du DAC-PTA interviennent </a:t>
            </a:r>
            <a:r>
              <a:rPr lang="fr-FR" sz="1400" b="1" kern="1400" spc="25" dirty="0">
                <a:solidFill>
                  <a:srgbClr val="209B38"/>
                </a:solidFill>
                <a:ea typeface="Calibri"/>
                <a:cs typeface="Times New Roman"/>
              </a:rPr>
              <a:t>« sur prescription », </a:t>
            </a:r>
            <a:r>
              <a:rPr lang="fr-FR" sz="1400" kern="1400" spc="25" dirty="0">
                <a:solidFill>
                  <a:srgbClr val="209B38"/>
                </a:solidFill>
                <a:ea typeface="Calibri"/>
                <a:cs typeface="Times New Roman"/>
              </a:rPr>
              <a:t>en aval d’une régulation médicale. </a:t>
            </a:r>
          </a:p>
          <a:p>
            <a:pPr marL="898525" algn="just">
              <a:lnSpc>
                <a:spcPct val="105000"/>
              </a:lnSpc>
              <a:spcAft>
                <a:spcPts val="0"/>
              </a:spcAft>
            </a:pPr>
            <a:r>
              <a:rPr lang="fr-FR" sz="1400" kern="1400" spc="25" dirty="0">
                <a:solidFill>
                  <a:srgbClr val="209B38"/>
                </a:solidFill>
                <a:ea typeface="Calibri"/>
                <a:cs typeface="Times New Roman"/>
              </a:rPr>
              <a:t>Ils mettent à disposition leur « expertise » parcours et leur connaissance du territoire.</a:t>
            </a:r>
          </a:p>
          <a:p>
            <a:pPr algn="just">
              <a:lnSpc>
                <a:spcPct val="105000"/>
              </a:lnSpc>
              <a:spcAft>
                <a:spcPts val="0"/>
              </a:spcAft>
            </a:pPr>
            <a:r>
              <a:rPr lang="fr-FR" sz="1400" kern="1400" spc="25" dirty="0">
                <a:solidFill>
                  <a:srgbClr val="209B38"/>
                </a:solidFill>
                <a:ea typeface="Calibri"/>
                <a:cs typeface="Times New Roman"/>
              </a:rPr>
              <a:t>C’est une nouvelle posture professionnelle qui consiste à « aller vers » les patients et leur équipe de soins afin d’identifier les difficultés voire la complexité dans le but d’anticiper les ruptures ou la dégradation de l’état de santé.</a:t>
            </a:r>
          </a:p>
          <a:p>
            <a:pPr algn="just">
              <a:lnSpc>
                <a:spcPct val="105000"/>
              </a:lnSpc>
            </a:pPr>
            <a:r>
              <a:rPr lang="fr-FR" sz="1400" kern="1400" spc="25" dirty="0">
                <a:solidFill>
                  <a:srgbClr val="209B38"/>
                </a:solidFill>
                <a:ea typeface="Calibri"/>
                <a:cs typeface="Times New Roman"/>
              </a:rPr>
              <a:t>Le patient est positionné dans un accompagnement global et structuré.</a:t>
            </a:r>
          </a:p>
          <a:p>
            <a:pPr algn="just">
              <a:lnSpc>
                <a:spcPct val="105000"/>
              </a:lnSpc>
            </a:pPr>
            <a:r>
              <a:rPr lang="fr-FR" sz="1400" kern="1400" spc="25" dirty="0">
                <a:solidFill>
                  <a:srgbClr val="209B38"/>
                </a:solidFill>
                <a:ea typeface="Calibri"/>
                <a:cs typeface="Times New Roman"/>
              </a:rPr>
              <a:t>Le lien avec le médecin traitant est systématique.</a:t>
            </a:r>
          </a:p>
          <a:p>
            <a:pPr algn="just">
              <a:lnSpc>
                <a:spcPct val="105000"/>
              </a:lnSpc>
              <a:spcAft>
                <a:spcPts val="0"/>
              </a:spcAft>
            </a:pPr>
            <a:endParaRPr lang="fr-FR" sz="2800" kern="1400" spc="25" dirty="0">
              <a:solidFill>
                <a:srgbClr val="209B38"/>
              </a:solidFill>
              <a:ea typeface="Calibri"/>
              <a:cs typeface="Times New Roman"/>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65" y="377096"/>
            <a:ext cx="643360" cy="936874"/>
          </a:xfrm>
          <a:prstGeom prst="rect">
            <a:avLst/>
          </a:prstGeom>
        </p:spPr>
      </p:pic>
      <p:sp>
        <p:nvSpPr>
          <p:cNvPr id="5" name="Rectangle 4"/>
          <p:cNvSpPr/>
          <p:nvPr/>
        </p:nvSpPr>
        <p:spPr>
          <a:xfrm>
            <a:off x="325916" y="3631488"/>
            <a:ext cx="4321575" cy="1384995"/>
          </a:xfrm>
          <a:prstGeom prst="rect">
            <a:avLst/>
          </a:prstGeom>
        </p:spPr>
        <p:txBody>
          <a:bodyPr wrap="square">
            <a:spAutoFit/>
          </a:bodyPr>
          <a:lstStyle/>
          <a:p>
            <a:pPr algn="ctr">
              <a:spcAft>
                <a:spcPts val="0"/>
              </a:spcAft>
            </a:pPr>
            <a:r>
              <a:rPr lang="fr-FR" sz="1400" b="1" dirty="0">
                <a:solidFill>
                  <a:srgbClr val="002060"/>
                </a:solidFill>
                <a:ea typeface="Cambria" panose="02040503050406030204" pitchFamily="18" charset="0"/>
                <a:cs typeface="Times New Roman" panose="02020603050405020304" pitchFamily="18" charset="0"/>
              </a:rPr>
              <a:t>Cette approche permet aussi de mettre en lumière les principaux risques de ruptures et les besoins de renforcement de la coordination afin de favoriser la continuité, la sécurité et la fluidité du parcours.</a:t>
            </a:r>
          </a:p>
          <a:p>
            <a:pPr algn="ctr">
              <a:spcAft>
                <a:spcPts val="0"/>
              </a:spcAft>
            </a:pPr>
            <a:r>
              <a:rPr lang="fr-FR" sz="1400" b="1" dirty="0">
                <a:solidFill>
                  <a:srgbClr val="002060"/>
                </a:solidFill>
                <a:ea typeface="Cambria" panose="02040503050406030204" pitchFamily="18" charset="0"/>
                <a:cs typeface="Times New Roman" panose="02020603050405020304" pitchFamily="18" charset="0"/>
              </a:rPr>
              <a:t>Elle vient renforcer le rôle de coordination territoriale du DAC-PTA.</a:t>
            </a:r>
          </a:p>
        </p:txBody>
      </p:sp>
      <p:pic>
        <p:nvPicPr>
          <p:cNvPr id="6" name="Image 8" descr="bande-chapitre.png">
            <a:extLst>
              <a:ext uri="{FF2B5EF4-FFF2-40B4-BE49-F238E27FC236}">
                <a16:creationId xmlns:a16="http://schemas.microsoft.com/office/drawing/2014/main" id="{9486E42F-BB4E-4549-BC56-6F76D4A3623D}"/>
              </a:ext>
            </a:extLst>
          </p:cNvPr>
          <p:cNvPicPr>
            <a:picLocks noChangeArrowheads="1"/>
          </p:cNvPicPr>
          <p:nvPr/>
        </p:nvPicPr>
        <p:blipFill>
          <a:blip r:embed="rId3">
            <a:extLst>
              <a:ext uri="{28A0092B-C50C-407E-A947-70E740481C1C}">
                <a14:useLocalDpi xmlns:a14="http://schemas.microsoft.com/office/drawing/2010/main" val="0"/>
              </a:ext>
            </a:extLst>
          </a:blip>
          <a:srcRect l="60867" t="1671" r="22128" b="1671"/>
          <a:stretch>
            <a:fillRect/>
          </a:stretch>
        </p:blipFill>
        <p:spPr bwMode="auto">
          <a:xfrm>
            <a:off x="-1588" y="0"/>
            <a:ext cx="247651"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248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nvSpPr>
        <p:spPr>
          <a:xfrm>
            <a:off x="265471" y="686817"/>
            <a:ext cx="8653536" cy="41764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dirty="0">
              <a:solidFill>
                <a:srgbClr val="182D67"/>
              </a:solidFill>
            </a:endParaRPr>
          </a:p>
          <a:p>
            <a:pPr algn="just"/>
            <a:endParaRPr lang="fr-FR" dirty="0">
              <a:solidFill>
                <a:srgbClr val="182D67"/>
              </a:solidFill>
            </a:endParaRPr>
          </a:p>
          <a:p>
            <a:pPr algn="just"/>
            <a:endParaRPr lang="fr-FR" dirty="0">
              <a:solidFill>
                <a:srgbClr val="182D67"/>
              </a:solidFill>
            </a:endParaRPr>
          </a:p>
        </p:txBody>
      </p:sp>
      <p:pic>
        <p:nvPicPr>
          <p:cNvPr id="5" name="Image 4"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sp>
        <p:nvSpPr>
          <p:cNvPr id="2" name="ZoneTexte 1"/>
          <p:cNvSpPr txBox="1"/>
          <p:nvPr/>
        </p:nvSpPr>
        <p:spPr>
          <a:xfrm>
            <a:off x="245327" y="3941"/>
            <a:ext cx="4025743" cy="830997"/>
          </a:xfrm>
          <a:prstGeom prst="rect">
            <a:avLst/>
          </a:prstGeom>
          <a:noFill/>
        </p:spPr>
        <p:txBody>
          <a:bodyPr wrap="square" rtlCol="0">
            <a:spAutoFit/>
          </a:bodyPr>
          <a:lstStyle/>
          <a:p>
            <a:r>
              <a:rPr lang="fr-FR" sz="2400" b="1" dirty="0">
                <a:solidFill>
                  <a:srgbClr val="008000"/>
                </a:solidFill>
              </a:rPr>
              <a:t>SAS 86: Quelques chiffres sur le bilan d’activité du DAC</a:t>
            </a:r>
          </a:p>
        </p:txBody>
      </p:sp>
      <p:pic>
        <p:nvPicPr>
          <p:cNvPr id="11" name="table"/>
          <p:cNvPicPr>
            <a:picLocks noChangeAspect="1"/>
          </p:cNvPicPr>
          <p:nvPr/>
        </p:nvPicPr>
        <p:blipFill>
          <a:blip r:embed="rId3"/>
          <a:stretch>
            <a:fillRect/>
          </a:stretch>
        </p:blipFill>
        <p:spPr>
          <a:xfrm>
            <a:off x="293506" y="1075510"/>
            <a:ext cx="3172708" cy="3541717"/>
          </a:xfrm>
          <a:prstGeom prst="rect">
            <a:avLst/>
          </a:prstGeom>
        </p:spPr>
      </p:pic>
      <p:sp>
        <p:nvSpPr>
          <p:cNvPr id="9" name="ZoneTexte 6"/>
          <p:cNvSpPr txBox="1">
            <a:spLocks noChangeArrowheads="1"/>
          </p:cNvSpPr>
          <p:nvPr/>
        </p:nvSpPr>
        <p:spPr bwMode="auto">
          <a:xfrm>
            <a:off x="4259731" y="252056"/>
            <a:ext cx="4537075" cy="260350"/>
          </a:xfrm>
          <a:prstGeom prst="rect">
            <a:avLst/>
          </a:prstGeom>
          <a:solidFill>
            <a:srgbClr val="00B050"/>
          </a:solidFill>
          <a:ln w="12700">
            <a:solidFill>
              <a:srgbClr val="00206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fontAlgn="b">
              <a:spcBef>
                <a:spcPct val="0"/>
              </a:spcBef>
              <a:buFontTx/>
              <a:buNone/>
            </a:pPr>
            <a:r>
              <a:rPr lang="fr-FR" altLang="fr-FR" sz="1100" b="1" dirty="0" smtClean="0">
                <a:solidFill>
                  <a:schemeClr val="bg1"/>
                </a:solidFill>
                <a:latin typeface="Calibri" panose="020F0502020204030204" pitchFamily="34" charset="0"/>
                <a:cs typeface="Calibri" panose="020F0502020204030204" pitchFamily="34" charset="0"/>
              </a:rPr>
              <a:t>Janvier 2022 </a:t>
            </a:r>
            <a:r>
              <a:rPr lang="fr-FR" altLang="fr-FR" sz="1100" b="1" dirty="0">
                <a:solidFill>
                  <a:schemeClr val="bg1"/>
                </a:solidFill>
                <a:latin typeface="Calibri" panose="020F0502020204030204" pitchFamily="34" charset="0"/>
                <a:cs typeface="Calibri" panose="020F0502020204030204" pitchFamily="34" charset="0"/>
              </a:rPr>
              <a:t>à </a:t>
            </a:r>
            <a:r>
              <a:rPr lang="fr-FR" altLang="fr-FR" sz="1100" b="1" dirty="0" smtClean="0">
                <a:solidFill>
                  <a:schemeClr val="bg1"/>
                </a:solidFill>
                <a:latin typeface="Calibri" panose="020F0502020204030204" pitchFamily="34" charset="0"/>
                <a:cs typeface="Calibri" panose="020F0502020204030204" pitchFamily="34" charset="0"/>
              </a:rPr>
              <a:t>Aout2022</a:t>
            </a:r>
            <a:endParaRPr lang="fr-FR" altLang="fr-FR" sz="1100" b="1" dirty="0">
              <a:solidFill>
                <a:schemeClr val="bg1"/>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4"/>
          <a:stretch>
            <a:fillRect/>
          </a:stretch>
        </p:blipFill>
        <p:spPr>
          <a:xfrm>
            <a:off x="3747458" y="686817"/>
            <a:ext cx="6523593" cy="1963082"/>
          </a:xfrm>
          <a:prstGeom prst="rect">
            <a:avLst/>
          </a:prstGeom>
        </p:spPr>
      </p:pic>
      <p:pic>
        <p:nvPicPr>
          <p:cNvPr id="6" name="Image 5"/>
          <p:cNvPicPr>
            <a:picLocks noChangeAspect="1"/>
          </p:cNvPicPr>
          <p:nvPr/>
        </p:nvPicPr>
        <p:blipFill>
          <a:blip r:embed="rId5"/>
          <a:stretch>
            <a:fillRect/>
          </a:stretch>
        </p:blipFill>
        <p:spPr>
          <a:xfrm>
            <a:off x="3747459" y="2734911"/>
            <a:ext cx="6438532" cy="2219222"/>
          </a:xfrm>
          <a:prstGeom prst="rect">
            <a:avLst/>
          </a:prstGeom>
        </p:spPr>
      </p:pic>
    </p:spTree>
    <p:extLst>
      <p:ext uri="{BB962C8B-B14F-4D97-AF65-F5344CB8AC3E}">
        <p14:creationId xmlns:p14="http://schemas.microsoft.com/office/powerpoint/2010/main" val="908040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051637" y="1629015"/>
            <a:ext cx="6646689" cy="523220"/>
          </a:xfrm>
          <a:prstGeom prst="rect">
            <a:avLst/>
          </a:prstGeom>
          <a:noFill/>
        </p:spPr>
        <p:txBody>
          <a:bodyPr wrap="square" rtlCol="0">
            <a:spAutoFit/>
          </a:bodyPr>
          <a:lstStyle/>
          <a:p>
            <a:pPr algn="ctr"/>
            <a:r>
              <a:rPr lang="fr-FR" sz="2800" b="1" dirty="0" smtClean="0">
                <a:solidFill>
                  <a:srgbClr val="209B38"/>
                </a:solidFill>
              </a:rPr>
              <a:t>Les autres filières ?</a:t>
            </a:r>
            <a:endParaRPr lang="fr-FR" sz="2800" b="1" dirty="0">
              <a:solidFill>
                <a:srgbClr val="209B38"/>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853" y="3534655"/>
            <a:ext cx="2199441" cy="1511774"/>
          </a:xfrm>
          <a:prstGeom prst="rect">
            <a:avLst/>
          </a:prstGeom>
        </p:spPr>
      </p:pic>
      <p:pic>
        <p:nvPicPr>
          <p:cNvPr id="7" name="Picture 2" descr="Contact / Samu - Urgences de 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410" y="2657241"/>
            <a:ext cx="678278" cy="40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841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874FDD7-7926-45BF-85A5-93B0700EC8A1}"/>
              </a:ext>
            </a:extLst>
          </p:cNvPr>
          <p:cNvSpPr txBox="1">
            <a:spLocks/>
          </p:cNvSpPr>
          <p:nvPr/>
        </p:nvSpPr>
        <p:spPr>
          <a:xfrm>
            <a:off x="246062" y="54970"/>
            <a:ext cx="8897937" cy="6471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smtClean="0">
                <a:solidFill>
                  <a:srgbClr val="209B38"/>
                </a:solidFill>
              </a:rPr>
              <a:t>Mise </a:t>
            </a:r>
            <a:r>
              <a:rPr lang="fr-FR" sz="2400" b="1" dirty="0">
                <a:solidFill>
                  <a:srgbClr val="209B38"/>
                </a:solidFill>
              </a:rPr>
              <a:t>en place de filières parallèles autonomes en terme de fonctionnement et </a:t>
            </a:r>
            <a:r>
              <a:rPr lang="fr-FR" sz="2400" b="1" dirty="0" smtClean="0">
                <a:solidFill>
                  <a:srgbClr val="209B38"/>
                </a:solidFill>
              </a:rPr>
              <a:t>d’animation: la filière psy  </a:t>
            </a:r>
            <a:r>
              <a:rPr lang="fr-FR" sz="1800" b="1" dirty="0">
                <a:solidFill>
                  <a:srgbClr val="FFC000"/>
                </a:solidFill>
              </a:rPr>
              <a:t>à</a:t>
            </a:r>
            <a:r>
              <a:rPr lang="fr-FR" sz="1800" b="1" dirty="0" smtClean="0">
                <a:solidFill>
                  <a:srgbClr val="FFC000"/>
                </a:solidFill>
              </a:rPr>
              <a:t> construire fin 2023</a:t>
            </a:r>
            <a:endParaRPr lang="fr-FR" sz="1800" b="1" dirty="0">
              <a:solidFill>
                <a:srgbClr val="FFC000"/>
              </a:solidFill>
            </a:endParaRPr>
          </a:p>
        </p:txBody>
      </p:sp>
      <p:sp>
        <p:nvSpPr>
          <p:cNvPr id="8" name="Rectangle : coins arrondis 7">
            <a:extLst>
              <a:ext uri="{FF2B5EF4-FFF2-40B4-BE49-F238E27FC236}">
                <a16:creationId xmlns:a16="http://schemas.microsoft.com/office/drawing/2014/main" id="{B6A2975F-EA01-4819-954A-A25483443C0D}"/>
              </a:ext>
            </a:extLst>
          </p:cNvPr>
          <p:cNvSpPr/>
          <p:nvPr/>
        </p:nvSpPr>
        <p:spPr>
          <a:xfrm>
            <a:off x="3445328" y="1714499"/>
            <a:ext cx="2253344" cy="398884"/>
          </a:xfrm>
          <a:prstGeom prst="roundRect">
            <a:avLst/>
          </a:prstGeom>
          <a:gradFill flip="none" rotWithShape="1">
            <a:gsLst>
              <a:gs pos="0">
                <a:srgbClr val="00678A"/>
              </a:gs>
              <a:gs pos="100000">
                <a:srgbClr val="1AB24C"/>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50" b="1" dirty="0"/>
              <a:t>Médecin régulateur S@S</a:t>
            </a:r>
          </a:p>
        </p:txBody>
      </p:sp>
      <p:sp>
        <p:nvSpPr>
          <p:cNvPr id="9" name="Rectangle : coins arrondis 8">
            <a:extLst>
              <a:ext uri="{FF2B5EF4-FFF2-40B4-BE49-F238E27FC236}">
                <a16:creationId xmlns:a16="http://schemas.microsoft.com/office/drawing/2014/main" id="{D1115140-1D9F-43E4-B606-40EBA2EFD296}"/>
              </a:ext>
            </a:extLst>
          </p:cNvPr>
          <p:cNvSpPr/>
          <p:nvPr/>
        </p:nvSpPr>
        <p:spPr>
          <a:xfrm>
            <a:off x="3467099" y="1080372"/>
            <a:ext cx="2253344" cy="398884"/>
          </a:xfrm>
          <a:prstGeom prst="roundRect">
            <a:avLst/>
          </a:prstGeom>
          <a:gradFill flip="none" rotWithShape="1">
            <a:gsLst>
              <a:gs pos="0">
                <a:srgbClr val="00678A"/>
              </a:gs>
              <a:gs pos="100000">
                <a:srgbClr val="1AB24C"/>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50" b="1" dirty="0"/>
              <a:t>ARM Niveau 1</a:t>
            </a:r>
          </a:p>
        </p:txBody>
      </p:sp>
      <p:pic>
        <p:nvPicPr>
          <p:cNvPr id="13" name="Graphique 12" descr="Centre d’appels avec un remplissage uni">
            <a:extLst>
              <a:ext uri="{FF2B5EF4-FFF2-40B4-BE49-F238E27FC236}">
                <a16:creationId xmlns:a16="http://schemas.microsoft.com/office/drawing/2014/main" id="{6F0D9C99-1103-4367-A3B8-546FA39F0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099" y="1028804"/>
            <a:ext cx="505215" cy="505215"/>
          </a:xfrm>
          <a:prstGeom prst="rect">
            <a:avLst/>
          </a:prstGeom>
        </p:spPr>
      </p:pic>
      <p:sp>
        <p:nvSpPr>
          <p:cNvPr id="16" name="Rectangle : coins arrondis 15">
            <a:extLst>
              <a:ext uri="{FF2B5EF4-FFF2-40B4-BE49-F238E27FC236}">
                <a16:creationId xmlns:a16="http://schemas.microsoft.com/office/drawing/2014/main" id="{B53D6269-B90D-4C94-8C98-121E2EF61C07}"/>
              </a:ext>
            </a:extLst>
          </p:cNvPr>
          <p:cNvSpPr/>
          <p:nvPr/>
        </p:nvSpPr>
        <p:spPr>
          <a:xfrm>
            <a:off x="566327" y="2372308"/>
            <a:ext cx="2253344" cy="930729"/>
          </a:xfrm>
          <a:prstGeom prst="roundRect">
            <a:avLst/>
          </a:prstGeom>
          <a:gradFill flip="none" rotWithShape="1">
            <a:gsLst>
              <a:gs pos="0">
                <a:srgbClr val="00678A"/>
              </a:gs>
              <a:gs pos="100000">
                <a:srgbClr val="1AB24C"/>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50" b="1" dirty="0"/>
              <a:t>SAU</a:t>
            </a:r>
          </a:p>
          <a:p>
            <a:pPr algn="ctr"/>
            <a:r>
              <a:rPr lang="fr-FR" sz="1050" dirty="0"/>
              <a:t>Problématique somatique</a:t>
            </a:r>
          </a:p>
          <a:p>
            <a:pPr algn="ctr"/>
            <a:r>
              <a:rPr lang="fr-FR" sz="1050" dirty="0"/>
              <a:t>Tentative de suicide</a:t>
            </a:r>
          </a:p>
        </p:txBody>
      </p:sp>
      <p:sp>
        <p:nvSpPr>
          <p:cNvPr id="17" name="Rectangle : coins arrondis 16">
            <a:extLst>
              <a:ext uri="{FF2B5EF4-FFF2-40B4-BE49-F238E27FC236}">
                <a16:creationId xmlns:a16="http://schemas.microsoft.com/office/drawing/2014/main" id="{441F405E-A16B-424D-9F56-C41CC48C784B}"/>
              </a:ext>
            </a:extLst>
          </p:cNvPr>
          <p:cNvSpPr/>
          <p:nvPr/>
        </p:nvSpPr>
        <p:spPr>
          <a:xfrm>
            <a:off x="6324331" y="2372308"/>
            <a:ext cx="2253344" cy="930729"/>
          </a:xfrm>
          <a:prstGeom prst="roundRect">
            <a:avLst/>
          </a:prstGeom>
          <a:gradFill flip="none" rotWithShape="1">
            <a:gsLst>
              <a:gs pos="0">
                <a:srgbClr val="00678A"/>
              </a:gs>
              <a:gs pos="100000">
                <a:srgbClr val="1AB24C"/>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50" b="1" dirty="0"/>
              <a:t>SMUR</a:t>
            </a:r>
          </a:p>
          <a:p>
            <a:pPr algn="ctr"/>
            <a:r>
              <a:rPr lang="fr-FR" sz="1050" dirty="0"/>
              <a:t>Situations spécifiques</a:t>
            </a:r>
          </a:p>
        </p:txBody>
      </p:sp>
      <p:sp>
        <p:nvSpPr>
          <p:cNvPr id="18" name="Rectangle : coins arrondis 17">
            <a:extLst>
              <a:ext uri="{FF2B5EF4-FFF2-40B4-BE49-F238E27FC236}">
                <a16:creationId xmlns:a16="http://schemas.microsoft.com/office/drawing/2014/main" id="{75D19F5C-3C53-4CD6-B40F-EDC3337ABFDA}"/>
              </a:ext>
            </a:extLst>
          </p:cNvPr>
          <p:cNvSpPr/>
          <p:nvPr/>
        </p:nvSpPr>
        <p:spPr>
          <a:xfrm>
            <a:off x="3467099" y="2372308"/>
            <a:ext cx="2253344" cy="930729"/>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50" b="1" dirty="0"/>
              <a:t>IDE régulation (14h-0h)</a:t>
            </a:r>
          </a:p>
          <a:p>
            <a:pPr algn="ctr"/>
            <a:r>
              <a:rPr lang="fr-FR" sz="1050" dirty="0"/>
              <a:t>Evaluation, proposition et validation de prise en charge avec MR</a:t>
            </a:r>
          </a:p>
        </p:txBody>
      </p:sp>
      <p:sp>
        <p:nvSpPr>
          <p:cNvPr id="19" name="Rectangle : coins arrondis 18">
            <a:extLst>
              <a:ext uri="{FF2B5EF4-FFF2-40B4-BE49-F238E27FC236}">
                <a16:creationId xmlns:a16="http://schemas.microsoft.com/office/drawing/2014/main" id="{99A6DD8C-0D9F-4AA2-AE60-1438F01A2A24}"/>
              </a:ext>
            </a:extLst>
          </p:cNvPr>
          <p:cNvSpPr/>
          <p:nvPr/>
        </p:nvSpPr>
        <p:spPr>
          <a:xfrm>
            <a:off x="891850" y="3707829"/>
            <a:ext cx="2253344" cy="930729"/>
          </a:xfrm>
          <a:prstGeom prst="roundRect">
            <a:avLst/>
          </a:prstGeom>
          <a:gradFill flip="none" rotWithShape="1">
            <a:gsLst>
              <a:gs pos="0">
                <a:srgbClr val="00678A"/>
              </a:gs>
              <a:gs pos="100000">
                <a:srgbClr val="1AB24C"/>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50" b="1" dirty="0"/>
              <a:t>UAMP</a:t>
            </a:r>
          </a:p>
          <a:p>
            <a:pPr algn="ctr"/>
            <a:r>
              <a:rPr lang="fr-FR" sz="1050" dirty="0"/>
              <a:t>Rappel des patients resté au domicile en dehors période couverture du process</a:t>
            </a:r>
          </a:p>
        </p:txBody>
      </p:sp>
      <p:sp>
        <p:nvSpPr>
          <p:cNvPr id="20" name="Rectangle : coins arrondis 19">
            <a:extLst>
              <a:ext uri="{FF2B5EF4-FFF2-40B4-BE49-F238E27FC236}">
                <a16:creationId xmlns:a16="http://schemas.microsoft.com/office/drawing/2014/main" id="{38E605C1-E28B-40B9-9567-B5B229929CC6}"/>
              </a:ext>
            </a:extLst>
          </p:cNvPr>
          <p:cNvSpPr/>
          <p:nvPr/>
        </p:nvSpPr>
        <p:spPr>
          <a:xfrm>
            <a:off x="3467099" y="3707829"/>
            <a:ext cx="2253344" cy="930729"/>
          </a:xfrm>
          <a:prstGeom prst="roundRect">
            <a:avLst/>
          </a:prstGeom>
          <a:gradFill flip="none" rotWithShape="1">
            <a:gsLst>
              <a:gs pos="0">
                <a:srgbClr val="00678A"/>
              </a:gs>
              <a:gs pos="100000">
                <a:srgbClr val="1AB24C"/>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50" b="1" dirty="0"/>
              <a:t>DAC-PTA</a:t>
            </a:r>
          </a:p>
          <a:p>
            <a:pPr algn="ctr"/>
            <a:r>
              <a:rPr lang="fr-FR" sz="1050" dirty="0"/>
              <a:t>Suivi, simplification des procédures, Ajustement de la PEC</a:t>
            </a:r>
          </a:p>
        </p:txBody>
      </p:sp>
      <p:sp>
        <p:nvSpPr>
          <p:cNvPr id="21" name="Rectangle : coins arrondis 20">
            <a:extLst>
              <a:ext uri="{FF2B5EF4-FFF2-40B4-BE49-F238E27FC236}">
                <a16:creationId xmlns:a16="http://schemas.microsoft.com/office/drawing/2014/main" id="{AF836270-5AC7-4A17-9F3B-387BA147C536}"/>
              </a:ext>
            </a:extLst>
          </p:cNvPr>
          <p:cNvSpPr/>
          <p:nvPr/>
        </p:nvSpPr>
        <p:spPr>
          <a:xfrm>
            <a:off x="5998807" y="3707829"/>
            <a:ext cx="2253344" cy="930729"/>
          </a:xfrm>
          <a:prstGeom prst="roundRect">
            <a:avLst/>
          </a:prstGeom>
          <a:gradFill flip="none" rotWithShape="1">
            <a:gsLst>
              <a:gs pos="0">
                <a:srgbClr val="00678A"/>
              </a:gs>
              <a:gs pos="100000">
                <a:srgbClr val="1AB24C"/>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50" b="1" dirty="0"/>
              <a:t>Médecine ambulatoire</a:t>
            </a:r>
          </a:p>
        </p:txBody>
      </p:sp>
      <p:sp>
        <p:nvSpPr>
          <p:cNvPr id="4" name="Flèche droite 3"/>
          <p:cNvSpPr/>
          <p:nvPr/>
        </p:nvSpPr>
        <p:spPr>
          <a:xfrm>
            <a:off x="5737836" y="2604012"/>
            <a:ext cx="58649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Flèche droite 4"/>
          <p:cNvSpPr/>
          <p:nvPr/>
        </p:nvSpPr>
        <p:spPr>
          <a:xfrm rot="2443977">
            <a:off x="5595014" y="3252675"/>
            <a:ext cx="603799" cy="484632"/>
          </a:xfrm>
          <a:prstGeom prst="rightArrow">
            <a:avLst>
              <a:gd name="adj1" fmla="val 52838"/>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droite 5"/>
          <p:cNvSpPr/>
          <p:nvPr/>
        </p:nvSpPr>
        <p:spPr>
          <a:xfrm rot="5400000">
            <a:off x="4461426" y="3263117"/>
            <a:ext cx="40479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droite 21"/>
          <p:cNvSpPr/>
          <p:nvPr/>
        </p:nvSpPr>
        <p:spPr>
          <a:xfrm rot="5400000">
            <a:off x="4550783" y="1993271"/>
            <a:ext cx="226078" cy="484632"/>
          </a:xfrm>
          <a:prstGeom prst="rightArrow">
            <a:avLst>
              <a:gd name="adj1" fmla="val 35814"/>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Flèche droite 22"/>
          <p:cNvSpPr/>
          <p:nvPr/>
        </p:nvSpPr>
        <p:spPr>
          <a:xfrm rot="5400000">
            <a:off x="4545807" y="1354169"/>
            <a:ext cx="236029" cy="484632"/>
          </a:xfrm>
          <a:prstGeom prst="rightArrow">
            <a:avLst>
              <a:gd name="adj1" fmla="val 35814"/>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droite 23"/>
          <p:cNvSpPr/>
          <p:nvPr/>
        </p:nvSpPr>
        <p:spPr>
          <a:xfrm rot="10800000">
            <a:off x="2837064" y="2591946"/>
            <a:ext cx="60826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Flèche droite 24"/>
          <p:cNvSpPr/>
          <p:nvPr/>
        </p:nvSpPr>
        <p:spPr>
          <a:xfrm rot="7513443">
            <a:off x="2982478" y="3258442"/>
            <a:ext cx="603799" cy="484632"/>
          </a:xfrm>
          <a:prstGeom prst="rightArrow">
            <a:avLst>
              <a:gd name="adj1" fmla="val 52838"/>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47190" y="908626"/>
            <a:ext cx="1807626" cy="1440000"/>
          </a:xfrm>
          <a:prstGeom prst="rect">
            <a:avLst/>
          </a:prstGeom>
        </p:spPr>
      </p:pic>
      <p:pic>
        <p:nvPicPr>
          <p:cNvPr id="28" name="Image 8" descr="bande-chapitre.png">
            <a:extLst>
              <a:ext uri="{FF2B5EF4-FFF2-40B4-BE49-F238E27FC236}">
                <a16:creationId xmlns:a16="http://schemas.microsoft.com/office/drawing/2014/main" id="{9486E42F-BB4E-4549-BC56-6F76D4A3623D}"/>
              </a:ext>
            </a:extLst>
          </p:cNvPr>
          <p:cNvPicPr>
            <a:picLocks noChangeArrowheads="1"/>
          </p:cNvPicPr>
          <p:nvPr/>
        </p:nvPicPr>
        <p:blipFill>
          <a:blip r:embed="rId5">
            <a:extLst>
              <a:ext uri="{28A0092B-C50C-407E-A947-70E740481C1C}">
                <a14:useLocalDpi xmlns:a14="http://schemas.microsoft.com/office/drawing/2010/main" val="0"/>
              </a:ext>
            </a:extLst>
          </a:blip>
          <a:srcRect l="60867" t="1671" r="22128" b="1671"/>
          <a:stretch>
            <a:fillRect/>
          </a:stretch>
        </p:blipFill>
        <p:spPr bwMode="auto">
          <a:xfrm>
            <a:off x="-1588" y="0"/>
            <a:ext cx="247651"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42749" y="957474"/>
            <a:ext cx="2966596" cy="13081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Clr>
                <a:srgbClr val="209B38"/>
              </a:buClr>
              <a:buFont typeface="Arial" panose="020B0604020202020204" pitchFamily="34" charset="0"/>
              <a:buChar char="•"/>
            </a:pPr>
            <a:r>
              <a:rPr lang="fr-FR" dirty="0">
                <a:solidFill>
                  <a:srgbClr val="182D67"/>
                </a:solidFill>
              </a:rPr>
              <a:t>- </a:t>
            </a:r>
            <a:r>
              <a:rPr lang="fr-FR" sz="1400" dirty="0">
                <a:solidFill>
                  <a:srgbClr val="182D67"/>
                </a:solidFill>
              </a:rPr>
              <a:t>Enjeux de coordination sur l’accès aux soins urgents</a:t>
            </a:r>
          </a:p>
          <a:p>
            <a:pPr marL="342900" indent="-342900" algn="just">
              <a:buClr>
                <a:srgbClr val="209B38"/>
              </a:buClr>
              <a:buFont typeface="Arial" panose="020B0604020202020204" pitchFamily="34" charset="0"/>
              <a:buChar char="•"/>
            </a:pPr>
            <a:r>
              <a:rPr lang="fr-FR" sz="1400" dirty="0">
                <a:solidFill>
                  <a:srgbClr val="182D67"/>
                </a:solidFill>
              </a:rPr>
              <a:t>- Accès au dossier médical psychiatrique</a:t>
            </a:r>
          </a:p>
          <a:p>
            <a:pPr marL="342900" indent="-342900" algn="just">
              <a:buClr>
                <a:srgbClr val="209B38"/>
              </a:buClr>
              <a:buFont typeface="Arial" panose="020B0604020202020204" pitchFamily="34" charset="0"/>
              <a:buChar char="•"/>
            </a:pPr>
            <a:r>
              <a:rPr lang="fr-FR" sz="1400" dirty="0">
                <a:solidFill>
                  <a:srgbClr val="182D67"/>
                </a:solidFill>
              </a:rPr>
              <a:t>- Expertise et temps de parole</a:t>
            </a:r>
          </a:p>
        </p:txBody>
      </p:sp>
    </p:spTree>
    <p:extLst>
      <p:ext uri="{BB962C8B-B14F-4D97-AF65-F5344CB8AC3E}">
        <p14:creationId xmlns:p14="http://schemas.microsoft.com/office/powerpoint/2010/main" val="667565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874FDD7-7926-45BF-85A5-93B0700EC8A1}"/>
              </a:ext>
            </a:extLst>
          </p:cNvPr>
          <p:cNvSpPr txBox="1">
            <a:spLocks/>
          </p:cNvSpPr>
          <p:nvPr/>
        </p:nvSpPr>
        <p:spPr>
          <a:xfrm>
            <a:off x="246062" y="54970"/>
            <a:ext cx="8897938" cy="6471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smtClean="0">
                <a:solidFill>
                  <a:srgbClr val="209B38"/>
                </a:solidFill>
              </a:rPr>
              <a:t>Mise </a:t>
            </a:r>
            <a:r>
              <a:rPr lang="fr-FR" sz="2400" b="1" dirty="0">
                <a:solidFill>
                  <a:srgbClr val="209B38"/>
                </a:solidFill>
              </a:rPr>
              <a:t>en place de filières parallèles autonomes en terme de fonctionnement et </a:t>
            </a:r>
            <a:r>
              <a:rPr lang="fr-FR" sz="2400" b="1" dirty="0" smtClean="0">
                <a:solidFill>
                  <a:srgbClr val="209B38"/>
                </a:solidFill>
              </a:rPr>
              <a:t>d’animation: la filière soins infirmiers, </a:t>
            </a:r>
            <a:r>
              <a:rPr lang="fr-FR" sz="1600" b="1" i="1" dirty="0" smtClean="0">
                <a:solidFill>
                  <a:srgbClr val="FFC000"/>
                </a:solidFill>
              </a:rPr>
              <a:t>en construction</a:t>
            </a:r>
            <a:endParaRPr lang="fr-FR" sz="1600" b="1" i="1" dirty="0">
              <a:solidFill>
                <a:srgbClr val="FFC000"/>
              </a:solidFill>
            </a:endParaRPr>
          </a:p>
        </p:txBody>
      </p:sp>
      <p:pic>
        <p:nvPicPr>
          <p:cNvPr id="28" name="Image 8" descr="bande-chapitre.png">
            <a:extLst>
              <a:ext uri="{FF2B5EF4-FFF2-40B4-BE49-F238E27FC236}">
                <a16:creationId xmlns:a16="http://schemas.microsoft.com/office/drawing/2014/main" id="{9486E42F-BB4E-4549-BC56-6F76D4A3623D}"/>
              </a:ext>
            </a:extLst>
          </p:cNvPr>
          <p:cNvPicPr>
            <a:picLocks noChangeArrowheads="1"/>
          </p:cNvPicPr>
          <p:nvPr/>
        </p:nvPicPr>
        <p:blipFill>
          <a:blip r:embed="rId3">
            <a:extLst>
              <a:ext uri="{28A0092B-C50C-407E-A947-70E740481C1C}">
                <a14:useLocalDpi xmlns:a14="http://schemas.microsoft.com/office/drawing/2010/main" val="0"/>
              </a:ext>
            </a:extLst>
          </a:blip>
          <a:srcRect l="60867" t="1671" r="22128" b="1671"/>
          <a:stretch>
            <a:fillRect/>
          </a:stretch>
        </p:blipFill>
        <p:spPr bwMode="auto">
          <a:xfrm>
            <a:off x="-1588" y="0"/>
            <a:ext cx="247651"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823" y="1302643"/>
            <a:ext cx="6574625" cy="3690837"/>
          </a:xfrm>
          <a:prstGeom prst="rect">
            <a:avLst/>
          </a:prstGeom>
        </p:spPr>
      </p:pic>
      <p:sp>
        <p:nvSpPr>
          <p:cNvPr id="27" name="Rectangle 26"/>
          <p:cNvSpPr/>
          <p:nvPr/>
        </p:nvSpPr>
        <p:spPr>
          <a:xfrm>
            <a:off x="326673" y="1088332"/>
            <a:ext cx="2045052" cy="2112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Clr>
                <a:srgbClr val="209B38"/>
              </a:buClr>
              <a:buFont typeface="Arial" panose="020B0604020202020204" pitchFamily="34" charset="0"/>
              <a:buChar char="•"/>
            </a:pPr>
            <a:r>
              <a:rPr lang="fr-FR" sz="1400" dirty="0" smtClean="0">
                <a:solidFill>
                  <a:srgbClr val="182D67"/>
                </a:solidFill>
              </a:rPr>
              <a:t>Besoin de mobiliser l’expertise terrain des IDEL</a:t>
            </a:r>
            <a:endParaRPr lang="fr-FR" sz="1400" dirty="0">
              <a:solidFill>
                <a:srgbClr val="182D67"/>
              </a:solidFill>
            </a:endParaRPr>
          </a:p>
          <a:p>
            <a:pPr marL="342900" indent="-342900" algn="just">
              <a:buClr>
                <a:srgbClr val="209B38"/>
              </a:buClr>
              <a:buFont typeface="Arial" panose="020B0604020202020204" pitchFamily="34" charset="0"/>
              <a:buChar char="•"/>
            </a:pPr>
            <a:r>
              <a:rPr lang="fr-FR" sz="1400" dirty="0" smtClean="0">
                <a:solidFill>
                  <a:srgbClr val="182D67"/>
                </a:solidFill>
              </a:rPr>
              <a:t>Passages évitables aux urgences</a:t>
            </a:r>
          </a:p>
          <a:p>
            <a:pPr marL="342900" indent="-342900" algn="just">
              <a:buClr>
                <a:srgbClr val="209B38"/>
              </a:buClr>
              <a:buFont typeface="Arial" panose="020B0604020202020204" pitchFamily="34" charset="0"/>
              <a:buChar char="•"/>
            </a:pPr>
            <a:r>
              <a:rPr lang="fr-FR" sz="1400" dirty="0" smtClean="0">
                <a:solidFill>
                  <a:srgbClr val="182D67"/>
                </a:solidFill>
              </a:rPr>
              <a:t>La téléconsultation ? Une solution parmi d’autres </a:t>
            </a:r>
            <a:endParaRPr lang="fr-FR" sz="1400" dirty="0">
              <a:solidFill>
                <a:srgbClr val="182D67"/>
              </a:solidFill>
            </a:endParaRPr>
          </a:p>
        </p:txBody>
      </p:sp>
    </p:spTree>
    <p:extLst>
      <p:ext uri="{BB962C8B-B14F-4D97-AF65-F5344CB8AC3E}">
        <p14:creationId xmlns:p14="http://schemas.microsoft.com/office/powerpoint/2010/main" val="485723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nvSpPr>
        <p:spPr>
          <a:xfrm>
            <a:off x="265471" y="686817"/>
            <a:ext cx="8653536" cy="41764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dirty="0">
              <a:solidFill>
                <a:srgbClr val="182D67"/>
              </a:solidFill>
            </a:endParaRPr>
          </a:p>
          <a:p>
            <a:pPr algn="just"/>
            <a:endParaRPr lang="fr-FR" dirty="0">
              <a:solidFill>
                <a:srgbClr val="182D67"/>
              </a:solidFill>
            </a:endParaRPr>
          </a:p>
          <a:p>
            <a:pPr algn="just"/>
            <a:endParaRPr lang="fr-FR" dirty="0">
              <a:solidFill>
                <a:srgbClr val="182D67"/>
              </a:solidFill>
            </a:endParaRPr>
          </a:p>
        </p:txBody>
      </p:sp>
      <p:pic>
        <p:nvPicPr>
          <p:cNvPr id="5" name="Image 4"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sp>
        <p:nvSpPr>
          <p:cNvPr id="6" name="ZoneTexte 5"/>
          <p:cNvSpPr txBox="1"/>
          <p:nvPr/>
        </p:nvSpPr>
        <p:spPr>
          <a:xfrm>
            <a:off x="401444" y="198566"/>
            <a:ext cx="6646689" cy="523220"/>
          </a:xfrm>
          <a:prstGeom prst="rect">
            <a:avLst/>
          </a:prstGeom>
          <a:noFill/>
        </p:spPr>
        <p:txBody>
          <a:bodyPr wrap="square" rtlCol="0">
            <a:spAutoFit/>
          </a:bodyPr>
          <a:lstStyle/>
          <a:p>
            <a:r>
              <a:rPr lang="fr-FR" sz="2800" b="1" dirty="0">
                <a:solidFill>
                  <a:srgbClr val="209B38"/>
                </a:solidFill>
              </a:rPr>
              <a:t>SAS 86: </a:t>
            </a:r>
            <a:r>
              <a:rPr lang="fr-FR" sz="2800" b="1" dirty="0" smtClean="0">
                <a:solidFill>
                  <a:srgbClr val="209B38"/>
                </a:solidFill>
              </a:rPr>
              <a:t>les autres filières </a:t>
            </a:r>
            <a:r>
              <a:rPr lang="fr-FR" sz="2800" b="1" dirty="0">
                <a:solidFill>
                  <a:srgbClr val="209B38"/>
                </a:solidFill>
              </a:rPr>
              <a:t>de soin </a:t>
            </a:r>
          </a:p>
        </p:txBody>
      </p:sp>
      <p:sp>
        <p:nvSpPr>
          <p:cNvPr id="2" name="ZoneTexte 1"/>
          <p:cNvSpPr txBox="1"/>
          <p:nvPr/>
        </p:nvSpPr>
        <p:spPr>
          <a:xfrm>
            <a:off x="401444" y="1279974"/>
            <a:ext cx="8176305" cy="1754326"/>
          </a:xfrm>
          <a:prstGeom prst="rect">
            <a:avLst/>
          </a:prstGeom>
          <a:noFill/>
        </p:spPr>
        <p:txBody>
          <a:bodyPr wrap="square" rtlCol="0">
            <a:spAutoFit/>
          </a:bodyPr>
          <a:lstStyle/>
          <a:p>
            <a:r>
              <a:rPr lang="fr-FR" b="1" dirty="0" smtClean="0">
                <a:solidFill>
                  <a:schemeClr val="accent1">
                    <a:lumMod val="75000"/>
                  </a:schemeClr>
                </a:solidFill>
              </a:rPr>
              <a:t>Filière </a:t>
            </a:r>
            <a:r>
              <a:rPr lang="fr-FR" b="1" dirty="0">
                <a:solidFill>
                  <a:schemeClr val="accent1">
                    <a:lumMod val="75000"/>
                  </a:schemeClr>
                </a:solidFill>
              </a:rPr>
              <a:t>SAS-ATSU </a:t>
            </a:r>
            <a:r>
              <a:rPr lang="fr-FR" dirty="0"/>
              <a:t>: réflexion profonde sur les besoins, la sectorisation, et l’intégration des spécificités du </a:t>
            </a:r>
            <a:r>
              <a:rPr lang="fr-FR" dirty="0" smtClean="0"/>
              <a:t>département. </a:t>
            </a:r>
          </a:p>
          <a:p>
            <a:r>
              <a:rPr lang="fr-FR" dirty="0" smtClean="0"/>
              <a:t>Enjeux majeur en cours sur la réforme de la garde départemental en lien avec l’ARS</a:t>
            </a:r>
          </a:p>
          <a:p>
            <a:endParaRPr lang="fr-FR" dirty="0"/>
          </a:p>
          <a:p>
            <a:r>
              <a:rPr lang="fr-FR" b="1" dirty="0">
                <a:solidFill>
                  <a:schemeClr val="accent1">
                    <a:lumMod val="75000"/>
                  </a:schemeClr>
                </a:solidFill>
              </a:rPr>
              <a:t>Filière SAS-Urgence dentaire </a:t>
            </a:r>
            <a:r>
              <a:rPr lang="fr-FR" dirty="0"/>
              <a:t>: Filière </a:t>
            </a:r>
            <a:r>
              <a:rPr lang="fr-FR" dirty="0">
                <a:solidFill>
                  <a:srgbClr val="FFC000"/>
                </a:solidFill>
              </a:rPr>
              <a:t>à </a:t>
            </a:r>
            <a:r>
              <a:rPr lang="fr-FR" dirty="0" smtClean="0">
                <a:solidFill>
                  <a:srgbClr val="FFC000"/>
                </a:solidFill>
              </a:rPr>
              <a:t>remobiliser , en s’appuyant sur les expérimentations en cours </a:t>
            </a:r>
            <a:endParaRPr lang="fr-FR" dirty="0">
              <a:solidFill>
                <a:srgbClr val="FFC000"/>
              </a:solidFill>
            </a:endParaRPr>
          </a:p>
        </p:txBody>
      </p:sp>
      <p:sp>
        <p:nvSpPr>
          <p:cNvPr id="3" name="ZoneTexte 2"/>
          <p:cNvSpPr txBox="1"/>
          <p:nvPr/>
        </p:nvSpPr>
        <p:spPr>
          <a:xfrm>
            <a:off x="722784" y="3402699"/>
            <a:ext cx="7976508" cy="1477328"/>
          </a:xfrm>
          <a:prstGeom prst="rect">
            <a:avLst/>
          </a:prstGeom>
          <a:noFill/>
        </p:spPr>
        <p:txBody>
          <a:bodyPr wrap="square" rtlCol="0">
            <a:spAutoFit/>
          </a:bodyPr>
          <a:lstStyle/>
          <a:p>
            <a:pPr algn="just"/>
            <a:r>
              <a:rPr lang="fr-FR" b="1" dirty="0">
                <a:solidFill>
                  <a:srgbClr val="209B38"/>
                </a:solidFill>
              </a:rPr>
              <a:t> </a:t>
            </a:r>
            <a:r>
              <a:rPr lang="fr-FR" b="1" dirty="0" smtClean="0">
                <a:solidFill>
                  <a:srgbClr val="209B38"/>
                </a:solidFill>
              </a:rPr>
              <a:t>Points communs de toutes les filières du SAS :</a:t>
            </a:r>
          </a:p>
          <a:p>
            <a:pPr algn="just"/>
            <a:r>
              <a:rPr lang="fr-FR" b="1" dirty="0" smtClean="0">
                <a:solidFill>
                  <a:srgbClr val="209B38"/>
                </a:solidFill>
              </a:rPr>
              <a:t>=&gt; </a:t>
            </a:r>
            <a:r>
              <a:rPr lang="fr-FR" b="1" dirty="0">
                <a:solidFill>
                  <a:srgbClr val="209B38"/>
                </a:solidFill>
              </a:rPr>
              <a:t>Amélioration globale de la démarche qualité avec la notion de suivi et les futures perspectives en terme de soins, de moyens et d’organisation en lien avec les CPTS et les acteurs locaux.</a:t>
            </a:r>
          </a:p>
          <a:p>
            <a:pPr algn="just"/>
            <a:r>
              <a:rPr lang="fr-FR" b="1" dirty="0">
                <a:solidFill>
                  <a:srgbClr val="209B38"/>
                </a:solidFill>
              </a:rPr>
              <a:t> </a:t>
            </a:r>
            <a:r>
              <a:rPr lang="fr-FR" b="1" dirty="0">
                <a:solidFill>
                  <a:srgbClr val="FF0000"/>
                </a:solidFill>
              </a:rPr>
              <a:t>=&gt; Eviter le recours inapproprié vers les services d’urgence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137" y="69641"/>
            <a:ext cx="1262987" cy="868107"/>
          </a:xfrm>
          <a:prstGeom prst="rect">
            <a:avLst/>
          </a:prstGeom>
        </p:spPr>
      </p:pic>
    </p:spTree>
    <p:extLst>
      <p:ext uri="{BB962C8B-B14F-4D97-AF65-F5344CB8AC3E}">
        <p14:creationId xmlns:p14="http://schemas.microsoft.com/office/powerpoint/2010/main" val="3075255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nvSpPr>
        <p:spPr>
          <a:xfrm>
            <a:off x="265471" y="686817"/>
            <a:ext cx="8653536" cy="41764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fr-FR" dirty="0">
              <a:solidFill>
                <a:srgbClr val="182D67"/>
              </a:solidFill>
            </a:endParaRPr>
          </a:p>
          <a:p>
            <a:pPr algn="just"/>
            <a:endParaRPr lang="fr-FR" dirty="0">
              <a:solidFill>
                <a:srgbClr val="182D67"/>
              </a:solidFill>
            </a:endParaRPr>
          </a:p>
          <a:p>
            <a:pPr algn="just"/>
            <a:endParaRPr lang="fr-FR" dirty="0">
              <a:solidFill>
                <a:srgbClr val="182D67"/>
              </a:solidFill>
            </a:endParaRPr>
          </a:p>
        </p:txBody>
      </p:sp>
      <p:pic>
        <p:nvPicPr>
          <p:cNvPr id="5" name="Image 4"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143500"/>
          </a:xfrm>
          <a:prstGeom prst="rect">
            <a:avLst/>
          </a:prstGeom>
        </p:spPr>
      </p:pic>
      <p:sp>
        <p:nvSpPr>
          <p:cNvPr id="6" name="ZoneTexte 5"/>
          <p:cNvSpPr txBox="1"/>
          <p:nvPr/>
        </p:nvSpPr>
        <p:spPr>
          <a:xfrm>
            <a:off x="401444" y="198566"/>
            <a:ext cx="7390549" cy="523220"/>
          </a:xfrm>
          <a:prstGeom prst="rect">
            <a:avLst/>
          </a:prstGeom>
          <a:noFill/>
        </p:spPr>
        <p:txBody>
          <a:bodyPr wrap="square" rtlCol="0">
            <a:spAutoFit/>
          </a:bodyPr>
          <a:lstStyle/>
          <a:p>
            <a:r>
              <a:rPr lang="fr-FR" sz="2800" b="1" dirty="0">
                <a:solidFill>
                  <a:srgbClr val="209B38"/>
                </a:solidFill>
              </a:rPr>
              <a:t>SAS </a:t>
            </a:r>
            <a:r>
              <a:rPr lang="fr-FR" sz="2800" b="1" dirty="0" smtClean="0">
                <a:solidFill>
                  <a:srgbClr val="209B38"/>
                </a:solidFill>
              </a:rPr>
              <a:t>: un travail d’équipe, des remerciements </a:t>
            </a:r>
            <a:endParaRPr lang="fr-FR" sz="2800" b="1" dirty="0">
              <a:solidFill>
                <a:srgbClr val="209B38"/>
              </a:solidFill>
            </a:endParaRPr>
          </a:p>
        </p:txBody>
      </p:sp>
      <p:sp>
        <p:nvSpPr>
          <p:cNvPr id="2" name="ZoneTexte 1"/>
          <p:cNvSpPr txBox="1"/>
          <p:nvPr/>
        </p:nvSpPr>
        <p:spPr>
          <a:xfrm>
            <a:off x="326431" y="957739"/>
            <a:ext cx="8353936" cy="4308872"/>
          </a:xfrm>
          <a:prstGeom prst="rect">
            <a:avLst/>
          </a:prstGeom>
          <a:noFill/>
        </p:spPr>
        <p:txBody>
          <a:bodyPr wrap="square" rtlCol="0">
            <a:spAutoFit/>
          </a:bodyPr>
          <a:lstStyle/>
          <a:p>
            <a:r>
              <a:rPr lang="fr-FR" sz="1400" dirty="0" smtClean="0">
                <a:solidFill>
                  <a:schemeClr val="accent1">
                    <a:lumMod val="75000"/>
                  </a:schemeClr>
                </a:solidFill>
              </a:rPr>
              <a:t>Les médecins libéraux impliqués dans le SAS : </a:t>
            </a:r>
          </a:p>
          <a:p>
            <a:pPr marL="285750" indent="-285750">
              <a:buFont typeface="Arial" panose="020B0604020202020204" pitchFamily="34" charset="0"/>
              <a:buChar char="•"/>
            </a:pPr>
            <a:r>
              <a:rPr lang="fr-FR" sz="1400" dirty="0" smtClean="0">
                <a:solidFill>
                  <a:schemeClr val="accent1">
                    <a:lumMod val="75000"/>
                  </a:schemeClr>
                </a:solidFill>
              </a:rPr>
              <a:t>Association des Praticiens pour la Permanence des Soins APPS 86 : Dr </a:t>
            </a:r>
            <a:r>
              <a:rPr lang="fr-FR" sz="1400" dirty="0" err="1" smtClean="0">
                <a:solidFill>
                  <a:schemeClr val="accent1">
                    <a:lumMod val="75000"/>
                  </a:schemeClr>
                </a:solidFill>
              </a:rPr>
              <a:t>Tartartin</a:t>
            </a:r>
            <a:r>
              <a:rPr lang="fr-FR" sz="1400" dirty="0" smtClean="0">
                <a:solidFill>
                  <a:schemeClr val="accent1">
                    <a:lumMod val="75000"/>
                  </a:schemeClr>
                </a:solidFill>
              </a:rPr>
              <a:t>, Dr Lemercier, Dr Bouchand</a:t>
            </a:r>
          </a:p>
          <a:p>
            <a:pPr marL="285750" indent="-285750">
              <a:buFont typeface="Arial" panose="020B0604020202020204" pitchFamily="34" charset="0"/>
              <a:buChar char="•"/>
            </a:pPr>
            <a:r>
              <a:rPr lang="fr-FR" sz="1400" dirty="0" smtClean="0">
                <a:solidFill>
                  <a:schemeClr val="accent1">
                    <a:lumMod val="75000"/>
                  </a:schemeClr>
                </a:solidFill>
              </a:rPr>
              <a:t>CDOM de la Vienne : Dr Henri </a:t>
            </a:r>
            <a:r>
              <a:rPr lang="fr-FR" sz="1400" dirty="0" err="1" smtClean="0">
                <a:solidFill>
                  <a:schemeClr val="accent1">
                    <a:lumMod val="75000"/>
                  </a:schemeClr>
                </a:solidFill>
              </a:rPr>
              <a:t>Dieulangard</a:t>
            </a:r>
            <a:endParaRPr lang="fr-FR" sz="1400" dirty="0" smtClean="0">
              <a:solidFill>
                <a:schemeClr val="accent1">
                  <a:lumMod val="75000"/>
                </a:schemeClr>
              </a:solidFill>
            </a:endParaRPr>
          </a:p>
          <a:p>
            <a:pPr marL="285750" indent="-285750">
              <a:buFont typeface="Arial" panose="020B0604020202020204" pitchFamily="34" charset="0"/>
              <a:buChar char="•"/>
            </a:pPr>
            <a:r>
              <a:rPr lang="fr-FR" sz="1400" dirty="0" smtClean="0">
                <a:solidFill>
                  <a:schemeClr val="accent1">
                    <a:lumMod val="75000"/>
                  </a:schemeClr>
                </a:solidFill>
              </a:rPr>
              <a:t>CPTS Pays Châtelleraudais : Dr Xavier Lemercier </a:t>
            </a:r>
          </a:p>
          <a:p>
            <a:pPr marL="285750" indent="-285750">
              <a:buFont typeface="Arial" panose="020B0604020202020204" pitchFamily="34" charset="0"/>
              <a:buChar char="•"/>
            </a:pPr>
            <a:r>
              <a:rPr lang="fr-FR" sz="1400" dirty="0" smtClean="0">
                <a:solidFill>
                  <a:schemeClr val="accent1">
                    <a:lumMod val="75000"/>
                  </a:schemeClr>
                </a:solidFill>
              </a:rPr>
              <a:t>CPTS Pictave Santé : Dr Vincent Poupard</a:t>
            </a:r>
          </a:p>
          <a:p>
            <a:pPr marL="285750" indent="-285750">
              <a:buFont typeface="Arial" panose="020B0604020202020204" pitchFamily="34" charset="0"/>
              <a:buChar char="•"/>
            </a:pPr>
            <a:r>
              <a:rPr lang="fr-FR" sz="1400" dirty="0" smtClean="0">
                <a:solidFill>
                  <a:schemeClr val="accent1">
                    <a:lumMod val="75000"/>
                  </a:schemeClr>
                </a:solidFill>
              </a:rPr>
              <a:t>CPTS Vallées du Clain : Dr Florian </a:t>
            </a:r>
            <a:r>
              <a:rPr lang="fr-FR" sz="1400" smtClean="0">
                <a:solidFill>
                  <a:schemeClr val="accent1">
                    <a:lumMod val="75000"/>
                  </a:schemeClr>
                </a:solidFill>
              </a:rPr>
              <a:t>Deshaeys</a:t>
            </a:r>
            <a:r>
              <a:rPr lang="fr-FR" sz="1400" dirty="0" smtClean="0">
                <a:solidFill>
                  <a:schemeClr val="accent1">
                    <a:lumMod val="75000"/>
                  </a:schemeClr>
                </a:solidFill>
              </a:rPr>
              <a:t>, Dr Mars Besnier</a:t>
            </a:r>
          </a:p>
          <a:p>
            <a:pPr marL="285750" indent="-285750">
              <a:buFont typeface="Arial" panose="020B0604020202020204" pitchFamily="34" charset="0"/>
              <a:buChar char="•"/>
            </a:pPr>
            <a:r>
              <a:rPr lang="fr-FR" sz="1400" dirty="0" smtClean="0">
                <a:solidFill>
                  <a:schemeClr val="accent1">
                    <a:lumMod val="75000"/>
                  </a:schemeClr>
                </a:solidFill>
              </a:rPr>
              <a:t>URPS médecins : Dr Eric </a:t>
            </a:r>
            <a:r>
              <a:rPr lang="fr-FR" sz="1400" dirty="0" err="1" smtClean="0">
                <a:solidFill>
                  <a:schemeClr val="accent1">
                    <a:lumMod val="75000"/>
                  </a:schemeClr>
                </a:solidFill>
              </a:rPr>
              <a:t>Sury</a:t>
            </a:r>
            <a:endParaRPr lang="fr-FR" sz="1400" dirty="0" smtClean="0">
              <a:solidFill>
                <a:schemeClr val="accent1">
                  <a:lumMod val="75000"/>
                </a:schemeClr>
              </a:solidFill>
            </a:endParaRPr>
          </a:p>
          <a:p>
            <a:pPr marL="285750" indent="-285750">
              <a:buFont typeface="Arial" panose="020B0604020202020204" pitchFamily="34" charset="0"/>
              <a:buChar char="•"/>
            </a:pPr>
            <a:r>
              <a:rPr lang="fr-FR" sz="1400" dirty="0" smtClean="0">
                <a:solidFill>
                  <a:schemeClr val="accent1">
                    <a:lumMod val="75000"/>
                  </a:schemeClr>
                </a:solidFill>
              </a:rPr>
              <a:t>DAC-PTA : M. Jean-Luc Pefferkorn</a:t>
            </a:r>
          </a:p>
          <a:p>
            <a:pPr marL="285750" indent="-285750">
              <a:buFont typeface="Arial" panose="020B0604020202020204" pitchFamily="34" charset="0"/>
              <a:buChar char="•"/>
            </a:pPr>
            <a:r>
              <a:rPr lang="fr-FR" sz="1400" dirty="0" smtClean="0">
                <a:solidFill>
                  <a:schemeClr val="accent1">
                    <a:lumMod val="75000"/>
                  </a:schemeClr>
                </a:solidFill>
              </a:rPr>
              <a:t>CHU de Poitiers :  </a:t>
            </a:r>
          </a:p>
          <a:p>
            <a:pPr marL="742950" lvl="1" indent="-285750">
              <a:buFont typeface="Arial" panose="020B0604020202020204" pitchFamily="34" charset="0"/>
              <a:buChar char="•"/>
            </a:pPr>
            <a:r>
              <a:rPr lang="fr-FR" sz="1200" dirty="0" smtClean="0">
                <a:solidFill>
                  <a:schemeClr val="accent1">
                    <a:lumMod val="75000"/>
                  </a:schemeClr>
                </a:solidFill>
              </a:rPr>
              <a:t>Mme Anne Costa</a:t>
            </a:r>
          </a:p>
          <a:p>
            <a:pPr marL="742950" lvl="1" indent="-285750">
              <a:buFont typeface="Arial" panose="020B0604020202020204" pitchFamily="34" charset="0"/>
              <a:buChar char="•"/>
            </a:pPr>
            <a:r>
              <a:rPr lang="fr-FR" sz="1200" dirty="0" smtClean="0">
                <a:solidFill>
                  <a:schemeClr val="accent1">
                    <a:lumMod val="75000"/>
                  </a:schemeClr>
                </a:solidFill>
              </a:rPr>
              <a:t>Mme Séverine Masson</a:t>
            </a:r>
          </a:p>
          <a:p>
            <a:pPr marL="742950" lvl="1" indent="-285750">
              <a:buFont typeface="Arial" panose="020B0604020202020204" pitchFamily="34" charset="0"/>
              <a:buChar char="•"/>
            </a:pPr>
            <a:r>
              <a:rPr lang="fr-FR" sz="1200" dirty="0" smtClean="0">
                <a:solidFill>
                  <a:schemeClr val="accent1">
                    <a:lumMod val="75000"/>
                  </a:schemeClr>
                </a:solidFill>
              </a:rPr>
              <a:t>Dr Henri Delelis et Mme Maryse </a:t>
            </a:r>
            <a:r>
              <a:rPr lang="fr-FR" sz="1200" dirty="0" err="1" smtClean="0">
                <a:solidFill>
                  <a:schemeClr val="accent1">
                    <a:lumMod val="75000"/>
                  </a:schemeClr>
                </a:solidFill>
              </a:rPr>
              <a:t>Dancla</a:t>
            </a:r>
            <a:r>
              <a:rPr lang="fr-FR" sz="1200" dirty="0" smtClean="0">
                <a:solidFill>
                  <a:schemeClr val="accent1">
                    <a:lumMod val="75000"/>
                  </a:schemeClr>
                </a:solidFill>
              </a:rPr>
              <a:t> et les équipes du CRRA 15</a:t>
            </a:r>
          </a:p>
          <a:p>
            <a:pPr marL="742950" lvl="1" indent="-285750">
              <a:buFont typeface="Arial" panose="020B0604020202020204" pitchFamily="34" charset="0"/>
              <a:buChar char="•"/>
            </a:pPr>
            <a:r>
              <a:rPr lang="fr-FR" sz="1200" dirty="0" smtClean="0">
                <a:solidFill>
                  <a:schemeClr val="accent1">
                    <a:lumMod val="75000"/>
                  </a:schemeClr>
                </a:solidFill>
              </a:rPr>
              <a:t>M. Alain Lamy et les équipes de la DSI et de la téléphonie</a:t>
            </a:r>
          </a:p>
          <a:p>
            <a:pPr marL="742950" lvl="1" indent="-285750">
              <a:buFont typeface="Arial" panose="020B0604020202020204" pitchFamily="34" charset="0"/>
              <a:buChar char="•"/>
            </a:pPr>
            <a:r>
              <a:rPr lang="fr-FR" sz="1200" dirty="0" smtClean="0">
                <a:solidFill>
                  <a:schemeClr val="accent1">
                    <a:lumMod val="75000"/>
                  </a:schemeClr>
                </a:solidFill>
              </a:rPr>
              <a:t>Mme Béatrice de La Chapelle et les équipes de la direction achats et logistiques</a:t>
            </a:r>
          </a:p>
          <a:p>
            <a:pPr marL="742950" lvl="1" indent="-285750">
              <a:buFont typeface="Arial" panose="020B0604020202020204" pitchFamily="34" charset="0"/>
              <a:buChar char="•"/>
            </a:pPr>
            <a:r>
              <a:rPr lang="fr-FR" sz="1200" dirty="0" smtClean="0">
                <a:solidFill>
                  <a:schemeClr val="accent1">
                    <a:lumMod val="75000"/>
                  </a:schemeClr>
                </a:solidFill>
              </a:rPr>
              <a:t>Mme Emilie Huchet et les équipes de la DAF</a:t>
            </a:r>
          </a:p>
          <a:p>
            <a:pPr marL="742950" lvl="1" indent="-285750">
              <a:buFont typeface="Arial" panose="020B0604020202020204" pitchFamily="34" charset="0"/>
              <a:buChar char="•"/>
            </a:pPr>
            <a:r>
              <a:rPr lang="fr-FR" sz="1200" dirty="0" smtClean="0">
                <a:solidFill>
                  <a:schemeClr val="accent1">
                    <a:lumMod val="75000"/>
                  </a:schemeClr>
                </a:solidFill>
              </a:rPr>
              <a:t>Mme Sophie </a:t>
            </a:r>
            <a:r>
              <a:rPr lang="fr-FR" sz="1200" dirty="0" err="1" smtClean="0">
                <a:solidFill>
                  <a:schemeClr val="accent1">
                    <a:lumMod val="75000"/>
                  </a:schemeClr>
                </a:solidFill>
              </a:rPr>
              <a:t>Guerraz</a:t>
            </a:r>
            <a:r>
              <a:rPr lang="fr-FR" sz="1200" dirty="0" smtClean="0">
                <a:solidFill>
                  <a:schemeClr val="accent1">
                    <a:lumMod val="75000"/>
                  </a:schemeClr>
                </a:solidFill>
              </a:rPr>
              <a:t> et les équipes de la DRH </a:t>
            </a:r>
          </a:p>
          <a:p>
            <a:pPr marL="742950" lvl="1" indent="-285750">
              <a:buFont typeface="Arial" panose="020B0604020202020204" pitchFamily="34" charset="0"/>
              <a:buChar char="•"/>
            </a:pPr>
            <a:r>
              <a:rPr lang="fr-FR" sz="1200" dirty="0" smtClean="0">
                <a:solidFill>
                  <a:schemeClr val="accent1">
                    <a:lumMod val="75000"/>
                  </a:schemeClr>
                </a:solidFill>
              </a:rPr>
              <a:t>Mme Véronique Pratt et les équipes du Contrôle de gestion</a:t>
            </a:r>
          </a:p>
          <a:p>
            <a:pPr marL="742950" lvl="1" indent="-285750">
              <a:buFont typeface="Arial" panose="020B0604020202020204" pitchFamily="34" charset="0"/>
              <a:buChar char="•"/>
            </a:pPr>
            <a:r>
              <a:rPr lang="fr-FR" sz="1200" dirty="0" smtClean="0">
                <a:solidFill>
                  <a:schemeClr val="accent1">
                    <a:lumMod val="75000"/>
                  </a:schemeClr>
                </a:solidFill>
              </a:rPr>
              <a:t>M. Stéphan Maret et les équipes de la DCOM</a:t>
            </a:r>
          </a:p>
          <a:p>
            <a:pPr marL="742950" lvl="1" indent="-285750">
              <a:buFont typeface="Arial" panose="020B0604020202020204" pitchFamily="34" charset="0"/>
              <a:buChar char="•"/>
            </a:pPr>
            <a:r>
              <a:rPr lang="fr-FR" sz="1200" dirty="0" smtClean="0">
                <a:solidFill>
                  <a:schemeClr val="accent1">
                    <a:lumMod val="75000"/>
                  </a:schemeClr>
                </a:solidFill>
              </a:rPr>
              <a:t>M. Guillaume Deshors et Mme Marie Petit </a:t>
            </a:r>
          </a:p>
          <a:p>
            <a:pPr marL="285750" indent="-285750">
              <a:buFont typeface="Arial" panose="020B0604020202020204" pitchFamily="34" charset="0"/>
              <a:buChar char="•"/>
            </a:pPr>
            <a:r>
              <a:rPr lang="fr-FR" sz="1400" dirty="0" smtClean="0">
                <a:solidFill>
                  <a:schemeClr val="accent1">
                    <a:lumMod val="75000"/>
                  </a:schemeClr>
                </a:solidFill>
              </a:rPr>
              <a:t>L’Agence Régionale de Santé </a:t>
            </a:r>
          </a:p>
          <a:p>
            <a:pPr marL="285750" indent="-285750">
              <a:buFont typeface="Arial" panose="020B0604020202020204" pitchFamily="34" charset="0"/>
              <a:buChar char="•"/>
            </a:pPr>
            <a:r>
              <a:rPr lang="fr-FR" sz="1400" dirty="0" smtClean="0">
                <a:solidFill>
                  <a:schemeClr val="accent1">
                    <a:lumMod val="75000"/>
                  </a:schemeClr>
                </a:solidFill>
              </a:rPr>
              <a:t>La Caisse Primaire d’Assurance Maladie de la Vienne</a:t>
            </a:r>
            <a:endParaRPr lang="fr-FR" sz="1400" dirty="0">
              <a:solidFill>
                <a:srgbClr val="FFC00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137" y="69641"/>
            <a:ext cx="1262987" cy="868107"/>
          </a:xfrm>
          <a:prstGeom prst="rect">
            <a:avLst/>
          </a:prstGeom>
        </p:spPr>
      </p:pic>
    </p:spTree>
    <p:extLst>
      <p:ext uri="{BB962C8B-B14F-4D97-AF65-F5344CB8AC3E}">
        <p14:creationId xmlns:p14="http://schemas.microsoft.com/office/powerpoint/2010/main" val="2321172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Users\202197\AppData\Local\Temp\LogoSamu_04_caduce.png"/>
          <p:cNvPicPr/>
          <p:nvPr/>
        </p:nvPicPr>
        <p:blipFill>
          <a:blip r:embed="rId2"/>
          <a:srcRect/>
          <a:stretch>
            <a:fillRect/>
          </a:stretch>
        </p:blipFill>
        <p:spPr bwMode="auto">
          <a:xfrm>
            <a:off x="4727483" y="4068415"/>
            <a:ext cx="1004951" cy="1008000"/>
          </a:xfrm>
          <a:prstGeom prst="rect">
            <a:avLst/>
          </a:prstGeom>
          <a:noFill/>
          <a:ln w="9525">
            <a:noFill/>
            <a:miter lim="800000"/>
            <a:headEnd/>
            <a:tailEnd/>
          </a:ln>
        </p:spPr>
      </p:pic>
      <p:pic>
        <p:nvPicPr>
          <p:cNvPr id="7" name="Image 6">
            <a:extLst>
              <a:ext uri="{FF2B5EF4-FFF2-40B4-BE49-F238E27FC236}">
                <a16:creationId xmlns:a16="http://schemas.microsoft.com/office/drawing/2014/main" id="{FF01C4D6-443B-2B40-8428-396DCDDF7BCB}"/>
              </a:ext>
            </a:extLst>
          </p:cNvPr>
          <p:cNvPicPr/>
          <p:nvPr/>
        </p:nvPicPr>
        <p:blipFill>
          <a:blip r:embed="rId3" cstate="print">
            <a:extLst>
              <a:ext uri="{28A0092B-C50C-407E-A947-70E740481C1C}">
                <a14:useLocalDpi xmlns:a14="http://schemas.microsoft.com/office/drawing/2010/main" val="0"/>
              </a:ext>
            </a:extLst>
          </a:blip>
          <a:srcRect r="55396"/>
          <a:stretch>
            <a:fillRect/>
          </a:stretch>
        </p:blipFill>
        <p:spPr>
          <a:xfrm>
            <a:off x="7109671" y="4101527"/>
            <a:ext cx="1066157" cy="900000"/>
          </a:xfrm>
          <a:prstGeom prst="rect">
            <a:avLst/>
          </a:prstGeom>
        </p:spPr>
      </p:pic>
      <p:sp>
        <p:nvSpPr>
          <p:cNvPr id="2" name="ZoneTexte 1"/>
          <p:cNvSpPr txBox="1"/>
          <p:nvPr/>
        </p:nvSpPr>
        <p:spPr>
          <a:xfrm>
            <a:off x="7642749" y="4213900"/>
            <a:ext cx="338554" cy="184666"/>
          </a:xfrm>
          <a:prstGeom prst="rect">
            <a:avLst/>
          </a:prstGeom>
          <a:noFill/>
        </p:spPr>
        <p:txBody>
          <a:bodyPr wrap="none" rtlCol="0">
            <a:spAutoFit/>
          </a:bodyPr>
          <a:lstStyle/>
          <a:p>
            <a:r>
              <a:rPr lang="fr-FR" sz="600" b="1" dirty="0">
                <a:latin typeface="Calibri Light" panose="020F0302020204030204" pitchFamily="34" charset="0"/>
              </a:rPr>
              <a:t>APPS</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931" y="4101527"/>
            <a:ext cx="599234" cy="872617"/>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601" y="1308484"/>
            <a:ext cx="5026098" cy="2473281"/>
          </a:xfrm>
          <a:prstGeom prst="rect">
            <a:avLst/>
          </a:prstGeom>
        </p:spPr>
      </p:pic>
      <p:pic>
        <p:nvPicPr>
          <p:cNvPr id="9" name="Picture 2" descr="logo vertical CHU Poitiers charte graphi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5039" y="3972766"/>
            <a:ext cx="828094" cy="115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1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0330" y="83466"/>
            <a:ext cx="905551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209B38"/>
                </a:solidFill>
                <a:effectLst/>
                <a:uLnTx/>
                <a:uFillTx/>
                <a:latin typeface="Calibri"/>
                <a:ea typeface="+mn-ea"/>
                <a:cs typeface="+mn-cs"/>
              </a:rPr>
              <a:t>SAS: 6 chantiers – état d’avancement</a:t>
            </a:r>
            <a:r>
              <a:rPr kumimoji="0" lang="fr-FR" sz="2800" b="1" i="0" u="none" strike="noStrike" kern="1200" cap="none" spc="0" normalizeH="0" noProof="0" dirty="0">
                <a:ln>
                  <a:noFill/>
                </a:ln>
                <a:solidFill>
                  <a:srgbClr val="209B38"/>
                </a:solidFill>
                <a:effectLst/>
                <a:uLnTx/>
                <a:uFillTx/>
                <a:latin typeface="Calibri"/>
                <a:ea typeface="+mn-ea"/>
                <a:cs typeface="+mn-cs"/>
              </a:rPr>
              <a:t> </a:t>
            </a:r>
            <a:endParaRPr kumimoji="0" lang="fr-FR" sz="2400" b="1" i="0" u="none" strike="noStrike" kern="1200" cap="none" spc="0" normalizeH="0" baseline="0" noProof="0" dirty="0">
              <a:ln>
                <a:noFill/>
              </a:ln>
              <a:solidFill>
                <a:srgbClr val="209B38"/>
              </a:solidFill>
              <a:effectLst/>
              <a:uLnTx/>
              <a:uFillTx/>
              <a:latin typeface="Calibri"/>
              <a:ea typeface="+mn-ea"/>
              <a:cs typeface="+mn-cs"/>
            </a:endParaRP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68563" y="780243"/>
            <a:ext cx="7337619" cy="4188138"/>
          </a:xfrm>
          <a:prstGeom prst="rect">
            <a:avLst/>
          </a:prstGeom>
        </p:spPr>
      </p:pic>
      <p:sp>
        <p:nvSpPr>
          <p:cNvPr id="5" name="Rectangle 4"/>
          <p:cNvSpPr/>
          <p:nvPr/>
        </p:nvSpPr>
        <p:spPr>
          <a:xfrm>
            <a:off x="878340" y="4480345"/>
            <a:ext cx="2736000" cy="48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5635238" y="4605387"/>
            <a:ext cx="2736000" cy="3904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Image 6" descr="bande-chapitre.png"/>
          <p:cNvPicPr>
            <a:picLocks/>
          </p:cNvPicPr>
          <p:nvPr/>
        </p:nvPicPr>
        <p:blipFill rotWithShape="1">
          <a:blip r:embed="rId4">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spTree>
    <p:extLst>
      <p:ext uri="{BB962C8B-B14F-4D97-AF65-F5344CB8AC3E}">
        <p14:creationId xmlns:p14="http://schemas.microsoft.com/office/powerpoint/2010/main" val="54406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697" y="1402334"/>
            <a:ext cx="3070303" cy="2542289"/>
          </a:xfrm>
          <a:prstGeom prst="rect">
            <a:avLst/>
          </a:prstGeom>
        </p:spPr>
      </p:pic>
      <p:sp>
        <p:nvSpPr>
          <p:cNvPr id="3" name="Titre 2"/>
          <p:cNvSpPr>
            <a:spLocks noGrp="1"/>
          </p:cNvSpPr>
          <p:nvPr>
            <p:ph type="ctrTitle"/>
          </p:nvPr>
        </p:nvSpPr>
        <p:spPr>
          <a:xfrm>
            <a:off x="1754924" y="1894621"/>
            <a:ext cx="4538793" cy="1011931"/>
          </a:xfrm>
        </p:spPr>
        <p:txBody>
          <a:bodyPr>
            <a:noAutofit/>
          </a:bodyPr>
          <a:lstStyle/>
          <a:p>
            <a:pPr algn="ctr"/>
            <a:r>
              <a:rPr lang="fr-FR" sz="4400" b="1" u="sng" dirty="0">
                <a:latin typeface="+mn-lt"/>
                <a:ea typeface="Cambria" panose="02040503050406030204" pitchFamily="18" charset="0"/>
              </a:rPr>
              <a:t>Etat des lieux au </a:t>
            </a:r>
            <a:br>
              <a:rPr lang="fr-FR" sz="4400" b="1" u="sng" dirty="0">
                <a:latin typeface="+mn-lt"/>
                <a:ea typeface="Cambria" panose="02040503050406030204" pitchFamily="18" charset="0"/>
              </a:rPr>
            </a:br>
            <a:r>
              <a:rPr lang="fr-FR" sz="4400" b="1" u="sng" dirty="0" smtClean="0">
                <a:latin typeface="+mn-lt"/>
                <a:ea typeface="Cambria" panose="02040503050406030204" pitchFamily="18" charset="0"/>
              </a:rPr>
              <a:t>09 10 2022</a:t>
            </a:r>
            <a:r>
              <a:rPr lang="fr-FR" sz="4400" b="1" u="sng" dirty="0">
                <a:latin typeface="+mn-lt"/>
                <a:ea typeface="Cambria" panose="02040503050406030204" pitchFamily="18" charset="0"/>
              </a:rPr>
              <a:t/>
            </a:r>
            <a:br>
              <a:rPr lang="fr-FR" sz="4400" b="1" u="sng" dirty="0">
                <a:latin typeface="+mn-lt"/>
                <a:ea typeface="Cambria" panose="02040503050406030204" pitchFamily="18" charset="0"/>
              </a:rPr>
            </a:br>
            <a:endParaRPr lang="fr-FR" sz="2000" dirty="0">
              <a:solidFill>
                <a:srgbClr val="209B38"/>
              </a:solidFill>
              <a:latin typeface="+mn-lt"/>
              <a:ea typeface="Cambria" panose="02040503050406030204" pitchFamily="18" charset="0"/>
            </a:endParaRPr>
          </a:p>
        </p:txBody>
      </p:sp>
      <p:pic>
        <p:nvPicPr>
          <p:cNvPr id="5" name="Image 4" descr="C:\Users\202197\AppData\Local\Temp\LogoSamu_04_caduce.png"/>
          <p:cNvPicPr/>
          <p:nvPr/>
        </p:nvPicPr>
        <p:blipFill>
          <a:blip r:embed="rId3"/>
          <a:srcRect/>
          <a:stretch>
            <a:fillRect/>
          </a:stretch>
        </p:blipFill>
        <p:spPr bwMode="auto">
          <a:xfrm>
            <a:off x="6561613" y="4491203"/>
            <a:ext cx="628132" cy="553165"/>
          </a:xfrm>
          <a:prstGeom prst="rect">
            <a:avLst/>
          </a:prstGeom>
          <a:noFill/>
          <a:ln w="9525">
            <a:noFill/>
            <a:miter lim="800000"/>
            <a:headEnd/>
            <a:tailEnd/>
          </a:ln>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644" y="4480600"/>
            <a:ext cx="364517" cy="530817"/>
          </a:xfrm>
          <a:prstGeom prst="rect">
            <a:avLst/>
          </a:prstGeom>
        </p:spPr>
      </p:pic>
      <p:sp>
        <p:nvSpPr>
          <p:cNvPr id="11" name="Ellipse 10"/>
          <p:cNvSpPr/>
          <p:nvPr/>
        </p:nvSpPr>
        <p:spPr>
          <a:xfrm>
            <a:off x="6997852" y="2498781"/>
            <a:ext cx="288000" cy="349394"/>
          </a:xfrm>
          <a:prstGeom prst="ellipse">
            <a:avLst/>
          </a:prstGeom>
          <a:noFill/>
          <a:ln w="38100">
            <a:solidFill>
              <a:srgbClr val="209B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FF01C4D6-443B-2B40-8428-396DCDDF7BCB}"/>
              </a:ext>
            </a:extLst>
          </p:cNvPr>
          <p:cNvPicPr/>
          <p:nvPr/>
        </p:nvPicPr>
        <p:blipFill>
          <a:blip r:embed="rId5" cstate="print">
            <a:extLst>
              <a:ext uri="{28A0092B-C50C-407E-A947-70E740481C1C}">
                <a14:useLocalDpi xmlns:a14="http://schemas.microsoft.com/office/drawing/2010/main" val="0"/>
              </a:ext>
            </a:extLst>
          </a:blip>
          <a:srcRect r="55396"/>
          <a:stretch>
            <a:fillRect/>
          </a:stretch>
        </p:blipFill>
        <p:spPr>
          <a:xfrm>
            <a:off x="5724168" y="4552205"/>
            <a:ext cx="581286" cy="459212"/>
          </a:xfrm>
          <a:prstGeom prst="rect">
            <a:avLst/>
          </a:prstGeom>
        </p:spPr>
      </p:pic>
      <p:sp>
        <p:nvSpPr>
          <p:cNvPr id="13" name="ZoneTexte 12"/>
          <p:cNvSpPr txBox="1"/>
          <p:nvPr/>
        </p:nvSpPr>
        <p:spPr>
          <a:xfrm>
            <a:off x="5980811" y="4568497"/>
            <a:ext cx="312906" cy="169277"/>
          </a:xfrm>
          <a:prstGeom prst="rect">
            <a:avLst/>
          </a:prstGeom>
          <a:noFill/>
        </p:spPr>
        <p:txBody>
          <a:bodyPr wrap="none" rtlCol="0">
            <a:spAutoFit/>
          </a:bodyPr>
          <a:lstStyle/>
          <a:p>
            <a:r>
              <a:rPr lang="fr-FR" sz="500" b="1" dirty="0">
                <a:latin typeface="Calibri Light" panose="020F0302020204030204" pitchFamily="34" charset="0"/>
              </a:rPr>
              <a:t>APPS</a:t>
            </a:r>
            <a:endParaRPr lang="fr-FR" sz="600" b="1" dirty="0">
              <a:latin typeface="Calibri Light" panose="020F0302020204030204" pitchFamily="34" charset="0"/>
            </a:endParaRPr>
          </a:p>
        </p:txBody>
      </p:sp>
      <p:pic>
        <p:nvPicPr>
          <p:cNvPr id="14" name="Picture 2" descr="logo vertical CHU Poitiers charte graphi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9329" y="4295042"/>
            <a:ext cx="584540" cy="81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6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5327" y="65957"/>
            <a:ext cx="8610894" cy="523220"/>
          </a:xfrm>
          <a:prstGeom prst="rect">
            <a:avLst/>
          </a:prstGeom>
          <a:noFill/>
        </p:spPr>
        <p:txBody>
          <a:bodyPr wrap="square" rtlCol="0">
            <a:spAutoFit/>
          </a:bodyPr>
          <a:lstStyle/>
          <a:p>
            <a:r>
              <a:rPr lang="fr-FR" sz="2800" b="1" dirty="0">
                <a:solidFill>
                  <a:srgbClr val="209B38"/>
                </a:solidFill>
              </a:rPr>
              <a:t>SAS 86 : </a:t>
            </a:r>
            <a:r>
              <a:rPr lang="fr-FR" sz="2800" b="1" dirty="0" smtClean="0">
                <a:solidFill>
                  <a:srgbClr val="209B38"/>
                </a:solidFill>
              </a:rPr>
              <a:t>les mesures nouvelles </a:t>
            </a:r>
            <a:endParaRPr lang="fr-FR" sz="2800" b="1" dirty="0">
              <a:solidFill>
                <a:srgbClr val="209B38"/>
              </a:solidFill>
            </a:endParaRPr>
          </a:p>
        </p:txBody>
      </p:sp>
      <p:sp>
        <p:nvSpPr>
          <p:cNvPr id="4" name="Espace réservé du texte 2"/>
          <p:cNvSpPr txBox="1">
            <a:spLocks/>
          </p:cNvSpPr>
          <p:nvPr/>
        </p:nvSpPr>
        <p:spPr>
          <a:xfrm>
            <a:off x="358140" y="589177"/>
            <a:ext cx="8723893" cy="422073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smtClean="0">
                <a:solidFill>
                  <a:schemeClr val="tx2"/>
                </a:solidFill>
              </a:rPr>
              <a:t>Investissements informatiques, téléphoniques et hôteliers </a:t>
            </a:r>
          </a:p>
          <a:p>
            <a:pPr marL="0" indent="0">
              <a:buNone/>
            </a:pPr>
            <a:endParaRPr lang="fr-FR" sz="2000" dirty="0" smtClean="0">
              <a:solidFill>
                <a:schemeClr val="tx2"/>
              </a:solidFill>
            </a:endParaRPr>
          </a:p>
          <a:p>
            <a:pPr marL="0" indent="0">
              <a:buNone/>
            </a:pPr>
            <a:endParaRPr lang="fr-FR" sz="2800" dirty="0" smtClean="0">
              <a:solidFill>
                <a:schemeClr val="tx2"/>
              </a:solidFill>
            </a:endParaRPr>
          </a:p>
        </p:txBody>
      </p:sp>
      <p:pic>
        <p:nvPicPr>
          <p:cNvPr id="6" name="Image 5" descr="bande-chapitre.png"/>
          <p:cNvPicPr>
            <a:picLocks/>
          </p:cNvPicPr>
          <p:nvPr/>
        </p:nvPicPr>
        <p:blipFill rotWithShape="1">
          <a:blip r:embed="rId3">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graphicFrame>
        <p:nvGraphicFramePr>
          <p:cNvPr id="2" name="Objet 1"/>
          <p:cNvGraphicFramePr>
            <a:graphicFrameLocks noChangeAspect="1"/>
          </p:cNvGraphicFramePr>
          <p:nvPr>
            <p:extLst>
              <p:ext uri="{D42A27DB-BD31-4B8C-83A1-F6EECF244321}">
                <p14:modId xmlns:p14="http://schemas.microsoft.com/office/powerpoint/2010/main" val="2450549242"/>
              </p:ext>
            </p:extLst>
          </p:nvPr>
        </p:nvGraphicFramePr>
        <p:xfrm>
          <a:off x="721340" y="2080260"/>
          <a:ext cx="7658868" cy="1737882"/>
        </p:xfrm>
        <a:graphic>
          <a:graphicData uri="http://schemas.openxmlformats.org/presentationml/2006/ole">
            <mc:AlternateContent xmlns:mc="http://schemas.openxmlformats.org/markup-compatibility/2006">
              <mc:Choice xmlns:v="urn:schemas-microsoft-com:vml" Requires="v">
                <p:oleObj spid="_x0000_s1043" name="Feuille de calcul" r:id="rId4" imgW="4924497" imgH="1181229" progId="Excel.Sheet.12">
                  <p:embed/>
                </p:oleObj>
              </mc:Choice>
              <mc:Fallback>
                <p:oleObj name="Feuille de calcul" r:id="rId4" imgW="4924497" imgH="1181229" progId="Excel.Sheet.12">
                  <p:embed/>
                  <p:pic>
                    <p:nvPicPr>
                      <p:cNvPr id="0" name=""/>
                      <p:cNvPicPr/>
                      <p:nvPr/>
                    </p:nvPicPr>
                    <p:blipFill>
                      <a:blip r:embed="rId5"/>
                      <a:stretch>
                        <a:fillRect/>
                      </a:stretch>
                    </p:blipFill>
                    <p:spPr>
                      <a:xfrm>
                        <a:off x="721340" y="2080260"/>
                        <a:ext cx="7658868" cy="1737882"/>
                      </a:xfrm>
                      <a:prstGeom prst="rect">
                        <a:avLst/>
                      </a:prstGeom>
                    </p:spPr>
                  </p:pic>
                </p:oleObj>
              </mc:Fallback>
            </mc:AlternateContent>
          </a:graphicData>
        </a:graphic>
      </p:graphicFrame>
    </p:spTree>
    <p:extLst>
      <p:ext uri="{BB962C8B-B14F-4D97-AF65-F5344CB8AC3E}">
        <p14:creationId xmlns:p14="http://schemas.microsoft.com/office/powerpoint/2010/main" val="253890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5327" y="65957"/>
            <a:ext cx="8610894" cy="523220"/>
          </a:xfrm>
          <a:prstGeom prst="rect">
            <a:avLst/>
          </a:prstGeom>
          <a:noFill/>
        </p:spPr>
        <p:txBody>
          <a:bodyPr wrap="square" rtlCol="0">
            <a:spAutoFit/>
          </a:bodyPr>
          <a:lstStyle/>
          <a:p>
            <a:r>
              <a:rPr lang="fr-FR" sz="2800" b="1" dirty="0">
                <a:solidFill>
                  <a:srgbClr val="209B38"/>
                </a:solidFill>
              </a:rPr>
              <a:t>SAS 86 : </a:t>
            </a:r>
            <a:r>
              <a:rPr lang="fr-FR" sz="2800" b="1" dirty="0" smtClean="0">
                <a:solidFill>
                  <a:srgbClr val="209B38"/>
                </a:solidFill>
              </a:rPr>
              <a:t>les mesures nouvelles </a:t>
            </a:r>
            <a:endParaRPr lang="fr-FR" sz="2800" b="1" dirty="0">
              <a:solidFill>
                <a:srgbClr val="209B38"/>
              </a:solidFill>
            </a:endParaRPr>
          </a:p>
        </p:txBody>
      </p:sp>
      <p:sp>
        <p:nvSpPr>
          <p:cNvPr id="4" name="Espace réservé du texte 2"/>
          <p:cNvSpPr txBox="1">
            <a:spLocks/>
          </p:cNvSpPr>
          <p:nvPr/>
        </p:nvSpPr>
        <p:spPr>
          <a:xfrm>
            <a:off x="411480" y="589177"/>
            <a:ext cx="8670553" cy="422073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smtClean="0">
                <a:solidFill>
                  <a:schemeClr val="tx2"/>
                </a:solidFill>
              </a:rPr>
              <a:t>Personnel non médical</a:t>
            </a:r>
          </a:p>
          <a:p>
            <a:pPr lvl="1"/>
            <a:r>
              <a:rPr lang="fr-FR" sz="1600" dirty="0" smtClean="0">
                <a:solidFill>
                  <a:schemeClr val="tx2"/>
                </a:solidFill>
              </a:rPr>
              <a:t>ARM : + 5,6 ETP (19,3 ETP avant SAS) permettant de créer 2 lignes supplémentaires (5 la journée et 3 la nuit contre 3 à 4 ARM en journée et la nuit avant SAS</a:t>
            </a:r>
            <a:endParaRPr lang="fr-FR" sz="1600" dirty="0">
              <a:solidFill>
                <a:schemeClr val="tx2"/>
              </a:solidFill>
            </a:endParaRPr>
          </a:p>
          <a:p>
            <a:pPr lvl="1">
              <a:buFont typeface="Symbol" panose="05050102010706020507" pitchFamily="18" charset="2"/>
              <a:buChar char="Þ"/>
            </a:pPr>
            <a:endParaRPr lang="fr-FR" sz="1600" dirty="0" smtClean="0">
              <a:solidFill>
                <a:schemeClr val="tx2"/>
              </a:solidFill>
            </a:endParaRPr>
          </a:p>
          <a:p>
            <a:pPr lvl="1"/>
            <a:r>
              <a:rPr lang="fr-FR" sz="1600" dirty="0" smtClean="0">
                <a:solidFill>
                  <a:schemeClr val="tx2"/>
                </a:solidFill>
              </a:rPr>
              <a:t>Opérateur de soins non programmés OSNP : 2,8 ETP (une ligne de jour du lundi au dimanche en H12 7j/7)</a:t>
            </a:r>
          </a:p>
          <a:p>
            <a:pPr marL="457200" lvl="1" indent="0">
              <a:buNone/>
            </a:pPr>
            <a:r>
              <a:rPr lang="fr-FR" sz="1600" dirty="0" smtClean="0">
                <a:solidFill>
                  <a:schemeClr val="tx2"/>
                </a:solidFill>
              </a:rPr>
              <a:t>Nouveau métier qui permet de compléter les DRM en complément des ARM 2 et rechercher des créneaux de SNP disponibles </a:t>
            </a:r>
          </a:p>
          <a:p>
            <a:pPr lvl="1">
              <a:buFontTx/>
              <a:buChar char="-"/>
            </a:pPr>
            <a:r>
              <a:rPr lang="fr-FR" sz="1600" dirty="0">
                <a:solidFill>
                  <a:schemeClr val="tx2"/>
                </a:solidFill>
              </a:rPr>
              <a:t>1 ETP coordonnateur DAC PTA – </a:t>
            </a:r>
            <a:r>
              <a:rPr lang="fr-FR" sz="1600" dirty="0" smtClean="0">
                <a:solidFill>
                  <a:schemeClr val="tx2"/>
                </a:solidFill>
              </a:rPr>
              <a:t>7j/7</a:t>
            </a:r>
            <a:endParaRPr lang="fr-FR" sz="1600" dirty="0">
              <a:solidFill>
                <a:schemeClr val="tx2"/>
              </a:solidFill>
            </a:endParaRPr>
          </a:p>
          <a:p>
            <a:pPr marL="457200" lvl="1" indent="0">
              <a:buNone/>
            </a:pPr>
            <a:endParaRPr lang="fr-FR" sz="1600" dirty="0">
              <a:solidFill>
                <a:schemeClr val="tx2"/>
              </a:solidFill>
            </a:endParaRPr>
          </a:p>
          <a:p>
            <a:r>
              <a:rPr lang="fr-FR" sz="2000" dirty="0" smtClean="0">
                <a:solidFill>
                  <a:schemeClr val="tx2"/>
                </a:solidFill>
              </a:rPr>
              <a:t>Personnel médical </a:t>
            </a:r>
          </a:p>
          <a:p>
            <a:pPr lvl="1"/>
            <a:r>
              <a:rPr lang="fr-FR" sz="1600" dirty="0" smtClean="0">
                <a:solidFill>
                  <a:schemeClr val="tx2"/>
                </a:solidFill>
              </a:rPr>
              <a:t>2 646 heures de médecins généralistes régulateurs par an (permettant la création a minima d’une ligne médicale sur les horaires hors PDSA, lignes supplémentaires jusqu’à 3 au total sur certaines plages) </a:t>
            </a:r>
            <a:endParaRPr lang="fr-FR" sz="1600" dirty="0">
              <a:solidFill>
                <a:schemeClr val="tx2"/>
              </a:solidFill>
            </a:endParaRPr>
          </a:p>
        </p:txBody>
      </p:sp>
      <p:pic>
        <p:nvPicPr>
          <p:cNvPr id="6" name="Image 5"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spTree>
    <p:extLst>
      <p:ext uri="{BB962C8B-B14F-4D97-AF65-F5344CB8AC3E}">
        <p14:creationId xmlns:p14="http://schemas.microsoft.com/office/powerpoint/2010/main" val="148432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5327" y="65957"/>
            <a:ext cx="8610894" cy="523220"/>
          </a:xfrm>
          <a:prstGeom prst="rect">
            <a:avLst/>
          </a:prstGeom>
          <a:noFill/>
        </p:spPr>
        <p:txBody>
          <a:bodyPr wrap="square" rtlCol="0">
            <a:spAutoFit/>
          </a:bodyPr>
          <a:lstStyle/>
          <a:p>
            <a:r>
              <a:rPr lang="fr-FR" sz="2800" b="1" dirty="0">
                <a:solidFill>
                  <a:srgbClr val="209B38"/>
                </a:solidFill>
              </a:rPr>
              <a:t>SAS 86 : 3 chantiers opérationnels qui s’articulent</a:t>
            </a:r>
          </a:p>
        </p:txBody>
      </p:sp>
      <p:sp>
        <p:nvSpPr>
          <p:cNvPr id="4" name="Espace réservé du texte 2"/>
          <p:cNvSpPr txBox="1">
            <a:spLocks/>
          </p:cNvSpPr>
          <p:nvPr/>
        </p:nvSpPr>
        <p:spPr>
          <a:xfrm>
            <a:off x="3411146" y="1177959"/>
            <a:ext cx="5670887" cy="36319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a:solidFill>
                  <a:schemeClr val="tx2"/>
                </a:solidFill>
              </a:rPr>
              <a:t>Réorganisation du plateau de la régulation et  de la téléphonie : </a:t>
            </a:r>
            <a:r>
              <a:rPr lang="fr-FR" sz="2800" b="1" i="1" dirty="0">
                <a:solidFill>
                  <a:schemeClr val="accent6"/>
                </a:solidFill>
              </a:rPr>
              <a:t>Ok</a:t>
            </a:r>
          </a:p>
          <a:p>
            <a:r>
              <a:rPr lang="fr-FR" sz="2800" dirty="0">
                <a:solidFill>
                  <a:schemeClr val="tx2"/>
                </a:solidFill>
              </a:rPr>
              <a:t>Mise en place de filières spécifiques participant au parcours de soins : </a:t>
            </a:r>
            <a:r>
              <a:rPr lang="fr-FR" sz="2800" b="1" i="1" dirty="0">
                <a:solidFill>
                  <a:schemeClr val="accent6"/>
                </a:solidFill>
              </a:rPr>
              <a:t>poursuite </a:t>
            </a:r>
          </a:p>
          <a:p>
            <a:r>
              <a:rPr lang="fr-FR" sz="2800" dirty="0">
                <a:solidFill>
                  <a:schemeClr val="tx2"/>
                </a:solidFill>
              </a:rPr>
              <a:t>Mise en place avec les effecteurs de soins non-programmés : </a:t>
            </a:r>
            <a:r>
              <a:rPr lang="fr-FR" sz="2800" b="1" i="1" dirty="0">
                <a:solidFill>
                  <a:schemeClr val="accent6"/>
                </a:solidFill>
              </a:rPr>
              <a:t>en cours</a:t>
            </a:r>
          </a:p>
        </p:txBody>
      </p:sp>
      <p:pic>
        <p:nvPicPr>
          <p:cNvPr id="6" name="Image 5" descr="bande-chapitre.png"/>
          <p:cNvPicPr>
            <a:picLocks/>
          </p:cNvPicPr>
          <p:nvPr/>
        </p:nvPicPr>
        <p:blipFill rotWithShape="1">
          <a:blip r:embed="rId2">
            <a:extLst>
              <a:ext uri="{28A0092B-C50C-407E-A947-70E740481C1C}">
                <a14:useLocalDpi xmlns:a14="http://schemas.microsoft.com/office/drawing/2010/main" val="0"/>
              </a:ext>
            </a:extLst>
          </a:blip>
          <a:srcRect l="60867" t="1671" r="22129" b="1671"/>
          <a:stretch/>
        </p:blipFill>
        <p:spPr>
          <a:xfrm>
            <a:off x="-1236" y="0"/>
            <a:ext cx="246563" cy="5094366"/>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38" y="1067796"/>
            <a:ext cx="2893741" cy="172286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39" y="3083312"/>
            <a:ext cx="2893741" cy="1890132"/>
          </a:xfrm>
          <a:prstGeom prst="rect">
            <a:avLst/>
          </a:prstGeom>
        </p:spPr>
      </p:pic>
    </p:spTree>
    <p:extLst>
      <p:ext uri="{BB962C8B-B14F-4D97-AF65-F5344CB8AC3E}">
        <p14:creationId xmlns:p14="http://schemas.microsoft.com/office/powerpoint/2010/main" val="322185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6002" y="1714418"/>
            <a:ext cx="6258077" cy="798079"/>
          </a:xfrm>
        </p:spPr>
        <p:txBody>
          <a:bodyPr/>
          <a:lstStyle/>
          <a:p>
            <a:pPr lvl="1" algn="l" defTabSz="457200" rtl="0">
              <a:spcBef>
                <a:spcPct val="0"/>
              </a:spcBef>
            </a:pPr>
            <a:r>
              <a:rPr lang="fr-FR" sz="3600" b="1" kern="1400" spc="25" dirty="0">
                <a:solidFill>
                  <a:srgbClr val="209B38"/>
                </a:solidFill>
                <a:ea typeface="Calibri"/>
                <a:cs typeface="Times New Roman"/>
              </a:rPr>
              <a:t> </a:t>
            </a:r>
            <a:r>
              <a:rPr lang="fr-FR" sz="3600" b="1" dirty="0">
                <a:gradFill flip="none" rotWithShape="1">
                  <a:gsLst>
                    <a:gs pos="0">
                      <a:srgbClr val="182D67"/>
                    </a:gs>
                    <a:gs pos="100000">
                      <a:srgbClr val="209B38"/>
                    </a:gs>
                  </a:gsLst>
                  <a:lin ang="0" scaled="1"/>
                  <a:tileRect/>
                </a:gradFill>
                <a:latin typeface="+mn-lt"/>
                <a:ea typeface="Cambria" panose="02040503050406030204" pitchFamily="18" charset="0"/>
                <a:cs typeface="Times New Roman"/>
              </a:rPr>
              <a:t>O</a:t>
            </a:r>
            <a:r>
              <a:rPr lang="fr-FR" sz="3600" b="1" dirty="0">
                <a:gradFill flip="none" rotWithShape="1">
                  <a:gsLst>
                    <a:gs pos="0">
                      <a:srgbClr val="182D67"/>
                    </a:gs>
                    <a:gs pos="100000">
                      <a:srgbClr val="209B38"/>
                    </a:gs>
                  </a:gsLst>
                  <a:lin ang="0" scaled="1"/>
                  <a:tileRect/>
                </a:gradFill>
                <a:latin typeface="+mn-lt"/>
                <a:ea typeface="Cambria" panose="02040503050406030204" pitchFamily="18" charset="0"/>
              </a:rPr>
              <a:t>rganisation en régulation</a:t>
            </a:r>
          </a:p>
        </p:txBody>
      </p:sp>
      <p:pic>
        <p:nvPicPr>
          <p:cNvPr id="4" name="Image 8" descr="bande-chapitre.png">
            <a:extLst>
              <a:ext uri="{FF2B5EF4-FFF2-40B4-BE49-F238E27FC236}">
                <a16:creationId xmlns:a16="http://schemas.microsoft.com/office/drawing/2014/main" id="{9486E42F-BB4E-4549-BC56-6F76D4A3623D}"/>
              </a:ext>
            </a:extLst>
          </p:cNvPr>
          <p:cNvPicPr>
            <a:picLocks noChangeArrowheads="1"/>
          </p:cNvPicPr>
          <p:nvPr/>
        </p:nvPicPr>
        <p:blipFill>
          <a:blip r:embed="rId2">
            <a:extLst>
              <a:ext uri="{28A0092B-C50C-407E-A947-70E740481C1C}">
                <a14:useLocalDpi xmlns:a14="http://schemas.microsoft.com/office/drawing/2010/main" val="0"/>
              </a:ext>
            </a:extLst>
          </a:blip>
          <a:srcRect l="60867" t="1671" r="22128" b="1671"/>
          <a:stretch>
            <a:fillRect/>
          </a:stretch>
        </p:blipFill>
        <p:spPr bwMode="auto">
          <a:xfrm>
            <a:off x="-1588" y="0"/>
            <a:ext cx="247651"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ontact / Samu - Urgences de 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097" y="3394592"/>
            <a:ext cx="1608576" cy="9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602640"/>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rgbClr val="209B38"/>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34486</TotalTime>
  <Words>1945</Words>
  <Application>Microsoft Office PowerPoint</Application>
  <PresentationFormat>Affichage à l'écran (16:9)</PresentationFormat>
  <Paragraphs>283</Paragraphs>
  <Slides>37</Slides>
  <Notes>3</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48" baseType="lpstr">
      <vt:lpstr>MS PGothic</vt:lpstr>
      <vt:lpstr>Arial</vt:lpstr>
      <vt:lpstr>Calibri</vt:lpstr>
      <vt:lpstr>Calibri Light</vt:lpstr>
      <vt:lpstr>Cambria</vt:lpstr>
      <vt:lpstr>Courier New</vt:lpstr>
      <vt:lpstr>Symbol</vt:lpstr>
      <vt:lpstr>Times New Roman</vt:lpstr>
      <vt:lpstr>Wingdings</vt:lpstr>
      <vt:lpstr>Conception personnalisée</vt:lpstr>
      <vt:lpstr>Feuille de calcul</vt:lpstr>
      <vt:lpstr>SAS  de la Vienne  25 novembre2022  </vt:lpstr>
      <vt:lpstr>Présentation PowerPoint</vt:lpstr>
      <vt:lpstr>Présentation PowerPoint</vt:lpstr>
      <vt:lpstr>Présentation PowerPoint</vt:lpstr>
      <vt:lpstr>Etat des lieux au  09 10 2022 </vt:lpstr>
      <vt:lpstr>Présentation PowerPoint</vt:lpstr>
      <vt:lpstr>Présentation PowerPoint</vt:lpstr>
      <vt:lpstr>Présentation PowerPoint</vt:lpstr>
      <vt:lpstr> Organisation en régulation</vt:lpstr>
      <vt:lpstr>Présentation PowerPoint</vt:lpstr>
      <vt:lpstr>Présentation PowerPoint</vt:lpstr>
      <vt:lpstr>Présentation PowerPoint</vt:lpstr>
      <vt:lpstr>Présentation PowerPoint</vt:lpstr>
      <vt:lpstr>Présentation PowerPoint</vt:lpstr>
      <vt:lpstr>Les Opérateurs  de Soins Non Programmés </vt:lpstr>
      <vt:lpstr>Présentation PowerPoint</vt:lpstr>
      <vt:lpstr>Présentation PowerPoint</vt:lpstr>
      <vt:lpstr>Présentation PowerPoint</vt:lpstr>
      <vt:lpstr>Présentation PowerPoint</vt:lpstr>
      <vt:lpstr>Les différentes filières </vt:lpstr>
      <vt:lpstr>Présentation PowerPoint</vt:lpstr>
      <vt:lpstr>La filière de médecine générale </vt:lpstr>
      <vt:lpstr>Présentation PowerPoint</vt:lpstr>
      <vt:lpstr>Présentation PowerPoint</vt:lpstr>
      <vt:lpstr>Comment  participer  au SAS ? </vt:lpstr>
      <vt:lpstr>Présentation PowerPoint</vt:lpstr>
      <vt:lpstr>Présentation PowerPoint</vt:lpstr>
      <vt:lpstr>Présentation PowerPoint</vt:lpstr>
      <vt:lpstr> L’apport du DAC-PTA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delusk</dc:creator>
  <cp:lastModifiedBy>DESHORS Guillaume</cp:lastModifiedBy>
  <cp:revision>1881</cp:revision>
  <cp:lastPrinted>2021-12-02T14:45:57Z</cp:lastPrinted>
  <dcterms:created xsi:type="dcterms:W3CDTF">2017-10-13T12:56:41Z</dcterms:created>
  <dcterms:modified xsi:type="dcterms:W3CDTF">2022-12-19T09:49:36Z</dcterms:modified>
</cp:coreProperties>
</file>