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8" r:id="rId8"/>
    <p:sldId id="265" r:id="rId9"/>
    <p:sldId id="264" r:id="rId10"/>
    <p:sldId id="266" r:id="rId11"/>
    <p:sldId id="267" r:id="rId12"/>
    <p:sldId id="259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967"/>
    <a:srgbClr val="2F9BB7"/>
    <a:srgbClr val="322A7F"/>
    <a:srgbClr val="EA560E"/>
    <a:srgbClr val="DE6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5A6BD4A7-C00E-4E9D-96E2-8C56A0EAE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7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DDC0FC3-FF49-4297-826D-D4B34FD5FC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4"/>
            <a:ext cx="12200479" cy="6853236"/>
          </a:xfrm>
          <a:prstGeom prst="rect">
            <a:avLst/>
          </a:prstGeom>
        </p:spPr>
      </p:pic>
      <p:sp>
        <p:nvSpPr>
          <p:cNvPr id="10" name="Shape 12">
            <a:extLst>
              <a:ext uri="{FF2B5EF4-FFF2-40B4-BE49-F238E27FC236}">
                <a16:creationId xmlns:a16="http://schemas.microsoft.com/office/drawing/2014/main" id="{252F9307-26A2-49D6-9641-D94D375DB070}"/>
              </a:ext>
            </a:extLst>
          </p:cNvPr>
          <p:cNvSpPr/>
          <p:nvPr userDrawn="1"/>
        </p:nvSpPr>
        <p:spPr>
          <a:xfrm>
            <a:off x="1950847" y="2705100"/>
            <a:ext cx="373253" cy="377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F9BB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dirty="0">
              <a:solidFill>
                <a:srgbClr val="2F9BB7"/>
              </a:solidFill>
            </a:endParaRPr>
          </a:p>
        </p:txBody>
      </p:sp>
      <p:sp>
        <p:nvSpPr>
          <p:cNvPr id="12" name="Shape 14">
            <a:extLst>
              <a:ext uri="{FF2B5EF4-FFF2-40B4-BE49-F238E27FC236}">
                <a16:creationId xmlns:a16="http://schemas.microsoft.com/office/drawing/2014/main" id="{445F7F2F-2BAB-4532-8767-AEA006B33651}"/>
              </a:ext>
            </a:extLst>
          </p:cNvPr>
          <p:cNvSpPr/>
          <p:nvPr userDrawn="1"/>
        </p:nvSpPr>
        <p:spPr>
          <a:xfrm>
            <a:off x="2137473" y="4281620"/>
            <a:ext cx="1062176" cy="93232"/>
          </a:xfrm>
          <a:prstGeom prst="rect">
            <a:avLst/>
          </a:prstGeom>
          <a:solidFill>
            <a:srgbClr val="70B96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87ABDB-BBE0-4045-ADD4-7C0E1ADFD3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7810" y="2609055"/>
            <a:ext cx="7055542" cy="947737"/>
          </a:xfrm>
          <a:noFill/>
        </p:spPr>
        <p:txBody>
          <a:bodyPr>
            <a:normAutofit/>
          </a:bodyPr>
          <a:lstStyle>
            <a:lvl1pPr>
              <a:buNone/>
              <a:defRPr sz="4000" b="1">
                <a:solidFill>
                  <a:srgbClr val="2F9BB7"/>
                </a:solidFill>
              </a:defRPr>
            </a:lvl1pPr>
          </a:lstStyle>
          <a:p>
            <a:pPr lvl="0"/>
            <a:r>
              <a:rPr lang="fr-FR" dirty="0"/>
              <a:t>Votre nom et votre fonction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B9BFDC-8383-46C2-9160-83C3EEDBBB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7810" y="4627563"/>
            <a:ext cx="4994275" cy="623887"/>
          </a:xfrm>
        </p:spPr>
        <p:txBody>
          <a:bodyPr/>
          <a:lstStyle>
            <a:lvl1pPr>
              <a:buNone/>
              <a:defRPr>
                <a:solidFill>
                  <a:srgbClr val="70B967"/>
                </a:solidFill>
              </a:defRPr>
            </a:lvl1pPr>
          </a:lstStyle>
          <a:p>
            <a:pPr lvl="0"/>
            <a:r>
              <a:rPr lang="fr-FR" dirty="0"/>
              <a:t>Titre de votre intervention</a:t>
            </a:r>
          </a:p>
        </p:txBody>
      </p:sp>
    </p:spTree>
    <p:extLst>
      <p:ext uri="{BB962C8B-B14F-4D97-AF65-F5344CB8AC3E}">
        <p14:creationId xmlns:p14="http://schemas.microsoft.com/office/powerpoint/2010/main" val="238787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EAC32FA-1F78-47AB-B8A7-9C218A0EC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480" cy="6853237"/>
          </a:xfrm>
          <a:prstGeom prst="rect">
            <a:avLst/>
          </a:prstGeom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0CF00FD-8EA9-4501-B832-910EB47EFA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5275" y="2108200"/>
            <a:ext cx="11201400" cy="4596998"/>
          </a:xfrm>
        </p:spPr>
        <p:txBody>
          <a:bodyPr/>
          <a:lstStyle>
            <a:lvl1pPr>
              <a:defRPr lang="fr-FR" sz="2400" kern="1200" dirty="0" smtClean="0">
                <a:solidFill>
                  <a:srgbClr val="70B9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fr-FR" sz="2000" kern="1200" dirty="0">
                <a:solidFill>
                  <a:srgbClr val="2F9BB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0CEA991-29D7-48D6-8ADE-B443374F5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75" y="1276219"/>
            <a:ext cx="11201400" cy="654181"/>
          </a:xfrm>
        </p:spPr>
        <p:txBody>
          <a:bodyPr>
            <a:normAutofit/>
          </a:bodyPr>
          <a:lstStyle>
            <a:lvl1pPr>
              <a:buNone/>
              <a:defRPr sz="2800" b="0">
                <a:solidFill>
                  <a:srgbClr val="2F9BB7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1098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A091127-28C1-482A-8B83-B74865908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3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45ACF57-C999-4584-AC18-6C97EC68A8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9" y="0"/>
            <a:ext cx="12207523" cy="6857193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FB34252-EA1B-422E-9CC2-F01727733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2820"/>
            <a:ext cx="10515600" cy="913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C04A4A-3553-412C-AB20-2EACB81EE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41035"/>
            <a:ext cx="10515600" cy="4035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3742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800" b="0" kern="1200" dirty="0">
          <a:solidFill>
            <a:srgbClr val="2F9BB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400" kern="1200" dirty="0">
          <a:solidFill>
            <a:srgbClr val="70B9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rgbClr val="2F9BB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610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99778" y="1276219"/>
            <a:ext cx="11201400" cy="654181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La voie expérimentale (Art 51) : un laboratoire pour expérimenter de nouveaux modes de financements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55" y="2100218"/>
            <a:ext cx="9353068" cy="449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99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295275" y="1930400"/>
            <a:ext cx="11201400" cy="4596998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Des réformes engagées qui permettent de venir tempérer le financement à l’activité</a:t>
            </a:r>
          </a:p>
          <a:p>
            <a:pPr lvl="1">
              <a:spcAft>
                <a:spcPts val="600"/>
              </a:spcAft>
            </a:pPr>
            <a:r>
              <a:rPr lang="fr-FR" sz="1600" dirty="0" smtClean="0"/>
              <a:t>Passer d’une logique d’offre à une logique de réponse aux besoins (financement populationnel)</a:t>
            </a:r>
          </a:p>
          <a:p>
            <a:pPr lvl="1">
              <a:spcAft>
                <a:spcPts val="600"/>
              </a:spcAft>
            </a:pPr>
            <a:r>
              <a:rPr lang="fr-FR" sz="1600" dirty="0" smtClean="0"/>
              <a:t>Reconnaître dans le financement la qualité des prises en charge (financement à la qualité)</a:t>
            </a:r>
          </a:p>
          <a:p>
            <a:pPr lvl="1">
              <a:spcAft>
                <a:spcPts val="600"/>
              </a:spcAft>
            </a:pPr>
            <a:r>
              <a:rPr lang="fr-FR" sz="1600" dirty="0" smtClean="0"/>
              <a:t>Réduire les inégalités entre territoires et entre catégories d’établissement 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fr-FR" sz="100" dirty="0"/>
          </a:p>
          <a:p>
            <a:pPr marL="228600" lvl="1">
              <a:spcBef>
                <a:spcPts val="10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70B967"/>
                </a:solidFill>
              </a:rPr>
              <a:t>Le financement comme levier pour améliorer les organisations à l’échelle des territoires</a:t>
            </a:r>
            <a:endParaRPr lang="fr-FR" b="1" dirty="0">
              <a:solidFill>
                <a:srgbClr val="70B967"/>
              </a:solidFill>
            </a:endParaRPr>
          </a:p>
          <a:p>
            <a:pPr lvl="1">
              <a:spcAft>
                <a:spcPts val="600"/>
              </a:spcAft>
            </a:pPr>
            <a:r>
              <a:rPr lang="fr-FR" sz="1600" dirty="0" smtClean="0"/>
              <a:t>Renforcement des marges de manœuvre des ARS </a:t>
            </a:r>
          </a:p>
          <a:p>
            <a:pPr lvl="1">
              <a:spcAft>
                <a:spcPts val="600"/>
              </a:spcAft>
            </a:pPr>
            <a:r>
              <a:rPr lang="fr-FR" sz="1600" dirty="0" smtClean="0"/>
              <a:t>Alignement entre les objectifs d’organisation de l’offre et le financement  : exemple des urgences </a:t>
            </a:r>
          </a:p>
          <a:p>
            <a:pPr lvl="1">
              <a:spcAft>
                <a:spcPts val="600"/>
              </a:spcAft>
            </a:pPr>
            <a:endParaRPr lang="fr-FR" sz="500" dirty="0"/>
          </a:p>
          <a:p>
            <a:pPr marL="228600" lvl="1">
              <a:spcBef>
                <a:spcPts val="10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70B967"/>
                </a:solidFill>
              </a:rPr>
              <a:t>Le financement au parcours ou à l’épisode: un outil à développer pour améliorer la coordination des acteurs ? </a:t>
            </a:r>
          </a:p>
          <a:p>
            <a:pPr lvl="1">
              <a:spcAft>
                <a:spcPts val="600"/>
              </a:spcAft>
            </a:pPr>
            <a:r>
              <a:rPr lang="fr-FR" sz="1600" dirty="0"/>
              <a:t>Difficultés </a:t>
            </a:r>
            <a:r>
              <a:rPr lang="fr-FR" sz="1600" dirty="0" smtClean="0"/>
              <a:t>jusque là à </a:t>
            </a:r>
            <a:r>
              <a:rPr lang="fr-FR" sz="1600" dirty="0"/>
              <a:t>faire émerger de véritables financements au parcours ou à </a:t>
            </a:r>
            <a:r>
              <a:rPr lang="fr-FR" sz="1600" dirty="0" smtClean="0"/>
              <a:t>l’épisode</a:t>
            </a:r>
          </a:p>
          <a:p>
            <a:pPr lvl="1">
              <a:spcAft>
                <a:spcPts val="600"/>
              </a:spcAft>
            </a:pPr>
            <a:r>
              <a:rPr lang="fr-FR" sz="1600" dirty="0"/>
              <a:t>S’appuyer sur les projets d’expérimentation réussis pour développer ces modes de financement? </a:t>
            </a:r>
            <a:endParaRPr lang="fr-FR" sz="1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25903" y="1276219"/>
            <a:ext cx="11201400" cy="654181"/>
          </a:xfrm>
        </p:spPr>
        <p:txBody>
          <a:bodyPr/>
          <a:lstStyle/>
          <a:p>
            <a:r>
              <a:rPr lang="fr-FR" dirty="0" smtClean="0"/>
              <a:t>Conclusion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8471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885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DF2E110-29AF-47C1-BF70-D1912C63A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810" y="2595563"/>
            <a:ext cx="7917364" cy="947737"/>
          </a:xfrm>
        </p:spPr>
        <p:txBody>
          <a:bodyPr>
            <a:noAutofit/>
          </a:bodyPr>
          <a:lstStyle/>
          <a:p>
            <a:r>
              <a:rPr lang="fr-FR" sz="2800" b="0" dirty="0" smtClean="0"/>
              <a:t>Camille RUIZ – Mission réformes de </a:t>
            </a:r>
            <a:r>
              <a:rPr lang="fr-FR" sz="2800" b="0" dirty="0" smtClean="0"/>
              <a:t>financement - DGOS </a:t>
            </a:r>
            <a:endParaRPr lang="fr-FR" sz="2800" b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BD5EC8-0539-4056-AC16-7E555AB579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7810" y="4627563"/>
            <a:ext cx="7273024" cy="623887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Les réformes de financement 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52842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24B58F7-AFF6-4866-8E7D-89FBA8EA22C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sz="2000" b="1" dirty="0"/>
              <a:t>Un système de santé en « tuyau d’orgue » </a:t>
            </a:r>
            <a:r>
              <a:rPr lang="fr-FR" sz="2000" dirty="0">
                <a:solidFill>
                  <a:schemeClr val="tx1"/>
                </a:solidFill>
              </a:rPr>
              <a:t>au sein duquel des modalités de financement différentes </a:t>
            </a:r>
            <a:r>
              <a:rPr lang="fr-FR" sz="2000" dirty="0" smtClean="0">
                <a:solidFill>
                  <a:schemeClr val="tx1"/>
                </a:solidFill>
              </a:rPr>
              <a:t>cohabitent et qui n’incitent pas à la coordination entre acteurs </a:t>
            </a:r>
            <a:endParaRPr lang="fr-FR" sz="20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2000" b="1" dirty="0"/>
              <a:t>Une prégnance du paiement à l’acte ou à l’activité </a:t>
            </a:r>
            <a:r>
              <a:rPr lang="fr-FR" sz="2000" dirty="0">
                <a:solidFill>
                  <a:schemeClr val="tx1"/>
                </a:solidFill>
              </a:rPr>
              <a:t>qui incitent à la réalisation d’actes et moins à la prévention ou au suivi au long cours</a:t>
            </a:r>
          </a:p>
          <a:p>
            <a:pPr>
              <a:spcAft>
                <a:spcPts val="600"/>
              </a:spcAft>
            </a:pPr>
            <a:r>
              <a:rPr lang="fr-FR" sz="2000" dirty="0">
                <a:solidFill>
                  <a:schemeClr val="tx1"/>
                </a:solidFill>
              </a:rPr>
              <a:t>Une qualité des résultats ou du suivi qui n’intervient que très marginalement dans les modalités de financement</a:t>
            </a:r>
          </a:p>
          <a:p>
            <a:pPr>
              <a:spcAft>
                <a:spcPts val="600"/>
              </a:spcAft>
            </a:pPr>
            <a:r>
              <a:rPr lang="fr-FR" sz="2000" b="1" dirty="0"/>
              <a:t>Des inégalités de financement entre régions </a:t>
            </a:r>
            <a:r>
              <a:rPr lang="fr-FR" sz="2000" b="1" dirty="0" smtClean="0"/>
              <a:t>et entre catégories d’établissements </a:t>
            </a:r>
            <a:r>
              <a:rPr lang="fr-FR" sz="2000" dirty="0" smtClean="0">
                <a:solidFill>
                  <a:schemeClr val="tx1"/>
                </a:solidFill>
              </a:rPr>
              <a:t>pour </a:t>
            </a:r>
            <a:r>
              <a:rPr lang="fr-FR" sz="2000" dirty="0">
                <a:solidFill>
                  <a:schemeClr val="tx1"/>
                </a:solidFill>
              </a:rPr>
              <a:t>certaines spécialités qui induisent des difficultés d’accès aux </a:t>
            </a:r>
            <a:r>
              <a:rPr lang="fr-FR" sz="2000" dirty="0" smtClean="0">
                <a:solidFill>
                  <a:schemeClr val="tx1"/>
                </a:solidFill>
              </a:rPr>
              <a:t>soins</a:t>
            </a:r>
          </a:p>
          <a:p>
            <a:pPr>
              <a:spcAft>
                <a:spcPts val="600"/>
              </a:spcAft>
            </a:pPr>
            <a:r>
              <a:rPr lang="fr-FR" sz="2000" dirty="0" smtClean="0"/>
              <a:t>Un besoin de visibilité et de </a:t>
            </a:r>
            <a:r>
              <a:rPr lang="fr-FR" sz="2000" b="1" dirty="0" smtClean="0"/>
              <a:t>stabilité des financements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renforcé par la crise COVID </a:t>
            </a:r>
            <a:endParaRPr lang="fr-FR" sz="20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fr-FR" sz="20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EE42D-5404-4A5C-B4A6-3B4995AC7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b="1" dirty="0" smtClean="0"/>
              <a:t>Des réformes du financement : pour quoi faire ?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4308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470646" y="2261002"/>
            <a:ext cx="5230907" cy="4596998"/>
          </a:xfrm>
        </p:spPr>
        <p:txBody>
          <a:bodyPr>
            <a:normAutofit/>
          </a:bodyPr>
          <a:lstStyle/>
          <a:p>
            <a:pPr defTabSz="914377">
              <a:spcBef>
                <a:spcPts val="1200"/>
              </a:spcBef>
              <a:spcAft>
                <a:spcPts val="1000"/>
              </a:spcAft>
            </a:pPr>
            <a:r>
              <a:rPr lang="fr-FR" sz="1600" dirty="0">
                <a:solidFill>
                  <a:schemeClr val="accent6"/>
                </a:solidFill>
              </a:rPr>
              <a:t>La réforme du financement, </a:t>
            </a:r>
            <a:r>
              <a:rPr lang="fr-FR" sz="1600" b="1" dirty="0">
                <a:solidFill>
                  <a:schemeClr val="accent6"/>
                </a:solidFill>
              </a:rPr>
              <a:t>un des chantiers majeurs de Ma santé 2022</a:t>
            </a:r>
            <a:r>
              <a:rPr lang="fr-FR" sz="1600" dirty="0">
                <a:solidFill>
                  <a:schemeClr val="accent6"/>
                </a:solidFill>
              </a:rPr>
              <a:t>  </a:t>
            </a:r>
            <a:r>
              <a:rPr lang="fr-FR" sz="1600" dirty="0">
                <a:solidFill>
                  <a:schemeClr val="tx1"/>
                </a:solidFill>
              </a:rPr>
              <a:t>avec une ambition forte : passer d’un système qui favorise la multiplication des actes et de l’activité </a:t>
            </a:r>
            <a:r>
              <a:rPr lang="fr-FR" sz="1600" b="1" dirty="0">
                <a:solidFill>
                  <a:schemeClr val="tx1"/>
                </a:solidFill>
              </a:rPr>
              <a:t>à un financement incitant à la prévention, soutenant la coopération entre les professionnels et réaffirmant la qualité comme objectif premier de la prise en charge</a:t>
            </a:r>
            <a:r>
              <a:rPr lang="fr-FR" sz="1600" b="1" dirty="0" smtClean="0">
                <a:solidFill>
                  <a:schemeClr val="tx1"/>
                </a:solidFill>
              </a:rPr>
              <a:t>.</a:t>
            </a:r>
          </a:p>
          <a:p>
            <a:pPr defTabSz="914377">
              <a:spcBef>
                <a:spcPts val="1200"/>
              </a:spcBef>
              <a:spcAft>
                <a:spcPts val="1000"/>
              </a:spcAft>
            </a:pPr>
            <a:r>
              <a:rPr lang="fr-FR" sz="1600" b="1" dirty="0" smtClean="0">
                <a:solidFill>
                  <a:schemeClr val="accent6"/>
                </a:solidFill>
              </a:rPr>
              <a:t>Le </a:t>
            </a:r>
            <a:r>
              <a:rPr lang="fr-FR" sz="1600" b="1" dirty="0">
                <a:solidFill>
                  <a:schemeClr val="accent6"/>
                </a:solidFill>
              </a:rPr>
              <a:t>Ségur a confirmé l’ambition de la feuille de route et l’objectif de réduction de la </a:t>
            </a:r>
            <a:r>
              <a:rPr lang="fr-FR" sz="1600" b="1" dirty="0" smtClean="0">
                <a:solidFill>
                  <a:schemeClr val="accent6"/>
                </a:solidFill>
              </a:rPr>
              <a:t>T2A</a:t>
            </a:r>
          </a:p>
          <a:p>
            <a:pPr lvl="1" defTabSz="914377">
              <a:spcBef>
                <a:spcPts val="300"/>
              </a:spcBef>
              <a:spcAft>
                <a:spcPts val="600"/>
              </a:spcAft>
            </a:pPr>
            <a:r>
              <a:rPr lang="fr-FR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Pas de remise en cause des objectifs et du principe des réformes mais </a:t>
            </a:r>
            <a:r>
              <a:rPr lang="fr-FR" sz="1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un ajustement </a:t>
            </a:r>
            <a:r>
              <a:rPr lang="fr-FR" sz="1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des calendriers </a:t>
            </a:r>
            <a:endParaRPr lang="fr-FR" sz="14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1" defTabSz="914377">
              <a:spcBef>
                <a:spcPts val="300"/>
              </a:spcBef>
              <a:spcAft>
                <a:spcPts val="600"/>
              </a:spcAft>
            </a:pPr>
            <a:r>
              <a:rPr lang="fr-FR" sz="1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Mise en place de la garantie de financement depuis 2020 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 smtClean="0"/>
              <a:t>Une feuille de route des réformes de financement définie avec Ma Santé 2022 et réaffirmée dans le cadre du Ségur 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024" y="2339787"/>
            <a:ext cx="5531129" cy="363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3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 smtClean="0"/>
              <a:t>La vision cible : des modèles combinés adaptés à chaque champ d’activité 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867989" y="1756293"/>
            <a:ext cx="7705037" cy="474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89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116" y="1998708"/>
            <a:ext cx="4661457" cy="132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90000"/>
              </a:lnSpc>
              <a:spcAft>
                <a:spcPts val="400"/>
              </a:spcAft>
            </a:pPr>
            <a:r>
              <a:rPr lang="fr-FR" b="1" dirty="0">
                <a:solidFill>
                  <a:srgbClr val="C8303F">
                    <a:lumMod val="60000"/>
                    <a:lumOff val="40000"/>
                  </a:srgbClr>
                </a:solidFill>
                <a:latin typeface="Calibri"/>
              </a:rPr>
              <a:t>Introduction de dotations calibrées sur des critères populationnels</a:t>
            </a:r>
          </a:p>
          <a:p>
            <a:pPr marL="228594" indent="-228594" defTabSz="914377">
              <a:lnSpc>
                <a:spcPct val="90000"/>
              </a:lnSpc>
              <a:spcAft>
                <a:spcPts val="1000"/>
              </a:spcAft>
              <a:buFont typeface="Calibri Light" panose="020F0302020204030204" pitchFamily="34" charset="0"/>
              <a:buChar char="→"/>
            </a:pPr>
            <a:r>
              <a:rPr lang="fr-F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Mieux prendre en compte les besoins de la population et réduire les inégalités entre les territoires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281427" y="1780046"/>
            <a:ext cx="4773391" cy="110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90000"/>
              </a:lnSpc>
              <a:spcAft>
                <a:spcPts val="400"/>
              </a:spcAft>
            </a:pPr>
            <a:r>
              <a:rPr lang="fr-FR" sz="1867" b="1" dirty="0">
                <a:solidFill>
                  <a:srgbClr val="C8303F">
                    <a:lumMod val="60000"/>
                    <a:lumOff val="40000"/>
                  </a:srgbClr>
                </a:solidFill>
                <a:latin typeface="Calibri"/>
              </a:rPr>
              <a:t>Maintien d’une part conséquente de financement à l’activité </a:t>
            </a:r>
          </a:p>
          <a:p>
            <a:pPr marL="228594" indent="-228594" defTabSz="914377">
              <a:lnSpc>
                <a:spcPct val="90000"/>
              </a:lnSpc>
              <a:spcAft>
                <a:spcPts val="1000"/>
              </a:spcAft>
              <a:buFont typeface="Calibri Light" panose="020F0302020204030204" pitchFamily="34" charset="0"/>
              <a:buChar char="→"/>
            </a:pPr>
            <a:r>
              <a:rPr lang="fr-F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Soutenir les dynamiques de développement d’activité et la réactivité des acteurs de soins</a:t>
            </a:r>
          </a:p>
        </p:txBody>
      </p:sp>
      <p:sp>
        <p:nvSpPr>
          <p:cNvPr id="6" name="Rectangle 5"/>
          <p:cNvSpPr/>
          <p:nvPr/>
        </p:nvSpPr>
        <p:spPr>
          <a:xfrm>
            <a:off x="7989725" y="3184030"/>
            <a:ext cx="3816631" cy="110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90000"/>
              </a:lnSpc>
              <a:spcAft>
                <a:spcPts val="400"/>
              </a:spcAft>
            </a:pPr>
            <a:r>
              <a:rPr lang="fr-FR" sz="1867" b="1" dirty="0">
                <a:solidFill>
                  <a:srgbClr val="C8303F">
                    <a:lumMod val="60000"/>
                    <a:lumOff val="40000"/>
                  </a:srgbClr>
                </a:solidFill>
                <a:latin typeface="Calibri"/>
              </a:rPr>
              <a:t>Prise en compte de la qualité dans tous les modèles</a:t>
            </a:r>
            <a:endParaRPr lang="fr-FR" sz="1867" dirty="0">
              <a:solidFill>
                <a:srgbClr val="C8303F">
                  <a:lumMod val="60000"/>
                  <a:lumOff val="40000"/>
                </a:srgbClr>
              </a:solidFill>
              <a:latin typeface="Calibri"/>
            </a:endParaRPr>
          </a:p>
          <a:p>
            <a:pPr marL="228594" indent="-228594" defTabSz="914377">
              <a:lnSpc>
                <a:spcPct val="90000"/>
              </a:lnSpc>
              <a:spcAft>
                <a:spcPts val="1000"/>
              </a:spcAft>
              <a:buFont typeface="Calibri Light" panose="020F0302020204030204" pitchFamily="34" charset="0"/>
              <a:buChar char="→"/>
            </a:pPr>
            <a:r>
              <a:rPr lang="fr-F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Inciter à la qualité et à la pertinence des prises en charge</a:t>
            </a:r>
          </a:p>
        </p:txBody>
      </p:sp>
      <p:sp>
        <p:nvSpPr>
          <p:cNvPr id="7" name="Rectangle 6"/>
          <p:cNvSpPr/>
          <p:nvPr/>
        </p:nvSpPr>
        <p:spPr>
          <a:xfrm>
            <a:off x="478116" y="3485344"/>
            <a:ext cx="4123295" cy="110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90000"/>
              </a:lnSpc>
              <a:spcAft>
                <a:spcPts val="400"/>
              </a:spcAft>
            </a:pPr>
            <a:r>
              <a:rPr lang="fr-FR" b="1" dirty="0">
                <a:solidFill>
                  <a:srgbClr val="C8303F">
                    <a:lumMod val="60000"/>
                    <a:lumOff val="40000"/>
                  </a:srgbClr>
                </a:solidFill>
                <a:latin typeface="Calibri"/>
              </a:rPr>
              <a:t>Financement des activités d’expertise ou de recours</a:t>
            </a:r>
          </a:p>
          <a:p>
            <a:pPr marL="228594" indent="-228594" defTabSz="914377">
              <a:lnSpc>
                <a:spcPct val="90000"/>
              </a:lnSpc>
              <a:spcAft>
                <a:spcPts val="1000"/>
              </a:spcAft>
              <a:buFont typeface="Calibri Light" panose="020F0302020204030204" pitchFamily="34" charset="0"/>
              <a:buChar char="→"/>
            </a:pPr>
            <a:r>
              <a:rPr lang="fr-F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Prendre en compte les besoins spécifiques de ces activités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3644" y="4679213"/>
            <a:ext cx="3789484" cy="132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90000"/>
              </a:lnSpc>
              <a:spcAft>
                <a:spcPts val="400"/>
              </a:spcAft>
            </a:pPr>
            <a:r>
              <a:rPr lang="fr-FR" sz="1867" b="1" dirty="0">
                <a:solidFill>
                  <a:srgbClr val="C8303F">
                    <a:lumMod val="60000"/>
                    <a:lumOff val="40000"/>
                  </a:srgbClr>
                </a:solidFill>
                <a:latin typeface="Calibri"/>
              </a:rPr>
              <a:t>Soutien des transformations attendues de l’offre</a:t>
            </a:r>
          </a:p>
          <a:p>
            <a:pPr marL="228594" indent="-228594" defTabSz="914377">
              <a:lnSpc>
                <a:spcPct val="90000"/>
              </a:lnSpc>
              <a:spcAft>
                <a:spcPts val="1000"/>
              </a:spcAft>
              <a:buFont typeface="Calibri Light" panose="020F0302020204030204" pitchFamily="34" charset="0"/>
              <a:buChar char="→"/>
            </a:pPr>
            <a:r>
              <a:rPr lang="fr-F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Encourager l’évolution des modalités de prises en charge en accord avec les politiques prioritaires de santé publique</a:t>
            </a:r>
          </a:p>
        </p:txBody>
      </p:sp>
      <p:sp>
        <p:nvSpPr>
          <p:cNvPr id="9" name="Rectangle 8"/>
          <p:cNvSpPr/>
          <p:nvPr/>
        </p:nvSpPr>
        <p:spPr>
          <a:xfrm>
            <a:off x="660957" y="6166540"/>
            <a:ext cx="11393861" cy="35093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defTabSz="914377">
              <a:lnSpc>
                <a:spcPct val="90000"/>
              </a:lnSpc>
              <a:spcAft>
                <a:spcPts val="1000"/>
              </a:spcAft>
            </a:pPr>
            <a:r>
              <a:rPr lang="fr-FR" sz="1867" b="1" dirty="0">
                <a:solidFill>
                  <a:prstClr val="black"/>
                </a:solidFill>
                <a:latin typeface="Calibri Light"/>
              </a:rPr>
              <a:t>Des mécanismes de garantie de recettes / transition vers les nouveaux modèles pour sécuriser les </a:t>
            </a:r>
            <a:r>
              <a:rPr lang="fr-FR" sz="1867" b="1" dirty="0" smtClean="0">
                <a:solidFill>
                  <a:prstClr val="black"/>
                </a:solidFill>
                <a:latin typeface="Calibri Light"/>
              </a:rPr>
              <a:t>établissements</a:t>
            </a:r>
            <a:endParaRPr lang="fr-FR" sz="1867" dirty="0">
              <a:solidFill>
                <a:prstClr val="black"/>
              </a:solidFill>
              <a:latin typeface="Calibri Light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2" y="6094681"/>
            <a:ext cx="494648" cy="49464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628709" y="4871084"/>
            <a:ext cx="3958045" cy="10270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72000" rIns="72000" bIns="72000" rtlCol="0" anchor="ctr">
            <a:noAutofit/>
          </a:bodyPr>
          <a:lstStyle/>
          <a:p>
            <a:pPr defTabSz="914377">
              <a:lnSpc>
                <a:spcPct val="90000"/>
              </a:lnSpc>
            </a:pPr>
            <a:r>
              <a:rPr lang="fr-FR" sz="1867" b="1" dirty="0">
                <a:solidFill>
                  <a:prstClr val="black"/>
                </a:solidFill>
                <a:latin typeface="Calibri Light"/>
              </a:rPr>
              <a:t>Un  renforcement important du rôle du niveau régional dans l’allocation des ressources </a:t>
            </a:r>
            <a:endParaRPr lang="fr-FR" sz="1867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326" y="2109483"/>
            <a:ext cx="3474023" cy="3474023"/>
          </a:xfrm>
          <a:prstGeom prst="rect">
            <a:avLst/>
          </a:prstGeom>
        </p:spPr>
      </p:pic>
      <p:sp>
        <p:nvSpPr>
          <p:cNvPr id="1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660957" y="1199358"/>
            <a:ext cx="11201400" cy="654181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La vision cible : des modèles combinés adaptés à chaque champ d’activité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67025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FR" sz="2600" b="1" dirty="0" smtClean="0"/>
              <a:t>Un nouveau mode d’allocation : les dotations populationnelles </a:t>
            </a:r>
            <a:endParaRPr lang="fr-FR" sz="2600" b="1" dirty="0"/>
          </a:p>
        </p:txBody>
      </p:sp>
      <p:sp>
        <p:nvSpPr>
          <p:cNvPr id="4" name="Rectangle 3"/>
          <p:cNvSpPr/>
          <p:nvPr/>
        </p:nvSpPr>
        <p:spPr>
          <a:xfrm>
            <a:off x="3755092" y="2126130"/>
            <a:ext cx="7674191" cy="18057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1219170">
              <a:lnSpc>
                <a:spcPct val="110000"/>
              </a:lnSpc>
              <a:spcAft>
                <a:spcPts val="800"/>
              </a:spcAft>
              <a:defRPr/>
            </a:pPr>
            <a:r>
              <a:rPr lang="fr-FR" b="1" dirty="0">
                <a:solidFill>
                  <a:prstClr val="black"/>
                </a:solidFill>
                <a:latin typeface="Calibri Light"/>
              </a:rPr>
              <a:t>Concept </a:t>
            </a:r>
          </a:p>
          <a:p>
            <a:pPr marL="228594" indent="-228594" defTabSz="121917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  <a:latin typeface="Calibri Light"/>
              </a:rPr>
              <a:t>La dotation populationnelle est </a:t>
            </a:r>
            <a:r>
              <a:rPr lang="fr-FR" b="1" dirty="0">
                <a:solidFill>
                  <a:prstClr val="black"/>
                </a:solidFill>
                <a:latin typeface="Calibri Light"/>
              </a:rPr>
              <a:t>un modèle d’allocation des ressources fondé sur une quantification des besoins de santé</a:t>
            </a:r>
          </a:p>
          <a:p>
            <a:pPr marL="228594" indent="-228594" defTabSz="121917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  <a:latin typeface="Calibri Light"/>
              </a:rPr>
              <a:t>Les besoins sont approchés par les </a:t>
            </a:r>
            <a:r>
              <a:rPr lang="fr-FR" b="1" dirty="0">
                <a:solidFill>
                  <a:prstClr val="black"/>
                </a:solidFill>
                <a:latin typeface="Calibri Light"/>
              </a:rPr>
              <a:t>caractéristiques des populations et de leurs environnement</a:t>
            </a:r>
            <a:r>
              <a:rPr lang="fr-FR" dirty="0">
                <a:solidFill>
                  <a:prstClr val="black"/>
                </a:solidFill>
                <a:latin typeface="Calibri Light"/>
              </a:rPr>
              <a:t>s. Il n’est pas tenu compte des effets d’offre ou de structures</a:t>
            </a:r>
            <a:r>
              <a:rPr lang="fr-FR" dirty="0" smtClean="0">
                <a:solidFill>
                  <a:prstClr val="black"/>
                </a:solidFill>
                <a:latin typeface="Calibri Light"/>
              </a:rPr>
              <a:t>.</a:t>
            </a:r>
            <a:endParaRPr lang="fr-FR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944" y="4340238"/>
            <a:ext cx="11407863" cy="1990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10000"/>
              </a:lnSpc>
              <a:spcAft>
                <a:spcPts val="400"/>
              </a:spcAft>
              <a:defRPr/>
            </a:pPr>
            <a:r>
              <a:rPr lang="fr-FR" b="1" dirty="0">
                <a:solidFill>
                  <a:prstClr val="black"/>
                </a:solidFill>
                <a:latin typeface="Calibri Light"/>
              </a:rPr>
              <a:t>Pourquoi utiliser la dotation populationnelle ?</a:t>
            </a:r>
          </a:p>
          <a:p>
            <a:pPr marL="228594" indent="-228594" defTabSz="1219170">
              <a:lnSpc>
                <a:spcPct val="11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prstClr val="black"/>
                </a:solidFill>
                <a:latin typeface="Calibri Light"/>
              </a:rPr>
              <a:t>La dotation populationnelle permet de </a:t>
            </a:r>
            <a:r>
              <a:rPr lang="fr-FR" sz="1600" b="1" dirty="0">
                <a:solidFill>
                  <a:prstClr val="black"/>
                </a:solidFill>
                <a:latin typeface="Calibri Light"/>
              </a:rPr>
              <a:t>structurer la réponse sanitaire </a:t>
            </a:r>
            <a:r>
              <a:rPr lang="fr-FR" sz="1600" dirty="0">
                <a:solidFill>
                  <a:prstClr val="black"/>
                </a:solidFill>
                <a:latin typeface="Calibri Light"/>
              </a:rPr>
              <a:t>à des besoins indépendamment du niveau d’activité des structures. Elle accompagne aisément des objectifs de santé publique.</a:t>
            </a:r>
          </a:p>
          <a:p>
            <a:pPr marL="228594" indent="-228594" defTabSz="1219170">
              <a:lnSpc>
                <a:spcPct val="11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prstClr val="black"/>
                </a:solidFill>
                <a:latin typeface="Calibri Light"/>
              </a:rPr>
              <a:t>La dotation populationnelle permet de </a:t>
            </a:r>
            <a:r>
              <a:rPr lang="fr-FR" sz="1600" b="1" dirty="0">
                <a:solidFill>
                  <a:prstClr val="black"/>
                </a:solidFill>
                <a:latin typeface="Calibri Light"/>
              </a:rPr>
              <a:t>corriger des inégalités territoriales </a:t>
            </a:r>
            <a:r>
              <a:rPr lang="fr-FR" sz="1600" dirty="0">
                <a:solidFill>
                  <a:prstClr val="black"/>
                </a:solidFill>
                <a:latin typeface="Calibri Light"/>
              </a:rPr>
              <a:t>en les objectivant</a:t>
            </a:r>
          </a:p>
          <a:p>
            <a:pPr marL="228594" indent="-228594" defTabSz="1219170">
              <a:lnSpc>
                <a:spcPct val="11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prstClr val="black"/>
                </a:solidFill>
                <a:latin typeface="Calibri Light"/>
              </a:rPr>
              <a:t>Elle peut </a:t>
            </a:r>
            <a:r>
              <a:rPr lang="fr-FR" sz="1600" b="1" dirty="0">
                <a:solidFill>
                  <a:prstClr val="black"/>
                </a:solidFill>
                <a:latin typeface="Calibri Light"/>
              </a:rPr>
              <a:t>embrasser de larges populations </a:t>
            </a:r>
            <a:r>
              <a:rPr lang="fr-FR" sz="1600" dirty="0">
                <a:solidFill>
                  <a:prstClr val="black"/>
                </a:solidFill>
                <a:latin typeface="Calibri Light"/>
              </a:rPr>
              <a:t>dés lors que l’on dispose de suffisamment de données pour analyser les écarts</a:t>
            </a:r>
          </a:p>
          <a:p>
            <a:pPr marL="228594" indent="-228594" defTabSz="1219170">
              <a:lnSpc>
                <a:spcPct val="11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prstClr val="black"/>
                </a:solidFill>
                <a:latin typeface="Calibri Light"/>
              </a:rPr>
              <a:t>Elle donne aux structures </a:t>
            </a:r>
            <a:r>
              <a:rPr lang="fr-FR" sz="1600" b="1" dirty="0">
                <a:solidFill>
                  <a:prstClr val="black"/>
                </a:solidFill>
                <a:latin typeface="Calibri Light"/>
              </a:rPr>
              <a:t>une liberté d’organisation </a:t>
            </a:r>
            <a:r>
              <a:rPr lang="fr-FR" sz="1600" dirty="0">
                <a:solidFill>
                  <a:prstClr val="black"/>
                </a:solidFill>
                <a:latin typeface="Calibri Light"/>
              </a:rPr>
              <a:t>quant à la manière de répondre aux besoins.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4" y="2062770"/>
            <a:ext cx="2587327" cy="207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73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1841" y="1790877"/>
            <a:ext cx="8466706" cy="2443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10000"/>
              </a:lnSpc>
              <a:spcAft>
                <a:spcPts val="800"/>
              </a:spcAft>
              <a:defRPr/>
            </a:pPr>
            <a:r>
              <a:rPr lang="fr-FR" sz="1867" b="1" dirty="0">
                <a:solidFill>
                  <a:prstClr val="black"/>
                </a:solidFill>
                <a:latin typeface="Calibri Light"/>
              </a:rPr>
              <a:t>Les compléments indispensables de la dotation populationnelle </a:t>
            </a:r>
          </a:p>
          <a:p>
            <a:pPr marL="228594" indent="-228594" defTabSz="121917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prstClr val="black"/>
                </a:solidFill>
                <a:latin typeface="Calibri Light"/>
              </a:rPr>
              <a:t>Utilisée seule comme mode d’allocation, la dotation populationnelle peut générer des effets pervers.</a:t>
            </a:r>
          </a:p>
          <a:p>
            <a:pPr marL="228594" indent="-228594" defTabSz="121917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prstClr val="black"/>
                </a:solidFill>
                <a:latin typeface="Calibri Light"/>
              </a:rPr>
              <a:t>C’est la raison pour laquelle</a:t>
            </a:r>
            <a:r>
              <a:rPr lang="fr-FR" sz="1600" b="1" dirty="0">
                <a:solidFill>
                  <a:prstClr val="black"/>
                </a:solidFill>
                <a:latin typeface="Calibri Light"/>
              </a:rPr>
              <a:t>, il faut la combiner au moins avec deux autres modes :</a:t>
            </a:r>
          </a:p>
          <a:p>
            <a:pPr marL="609585" lvl="2" defTabSz="1219170">
              <a:lnSpc>
                <a:spcPct val="110000"/>
              </a:lnSpc>
              <a:spcAft>
                <a:spcPts val="800"/>
              </a:spcAft>
              <a:defRPr/>
            </a:pPr>
            <a:r>
              <a:rPr lang="fr-FR" sz="1600" b="1" dirty="0">
                <a:solidFill>
                  <a:prstClr val="black"/>
                </a:solidFill>
                <a:latin typeface="Calibri Light"/>
              </a:rPr>
              <a:t>1- un paiement à la qualité </a:t>
            </a:r>
            <a:r>
              <a:rPr lang="fr-FR" sz="1600" dirty="0">
                <a:solidFill>
                  <a:prstClr val="black"/>
                </a:solidFill>
                <a:latin typeface="Calibri Light"/>
              </a:rPr>
              <a:t>qui permet de garantir au patient que les structures demeurent focalisées sur ces besoins</a:t>
            </a:r>
          </a:p>
          <a:p>
            <a:pPr marL="609585" lvl="2" defTabSz="1219170">
              <a:lnSpc>
                <a:spcPct val="110000"/>
              </a:lnSpc>
              <a:spcAft>
                <a:spcPts val="800"/>
              </a:spcAft>
              <a:defRPr/>
            </a:pPr>
            <a:r>
              <a:rPr lang="fr-FR" sz="1600" b="1" dirty="0">
                <a:solidFill>
                  <a:prstClr val="black"/>
                </a:solidFill>
                <a:latin typeface="Calibri Light"/>
              </a:rPr>
              <a:t>2- un paiement à l’activité </a:t>
            </a:r>
            <a:r>
              <a:rPr lang="fr-FR" sz="1600" dirty="0">
                <a:solidFill>
                  <a:prstClr val="black"/>
                </a:solidFill>
                <a:latin typeface="Calibri Light"/>
              </a:rPr>
              <a:t>qui permet de garantir pour le patient la réactivité des structures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4AB8993-BCE1-4299-889F-C29B446BD1F8}"/>
              </a:ext>
            </a:extLst>
          </p:cNvPr>
          <p:cNvSpPr txBox="1">
            <a:spLocks/>
          </p:cNvSpPr>
          <p:nvPr/>
        </p:nvSpPr>
        <p:spPr bwMode="auto">
          <a:xfrm>
            <a:off x="574864" y="4297679"/>
            <a:ext cx="7699193" cy="20378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lnSpc>
                <a:spcPct val="110000"/>
              </a:lnSpc>
              <a:spcAft>
                <a:spcPts val="800"/>
              </a:spcAft>
              <a:buNone/>
              <a:defRPr/>
            </a:pPr>
            <a:r>
              <a:rPr lang="fr-FR" sz="1867" b="1" dirty="0">
                <a:solidFill>
                  <a:prstClr val="black"/>
                </a:solidFill>
                <a:latin typeface="Calibri Light"/>
              </a:rPr>
              <a:t>Comment ca marche ? </a:t>
            </a:r>
          </a:p>
          <a:p>
            <a:pPr marL="457189" indent="-457189" defTabSz="1219170"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fr-FR" sz="1400" dirty="0">
                <a:solidFill>
                  <a:prstClr val="black"/>
                </a:solidFill>
                <a:latin typeface="Calibri Light"/>
              </a:rPr>
              <a:t>Analyse des caractéristiques de la </a:t>
            </a:r>
            <a:r>
              <a:rPr lang="fr-FR" sz="1400" dirty="0" smtClean="0">
                <a:solidFill>
                  <a:prstClr val="black"/>
                </a:solidFill>
                <a:latin typeface="Calibri Light"/>
              </a:rPr>
              <a:t>population </a:t>
            </a:r>
            <a:r>
              <a:rPr lang="fr-FR" sz="1400" dirty="0">
                <a:solidFill>
                  <a:prstClr val="black"/>
                </a:solidFill>
                <a:latin typeface="Calibri Light"/>
              </a:rPr>
              <a:t>et des raisons de son recours au système de </a:t>
            </a:r>
            <a:r>
              <a:rPr lang="fr-FR" sz="1400" dirty="0" smtClean="0">
                <a:solidFill>
                  <a:prstClr val="black"/>
                </a:solidFill>
                <a:latin typeface="Calibri Light"/>
              </a:rPr>
              <a:t>santé</a:t>
            </a:r>
          </a:p>
          <a:p>
            <a:pPr marL="457189" indent="-457189" defTabSz="1219170"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fr-FR" sz="1400" dirty="0" smtClean="0">
                <a:solidFill>
                  <a:prstClr val="black"/>
                </a:solidFill>
                <a:latin typeface="Calibri Light"/>
              </a:rPr>
              <a:t>Définition </a:t>
            </a:r>
            <a:r>
              <a:rPr lang="fr-FR" sz="1400" dirty="0">
                <a:solidFill>
                  <a:prstClr val="black"/>
                </a:solidFill>
                <a:latin typeface="Calibri Light"/>
              </a:rPr>
              <a:t>du modèle qui permet d’expliquer le mieux possible les écarts de recours</a:t>
            </a:r>
          </a:p>
          <a:p>
            <a:pPr marL="457189" indent="-457189" defTabSz="1219170"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fr-FR" sz="1400" dirty="0">
                <a:solidFill>
                  <a:prstClr val="black"/>
                </a:solidFill>
                <a:latin typeface="Calibri Light"/>
              </a:rPr>
              <a:t>Allocation des ressources aux régions</a:t>
            </a:r>
          </a:p>
          <a:p>
            <a:pPr marL="457189" indent="-457189" defTabSz="1219170"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fr-FR" sz="1400" dirty="0">
                <a:solidFill>
                  <a:prstClr val="black"/>
                </a:solidFill>
                <a:latin typeface="Calibri Light"/>
              </a:rPr>
              <a:t>Construction du modèle régional</a:t>
            </a:r>
          </a:p>
          <a:p>
            <a:pPr marL="457189" indent="-457189" defTabSz="1219170"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fr-FR" sz="1400" dirty="0">
                <a:solidFill>
                  <a:prstClr val="black"/>
                </a:solidFill>
                <a:latin typeface="Calibri Light"/>
              </a:rPr>
              <a:t>Allocation aux structures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87" y="2120278"/>
            <a:ext cx="2280514" cy="17850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353" y="3758764"/>
            <a:ext cx="2227265" cy="2877561"/>
          </a:xfrm>
          <a:prstGeom prst="rect">
            <a:avLst/>
          </a:prstGeom>
        </p:spPr>
      </p:pic>
      <p:sp>
        <p:nvSpPr>
          <p:cNvPr id="8" name="Espace réservé du texte 2"/>
          <p:cNvSpPr txBox="1">
            <a:spLocks/>
          </p:cNvSpPr>
          <p:nvPr/>
        </p:nvSpPr>
        <p:spPr>
          <a:xfrm>
            <a:off x="395423" y="1266715"/>
            <a:ext cx="11201400" cy="65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800" b="0" kern="1200">
                <a:solidFill>
                  <a:srgbClr val="2F9BB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000" kern="1200" dirty="0">
                <a:solidFill>
                  <a:srgbClr val="2F9BB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b="1" dirty="0" smtClean="0"/>
              <a:t>Un nouveau mode d’allocation : les dotations populationnelles </a:t>
            </a:r>
            <a:endParaRPr lang="fr-FR" sz="2600" b="1" dirty="0"/>
          </a:p>
        </p:txBody>
      </p:sp>
    </p:spTree>
    <p:extLst>
      <p:ext uri="{BB962C8B-B14F-4D97-AF65-F5344CB8AC3E}">
        <p14:creationId xmlns:p14="http://schemas.microsoft.com/office/powerpoint/2010/main" val="300194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73652" y="1276219"/>
            <a:ext cx="11201400" cy="654181"/>
          </a:xfrm>
        </p:spPr>
        <p:txBody>
          <a:bodyPr>
            <a:noAutofit/>
          </a:bodyPr>
          <a:lstStyle/>
          <a:p>
            <a:r>
              <a:rPr lang="fr-FR" sz="2600" b="1" dirty="0" smtClean="0"/>
              <a:t>Des principes traduits dans une feuille de route </a:t>
            </a:r>
            <a:r>
              <a:rPr lang="fr-FR" sz="2600" b="1" dirty="0" err="1" smtClean="0"/>
              <a:t>pluri-annuelle</a:t>
            </a:r>
            <a:r>
              <a:rPr lang="fr-FR" sz="2600" b="1" dirty="0" smtClean="0"/>
              <a:t> qui couvre la quasi-totalité des champs </a:t>
            </a:r>
            <a:endParaRPr lang="fr-FR" sz="26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291" y="2191658"/>
            <a:ext cx="8987246" cy="438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388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833</Words>
  <Application>Microsoft Office PowerPoint</Application>
  <PresentationFormat>Grand écran</PresentationFormat>
  <Paragraphs>63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COMM SANTE</dc:creator>
  <cp:lastModifiedBy>RUIZ, Camille (DGOS/SOUS-DIR REGULATION OFFRE SOINS/R)</cp:lastModifiedBy>
  <cp:revision>21</cp:revision>
  <dcterms:created xsi:type="dcterms:W3CDTF">2020-12-16T18:30:32Z</dcterms:created>
  <dcterms:modified xsi:type="dcterms:W3CDTF">2022-09-15T10:36:08Z</dcterms:modified>
</cp:coreProperties>
</file>