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60" r:id="rId3"/>
    <p:sldId id="267" r:id="rId4"/>
    <p:sldId id="257" r:id="rId5"/>
    <p:sldId id="261" r:id="rId6"/>
    <p:sldId id="266" r:id="rId7"/>
    <p:sldId id="262" r:id="rId8"/>
    <p:sldId id="264" r:id="rId9"/>
    <p:sldId id="263" r:id="rId10"/>
    <p:sldId id="265" r:id="rId11"/>
    <p:sldId id="259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967"/>
    <a:srgbClr val="2F9BB7"/>
    <a:srgbClr val="322A7F"/>
    <a:srgbClr val="EA560E"/>
    <a:srgbClr val="DE6A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3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D713447-42FA-E500-228D-3D0DAD7918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E8325DF-A99A-4B4D-6C27-7113BA6F77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43733-68B8-D349-AFCF-59CF369B876E}" type="datetimeFigureOut">
              <a:rPr lang="fr-FR" smtClean="0"/>
              <a:t>13/09/2022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65249E8-B479-0F79-E430-757E38577D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992E80-7FE9-1C84-E92F-FB3D682440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95E931-2F60-1F48-8D4E-4E941957BC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540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6BD4A7-C00E-4E9D-96E2-8C56A0EAE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57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DDC0FC3-FF49-4297-826D-D4B34FD5FC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" y="4764"/>
            <a:ext cx="12200479" cy="6853236"/>
          </a:xfrm>
          <a:prstGeom prst="rect">
            <a:avLst/>
          </a:prstGeom>
        </p:spPr>
      </p:pic>
      <p:sp>
        <p:nvSpPr>
          <p:cNvPr id="10" name="Shape 12">
            <a:extLst>
              <a:ext uri="{FF2B5EF4-FFF2-40B4-BE49-F238E27FC236}">
                <a16:creationId xmlns:a16="http://schemas.microsoft.com/office/drawing/2014/main" id="{252F9307-26A2-49D6-9641-D94D375DB070}"/>
              </a:ext>
            </a:extLst>
          </p:cNvPr>
          <p:cNvSpPr/>
          <p:nvPr userDrawn="1"/>
        </p:nvSpPr>
        <p:spPr>
          <a:xfrm>
            <a:off x="1871333" y="1500411"/>
            <a:ext cx="373253" cy="37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2F9BB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2F9BB7"/>
              </a:solidFill>
            </a:endParaRPr>
          </a:p>
        </p:txBody>
      </p:sp>
      <p:sp>
        <p:nvSpPr>
          <p:cNvPr id="12" name="Shape 14">
            <a:extLst>
              <a:ext uri="{FF2B5EF4-FFF2-40B4-BE49-F238E27FC236}">
                <a16:creationId xmlns:a16="http://schemas.microsoft.com/office/drawing/2014/main" id="{445F7F2F-2BAB-4532-8767-AEA006B33651}"/>
              </a:ext>
            </a:extLst>
          </p:cNvPr>
          <p:cNvSpPr/>
          <p:nvPr userDrawn="1"/>
        </p:nvSpPr>
        <p:spPr>
          <a:xfrm>
            <a:off x="2057960" y="5401559"/>
            <a:ext cx="1062176" cy="93232"/>
          </a:xfrm>
          <a:prstGeom prst="rect">
            <a:avLst/>
          </a:prstGeom>
          <a:solidFill>
            <a:srgbClr val="70B96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87ABDB-BBE0-4045-ADD4-7C0E1ADFD3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7810" y="2609055"/>
            <a:ext cx="7055542" cy="947737"/>
          </a:xfrm>
          <a:noFill/>
        </p:spPr>
        <p:txBody>
          <a:bodyPr>
            <a:normAutofit/>
          </a:bodyPr>
          <a:lstStyle>
            <a:lvl1pPr>
              <a:buNone/>
              <a:defRPr sz="4000" b="1">
                <a:solidFill>
                  <a:srgbClr val="2F9BB7"/>
                </a:solidFill>
              </a:defRPr>
            </a:lvl1pPr>
          </a:lstStyle>
          <a:p>
            <a:pPr lvl="0"/>
            <a:r>
              <a:rPr lang="fr-FR" dirty="0"/>
              <a:t>Votre nom et votre fonction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B9BFDC-8383-46C2-9160-83C3EEDBBB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89048" y="5815913"/>
            <a:ext cx="4994275" cy="623887"/>
          </a:xfrm>
        </p:spPr>
        <p:txBody>
          <a:bodyPr/>
          <a:lstStyle>
            <a:lvl1pPr>
              <a:buNone/>
              <a:defRPr>
                <a:solidFill>
                  <a:srgbClr val="70B967"/>
                </a:solidFill>
              </a:defRPr>
            </a:lvl1pPr>
          </a:lstStyle>
          <a:p>
            <a:pPr lvl="0"/>
            <a:r>
              <a:rPr lang="fr-FR" dirty="0"/>
              <a:t>Titre de votre intervention</a:t>
            </a:r>
          </a:p>
        </p:txBody>
      </p:sp>
      <p:sp>
        <p:nvSpPr>
          <p:cNvPr id="2" name="Shape 12">
            <a:extLst>
              <a:ext uri="{FF2B5EF4-FFF2-40B4-BE49-F238E27FC236}">
                <a16:creationId xmlns:a16="http://schemas.microsoft.com/office/drawing/2014/main" id="{60498D94-3036-8049-37F5-CD260A388607}"/>
              </a:ext>
            </a:extLst>
          </p:cNvPr>
          <p:cNvSpPr/>
          <p:nvPr userDrawn="1"/>
        </p:nvSpPr>
        <p:spPr>
          <a:xfrm>
            <a:off x="1916620" y="2814970"/>
            <a:ext cx="373253" cy="37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2F9BB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2F9BB7"/>
              </a:solidFill>
            </a:endParaRPr>
          </a:p>
        </p:txBody>
      </p:sp>
      <p:sp>
        <p:nvSpPr>
          <p:cNvPr id="6" name="Shape 12">
            <a:extLst>
              <a:ext uri="{FF2B5EF4-FFF2-40B4-BE49-F238E27FC236}">
                <a16:creationId xmlns:a16="http://schemas.microsoft.com/office/drawing/2014/main" id="{9261A0E8-90DF-F23D-901F-68D57C98C7D6}"/>
              </a:ext>
            </a:extLst>
          </p:cNvPr>
          <p:cNvSpPr/>
          <p:nvPr userDrawn="1"/>
        </p:nvSpPr>
        <p:spPr>
          <a:xfrm>
            <a:off x="1916620" y="4129529"/>
            <a:ext cx="373253" cy="377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2F9BB7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2F9B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874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AC32FA-1F78-47AB-B8A7-9C218A0EC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480" cy="6853237"/>
          </a:xfrm>
          <a:prstGeom prst="rect">
            <a:avLst/>
          </a:prstGeom>
        </p:spPr>
      </p:pic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10CF00FD-8EA9-4501-B832-910EB47EFAC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275" y="2108200"/>
            <a:ext cx="11201400" cy="4596998"/>
          </a:xfrm>
        </p:spPr>
        <p:txBody>
          <a:bodyPr/>
          <a:lstStyle>
            <a:lvl1pPr>
              <a:defRPr lang="fr-FR" sz="2400" kern="1200" dirty="0" smtClean="0">
                <a:solidFill>
                  <a:srgbClr val="70B9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fr-FR" sz="2000" kern="1200" dirty="0">
                <a:solidFill>
                  <a:srgbClr val="2F9BB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0CEA991-29D7-48D6-8ADE-B443374F5C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5275" y="1276219"/>
            <a:ext cx="11201400" cy="654181"/>
          </a:xfrm>
        </p:spPr>
        <p:txBody>
          <a:bodyPr>
            <a:normAutofit/>
          </a:bodyPr>
          <a:lstStyle>
            <a:lvl1pPr>
              <a:buNone/>
              <a:defRPr sz="2800" b="0">
                <a:solidFill>
                  <a:srgbClr val="2F9BB7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1098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091127-28C1-482A-8B83-B74865908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3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F45ACF57-C999-4584-AC18-6C97EC68A8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79" y="0"/>
            <a:ext cx="12207523" cy="6857193"/>
          </a:xfrm>
          <a:prstGeom prst="rect">
            <a:avLst/>
          </a:prstGeom>
        </p:spPr>
      </p:pic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B34252-EA1B-422E-9CC2-F01727733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2820"/>
            <a:ext cx="10515600" cy="913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C04A4A-3553-412C-AB20-2EACB81EE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1035"/>
            <a:ext cx="10515600" cy="403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3742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2800" b="0" kern="1200" dirty="0">
          <a:solidFill>
            <a:srgbClr val="2F9BB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fr-FR" sz="2400" kern="1200" dirty="0">
          <a:solidFill>
            <a:srgbClr val="70B9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2000" kern="1200" dirty="0">
          <a:solidFill>
            <a:srgbClr val="2F9BB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ccueilmedecinsaveyron.fr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10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488EAAD-DE48-8445-0089-C06F0A6EBE5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275" y="1930400"/>
            <a:ext cx="11398885" cy="4596998"/>
          </a:xfrm>
        </p:spPr>
        <p:txBody>
          <a:bodyPr/>
          <a:lstStyle/>
          <a:p>
            <a:r>
              <a:rPr lang="fr-FR" dirty="0"/>
              <a:t>Notre site internet Accueil Médecins Aveyron présente l’ensemble des actions mises en place par le département :  </a:t>
            </a:r>
            <a:r>
              <a:rPr lang="fr-FR" u="sng" dirty="0">
                <a:solidFill>
                  <a:srgbClr val="0070C0"/>
                </a:solidFill>
                <a:hlinkClick r:id="rId2"/>
              </a:rPr>
              <a:t>h</a:t>
            </a:r>
            <a:r>
              <a:rPr lang="fr-FR" u="sng" dirty="0">
                <a:hlinkClick r:id="rId2"/>
              </a:rPr>
              <a:t>tt</a:t>
            </a:r>
            <a:r>
              <a:rPr lang="fr-FR" dirty="0">
                <a:hlinkClick r:id="rId2"/>
              </a:rPr>
              <a:t>ps://accueilmedecinsaveyron.fr</a:t>
            </a:r>
            <a:r>
              <a:rPr lang="fr-FR" dirty="0"/>
              <a:t> 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r>
              <a:rPr lang="fr-FR" dirty="0"/>
              <a:t>Avec une page remplacement 		     Et une page Installation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A42D75-74A9-CBA2-65DF-36CCC464DE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Remplacement et installation</a:t>
            </a:r>
          </a:p>
        </p:txBody>
      </p:sp>
      <p:pic>
        <p:nvPicPr>
          <p:cNvPr id="5" name="Image 4" descr="Une image contenant texte, personne, nageant, lunettes&#10;&#10;Description générée automatiquement">
            <a:extLst>
              <a:ext uri="{FF2B5EF4-FFF2-40B4-BE49-F238E27FC236}">
                <a16:creationId xmlns:a16="http://schemas.microsoft.com/office/drawing/2014/main" id="{5A84585F-CE8C-7363-6C72-0F0701545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498" y="3403541"/>
            <a:ext cx="5048137" cy="300251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7D6FAE-4454-7906-122D-F89C2D7B9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48" y="3429000"/>
            <a:ext cx="4852869" cy="29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05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885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DF2E110-29AF-47C1-BF70-D1912C63AB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67810" y="1064109"/>
            <a:ext cx="7917364" cy="4312961"/>
          </a:xfrm>
        </p:spPr>
        <p:txBody>
          <a:bodyPr>
            <a:normAutofit fontScale="32500" lnSpcReduction="20000"/>
          </a:bodyPr>
          <a:lstStyle/>
          <a:p>
            <a:endParaRPr lang="fr-FR" sz="6400" dirty="0"/>
          </a:p>
          <a:p>
            <a:r>
              <a:rPr lang="fr-FR" sz="6400" dirty="0"/>
              <a:t>Chrystel </a:t>
            </a:r>
            <a:r>
              <a:rPr lang="fr-FR" sz="6400" dirty="0" err="1"/>
              <a:t>Teyssedre</a:t>
            </a:r>
            <a:endParaRPr lang="fr-FR" sz="6400" dirty="0"/>
          </a:p>
          <a:p>
            <a:r>
              <a:rPr lang="fr-FR" sz="6400" dirty="0"/>
              <a:t>Chargée de l’attractivité médicale</a:t>
            </a:r>
          </a:p>
          <a:p>
            <a:r>
              <a:rPr lang="fr-FR" sz="6400" dirty="0"/>
              <a:t>Agence Départementale de l’Attractivité</a:t>
            </a:r>
          </a:p>
          <a:p>
            <a:endParaRPr lang="fr-FR" sz="6400" dirty="0"/>
          </a:p>
          <a:p>
            <a:r>
              <a:rPr lang="fr-FR" sz="6400" dirty="0"/>
              <a:t>Dr Natalie Alazard</a:t>
            </a:r>
          </a:p>
          <a:p>
            <a:r>
              <a:rPr lang="fr-FR" sz="6400" dirty="0"/>
              <a:t>Médecin colonel sapeur-pompier de l’Aveyron</a:t>
            </a:r>
          </a:p>
          <a:p>
            <a:r>
              <a:rPr lang="fr-FR" sz="6400" dirty="0"/>
              <a:t>Urgentiste – Médecin conseil ARS</a:t>
            </a:r>
          </a:p>
          <a:p>
            <a:endParaRPr lang="fr-FR" sz="6400" dirty="0"/>
          </a:p>
          <a:p>
            <a:r>
              <a:rPr lang="fr-FR" sz="6400" dirty="0"/>
              <a:t>Dr Pierre Rodriguez </a:t>
            </a:r>
          </a:p>
          <a:p>
            <a:r>
              <a:rPr lang="fr-FR" sz="6400" dirty="0"/>
              <a:t>Président de la CME du CH de Rodez</a:t>
            </a:r>
          </a:p>
          <a:p>
            <a:r>
              <a:rPr lang="fr-FR" sz="6400" dirty="0"/>
              <a:t>Urgentiste responsable du SAMU de l’Aveyron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sz="400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BD5EC8-0539-4056-AC16-7E555AB579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810" y="5899392"/>
            <a:ext cx="4994275" cy="623887"/>
          </a:xfrm>
        </p:spPr>
        <p:txBody>
          <a:bodyPr>
            <a:normAutofit fontScale="77500" lnSpcReduction="20000"/>
          </a:bodyPr>
          <a:lstStyle/>
          <a:p>
            <a:r>
              <a:rPr lang="fr-FR" sz="3200" dirty="0"/>
              <a:t>Attractivité médicale en Aveyron</a:t>
            </a:r>
          </a:p>
        </p:txBody>
      </p:sp>
    </p:spTree>
    <p:extLst>
      <p:ext uri="{BB962C8B-B14F-4D97-AF65-F5344CB8AC3E}">
        <p14:creationId xmlns:p14="http://schemas.microsoft.com/office/powerpoint/2010/main" val="1528420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24B58F7-AFF6-4866-8E7D-89FBA8EA22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275" y="2108200"/>
            <a:ext cx="6731690" cy="4596998"/>
          </a:xfrm>
        </p:spPr>
        <p:txBody>
          <a:bodyPr/>
          <a:lstStyle/>
          <a:p>
            <a:r>
              <a:rPr lang="fr-FR" dirty="0"/>
              <a:t>Depuis 2008 création de 28 Maisons de santé labélisées ARS</a:t>
            </a:r>
          </a:p>
          <a:p>
            <a:r>
              <a:rPr lang="fr-FR" dirty="0"/>
              <a:t>Depuis 2013 104 installations de MG pour 107 départs soit 97% de renouvellement de l’effectif</a:t>
            </a:r>
          </a:p>
          <a:p>
            <a:r>
              <a:rPr lang="fr-FR" dirty="0"/>
              <a:t>L’Aveyron garde 9% de l’effectif de ces internes (1% en moyenne pour les territoires ruraux)</a:t>
            </a:r>
          </a:p>
          <a:p>
            <a:r>
              <a:rPr lang="fr-FR" dirty="0"/>
              <a:t>Parmi les 233 internes formés à la fonction de médecin-pompier, 42 sont installés en Aveyron et 31 sont aussi devenus médecin-pompier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EEE42D-5404-4A5C-B4A6-3B4995AC7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Programme départemental d’attractivité médicale en chiffres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7D551B4-61AA-E458-F7F6-A3998CF73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5941"/>
          <a:stretch/>
        </p:blipFill>
        <p:spPr>
          <a:xfrm>
            <a:off x="7164509" y="1779106"/>
            <a:ext cx="4732216" cy="47608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E92F87-A5A6-C4AA-3F91-E566E0F509B7}"/>
              </a:ext>
            </a:extLst>
          </p:cNvPr>
          <p:cNvSpPr/>
          <p:nvPr/>
        </p:nvSpPr>
        <p:spPr>
          <a:xfrm>
            <a:off x="7692887" y="1779106"/>
            <a:ext cx="1302026" cy="4472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F7C7A3-8C92-430F-8878-7B8B7663CB5D}"/>
              </a:ext>
            </a:extLst>
          </p:cNvPr>
          <p:cNvSpPr/>
          <p:nvPr/>
        </p:nvSpPr>
        <p:spPr>
          <a:xfrm>
            <a:off x="10764077" y="1884570"/>
            <a:ext cx="1132647" cy="4472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58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24B58F7-AFF6-4866-8E7D-89FBA8EA22C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5274" y="2108200"/>
            <a:ext cx="11472655" cy="4596998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Aide à l’hébergement des internes</a:t>
            </a:r>
          </a:p>
          <a:p>
            <a:r>
              <a:rPr lang="fr-FR" dirty="0"/>
              <a:t>Intégration des internes</a:t>
            </a:r>
          </a:p>
          <a:p>
            <a:r>
              <a:rPr lang="fr-FR" dirty="0"/>
              <a:t>Stage médecin-pompier</a:t>
            </a:r>
          </a:p>
          <a:p>
            <a:r>
              <a:rPr lang="fr-FR" dirty="0"/>
              <a:t>Week-end Adrénaline Aveyron</a:t>
            </a:r>
          </a:p>
          <a:p>
            <a:r>
              <a:rPr lang="fr-FR" dirty="0"/>
              <a:t>Remplacement et installation</a:t>
            </a:r>
          </a:p>
          <a:p>
            <a:r>
              <a:rPr lang="fr-FR" dirty="0"/>
              <a:t>Accompagnement personnalisé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BEEE42D-5404-4A5C-B4A6-3B4995AC7E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Programme départemental d’attractivité médicale 2022</a:t>
            </a:r>
          </a:p>
        </p:txBody>
      </p:sp>
      <p:pic>
        <p:nvPicPr>
          <p:cNvPr id="5" name="Image 4" descr="Une image contenant texte, personne, debout, casque&#10;&#10;Description générée automatiquement">
            <a:extLst>
              <a:ext uri="{FF2B5EF4-FFF2-40B4-BE49-F238E27FC236}">
                <a16:creationId xmlns:a16="http://schemas.microsoft.com/office/drawing/2014/main" id="{9263029C-0B62-7FF3-52FB-D3A692185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07" y="2853724"/>
            <a:ext cx="5848168" cy="337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82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605A5F0-9B3E-29D7-DB89-A283229B1E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 dirty="0"/>
              <a:t>Aide financière du département et aide logistique à la recherche de logement</a:t>
            </a:r>
          </a:p>
          <a:p>
            <a:pPr>
              <a:spcAft>
                <a:spcPts val="600"/>
              </a:spcAft>
            </a:pPr>
            <a:r>
              <a:rPr lang="fr-FR" dirty="0"/>
              <a:t>L’Indemnité forfaitaire à l’hébergement  </a:t>
            </a:r>
          </a:p>
          <a:p>
            <a:pPr lvl="2">
              <a:spcAft>
                <a:spcPts val="600"/>
              </a:spcAft>
            </a:pPr>
            <a:r>
              <a:rPr lang="fr-FR" dirty="0">
                <a:solidFill>
                  <a:schemeClr val="accent6"/>
                </a:solidFill>
              </a:rPr>
              <a:t>Pour les internes ambulatoire en zone ZAR 300€</a:t>
            </a:r>
          </a:p>
          <a:p>
            <a:pPr lvl="2">
              <a:spcAft>
                <a:spcPts val="600"/>
              </a:spcAft>
            </a:pPr>
            <a:r>
              <a:rPr lang="fr-FR" dirty="0">
                <a:solidFill>
                  <a:schemeClr val="accent6"/>
                </a:solidFill>
              </a:rPr>
              <a:t>Pour les assistants à temps partagé 100€</a:t>
            </a:r>
          </a:p>
          <a:p>
            <a:pPr>
              <a:spcAft>
                <a:spcPts val="600"/>
              </a:spcAft>
            </a:pPr>
            <a:r>
              <a:rPr lang="fr-FR" dirty="0"/>
              <a:t>HTES Hébergement Territorial pour le Etudiants en Santé Villefranche de Rouergue</a:t>
            </a:r>
          </a:p>
          <a:p>
            <a:pPr>
              <a:spcAft>
                <a:spcPts val="600"/>
              </a:spcAft>
            </a:pPr>
            <a:r>
              <a:rPr lang="fr-FR" dirty="0"/>
              <a:t>Projet en cours : internat territorial à Rodez et à Millau qui regroupera internes hospitaliers et libéraux 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10B7E5-033F-D11D-206C-5BE9E73008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Hébergement des internes</a:t>
            </a:r>
          </a:p>
        </p:txBody>
      </p:sp>
    </p:spTree>
    <p:extLst>
      <p:ext uri="{BB962C8B-B14F-4D97-AF65-F5344CB8AC3E}">
        <p14:creationId xmlns:p14="http://schemas.microsoft.com/office/powerpoint/2010/main" val="344695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814EB0C-65C3-3F7B-0EBE-767A2C2094A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Soirée d’accueil des internes et nouveaux médecins chaque semestre </a:t>
            </a:r>
          </a:p>
          <a:p>
            <a:r>
              <a:rPr lang="fr-FR" dirty="0"/>
              <a:t>Invitation aux évènements culturels et sportifs en Aveyron</a:t>
            </a:r>
          </a:p>
          <a:p>
            <a:r>
              <a:rPr lang="fr-FR" dirty="0"/>
              <a:t>Séances de Coaching sportif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A826E8-CF4D-1B43-D87D-56992F5A35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Intégration des internes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B68EB8-0636-BC05-26D7-40078F4FB9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>
          <a:xfrm>
            <a:off x="281223" y="3626766"/>
            <a:ext cx="5884098" cy="2952328"/>
          </a:xfrm>
          <a:prstGeom prst="rect">
            <a:avLst/>
          </a:prstGeom>
        </p:spPr>
      </p:pic>
      <p:pic>
        <p:nvPicPr>
          <p:cNvPr id="7" name="Image 6" descr="Une image contenant ciel, extérieur, gens&#10;&#10;Description générée automatiquement">
            <a:extLst>
              <a:ext uri="{FF2B5EF4-FFF2-40B4-BE49-F238E27FC236}">
                <a16:creationId xmlns:a16="http://schemas.microsoft.com/office/drawing/2014/main" id="{EF12937E-382C-8018-BD41-4CB0B213A9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286"/>
          <a:stretch/>
        </p:blipFill>
        <p:spPr>
          <a:xfrm>
            <a:off x="5903842" y="3626767"/>
            <a:ext cx="600693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809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206D2C2-2451-B497-01DA-FAB8675E2CB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ouvert aux stagiaires en ambulatoires</a:t>
            </a:r>
          </a:p>
          <a:p>
            <a:r>
              <a:rPr lang="fr-FR" dirty="0"/>
              <a:t> 2 formats de stage : - Un stage initiation de 5 jours dans le semestre</a:t>
            </a:r>
          </a:p>
          <a:p>
            <a:pPr marL="0" indent="0">
              <a:buNone/>
            </a:pPr>
            <a:r>
              <a:rPr lang="fr-FR" dirty="0"/>
              <a:t>                                     - Un stage immersion d’un jour par semaine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631DF4-DC37-5656-6E68-9F43B85CAF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Stage de Médecin-pompier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3E5EA2F-352B-2F63-0AAA-BB5E81A45108}"/>
              </a:ext>
            </a:extLst>
          </p:cNvPr>
          <p:cNvGrpSpPr/>
          <p:nvPr/>
        </p:nvGrpSpPr>
        <p:grpSpPr>
          <a:xfrm>
            <a:off x="354909" y="4010598"/>
            <a:ext cx="11500001" cy="2875003"/>
            <a:chOff x="295275" y="4010598"/>
            <a:chExt cx="11500001" cy="2875003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98BB258-824B-3F89-3BF5-55C2F56FD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275" y="4010598"/>
              <a:ext cx="3592800" cy="269460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C53E41E-3110-B193-17F2-022C02CBC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9"/>
            <a:stretch/>
          </p:blipFill>
          <p:spPr>
            <a:xfrm>
              <a:off x="3888075" y="4010598"/>
              <a:ext cx="3861047" cy="2739435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559CDEC-FB53-E732-184B-3DA27F558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0"/>
            <a:stretch/>
          </p:blipFill>
          <p:spPr>
            <a:xfrm>
              <a:off x="7749122" y="4010598"/>
              <a:ext cx="4046154" cy="287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113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28654F4-1D6D-C53A-815A-19848A7A21C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Le Département invite chaque année 200 internes à venir découvrir l’Aveyron à travers un week-end de pratique d’activités de pleine nature (3</a:t>
            </a:r>
            <a:r>
              <a:rPr lang="fr-FR" baseline="30000" dirty="0"/>
              <a:t>ème</a:t>
            </a:r>
            <a:r>
              <a:rPr lang="fr-FR" dirty="0"/>
              <a:t> week-end de septembre)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73B203-5087-779C-2F08-5654A8CB7A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Week-end Adrénaline Aveyron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2203C4-5FC0-40F3-7265-099CEA05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15000" r="7994" b="5201"/>
          <a:stretch/>
        </p:blipFill>
        <p:spPr>
          <a:xfrm>
            <a:off x="586720" y="3429000"/>
            <a:ext cx="5387620" cy="3165921"/>
          </a:xfrm>
          <a:prstGeom prst="rect">
            <a:avLst/>
          </a:prstGeom>
        </p:spPr>
      </p:pic>
      <p:pic>
        <p:nvPicPr>
          <p:cNvPr id="6" name="Image 5" descr="Une image contenant extérieur, eau, jeune, garçon&#10;&#10;Description générée automatiquement">
            <a:extLst>
              <a:ext uri="{FF2B5EF4-FFF2-40B4-BE49-F238E27FC236}">
                <a16:creationId xmlns:a16="http://schemas.microsoft.com/office/drawing/2014/main" id="{5B4AB936-B0F8-B9CC-4458-FD40DC792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00" y="3429000"/>
            <a:ext cx="4744485" cy="316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252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250B5FAA-6A1D-265A-B70D-A1B5F49EC51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/>
              <a:t>Mise en rapport des candidats à l’installation avec les professionnels proposant des postes</a:t>
            </a:r>
          </a:p>
          <a:p>
            <a:r>
              <a:rPr lang="fr-FR" dirty="0"/>
              <a:t>Guichet unique pour aider à finaliser les projets des candidats à l’installation : Cellule Accueil Installation (CD12, CDOM, ARS, CPAM)</a:t>
            </a:r>
          </a:p>
          <a:p>
            <a:endParaRPr lang="fr-FR" sz="1400" dirty="0"/>
          </a:p>
          <a:p>
            <a:r>
              <a:rPr lang="fr-FR" dirty="0"/>
              <a:t>Aide à l’emploi du conjoint</a:t>
            </a:r>
          </a:p>
          <a:p>
            <a:endParaRPr lang="fr-FR" sz="1400" dirty="0"/>
          </a:p>
          <a:p>
            <a:r>
              <a:rPr lang="fr-FR" dirty="0"/>
              <a:t>Ou toute autre forme d’aide dans les démarches à l’installation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872426-587A-486F-CC76-92F398B43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Accompagnement personnalisé</a:t>
            </a:r>
          </a:p>
        </p:txBody>
      </p:sp>
    </p:spTree>
    <p:extLst>
      <p:ext uri="{BB962C8B-B14F-4D97-AF65-F5344CB8AC3E}">
        <p14:creationId xmlns:p14="http://schemas.microsoft.com/office/powerpoint/2010/main" val="85319669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382</Words>
  <Application>Microsoft Office PowerPoint</Application>
  <PresentationFormat>Grand écran</PresentationFormat>
  <Paragraphs>58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COMM SANTE</dc:creator>
  <cp:lastModifiedBy>Mylène VENIEN</cp:lastModifiedBy>
  <cp:revision>16</cp:revision>
  <dcterms:created xsi:type="dcterms:W3CDTF">2020-12-16T18:30:32Z</dcterms:created>
  <dcterms:modified xsi:type="dcterms:W3CDTF">2022-09-13T15:27:38Z</dcterms:modified>
</cp:coreProperties>
</file>