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59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967"/>
    <a:srgbClr val="2F9BB7"/>
    <a:srgbClr val="322A7F"/>
    <a:srgbClr val="EA560E"/>
    <a:srgbClr val="DE6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B8B32-B859-2147-B64D-F53A9FEAFC20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A6A3F60-EDFD-C54D-AE72-02F1ED227078}">
      <dgm:prSet phldrT="[Texte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fr-FR" dirty="0" smtClean="0">
              <a:solidFill>
                <a:schemeClr val="tx1"/>
              </a:solidFill>
            </a:rPr>
            <a:t>Priorités</a:t>
          </a:r>
          <a:endParaRPr lang="fr-FR" dirty="0">
            <a:solidFill>
              <a:schemeClr val="tx1"/>
            </a:solidFill>
          </a:endParaRPr>
        </a:p>
      </dgm:t>
    </dgm:pt>
    <dgm:pt modelId="{9A51168E-1806-0B45-8368-AAB5B3CAA5A1}" type="parTrans" cxnId="{327C4383-F532-3640-90B4-D9EDB183F3C2}">
      <dgm:prSet/>
      <dgm:spPr/>
      <dgm:t>
        <a:bodyPr/>
        <a:lstStyle/>
        <a:p>
          <a:endParaRPr lang="fr-FR"/>
        </a:p>
      </dgm:t>
    </dgm:pt>
    <dgm:pt modelId="{3B59823F-9F4E-2744-A9B6-F434EEE179F4}" type="sibTrans" cxnId="{327C4383-F532-3640-90B4-D9EDB183F3C2}">
      <dgm:prSet/>
      <dgm:spPr/>
      <dgm:t>
        <a:bodyPr/>
        <a:lstStyle/>
        <a:p>
          <a:endParaRPr lang="fr-FR"/>
        </a:p>
      </dgm:t>
    </dgm:pt>
    <dgm:pt modelId="{422707F2-C3A2-DB45-9270-0FA7A43413C9}">
      <dgm:prSet phldrT="[Texte]"/>
      <dgm:spPr/>
      <dgm:t>
        <a:bodyPr/>
        <a:lstStyle/>
        <a:p>
          <a:r>
            <a:rPr lang="fr-FR" dirty="0" smtClean="0"/>
            <a:t>Désertification des territoires</a:t>
          </a:r>
          <a:endParaRPr lang="fr-FR" dirty="0"/>
        </a:p>
      </dgm:t>
    </dgm:pt>
    <dgm:pt modelId="{9AFB399B-E20B-9141-97B4-DE1B90346161}" type="parTrans" cxnId="{67EDF8BC-6639-AE4C-ACC6-D6A26A0A02EA}">
      <dgm:prSet/>
      <dgm:spPr/>
      <dgm:t>
        <a:bodyPr/>
        <a:lstStyle/>
        <a:p>
          <a:endParaRPr lang="fr-FR"/>
        </a:p>
      </dgm:t>
    </dgm:pt>
    <dgm:pt modelId="{889C555E-238E-2848-A06B-461A043C42BB}" type="sibTrans" cxnId="{67EDF8BC-6639-AE4C-ACC6-D6A26A0A02EA}">
      <dgm:prSet/>
      <dgm:spPr/>
      <dgm:t>
        <a:bodyPr/>
        <a:lstStyle/>
        <a:p>
          <a:endParaRPr lang="fr-FR"/>
        </a:p>
      </dgm:t>
    </dgm:pt>
    <dgm:pt modelId="{1ECB05CC-1C1F-754B-957C-913978BE9E6A}">
      <dgm:prSet phldrT="[Texte]"/>
      <dgm:spPr>
        <a:solidFill>
          <a:srgbClr val="3366FF"/>
        </a:solidFill>
      </dgm:spPr>
      <dgm:t>
        <a:bodyPr/>
        <a:lstStyle/>
        <a:p>
          <a:r>
            <a:rPr lang="fr-FR" dirty="0" smtClean="0"/>
            <a:t>Perte d’attractivité des métiers          de la santé</a:t>
          </a:r>
          <a:endParaRPr lang="fr-FR" dirty="0"/>
        </a:p>
      </dgm:t>
    </dgm:pt>
    <dgm:pt modelId="{2B19CCC2-8C53-934B-B5E4-14AD9DBBE54A}" type="parTrans" cxnId="{3C8F2261-8952-EC46-9111-D17E0A5915E9}">
      <dgm:prSet/>
      <dgm:spPr>
        <a:solidFill>
          <a:srgbClr val="3366FF"/>
        </a:solidFill>
        <a:ln>
          <a:solidFill>
            <a:srgbClr val="3366FF"/>
          </a:solidFill>
        </a:ln>
      </dgm:spPr>
      <dgm:t>
        <a:bodyPr/>
        <a:lstStyle/>
        <a:p>
          <a:endParaRPr lang="fr-FR"/>
        </a:p>
      </dgm:t>
    </dgm:pt>
    <dgm:pt modelId="{5958F916-E2DC-BE45-B3FF-9D63E5142EAE}" type="sibTrans" cxnId="{3C8F2261-8952-EC46-9111-D17E0A5915E9}">
      <dgm:prSet/>
      <dgm:spPr/>
      <dgm:t>
        <a:bodyPr/>
        <a:lstStyle/>
        <a:p>
          <a:endParaRPr lang="fr-FR"/>
        </a:p>
      </dgm:t>
    </dgm:pt>
    <dgm:pt modelId="{2F998E0E-FDE1-8C4F-A66E-A3C55E8AA8B0}">
      <dgm:prSet phldrT="[Texte]"/>
      <dgm:spPr>
        <a:solidFill>
          <a:schemeClr val="bg1">
            <a:lumMod val="6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Difficulté de la relation de soin</a:t>
          </a:r>
          <a:endParaRPr lang="fr-FR" dirty="0"/>
        </a:p>
      </dgm:t>
    </dgm:pt>
    <dgm:pt modelId="{DFFAFBBC-B331-7F43-96B2-E111930AF2A1}" type="parTrans" cxnId="{6B9C0551-297D-CC4D-B6D6-273DCF130E0E}">
      <dgm:prSet/>
      <dgm:spPr>
        <a:solidFill>
          <a:srgbClr val="A6A6A6"/>
        </a:solidFill>
      </dgm:spPr>
      <dgm:t>
        <a:bodyPr/>
        <a:lstStyle/>
        <a:p>
          <a:endParaRPr lang="fr-FR"/>
        </a:p>
      </dgm:t>
    </dgm:pt>
    <dgm:pt modelId="{0120B0DA-D4DA-0D40-9DA4-AF2701D1703E}" type="sibTrans" cxnId="{6B9C0551-297D-CC4D-B6D6-273DCF130E0E}">
      <dgm:prSet/>
      <dgm:spPr/>
      <dgm:t>
        <a:bodyPr/>
        <a:lstStyle/>
        <a:p>
          <a:endParaRPr lang="fr-FR"/>
        </a:p>
      </dgm:t>
    </dgm:pt>
    <dgm:pt modelId="{F4E9246E-3C3B-F347-B7F0-AEAA7E39BE69}" type="pres">
      <dgm:prSet presAssocID="{757B8B32-B859-2147-B64D-F53A9FEAFC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19A8AF5-935B-AE47-9723-2F7B5E8FE918}" type="pres">
      <dgm:prSet presAssocID="{9A6A3F60-EDFD-C54D-AE72-02F1ED227078}" presName="centerShape" presStyleLbl="node0" presStyleIdx="0" presStyleCnt="1"/>
      <dgm:spPr/>
      <dgm:t>
        <a:bodyPr/>
        <a:lstStyle/>
        <a:p>
          <a:endParaRPr lang="fr-FR"/>
        </a:p>
      </dgm:t>
    </dgm:pt>
    <dgm:pt modelId="{45F29F77-12EF-BC45-8360-48CAD614BB27}" type="pres">
      <dgm:prSet presAssocID="{9AFB399B-E20B-9141-97B4-DE1B90346161}" presName="parTrans" presStyleLbl="bgSibTrans2D1" presStyleIdx="0" presStyleCnt="3"/>
      <dgm:spPr/>
      <dgm:t>
        <a:bodyPr/>
        <a:lstStyle/>
        <a:p>
          <a:endParaRPr lang="fr-FR"/>
        </a:p>
      </dgm:t>
    </dgm:pt>
    <dgm:pt modelId="{49385158-B6E9-4549-937A-9BB274939B74}" type="pres">
      <dgm:prSet presAssocID="{422707F2-C3A2-DB45-9270-0FA7A43413C9}" presName="node" presStyleLbl="node1" presStyleIdx="0" presStyleCnt="3" custRadScaleRad="107738" custRadScaleInc="-47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8C4D3F-3A17-A94F-9335-46B536D804C4}" type="pres">
      <dgm:prSet presAssocID="{2B19CCC2-8C53-934B-B5E4-14AD9DBBE54A}" presName="parTrans" presStyleLbl="bgSibTrans2D1" presStyleIdx="1" presStyleCnt="3"/>
      <dgm:spPr/>
      <dgm:t>
        <a:bodyPr/>
        <a:lstStyle/>
        <a:p>
          <a:endParaRPr lang="fr-FR"/>
        </a:p>
      </dgm:t>
    </dgm:pt>
    <dgm:pt modelId="{758016CA-6AC0-A247-8F00-1EE0528C511B}" type="pres">
      <dgm:prSet presAssocID="{1ECB05CC-1C1F-754B-957C-913978BE9E6A}" presName="node" presStyleLbl="node1" presStyleIdx="1" presStyleCnt="3" custScaleX="1261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96012C-204C-4C42-8860-80290F77B183}" type="pres">
      <dgm:prSet presAssocID="{DFFAFBBC-B331-7F43-96B2-E111930AF2A1}" presName="parTrans" presStyleLbl="bgSibTrans2D1" presStyleIdx="2" presStyleCnt="3"/>
      <dgm:spPr/>
      <dgm:t>
        <a:bodyPr/>
        <a:lstStyle/>
        <a:p>
          <a:endParaRPr lang="fr-FR"/>
        </a:p>
      </dgm:t>
    </dgm:pt>
    <dgm:pt modelId="{4A2551D9-4503-E64C-A827-6890AE7E7AC1}" type="pres">
      <dgm:prSet presAssocID="{2F998E0E-FDE1-8C4F-A66E-A3C55E8AA8B0}" presName="node" presStyleLbl="node1" presStyleIdx="2" presStyleCnt="3" custScaleX="110171" custRadScaleRad="111969" custRadScaleInc="697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7EDF8BC-6639-AE4C-ACC6-D6A26A0A02EA}" srcId="{9A6A3F60-EDFD-C54D-AE72-02F1ED227078}" destId="{422707F2-C3A2-DB45-9270-0FA7A43413C9}" srcOrd="0" destOrd="0" parTransId="{9AFB399B-E20B-9141-97B4-DE1B90346161}" sibTransId="{889C555E-238E-2848-A06B-461A043C42BB}"/>
    <dgm:cxn modelId="{3C8F2261-8952-EC46-9111-D17E0A5915E9}" srcId="{9A6A3F60-EDFD-C54D-AE72-02F1ED227078}" destId="{1ECB05CC-1C1F-754B-957C-913978BE9E6A}" srcOrd="1" destOrd="0" parTransId="{2B19CCC2-8C53-934B-B5E4-14AD9DBBE54A}" sibTransId="{5958F916-E2DC-BE45-B3FF-9D63E5142EAE}"/>
    <dgm:cxn modelId="{6B9C0551-297D-CC4D-B6D6-273DCF130E0E}" srcId="{9A6A3F60-EDFD-C54D-AE72-02F1ED227078}" destId="{2F998E0E-FDE1-8C4F-A66E-A3C55E8AA8B0}" srcOrd="2" destOrd="0" parTransId="{DFFAFBBC-B331-7F43-96B2-E111930AF2A1}" sibTransId="{0120B0DA-D4DA-0D40-9DA4-AF2701D1703E}"/>
    <dgm:cxn modelId="{58535B4E-814E-BD47-BE62-DB48695FB8BF}" type="presOf" srcId="{1ECB05CC-1C1F-754B-957C-913978BE9E6A}" destId="{758016CA-6AC0-A247-8F00-1EE0528C511B}" srcOrd="0" destOrd="0" presId="urn:microsoft.com/office/officeart/2005/8/layout/radial4"/>
    <dgm:cxn modelId="{7499F90B-FC23-4E43-BFB4-EC1FAB970C10}" type="presOf" srcId="{DFFAFBBC-B331-7F43-96B2-E111930AF2A1}" destId="{D996012C-204C-4C42-8860-80290F77B183}" srcOrd="0" destOrd="0" presId="urn:microsoft.com/office/officeart/2005/8/layout/radial4"/>
    <dgm:cxn modelId="{327C4383-F532-3640-90B4-D9EDB183F3C2}" srcId="{757B8B32-B859-2147-B64D-F53A9FEAFC20}" destId="{9A6A3F60-EDFD-C54D-AE72-02F1ED227078}" srcOrd="0" destOrd="0" parTransId="{9A51168E-1806-0B45-8368-AAB5B3CAA5A1}" sibTransId="{3B59823F-9F4E-2744-A9B6-F434EEE179F4}"/>
    <dgm:cxn modelId="{63439B5A-7ECF-1E4F-87DD-0147591AA861}" type="presOf" srcId="{422707F2-C3A2-DB45-9270-0FA7A43413C9}" destId="{49385158-B6E9-4549-937A-9BB274939B74}" srcOrd="0" destOrd="0" presId="urn:microsoft.com/office/officeart/2005/8/layout/radial4"/>
    <dgm:cxn modelId="{4D3114FC-A1B6-494B-AAF0-C839F56712A1}" type="presOf" srcId="{9A6A3F60-EDFD-C54D-AE72-02F1ED227078}" destId="{819A8AF5-935B-AE47-9723-2F7B5E8FE918}" srcOrd="0" destOrd="0" presId="urn:microsoft.com/office/officeart/2005/8/layout/radial4"/>
    <dgm:cxn modelId="{FC95F2B3-E2A6-6844-B60A-5A884FB35620}" type="presOf" srcId="{2B19CCC2-8C53-934B-B5E4-14AD9DBBE54A}" destId="{1F8C4D3F-3A17-A94F-9335-46B536D804C4}" srcOrd="0" destOrd="0" presId="urn:microsoft.com/office/officeart/2005/8/layout/radial4"/>
    <dgm:cxn modelId="{40EC1AC0-66C0-F74E-A91B-C8993C020791}" type="presOf" srcId="{757B8B32-B859-2147-B64D-F53A9FEAFC20}" destId="{F4E9246E-3C3B-F347-B7F0-AEAA7E39BE69}" srcOrd="0" destOrd="0" presId="urn:microsoft.com/office/officeart/2005/8/layout/radial4"/>
    <dgm:cxn modelId="{5B3AB5D1-FD8F-2F4D-A3C3-206520BC1BFB}" type="presOf" srcId="{9AFB399B-E20B-9141-97B4-DE1B90346161}" destId="{45F29F77-12EF-BC45-8360-48CAD614BB27}" srcOrd="0" destOrd="0" presId="urn:microsoft.com/office/officeart/2005/8/layout/radial4"/>
    <dgm:cxn modelId="{CA9035F7-2B85-6643-A828-E6410D1F107D}" type="presOf" srcId="{2F998E0E-FDE1-8C4F-A66E-A3C55E8AA8B0}" destId="{4A2551D9-4503-E64C-A827-6890AE7E7AC1}" srcOrd="0" destOrd="0" presId="urn:microsoft.com/office/officeart/2005/8/layout/radial4"/>
    <dgm:cxn modelId="{7D5BE300-8293-F945-B408-4F40AFD922FB}" type="presParOf" srcId="{F4E9246E-3C3B-F347-B7F0-AEAA7E39BE69}" destId="{819A8AF5-935B-AE47-9723-2F7B5E8FE918}" srcOrd="0" destOrd="0" presId="urn:microsoft.com/office/officeart/2005/8/layout/radial4"/>
    <dgm:cxn modelId="{235E486E-9E2A-2445-BB0D-A68D25F9D62F}" type="presParOf" srcId="{F4E9246E-3C3B-F347-B7F0-AEAA7E39BE69}" destId="{45F29F77-12EF-BC45-8360-48CAD614BB27}" srcOrd="1" destOrd="0" presId="urn:microsoft.com/office/officeart/2005/8/layout/radial4"/>
    <dgm:cxn modelId="{00808AD2-C7D1-FA4F-A233-1B71B096452D}" type="presParOf" srcId="{F4E9246E-3C3B-F347-B7F0-AEAA7E39BE69}" destId="{49385158-B6E9-4549-937A-9BB274939B74}" srcOrd="2" destOrd="0" presId="urn:microsoft.com/office/officeart/2005/8/layout/radial4"/>
    <dgm:cxn modelId="{CF194A8A-BE32-AF4F-B466-52220E2E4443}" type="presParOf" srcId="{F4E9246E-3C3B-F347-B7F0-AEAA7E39BE69}" destId="{1F8C4D3F-3A17-A94F-9335-46B536D804C4}" srcOrd="3" destOrd="0" presId="urn:microsoft.com/office/officeart/2005/8/layout/radial4"/>
    <dgm:cxn modelId="{C909502A-EFDF-FE45-92C0-FCFFB09E2FA1}" type="presParOf" srcId="{F4E9246E-3C3B-F347-B7F0-AEAA7E39BE69}" destId="{758016CA-6AC0-A247-8F00-1EE0528C511B}" srcOrd="4" destOrd="0" presId="urn:microsoft.com/office/officeart/2005/8/layout/radial4"/>
    <dgm:cxn modelId="{1AC9F899-FC55-AD43-89CC-586502DC3477}" type="presParOf" srcId="{F4E9246E-3C3B-F347-B7F0-AEAA7E39BE69}" destId="{D996012C-204C-4C42-8860-80290F77B183}" srcOrd="5" destOrd="0" presId="urn:microsoft.com/office/officeart/2005/8/layout/radial4"/>
    <dgm:cxn modelId="{375B77C6-E4DA-4847-A0A9-CE96B9096E50}" type="presParOf" srcId="{F4E9246E-3C3B-F347-B7F0-AEAA7E39BE69}" destId="{4A2551D9-4503-E64C-A827-6890AE7E7AC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820C47-40EE-B841-A18E-A72711DEA22C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9386BB5-9AD6-2E4C-B410-1831C8D9D9A2}">
      <dgm:prSet phldrT="[Texte]"/>
      <dgm:spPr/>
      <dgm:t>
        <a:bodyPr/>
        <a:lstStyle/>
        <a:p>
          <a:r>
            <a:rPr lang="fr-FR" dirty="0" smtClean="0"/>
            <a:t>Lieux de stages</a:t>
          </a:r>
          <a:endParaRPr lang="fr-FR" dirty="0"/>
        </a:p>
      </dgm:t>
    </dgm:pt>
    <dgm:pt modelId="{7A4BE58D-57AA-6841-9522-474C983C532E}" type="parTrans" cxnId="{7C168844-BE0E-D544-BAAC-9F0417F0AAAA}">
      <dgm:prSet/>
      <dgm:spPr/>
      <dgm:t>
        <a:bodyPr/>
        <a:lstStyle/>
        <a:p>
          <a:endParaRPr lang="fr-FR"/>
        </a:p>
      </dgm:t>
    </dgm:pt>
    <dgm:pt modelId="{84FFC99E-516F-C043-94A5-CC3DFF554367}" type="sibTrans" cxnId="{7C168844-BE0E-D544-BAAC-9F0417F0AAAA}">
      <dgm:prSet/>
      <dgm:spPr/>
      <dgm:t>
        <a:bodyPr/>
        <a:lstStyle/>
        <a:p>
          <a:endParaRPr lang="fr-FR"/>
        </a:p>
      </dgm:t>
    </dgm:pt>
    <dgm:pt modelId="{B3556DB5-1D07-9148-9794-FE61B43FD712}">
      <dgm:prSet phldrT="[Texte]" custT="1"/>
      <dgm:spPr/>
      <dgm:t>
        <a:bodyPr/>
        <a:lstStyle/>
        <a:p>
          <a:r>
            <a:rPr lang="fr-FR" sz="1600" dirty="0" smtClean="0"/>
            <a:t>Centres hospitaliers</a:t>
          </a:r>
          <a:endParaRPr lang="fr-FR" sz="1600" dirty="0"/>
        </a:p>
      </dgm:t>
    </dgm:pt>
    <dgm:pt modelId="{DFDB7C3C-6D9C-BD4B-AE30-09CD8B4BEA35}" type="parTrans" cxnId="{D3695B71-814F-E144-8A0E-5D79B83D01E4}">
      <dgm:prSet/>
      <dgm:spPr/>
      <dgm:t>
        <a:bodyPr/>
        <a:lstStyle/>
        <a:p>
          <a:endParaRPr lang="fr-FR"/>
        </a:p>
      </dgm:t>
    </dgm:pt>
    <dgm:pt modelId="{775536D2-E12B-CD40-802F-75A8B3904B2F}" type="sibTrans" cxnId="{D3695B71-814F-E144-8A0E-5D79B83D01E4}">
      <dgm:prSet/>
      <dgm:spPr/>
      <dgm:t>
        <a:bodyPr/>
        <a:lstStyle/>
        <a:p>
          <a:endParaRPr lang="fr-FR"/>
        </a:p>
      </dgm:t>
    </dgm:pt>
    <dgm:pt modelId="{5D82CFBB-2EA6-194D-9A0E-B7942EACFF73}">
      <dgm:prSet phldrT="[Texte]"/>
      <dgm:spPr/>
      <dgm:t>
        <a:bodyPr/>
        <a:lstStyle/>
        <a:p>
          <a:r>
            <a:rPr lang="fr-FR" dirty="0" smtClean="0"/>
            <a:t>Formation des MSU</a:t>
          </a:r>
          <a:endParaRPr lang="fr-FR" dirty="0"/>
        </a:p>
      </dgm:t>
    </dgm:pt>
    <dgm:pt modelId="{A12E2579-8C4C-C642-8F5E-6BC7A43C7BAF}" type="parTrans" cxnId="{89CC559C-6A8D-6544-9BC6-31FF3A63E877}">
      <dgm:prSet/>
      <dgm:spPr/>
      <dgm:t>
        <a:bodyPr/>
        <a:lstStyle/>
        <a:p>
          <a:endParaRPr lang="fr-FR"/>
        </a:p>
      </dgm:t>
    </dgm:pt>
    <dgm:pt modelId="{4B150AB3-42FC-0748-93DD-E28D01E810CC}" type="sibTrans" cxnId="{89CC559C-6A8D-6544-9BC6-31FF3A63E877}">
      <dgm:prSet/>
      <dgm:spPr/>
      <dgm:t>
        <a:bodyPr/>
        <a:lstStyle/>
        <a:p>
          <a:endParaRPr lang="fr-FR"/>
        </a:p>
      </dgm:t>
    </dgm:pt>
    <dgm:pt modelId="{F4848778-F3FD-964F-B69E-73C8C464DE99}">
      <dgm:prSet phldrT="[Texte]" custT="1"/>
      <dgm:spPr/>
      <dgm:t>
        <a:bodyPr/>
        <a:lstStyle/>
        <a:p>
          <a:r>
            <a:rPr lang="fr-FR" sz="1600" dirty="0" smtClean="0"/>
            <a:t>Agrément pour accueillir les étudiants, les internes</a:t>
          </a:r>
          <a:endParaRPr lang="fr-FR" sz="1600" dirty="0"/>
        </a:p>
      </dgm:t>
    </dgm:pt>
    <dgm:pt modelId="{F9247B30-A1C5-4B49-8516-D61412EEC04B}" type="parTrans" cxnId="{ECA0A13F-9F0C-1647-8869-3E18955EE412}">
      <dgm:prSet/>
      <dgm:spPr/>
      <dgm:t>
        <a:bodyPr/>
        <a:lstStyle/>
        <a:p>
          <a:endParaRPr lang="fr-FR"/>
        </a:p>
      </dgm:t>
    </dgm:pt>
    <dgm:pt modelId="{CCA33A36-748C-FD4E-ADD9-455AB233C216}" type="sibTrans" cxnId="{ECA0A13F-9F0C-1647-8869-3E18955EE412}">
      <dgm:prSet/>
      <dgm:spPr/>
      <dgm:t>
        <a:bodyPr/>
        <a:lstStyle/>
        <a:p>
          <a:endParaRPr lang="fr-FR"/>
        </a:p>
      </dgm:t>
    </dgm:pt>
    <dgm:pt modelId="{9FFA2EAE-4401-D744-9844-0349AE4E4C0F}">
      <dgm:prSet phldrT="[Texte]"/>
      <dgm:spPr/>
      <dgm:t>
        <a:bodyPr/>
        <a:lstStyle/>
        <a:p>
          <a:r>
            <a:rPr lang="fr-FR" dirty="0" smtClean="0"/>
            <a:t>Nombre de places/postes</a:t>
          </a:r>
          <a:endParaRPr lang="fr-FR" dirty="0"/>
        </a:p>
      </dgm:t>
    </dgm:pt>
    <dgm:pt modelId="{DB0447FD-D3AE-744E-9FEE-214EBB07BDC3}" type="parTrans" cxnId="{FE1A3DD7-A345-364D-A342-4B4017A2AE38}">
      <dgm:prSet/>
      <dgm:spPr/>
      <dgm:t>
        <a:bodyPr/>
        <a:lstStyle/>
        <a:p>
          <a:endParaRPr lang="fr-FR"/>
        </a:p>
      </dgm:t>
    </dgm:pt>
    <dgm:pt modelId="{EEBA5337-83D4-0846-958F-38D7A6648095}" type="sibTrans" cxnId="{FE1A3DD7-A345-364D-A342-4B4017A2AE38}">
      <dgm:prSet/>
      <dgm:spPr/>
      <dgm:t>
        <a:bodyPr/>
        <a:lstStyle/>
        <a:p>
          <a:endParaRPr lang="fr-FR"/>
        </a:p>
      </dgm:t>
    </dgm:pt>
    <dgm:pt modelId="{2961CAC9-F15D-C540-8CEA-1701B48F7CA8}">
      <dgm:prSet phldrT="[Texte]" custT="1"/>
      <dgm:spPr/>
      <dgm:t>
        <a:bodyPr/>
        <a:lstStyle/>
        <a:p>
          <a:r>
            <a:rPr lang="fr-FR" sz="1600" dirty="0" smtClean="0"/>
            <a:t>Augmenter le nombre de postes d’internes</a:t>
          </a:r>
          <a:endParaRPr lang="fr-FR" sz="1600" dirty="0"/>
        </a:p>
      </dgm:t>
    </dgm:pt>
    <dgm:pt modelId="{824A48A1-4ADD-814D-A441-01A613F3F4B6}" type="parTrans" cxnId="{F7B4530F-4B31-814D-B654-C6E71B298C70}">
      <dgm:prSet/>
      <dgm:spPr/>
      <dgm:t>
        <a:bodyPr/>
        <a:lstStyle/>
        <a:p>
          <a:endParaRPr lang="fr-FR"/>
        </a:p>
      </dgm:t>
    </dgm:pt>
    <dgm:pt modelId="{27DE7640-3AD8-224F-AE49-93DA37CCF974}" type="sibTrans" cxnId="{F7B4530F-4B31-814D-B654-C6E71B298C70}">
      <dgm:prSet/>
      <dgm:spPr/>
      <dgm:t>
        <a:bodyPr/>
        <a:lstStyle/>
        <a:p>
          <a:endParaRPr lang="fr-FR"/>
        </a:p>
      </dgm:t>
    </dgm:pt>
    <dgm:pt modelId="{5E3D2EB7-189C-0143-86A8-C13F9A7F0665}">
      <dgm:prSet phldrT="[Texte]" custT="1"/>
      <dgm:spPr/>
      <dgm:t>
        <a:bodyPr/>
        <a:lstStyle/>
        <a:p>
          <a:r>
            <a:rPr lang="fr-FR" sz="1600" dirty="0" smtClean="0"/>
            <a:t>1</a:t>
          </a:r>
          <a:r>
            <a:rPr lang="fr-FR" sz="1600" baseline="30000" dirty="0" smtClean="0"/>
            <a:t>e</a:t>
          </a:r>
          <a:r>
            <a:rPr lang="fr-FR" sz="1600" dirty="0" smtClean="0"/>
            <a:t> recours, cabinets libéraux, cliniques</a:t>
          </a:r>
          <a:endParaRPr lang="fr-FR" sz="1600" dirty="0"/>
        </a:p>
      </dgm:t>
    </dgm:pt>
    <dgm:pt modelId="{9CAD3D32-9FE0-1B48-A8CF-40239A7B0909}" type="parTrans" cxnId="{F418E1EC-FEBA-954C-B780-D90893A124D0}">
      <dgm:prSet/>
      <dgm:spPr/>
      <dgm:t>
        <a:bodyPr/>
        <a:lstStyle/>
        <a:p>
          <a:endParaRPr lang="fr-FR"/>
        </a:p>
      </dgm:t>
    </dgm:pt>
    <dgm:pt modelId="{9CBDBE3E-A9E8-B843-89C2-2D3A532A99AF}" type="sibTrans" cxnId="{F418E1EC-FEBA-954C-B780-D90893A124D0}">
      <dgm:prSet/>
      <dgm:spPr/>
      <dgm:t>
        <a:bodyPr/>
        <a:lstStyle/>
        <a:p>
          <a:endParaRPr lang="fr-FR"/>
        </a:p>
      </dgm:t>
    </dgm:pt>
    <dgm:pt modelId="{7E542619-A39E-FE4C-936E-766235F82965}">
      <dgm:prSet phldrT="[Texte]" custT="1"/>
      <dgm:spPr/>
      <dgm:t>
        <a:bodyPr/>
        <a:lstStyle/>
        <a:p>
          <a:r>
            <a:rPr lang="fr-FR" sz="1600" dirty="0" smtClean="0"/>
            <a:t>Projet pédagogique accompagnement et évaluation</a:t>
          </a:r>
          <a:endParaRPr lang="fr-FR" sz="1600" dirty="0"/>
        </a:p>
      </dgm:t>
    </dgm:pt>
    <dgm:pt modelId="{70A29C1E-E8A5-8441-B552-53BC3923435E}" type="parTrans" cxnId="{E959868D-66CF-CD4B-A67A-61DD530AEFAC}">
      <dgm:prSet/>
      <dgm:spPr/>
      <dgm:t>
        <a:bodyPr/>
        <a:lstStyle/>
        <a:p>
          <a:endParaRPr lang="fr-FR"/>
        </a:p>
      </dgm:t>
    </dgm:pt>
    <dgm:pt modelId="{1F93B0B9-1D6E-5944-A219-5C5113A9370F}" type="sibTrans" cxnId="{E959868D-66CF-CD4B-A67A-61DD530AEFAC}">
      <dgm:prSet/>
      <dgm:spPr/>
      <dgm:t>
        <a:bodyPr/>
        <a:lstStyle/>
        <a:p>
          <a:endParaRPr lang="fr-FR"/>
        </a:p>
      </dgm:t>
    </dgm:pt>
    <dgm:pt modelId="{1D30E704-824A-DF4C-AF3B-9F26E9F62436}">
      <dgm:prSet phldrT="[Texte]" custT="1"/>
      <dgm:spPr/>
      <dgm:t>
        <a:bodyPr/>
        <a:lstStyle/>
        <a:p>
          <a:r>
            <a:rPr lang="fr-FR" sz="1600" dirty="0" smtClean="0"/>
            <a:t>Augmenter les capacités d’accueil en stages</a:t>
          </a:r>
          <a:endParaRPr lang="fr-FR" sz="1600" dirty="0"/>
        </a:p>
      </dgm:t>
    </dgm:pt>
    <dgm:pt modelId="{8B17E6F3-FF83-1548-988B-8CF51169C2B7}" type="parTrans" cxnId="{DAD5D6F8-6B90-DA47-97C3-F77289986905}">
      <dgm:prSet/>
      <dgm:spPr/>
      <dgm:t>
        <a:bodyPr/>
        <a:lstStyle/>
        <a:p>
          <a:endParaRPr lang="fr-FR"/>
        </a:p>
      </dgm:t>
    </dgm:pt>
    <dgm:pt modelId="{B648C2A0-F4D4-154B-A258-A25F8778E0B8}" type="sibTrans" cxnId="{DAD5D6F8-6B90-DA47-97C3-F77289986905}">
      <dgm:prSet/>
      <dgm:spPr/>
      <dgm:t>
        <a:bodyPr/>
        <a:lstStyle/>
        <a:p>
          <a:endParaRPr lang="fr-FR"/>
        </a:p>
      </dgm:t>
    </dgm:pt>
    <dgm:pt modelId="{9D22624F-2D64-EF47-B5ED-692DF568B402}" type="pres">
      <dgm:prSet presAssocID="{32820C47-40EE-B841-A18E-A72711DEA2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ABD0E7E-8B29-AF44-A7FE-A5C9904A8673}" type="pres">
      <dgm:prSet presAssocID="{32820C47-40EE-B841-A18E-A72711DEA22C}" presName="tSp" presStyleCnt="0"/>
      <dgm:spPr/>
    </dgm:pt>
    <dgm:pt modelId="{3459210E-B3B3-7242-A3E7-BD5C0C6A5CCC}" type="pres">
      <dgm:prSet presAssocID="{32820C47-40EE-B841-A18E-A72711DEA22C}" presName="bSp" presStyleCnt="0"/>
      <dgm:spPr/>
    </dgm:pt>
    <dgm:pt modelId="{3C49F978-2530-3148-AB6D-F758205F6D1A}" type="pres">
      <dgm:prSet presAssocID="{32820C47-40EE-B841-A18E-A72711DEA22C}" presName="process" presStyleCnt="0"/>
      <dgm:spPr/>
    </dgm:pt>
    <dgm:pt modelId="{EF3CFBCB-29F9-D846-BCEB-0CAF9FE14D4A}" type="pres">
      <dgm:prSet presAssocID="{79386BB5-9AD6-2E4C-B410-1831C8D9D9A2}" presName="composite1" presStyleCnt="0"/>
      <dgm:spPr/>
    </dgm:pt>
    <dgm:pt modelId="{CEC2A37B-6475-9846-B61B-89B07F89393C}" type="pres">
      <dgm:prSet presAssocID="{79386BB5-9AD6-2E4C-B410-1831C8D9D9A2}" presName="dummyNode1" presStyleLbl="node1" presStyleIdx="0" presStyleCnt="3"/>
      <dgm:spPr/>
    </dgm:pt>
    <dgm:pt modelId="{E84B77EE-F727-DE4C-AE1B-4689F5CC165F}" type="pres">
      <dgm:prSet presAssocID="{79386BB5-9AD6-2E4C-B410-1831C8D9D9A2}" presName="childNode1" presStyleLbl="bgAcc1" presStyleIdx="0" presStyleCnt="3" custScaleX="97047" custScaleY="60067" custLinFactNeighborX="10598" custLinFactNeighborY="380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374D0B-5C90-6B46-986E-72DB932E2543}" type="pres">
      <dgm:prSet presAssocID="{79386BB5-9AD6-2E4C-B410-1831C8D9D9A2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C06B5E7-A527-184E-9CCE-77EEB25EFDDC}" type="pres">
      <dgm:prSet presAssocID="{79386BB5-9AD6-2E4C-B410-1831C8D9D9A2}" presName="parentNode1" presStyleLbl="node1" presStyleIdx="0" presStyleCnt="3" custLinFactNeighborX="-17060" custLinFactNeighborY="96332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447CA2-AA2B-944B-9D1F-8B91142C50AE}" type="pres">
      <dgm:prSet presAssocID="{79386BB5-9AD6-2E4C-B410-1831C8D9D9A2}" presName="connSite1" presStyleCnt="0"/>
      <dgm:spPr/>
    </dgm:pt>
    <dgm:pt modelId="{F6EDB102-653E-DD4E-9156-EA8E9F8AFE9F}" type="pres">
      <dgm:prSet presAssocID="{84FFC99E-516F-C043-94A5-CC3DFF554367}" presName="Name9" presStyleLbl="sibTrans2D1" presStyleIdx="0" presStyleCnt="2" custLinFactNeighborX="26509" custLinFactNeighborY="-14204"/>
      <dgm:spPr/>
      <dgm:t>
        <a:bodyPr/>
        <a:lstStyle/>
        <a:p>
          <a:endParaRPr lang="fr-FR"/>
        </a:p>
      </dgm:t>
    </dgm:pt>
    <dgm:pt modelId="{8C43726A-C8FA-8942-9DF4-5102A4B94DE6}" type="pres">
      <dgm:prSet presAssocID="{9FFA2EAE-4401-D744-9844-0349AE4E4C0F}" presName="composite2" presStyleCnt="0"/>
      <dgm:spPr/>
    </dgm:pt>
    <dgm:pt modelId="{0AE074FF-32D9-7F43-BE8B-2CAFAF39AB46}" type="pres">
      <dgm:prSet presAssocID="{9FFA2EAE-4401-D744-9844-0349AE4E4C0F}" presName="dummyNode2" presStyleLbl="node1" presStyleIdx="0" presStyleCnt="3"/>
      <dgm:spPr/>
    </dgm:pt>
    <dgm:pt modelId="{46179C6E-7D25-3445-B097-1455767D6C5A}" type="pres">
      <dgm:prSet presAssocID="{9FFA2EAE-4401-D744-9844-0349AE4E4C0F}" presName="childNode2" presStyleLbl="bgAcc1" presStyleIdx="1" presStyleCnt="3" custScaleX="114293" custScaleY="87271" custLinFactNeighborY="4733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075C95-41B2-BC4A-9D88-2316074ABE32}" type="pres">
      <dgm:prSet presAssocID="{9FFA2EAE-4401-D744-9844-0349AE4E4C0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32161E-2BC1-7D44-8C81-9448568C5EC8}" type="pres">
      <dgm:prSet presAssocID="{9FFA2EAE-4401-D744-9844-0349AE4E4C0F}" presName="parentNode2" presStyleLbl="node1" presStyleIdx="1" presStyleCnt="3" custLinFactY="8973" custLinFactNeighborX="-512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7AE0C5-73EF-934F-8E24-0D35C74E081F}" type="pres">
      <dgm:prSet presAssocID="{9FFA2EAE-4401-D744-9844-0349AE4E4C0F}" presName="connSite2" presStyleCnt="0"/>
      <dgm:spPr/>
    </dgm:pt>
    <dgm:pt modelId="{22EE5299-26A7-5D4D-B463-3F34E38AEAF4}" type="pres">
      <dgm:prSet presAssocID="{EEBA5337-83D4-0846-958F-38D7A6648095}" presName="Name18" presStyleLbl="sibTrans2D1" presStyleIdx="1" presStyleCnt="2" custLinFactNeighborX="15274" custLinFactNeighborY="7638"/>
      <dgm:spPr/>
      <dgm:t>
        <a:bodyPr/>
        <a:lstStyle/>
        <a:p>
          <a:endParaRPr lang="fr-FR"/>
        </a:p>
      </dgm:t>
    </dgm:pt>
    <dgm:pt modelId="{02AA80FD-BC8A-484B-B9C7-8552965F9485}" type="pres">
      <dgm:prSet presAssocID="{5D82CFBB-2EA6-194D-9A0E-B7942EACFF73}" presName="composite1" presStyleCnt="0"/>
      <dgm:spPr/>
    </dgm:pt>
    <dgm:pt modelId="{9C878493-8A65-6B44-B932-425933F4DA9F}" type="pres">
      <dgm:prSet presAssocID="{5D82CFBB-2EA6-194D-9A0E-B7942EACFF73}" presName="dummyNode1" presStyleLbl="node1" presStyleIdx="1" presStyleCnt="3"/>
      <dgm:spPr/>
    </dgm:pt>
    <dgm:pt modelId="{BA166361-EE4D-8E49-86B4-8ECF7E5356A3}" type="pres">
      <dgm:prSet presAssocID="{5D82CFBB-2EA6-194D-9A0E-B7942EACFF73}" presName="childNode1" presStyleLbl="bgAcc1" presStyleIdx="2" presStyleCnt="3" custScaleX="114247" custScaleY="101782" custLinFactNeighborX="2405" custLinFactNeighborY="231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8FDEABC-5CB0-3E4F-BE84-A4BF57BD6437}" type="pres">
      <dgm:prSet presAssocID="{5D82CFBB-2EA6-194D-9A0E-B7942EACFF73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3ECDBE-D9D3-5C41-8743-E94818B306DF}" type="pres">
      <dgm:prSet presAssocID="{5D82CFBB-2EA6-194D-9A0E-B7942EACFF73}" presName="parentNode1" presStyleLbl="node1" presStyleIdx="2" presStyleCnt="3" custLinFactNeighborX="34" custLinFactNeighborY="91636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FE55F8-4113-9847-A577-55237C46A0DC}" type="pres">
      <dgm:prSet presAssocID="{5D82CFBB-2EA6-194D-9A0E-B7942EACFF73}" presName="connSite1" presStyleCnt="0"/>
      <dgm:spPr/>
    </dgm:pt>
  </dgm:ptLst>
  <dgm:cxnLst>
    <dgm:cxn modelId="{FB1A3461-77EE-654C-89F1-BBC2D2480098}" type="presOf" srcId="{5D82CFBB-2EA6-194D-9A0E-B7942EACFF73}" destId="{BD3ECDBE-D9D3-5C41-8743-E94818B306DF}" srcOrd="0" destOrd="0" presId="urn:microsoft.com/office/officeart/2005/8/layout/hProcess4"/>
    <dgm:cxn modelId="{CB2CBB52-2192-2F4B-AEC1-FAE029FA02DC}" type="presOf" srcId="{7E542619-A39E-FE4C-936E-766235F82965}" destId="{E8FDEABC-5CB0-3E4F-BE84-A4BF57BD6437}" srcOrd="1" destOrd="1" presId="urn:microsoft.com/office/officeart/2005/8/layout/hProcess4"/>
    <dgm:cxn modelId="{7ECAB9BD-77C9-C247-9DC2-65436BF3C893}" type="presOf" srcId="{7E542619-A39E-FE4C-936E-766235F82965}" destId="{BA166361-EE4D-8E49-86B4-8ECF7E5356A3}" srcOrd="0" destOrd="1" presId="urn:microsoft.com/office/officeart/2005/8/layout/hProcess4"/>
    <dgm:cxn modelId="{0C53B6BB-B90E-CB49-94E9-7F9BE915CD25}" type="presOf" srcId="{5E3D2EB7-189C-0143-86A8-C13F9A7F0665}" destId="{08374D0B-5C90-6B46-986E-72DB932E2543}" srcOrd="1" destOrd="1" presId="urn:microsoft.com/office/officeart/2005/8/layout/hProcess4"/>
    <dgm:cxn modelId="{DAD5D6F8-6B90-DA47-97C3-F77289986905}" srcId="{9FFA2EAE-4401-D744-9844-0349AE4E4C0F}" destId="{1D30E704-824A-DF4C-AF3B-9F26E9F62436}" srcOrd="1" destOrd="0" parTransId="{8B17E6F3-FF83-1548-988B-8CF51169C2B7}" sibTransId="{B648C2A0-F4D4-154B-A258-A25F8778E0B8}"/>
    <dgm:cxn modelId="{89CC559C-6A8D-6544-9BC6-31FF3A63E877}" srcId="{32820C47-40EE-B841-A18E-A72711DEA22C}" destId="{5D82CFBB-2EA6-194D-9A0E-B7942EACFF73}" srcOrd="2" destOrd="0" parTransId="{A12E2579-8C4C-C642-8F5E-6BC7A43C7BAF}" sibTransId="{4B150AB3-42FC-0748-93DD-E28D01E810CC}"/>
    <dgm:cxn modelId="{A94A39FA-E8BD-A842-A865-69F0D2C77C9E}" type="presOf" srcId="{2961CAC9-F15D-C540-8CEA-1701B48F7CA8}" destId="{5B075C95-41B2-BC4A-9D88-2316074ABE32}" srcOrd="1" destOrd="0" presId="urn:microsoft.com/office/officeart/2005/8/layout/hProcess4"/>
    <dgm:cxn modelId="{E959868D-66CF-CD4B-A67A-61DD530AEFAC}" srcId="{5D82CFBB-2EA6-194D-9A0E-B7942EACFF73}" destId="{7E542619-A39E-FE4C-936E-766235F82965}" srcOrd="1" destOrd="0" parTransId="{70A29C1E-E8A5-8441-B552-53BC3923435E}" sibTransId="{1F93B0B9-1D6E-5944-A219-5C5113A9370F}"/>
    <dgm:cxn modelId="{32068C6D-EA1F-8944-9354-41A6F1AFCD23}" type="presOf" srcId="{F4848778-F3FD-964F-B69E-73C8C464DE99}" destId="{E8FDEABC-5CB0-3E4F-BE84-A4BF57BD6437}" srcOrd="1" destOrd="0" presId="urn:microsoft.com/office/officeart/2005/8/layout/hProcess4"/>
    <dgm:cxn modelId="{0C653E81-7C03-3B45-9C15-990357C5D350}" type="presOf" srcId="{9FFA2EAE-4401-D744-9844-0349AE4E4C0F}" destId="{C732161E-2BC1-7D44-8C81-9448568C5EC8}" srcOrd="0" destOrd="0" presId="urn:microsoft.com/office/officeart/2005/8/layout/hProcess4"/>
    <dgm:cxn modelId="{7B8C7671-8E28-154D-810A-7B0D6CBD04A7}" type="presOf" srcId="{B3556DB5-1D07-9148-9794-FE61B43FD712}" destId="{08374D0B-5C90-6B46-986E-72DB932E2543}" srcOrd="1" destOrd="0" presId="urn:microsoft.com/office/officeart/2005/8/layout/hProcess4"/>
    <dgm:cxn modelId="{D3695B71-814F-E144-8A0E-5D79B83D01E4}" srcId="{79386BB5-9AD6-2E4C-B410-1831C8D9D9A2}" destId="{B3556DB5-1D07-9148-9794-FE61B43FD712}" srcOrd="0" destOrd="0" parTransId="{DFDB7C3C-6D9C-BD4B-AE30-09CD8B4BEA35}" sibTransId="{775536D2-E12B-CD40-802F-75A8B3904B2F}"/>
    <dgm:cxn modelId="{7C168844-BE0E-D544-BAAC-9F0417F0AAAA}" srcId="{32820C47-40EE-B841-A18E-A72711DEA22C}" destId="{79386BB5-9AD6-2E4C-B410-1831C8D9D9A2}" srcOrd="0" destOrd="0" parTransId="{7A4BE58D-57AA-6841-9522-474C983C532E}" sibTransId="{84FFC99E-516F-C043-94A5-CC3DFF554367}"/>
    <dgm:cxn modelId="{FCB578A9-EADF-7646-B706-D7A776B68DB6}" type="presOf" srcId="{5E3D2EB7-189C-0143-86A8-C13F9A7F0665}" destId="{E84B77EE-F727-DE4C-AE1B-4689F5CC165F}" srcOrd="0" destOrd="1" presId="urn:microsoft.com/office/officeart/2005/8/layout/hProcess4"/>
    <dgm:cxn modelId="{BE122D5F-C130-A144-9AF8-5043AF5330F2}" type="presOf" srcId="{EEBA5337-83D4-0846-958F-38D7A6648095}" destId="{22EE5299-26A7-5D4D-B463-3F34E38AEAF4}" srcOrd="0" destOrd="0" presId="urn:microsoft.com/office/officeart/2005/8/layout/hProcess4"/>
    <dgm:cxn modelId="{FE1A3DD7-A345-364D-A342-4B4017A2AE38}" srcId="{32820C47-40EE-B841-A18E-A72711DEA22C}" destId="{9FFA2EAE-4401-D744-9844-0349AE4E4C0F}" srcOrd="1" destOrd="0" parTransId="{DB0447FD-D3AE-744E-9FEE-214EBB07BDC3}" sibTransId="{EEBA5337-83D4-0846-958F-38D7A6648095}"/>
    <dgm:cxn modelId="{23496917-285B-B040-BDF3-C632DAF7A1F8}" type="presOf" srcId="{2961CAC9-F15D-C540-8CEA-1701B48F7CA8}" destId="{46179C6E-7D25-3445-B097-1455767D6C5A}" srcOrd="0" destOrd="0" presId="urn:microsoft.com/office/officeart/2005/8/layout/hProcess4"/>
    <dgm:cxn modelId="{F2FD9500-AC4A-FB44-AE3E-75361960F6CA}" type="presOf" srcId="{84FFC99E-516F-C043-94A5-CC3DFF554367}" destId="{F6EDB102-653E-DD4E-9156-EA8E9F8AFE9F}" srcOrd="0" destOrd="0" presId="urn:microsoft.com/office/officeart/2005/8/layout/hProcess4"/>
    <dgm:cxn modelId="{D2DE09E7-FFB3-7048-AA5E-7130364F99AB}" type="presOf" srcId="{79386BB5-9AD6-2E4C-B410-1831C8D9D9A2}" destId="{AC06B5E7-A527-184E-9CCE-77EEB25EFDDC}" srcOrd="0" destOrd="0" presId="urn:microsoft.com/office/officeart/2005/8/layout/hProcess4"/>
    <dgm:cxn modelId="{17E2542C-7106-1944-B62E-D4B004D0A551}" type="presOf" srcId="{32820C47-40EE-B841-A18E-A72711DEA22C}" destId="{9D22624F-2D64-EF47-B5ED-692DF568B402}" srcOrd="0" destOrd="0" presId="urn:microsoft.com/office/officeart/2005/8/layout/hProcess4"/>
    <dgm:cxn modelId="{8C389422-40A0-5F44-A64D-85B44E8D2653}" type="presOf" srcId="{1D30E704-824A-DF4C-AF3B-9F26E9F62436}" destId="{5B075C95-41B2-BC4A-9D88-2316074ABE32}" srcOrd="1" destOrd="1" presId="urn:microsoft.com/office/officeart/2005/8/layout/hProcess4"/>
    <dgm:cxn modelId="{F7B4530F-4B31-814D-B654-C6E71B298C70}" srcId="{9FFA2EAE-4401-D744-9844-0349AE4E4C0F}" destId="{2961CAC9-F15D-C540-8CEA-1701B48F7CA8}" srcOrd="0" destOrd="0" parTransId="{824A48A1-4ADD-814D-A441-01A613F3F4B6}" sibTransId="{27DE7640-3AD8-224F-AE49-93DA37CCF974}"/>
    <dgm:cxn modelId="{1CF9107E-5DBB-EA46-87B0-18237617A94F}" type="presOf" srcId="{1D30E704-824A-DF4C-AF3B-9F26E9F62436}" destId="{46179C6E-7D25-3445-B097-1455767D6C5A}" srcOrd="0" destOrd="1" presId="urn:microsoft.com/office/officeart/2005/8/layout/hProcess4"/>
    <dgm:cxn modelId="{624E5B68-AB56-D742-9735-5918FD6E5A3A}" type="presOf" srcId="{F4848778-F3FD-964F-B69E-73C8C464DE99}" destId="{BA166361-EE4D-8E49-86B4-8ECF7E5356A3}" srcOrd="0" destOrd="0" presId="urn:microsoft.com/office/officeart/2005/8/layout/hProcess4"/>
    <dgm:cxn modelId="{F418E1EC-FEBA-954C-B780-D90893A124D0}" srcId="{79386BB5-9AD6-2E4C-B410-1831C8D9D9A2}" destId="{5E3D2EB7-189C-0143-86A8-C13F9A7F0665}" srcOrd="1" destOrd="0" parTransId="{9CAD3D32-9FE0-1B48-A8CF-40239A7B0909}" sibTransId="{9CBDBE3E-A9E8-B843-89C2-2D3A532A99AF}"/>
    <dgm:cxn modelId="{837C4969-2169-864D-BE36-4273675BF5B2}" type="presOf" srcId="{B3556DB5-1D07-9148-9794-FE61B43FD712}" destId="{E84B77EE-F727-DE4C-AE1B-4689F5CC165F}" srcOrd="0" destOrd="0" presId="urn:microsoft.com/office/officeart/2005/8/layout/hProcess4"/>
    <dgm:cxn modelId="{ECA0A13F-9F0C-1647-8869-3E18955EE412}" srcId="{5D82CFBB-2EA6-194D-9A0E-B7942EACFF73}" destId="{F4848778-F3FD-964F-B69E-73C8C464DE99}" srcOrd="0" destOrd="0" parTransId="{F9247B30-A1C5-4B49-8516-D61412EEC04B}" sibTransId="{CCA33A36-748C-FD4E-ADD9-455AB233C216}"/>
    <dgm:cxn modelId="{8DCDDF00-C703-E145-A5D0-A515A9A24990}" type="presParOf" srcId="{9D22624F-2D64-EF47-B5ED-692DF568B402}" destId="{9ABD0E7E-8B29-AF44-A7FE-A5C9904A8673}" srcOrd="0" destOrd="0" presId="urn:microsoft.com/office/officeart/2005/8/layout/hProcess4"/>
    <dgm:cxn modelId="{BC798D33-5247-C142-BFC5-87FF7A436CF3}" type="presParOf" srcId="{9D22624F-2D64-EF47-B5ED-692DF568B402}" destId="{3459210E-B3B3-7242-A3E7-BD5C0C6A5CCC}" srcOrd="1" destOrd="0" presId="urn:microsoft.com/office/officeart/2005/8/layout/hProcess4"/>
    <dgm:cxn modelId="{5710CDAF-FD08-724C-980C-E6B07C555620}" type="presParOf" srcId="{9D22624F-2D64-EF47-B5ED-692DF568B402}" destId="{3C49F978-2530-3148-AB6D-F758205F6D1A}" srcOrd="2" destOrd="0" presId="urn:microsoft.com/office/officeart/2005/8/layout/hProcess4"/>
    <dgm:cxn modelId="{35135CE6-ACDE-FF40-9D96-26F6B1342439}" type="presParOf" srcId="{3C49F978-2530-3148-AB6D-F758205F6D1A}" destId="{EF3CFBCB-29F9-D846-BCEB-0CAF9FE14D4A}" srcOrd="0" destOrd="0" presId="urn:microsoft.com/office/officeart/2005/8/layout/hProcess4"/>
    <dgm:cxn modelId="{C8DA8722-BDD8-774E-97C8-88147518E45E}" type="presParOf" srcId="{EF3CFBCB-29F9-D846-BCEB-0CAF9FE14D4A}" destId="{CEC2A37B-6475-9846-B61B-89B07F89393C}" srcOrd="0" destOrd="0" presId="urn:microsoft.com/office/officeart/2005/8/layout/hProcess4"/>
    <dgm:cxn modelId="{2CD4ACFC-8E30-FB47-AE09-5D7C642CDA0C}" type="presParOf" srcId="{EF3CFBCB-29F9-D846-BCEB-0CAF9FE14D4A}" destId="{E84B77EE-F727-DE4C-AE1B-4689F5CC165F}" srcOrd="1" destOrd="0" presId="urn:microsoft.com/office/officeart/2005/8/layout/hProcess4"/>
    <dgm:cxn modelId="{4B39CF3A-4ACE-7F47-9886-340CAB404D4F}" type="presParOf" srcId="{EF3CFBCB-29F9-D846-BCEB-0CAF9FE14D4A}" destId="{08374D0B-5C90-6B46-986E-72DB932E2543}" srcOrd="2" destOrd="0" presId="urn:microsoft.com/office/officeart/2005/8/layout/hProcess4"/>
    <dgm:cxn modelId="{08D4883D-5DCC-8548-A995-A7BA4A6AF505}" type="presParOf" srcId="{EF3CFBCB-29F9-D846-BCEB-0CAF9FE14D4A}" destId="{AC06B5E7-A527-184E-9CCE-77EEB25EFDDC}" srcOrd="3" destOrd="0" presId="urn:microsoft.com/office/officeart/2005/8/layout/hProcess4"/>
    <dgm:cxn modelId="{0C07B452-959C-DF4D-9E62-F07A612F36B4}" type="presParOf" srcId="{EF3CFBCB-29F9-D846-BCEB-0CAF9FE14D4A}" destId="{ED447CA2-AA2B-944B-9D1F-8B91142C50AE}" srcOrd="4" destOrd="0" presId="urn:microsoft.com/office/officeart/2005/8/layout/hProcess4"/>
    <dgm:cxn modelId="{CBA9109C-6F3F-3343-8799-9750BA796F9E}" type="presParOf" srcId="{3C49F978-2530-3148-AB6D-F758205F6D1A}" destId="{F6EDB102-653E-DD4E-9156-EA8E9F8AFE9F}" srcOrd="1" destOrd="0" presId="urn:microsoft.com/office/officeart/2005/8/layout/hProcess4"/>
    <dgm:cxn modelId="{62D505A9-5128-644A-B1C4-A5D970D40E9A}" type="presParOf" srcId="{3C49F978-2530-3148-AB6D-F758205F6D1A}" destId="{8C43726A-C8FA-8942-9DF4-5102A4B94DE6}" srcOrd="2" destOrd="0" presId="urn:microsoft.com/office/officeart/2005/8/layout/hProcess4"/>
    <dgm:cxn modelId="{BD614FB0-49F1-864C-8807-EE93869B1C11}" type="presParOf" srcId="{8C43726A-C8FA-8942-9DF4-5102A4B94DE6}" destId="{0AE074FF-32D9-7F43-BE8B-2CAFAF39AB46}" srcOrd="0" destOrd="0" presId="urn:microsoft.com/office/officeart/2005/8/layout/hProcess4"/>
    <dgm:cxn modelId="{FA9405BE-A86C-9B46-8A24-C903A90BBFC3}" type="presParOf" srcId="{8C43726A-C8FA-8942-9DF4-5102A4B94DE6}" destId="{46179C6E-7D25-3445-B097-1455767D6C5A}" srcOrd="1" destOrd="0" presId="urn:microsoft.com/office/officeart/2005/8/layout/hProcess4"/>
    <dgm:cxn modelId="{163FED0F-9493-8049-8805-A3ECF21D57FE}" type="presParOf" srcId="{8C43726A-C8FA-8942-9DF4-5102A4B94DE6}" destId="{5B075C95-41B2-BC4A-9D88-2316074ABE32}" srcOrd="2" destOrd="0" presId="urn:microsoft.com/office/officeart/2005/8/layout/hProcess4"/>
    <dgm:cxn modelId="{233DA3A0-BE84-3749-8156-B294BF3757FF}" type="presParOf" srcId="{8C43726A-C8FA-8942-9DF4-5102A4B94DE6}" destId="{C732161E-2BC1-7D44-8C81-9448568C5EC8}" srcOrd="3" destOrd="0" presId="urn:microsoft.com/office/officeart/2005/8/layout/hProcess4"/>
    <dgm:cxn modelId="{E0E28343-A0B8-CB45-B8BC-26372DD1F258}" type="presParOf" srcId="{8C43726A-C8FA-8942-9DF4-5102A4B94DE6}" destId="{817AE0C5-73EF-934F-8E24-0D35C74E081F}" srcOrd="4" destOrd="0" presId="urn:microsoft.com/office/officeart/2005/8/layout/hProcess4"/>
    <dgm:cxn modelId="{9E191BD0-4A73-D64B-9B16-964D90D8DDC1}" type="presParOf" srcId="{3C49F978-2530-3148-AB6D-F758205F6D1A}" destId="{22EE5299-26A7-5D4D-B463-3F34E38AEAF4}" srcOrd="3" destOrd="0" presId="urn:microsoft.com/office/officeart/2005/8/layout/hProcess4"/>
    <dgm:cxn modelId="{C987E2D2-4C89-CF4C-A969-5E60408083FA}" type="presParOf" srcId="{3C49F978-2530-3148-AB6D-F758205F6D1A}" destId="{02AA80FD-BC8A-484B-B9C7-8552965F9485}" srcOrd="4" destOrd="0" presId="urn:microsoft.com/office/officeart/2005/8/layout/hProcess4"/>
    <dgm:cxn modelId="{B7F3D679-E0EE-C141-826A-A9A9B1238DC3}" type="presParOf" srcId="{02AA80FD-BC8A-484B-B9C7-8552965F9485}" destId="{9C878493-8A65-6B44-B932-425933F4DA9F}" srcOrd="0" destOrd="0" presId="urn:microsoft.com/office/officeart/2005/8/layout/hProcess4"/>
    <dgm:cxn modelId="{7BEAEBDF-F4FE-8044-B82D-7F4493380D6E}" type="presParOf" srcId="{02AA80FD-BC8A-484B-B9C7-8552965F9485}" destId="{BA166361-EE4D-8E49-86B4-8ECF7E5356A3}" srcOrd="1" destOrd="0" presId="urn:microsoft.com/office/officeart/2005/8/layout/hProcess4"/>
    <dgm:cxn modelId="{ED7EFEA2-B0BC-FC48-B80B-8C46ACBD962A}" type="presParOf" srcId="{02AA80FD-BC8A-484B-B9C7-8552965F9485}" destId="{E8FDEABC-5CB0-3E4F-BE84-A4BF57BD6437}" srcOrd="2" destOrd="0" presId="urn:microsoft.com/office/officeart/2005/8/layout/hProcess4"/>
    <dgm:cxn modelId="{236978AB-654C-0447-89C0-058433346D4B}" type="presParOf" srcId="{02AA80FD-BC8A-484B-B9C7-8552965F9485}" destId="{BD3ECDBE-D9D3-5C41-8743-E94818B306DF}" srcOrd="3" destOrd="0" presId="urn:microsoft.com/office/officeart/2005/8/layout/hProcess4"/>
    <dgm:cxn modelId="{F777B445-F6B6-6741-BDBA-6E5325987208}" type="presParOf" srcId="{02AA80FD-BC8A-484B-B9C7-8552965F9485}" destId="{62FE55F8-4113-9847-A577-55237C46A0D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7B8B32-B859-2147-B64D-F53A9FEAFC20}" type="doc">
      <dgm:prSet loTypeId="urn:microsoft.com/office/officeart/2005/8/layout/hierarchy3" loCatId="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9A6A3F60-EDFD-C54D-AE72-02F1ED227078}">
      <dgm:prSet phldrT="[Texte]"/>
      <dgm:spPr/>
      <dgm:t>
        <a:bodyPr/>
        <a:lstStyle/>
        <a:p>
          <a:r>
            <a:rPr lang="fr-FR" dirty="0" smtClean="0"/>
            <a:t>Désertification des territoires</a:t>
          </a:r>
          <a:endParaRPr lang="fr-FR" dirty="0"/>
        </a:p>
      </dgm:t>
    </dgm:pt>
    <dgm:pt modelId="{9A51168E-1806-0B45-8368-AAB5B3CAA5A1}" type="parTrans" cxnId="{327C4383-F532-3640-90B4-D9EDB183F3C2}">
      <dgm:prSet/>
      <dgm:spPr/>
      <dgm:t>
        <a:bodyPr/>
        <a:lstStyle/>
        <a:p>
          <a:endParaRPr lang="fr-FR"/>
        </a:p>
      </dgm:t>
    </dgm:pt>
    <dgm:pt modelId="{3B59823F-9F4E-2744-A9B6-F434EEE179F4}" type="sibTrans" cxnId="{327C4383-F532-3640-90B4-D9EDB183F3C2}">
      <dgm:prSet/>
      <dgm:spPr/>
      <dgm:t>
        <a:bodyPr/>
        <a:lstStyle/>
        <a:p>
          <a:endParaRPr lang="fr-FR"/>
        </a:p>
      </dgm:t>
    </dgm:pt>
    <dgm:pt modelId="{422707F2-C3A2-DB45-9270-0FA7A43413C9}">
      <dgm:prSet phldrT="[Texte]"/>
      <dgm:spPr/>
      <dgm:t>
        <a:bodyPr/>
        <a:lstStyle/>
        <a:p>
          <a:r>
            <a:rPr lang="fr-FR" dirty="0" smtClean="0"/>
            <a:t>Formation universitaire accessible dans les territoires</a:t>
          </a:r>
          <a:r>
            <a:rPr lang="fr-FR" baseline="0" dirty="0" smtClean="0"/>
            <a:t> </a:t>
          </a:r>
          <a:endParaRPr lang="fr-FR" dirty="0"/>
        </a:p>
      </dgm:t>
    </dgm:pt>
    <dgm:pt modelId="{9AFB399B-E20B-9141-97B4-DE1B90346161}" type="parTrans" cxnId="{67EDF8BC-6639-AE4C-ACC6-D6A26A0A02EA}">
      <dgm:prSet/>
      <dgm:spPr/>
      <dgm:t>
        <a:bodyPr/>
        <a:lstStyle/>
        <a:p>
          <a:endParaRPr lang="fr-FR"/>
        </a:p>
      </dgm:t>
    </dgm:pt>
    <dgm:pt modelId="{889C555E-238E-2848-A06B-461A043C42BB}" type="sibTrans" cxnId="{67EDF8BC-6639-AE4C-ACC6-D6A26A0A02EA}">
      <dgm:prSet/>
      <dgm:spPr/>
      <dgm:t>
        <a:bodyPr/>
        <a:lstStyle/>
        <a:p>
          <a:endParaRPr lang="fr-FR"/>
        </a:p>
      </dgm:t>
    </dgm:pt>
    <dgm:pt modelId="{1ECB05CC-1C1F-754B-957C-913978BE9E6A}">
      <dgm:prSet phldrT="[Texte]"/>
      <dgm:spPr/>
      <dgm:t>
        <a:bodyPr/>
        <a:lstStyle/>
        <a:p>
          <a:r>
            <a:rPr lang="fr-FR" dirty="0" smtClean="0"/>
            <a:t>Découverte des modes d’exercice au sein des territoires</a:t>
          </a:r>
          <a:endParaRPr lang="fr-FR" dirty="0"/>
        </a:p>
      </dgm:t>
    </dgm:pt>
    <dgm:pt modelId="{2B19CCC2-8C53-934B-B5E4-14AD9DBBE54A}" type="parTrans" cxnId="{3C8F2261-8952-EC46-9111-D17E0A5915E9}">
      <dgm:prSet/>
      <dgm:spPr/>
      <dgm:t>
        <a:bodyPr/>
        <a:lstStyle/>
        <a:p>
          <a:endParaRPr lang="fr-FR"/>
        </a:p>
      </dgm:t>
    </dgm:pt>
    <dgm:pt modelId="{5958F916-E2DC-BE45-B3FF-9D63E5142EAE}" type="sibTrans" cxnId="{3C8F2261-8952-EC46-9111-D17E0A5915E9}">
      <dgm:prSet/>
      <dgm:spPr/>
      <dgm:t>
        <a:bodyPr/>
        <a:lstStyle/>
        <a:p>
          <a:endParaRPr lang="fr-FR"/>
        </a:p>
      </dgm:t>
    </dgm:pt>
    <dgm:pt modelId="{2F998E0E-FDE1-8C4F-A66E-A3C55E8AA8B0}">
      <dgm:prSet phldrT="[Texte]"/>
      <dgm:spPr/>
      <dgm:t>
        <a:bodyPr/>
        <a:lstStyle/>
        <a:p>
          <a:r>
            <a:rPr lang="fr-FR" dirty="0" smtClean="0"/>
            <a:t> Augmentation du nombre global des places en stage et dans les territoires</a:t>
          </a:r>
          <a:endParaRPr lang="fr-FR" dirty="0"/>
        </a:p>
      </dgm:t>
    </dgm:pt>
    <dgm:pt modelId="{DFFAFBBC-B331-7F43-96B2-E111930AF2A1}" type="parTrans" cxnId="{6B9C0551-297D-CC4D-B6D6-273DCF130E0E}">
      <dgm:prSet/>
      <dgm:spPr/>
      <dgm:t>
        <a:bodyPr/>
        <a:lstStyle/>
        <a:p>
          <a:endParaRPr lang="fr-FR"/>
        </a:p>
      </dgm:t>
    </dgm:pt>
    <dgm:pt modelId="{0120B0DA-D4DA-0D40-9DA4-AF2701D1703E}" type="sibTrans" cxnId="{6B9C0551-297D-CC4D-B6D6-273DCF130E0E}">
      <dgm:prSet/>
      <dgm:spPr/>
      <dgm:t>
        <a:bodyPr/>
        <a:lstStyle/>
        <a:p>
          <a:endParaRPr lang="fr-FR"/>
        </a:p>
      </dgm:t>
    </dgm:pt>
    <dgm:pt modelId="{0E53D5F7-E751-8349-A4A8-DFB2DA0EEC86}">
      <dgm:prSet phldrT="[Texte]"/>
      <dgm:spPr>
        <a:solidFill>
          <a:srgbClr val="0000FF"/>
        </a:solidFill>
      </dgm:spPr>
      <dgm:t>
        <a:bodyPr/>
        <a:lstStyle/>
        <a:p>
          <a:r>
            <a:rPr lang="fr-FR" dirty="0" smtClean="0"/>
            <a:t>Attractivité des métiers de la santé</a:t>
          </a:r>
          <a:endParaRPr lang="fr-FR" dirty="0"/>
        </a:p>
      </dgm:t>
    </dgm:pt>
    <dgm:pt modelId="{61818DB9-B309-DB47-881D-B38C812716FA}" type="parTrans" cxnId="{F43AC0F8-7228-D241-9A59-F35646293C81}">
      <dgm:prSet/>
      <dgm:spPr/>
      <dgm:t>
        <a:bodyPr/>
        <a:lstStyle/>
        <a:p>
          <a:endParaRPr lang="fr-FR"/>
        </a:p>
      </dgm:t>
    </dgm:pt>
    <dgm:pt modelId="{15AAD6E3-605F-CF4D-8198-1C174514BB9C}" type="sibTrans" cxnId="{F43AC0F8-7228-D241-9A59-F35646293C81}">
      <dgm:prSet/>
      <dgm:spPr/>
      <dgm:t>
        <a:bodyPr/>
        <a:lstStyle/>
        <a:p>
          <a:endParaRPr lang="fr-FR"/>
        </a:p>
      </dgm:t>
    </dgm:pt>
    <dgm:pt modelId="{124C90B3-9C14-7D40-8B27-775E584105C0}">
      <dgm:prSet phldrT="[Texte]"/>
      <dgm:spPr/>
      <dgm:t>
        <a:bodyPr/>
        <a:lstStyle/>
        <a:p>
          <a:r>
            <a:rPr lang="fr-FR" dirty="0" smtClean="0"/>
            <a:t>Communication   et lien avec la population</a:t>
          </a:r>
          <a:endParaRPr lang="fr-FR" dirty="0"/>
        </a:p>
      </dgm:t>
    </dgm:pt>
    <dgm:pt modelId="{0515C673-4B68-4E40-A030-6D734D76CFE7}" type="parTrans" cxnId="{EFFCA887-FA5D-B941-833D-2D55CEB14EED}">
      <dgm:prSet/>
      <dgm:spPr/>
      <dgm:t>
        <a:bodyPr/>
        <a:lstStyle/>
        <a:p>
          <a:endParaRPr lang="fr-FR"/>
        </a:p>
      </dgm:t>
    </dgm:pt>
    <dgm:pt modelId="{8899F5F8-CD56-2D42-B165-6A28AE467E43}" type="sibTrans" cxnId="{EFFCA887-FA5D-B941-833D-2D55CEB14EED}">
      <dgm:prSet/>
      <dgm:spPr/>
      <dgm:t>
        <a:bodyPr/>
        <a:lstStyle/>
        <a:p>
          <a:endParaRPr lang="fr-FR"/>
        </a:p>
      </dgm:t>
    </dgm:pt>
    <dgm:pt modelId="{D376775C-8CC8-1C4D-8D88-A1973F29DF8F}">
      <dgm:prSet/>
      <dgm:spPr/>
      <dgm:t>
        <a:bodyPr/>
        <a:lstStyle/>
        <a:p>
          <a:r>
            <a:rPr lang="fr-FR" dirty="0" smtClean="0"/>
            <a:t>Accès aux études de santé</a:t>
          </a:r>
          <a:endParaRPr lang="fr-FR" dirty="0"/>
        </a:p>
      </dgm:t>
    </dgm:pt>
    <dgm:pt modelId="{B40F043B-4C84-A744-92C6-78CFC67EAC96}" type="parTrans" cxnId="{69AD77AF-1C5A-7E4B-90E7-0528A50DDA2A}">
      <dgm:prSet/>
      <dgm:spPr/>
      <dgm:t>
        <a:bodyPr/>
        <a:lstStyle/>
        <a:p>
          <a:endParaRPr lang="fr-FR"/>
        </a:p>
      </dgm:t>
    </dgm:pt>
    <dgm:pt modelId="{7C3EF421-2EC4-9341-8CE5-1599AFB64A0F}" type="sibTrans" cxnId="{69AD77AF-1C5A-7E4B-90E7-0528A50DDA2A}">
      <dgm:prSet/>
      <dgm:spPr/>
      <dgm:t>
        <a:bodyPr/>
        <a:lstStyle/>
        <a:p>
          <a:endParaRPr lang="fr-FR"/>
        </a:p>
      </dgm:t>
    </dgm:pt>
    <dgm:pt modelId="{273050E8-F1AA-AA4C-8259-6E4DCE02BB51}">
      <dgm:prSet/>
      <dgm:spPr/>
      <dgm:t>
        <a:bodyPr/>
        <a:lstStyle/>
        <a:p>
          <a:r>
            <a:rPr lang="fr-FR" dirty="0" smtClean="0"/>
            <a:t>Bien-être des professionnels     de santé</a:t>
          </a:r>
          <a:endParaRPr lang="fr-FR" dirty="0"/>
        </a:p>
      </dgm:t>
    </dgm:pt>
    <dgm:pt modelId="{FC754609-8DAD-AB40-83D5-3792F5D48300}" type="parTrans" cxnId="{E2BE24CC-DEAE-B545-BB0C-6511ACF447BF}">
      <dgm:prSet/>
      <dgm:spPr/>
      <dgm:t>
        <a:bodyPr/>
        <a:lstStyle/>
        <a:p>
          <a:endParaRPr lang="fr-FR"/>
        </a:p>
      </dgm:t>
    </dgm:pt>
    <dgm:pt modelId="{294EE5A6-B574-9F44-93F4-90537A6E0C74}" type="sibTrans" cxnId="{E2BE24CC-DEAE-B545-BB0C-6511ACF447BF}">
      <dgm:prSet/>
      <dgm:spPr/>
      <dgm:t>
        <a:bodyPr/>
        <a:lstStyle/>
        <a:p>
          <a:endParaRPr lang="fr-FR"/>
        </a:p>
      </dgm:t>
    </dgm:pt>
    <dgm:pt modelId="{D668E8BC-1D43-8946-BD0B-78ACA3CACC14}" type="pres">
      <dgm:prSet presAssocID="{757B8B32-B859-2147-B64D-F53A9FEAFC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C6752D5-BC6F-B545-9F35-3AAB6401F416}" type="pres">
      <dgm:prSet presAssocID="{9A6A3F60-EDFD-C54D-AE72-02F1ED227078}" presName="root" presStyleCnt="0"/>
      <dgm:spPr/>
    </dgm:pt>
    <dgm:pt modelId="{BD952FC0-B544-C442-9947-D69FC2C9E8C2}" type="pres">
      <dgm:prSet presAssocID="{9A6A3F60-EDFD-C54D-AE72-02F1ED227078}" presName="rootComposite" presStyleCnt="0"/>
      <dgm:spPr/>
    </dgm:pt>
    <dgm:pt modelId="{7222B0DE-1881-A949-A0DD-8602F27EB692}" type="pres">
      <dgm:prSet presAssocID="{9A6A3F60-EDFD-C54D-AE72-02F1ED227078}" presName="rootText" presStyleLbl="node1" presStyleIdx="0" presStyleCnt="2"/>
      <dgm:spPr/>
      <dgm:t>
        <a:bodyPr/>
        <a:lstStyle/>
        <a:p>
          <a:endParaRPr lang="fr-FR"/>
        </a:p>
      </dgm:t>
    </dgm:pt>
    <dgm:pt modelId="{27D5592D-70BE-9C48-A66B-7D569F49B031}" type="pres">
      <dgm:prSet presAssocID="{9A6A3F60-EDFD-C54D-AE72-02F1ED227078}" presName="rootConnector" presStyleLbl="node1" presStyleIdx="0" presStyleCnt="2"/>
      <dgm:spPr/>
      <dgm:t>
        <a:bodyPr/>
        <a:lstStyle/>
        <a:p>
          <a:endParaRPr lang="fr-FR"/>
        </a:p>
      </dgm:t>
    </dgm:pt>
    <dgm:pt modelId="{1ACD471B-6170-EA41-A56B-30F57519AB48}" type="pres">
      <dgm:prSet presAssocID="{9A6A3F60-EDFD-C54D-AE72-02F1ED227078}" presName="childShape" presStyleCnt="0"/>
      <dgm:spPr/>
    </dgm:pt>
    <dgm:pt modelId="{067332FF-E480-2046-B9FB-11FC7378EAB0}" type="pres">
      <dgm:prSet presAssocID="{DFFAFBBC-B331-7F43-96B2-E111930AF2A1}" presName="Name13" presStyleLbl="parChTrans1D2" presStyleIdx="0" presStyleCnt="6"/>
      <dgm:spPr/>
      <dgm:t>
        <a:bodyPr/>
        <a:lstStyle/>
        <a:p>
          <a:endParaRPr lang="fr-FR"/>
        </a:p>
      </dgm:t>
    </dgm:pt>
    <dgm:pt modelId="{227678DF-08F7-164A-BE25-EF6E6DB0ED85}" type="pres">
      <dgm:prSet presAssocID="{2F998E0E-FDE1-8C4F-A66E-A3C55E8AA8B0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50297F-2030-D14D-98B0-B095C0C30797}" type="pres">
      <dgm:prSet presAssocID="{2B19CCC2-8C53-934B-B5E4-14AD9DBBE54A}" presName="Name13" presStyleLbl="parChTrans1D2" presStyleIdx="1" presStyleCnt="6"/>
      <dgm:spPr/>
      <dgm:t>
        <a:bodyPr/>
        <a:lstStyle/>
        <a:p>
          <a:endParaRPr lang="fr-FR"/>
        </a:p>
      </dgm:t>
    </dgm:pt>
    <dgm:pt modelId="{93E26B0A-7AED-FC43-8428-D199861DDC00}" type="pres">
      <dgm:prSet presAssocID="{1ECB05CC-1C1F-754B-957C-913978BE9E6A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8152A1-6FFD-7744-88C1-870D1EEE6EE1}" type="pres">
      <dgm:prSet presAssocID="{9AFB399B-E20B-9141-97B4-DE1B90346161}" presName="Name13" presStyleLbl="parChTrans1D2" presStyleIdx="2" presStyleCnt="6"/>
      <dgm:spPr/>
      <dgm:t>
        <a:bodyPr/>
        <a:lstStyle/>
        <a:p>
          <a:endParaRPr lang="fr-FR"/>
        </a:p>
      </dgm:t>
    </dgm:pt>
    <dgm:pt modelId="{4848C0C5-3BBD-A14B-BB1F-9CF15A74BA1B}" type="pres">
      <dgm:prSet presAssocID="{422707F2-C3A2-DB45-9270-0FA7A43413C9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18F493-9886-0E43-93DA-7BA51E1DC286}" type="pres">
      <dgm:prSet presAssocID="{0E53D5F7-E751-8349-A4A8-DFB2DA0EEC86}" presName="root" presStyleCnt="0"/>
      <dgm:spPr/>
    </dgm:pt>
    <dgm:pt modelId="{AAD1692A-4EBF-C64C-BD20-1AAB84B1DC9C}" type="pres">
      <dgm:prSet presAssocID="{0E53D5F7-E751-8349-A4A8-DFB2DA0EEC86}" presName="rootComposite" presStyleCnt="0"/>
      <dgm:spPr/>
    </dgm:pt>
    <dgm:pt modelId="{CAB78398-8C5C-0B49-9505-708D2F9E95C6}" type="pres">
      <dgm:prSet presAssocID="{0E53D5F7-E751-8349-A4A8-DFB2DA0EEC86}" presName="rootText" presStyleLbl="node1" presStyleIdx="1" presStyleCnt="2"/>
      <dgm:spPr/>
      <dgm:t>
        <a:bodyPr/>
        <a:lstStyle/>
        <a:p>
          <a:endParaRPr lang="fr-FR"/>
        </a:p>
      </dgm:t>
    </dgm:pt>
    <dgm:pt modelId="{4D6532AC-ED59-7648-BA6B-AF7F9FFBCA77}" type="pres">
      <dgm:prSet presAssocID="{0E53D5F7-E751-8349-A4A8-DFB2DA0EEC86}" presName="rootConnector" presStyleLbl="node1" presStyleIdx="1" presStyleCnt="2"/>
      <dgm:spPr/>
      <dgm:t>
        <a:bodyPr/>
        <a:lstStyle/>
        <a:p>
          <a:endParaRPr lang="fr-FR"/>
        </a:p>
      </dgm:t>
    </dgm:pt>
    <dgm:pt modelId="{03555B70-9CCC-C045-AA61-38487FC25DD4}" type="pres">
      <dgm:prSet presAssocID="{0E53D5F7-E751-8349-A4A8-DFB2DA0EEC86}" presName="childShape" presStyleCnt="0"/>
      <dgm:spPr/>
    </dgm:pt>
    <dgm:pt modelId="{48F6A687-AA54-9C45-A1BC-D4538F0DE1EE}" type="pres">
      <dgm:prSet presAssocID="{B40F043B-4C84-A744-92C6-78CFC67EAC96}" presName="Name13" presStyleLbl="parChTrans1D2" presStyleIdx="3" presStyleCnt="6"/>
      <dgm:spPr/>
      <dgm:t>
        <a:bodyPr/>
        <a:lstStyle/>
        <a:p>
          <a:endParaRPr lang="fr-FR"/>
        </a:p>
      </dgm:t>
    </dgm:pt>
    <dgm:pt modelId="{53524B39-973C-874F-A5D1-1A24DD85F4C8}" type="pres">
      <dgm:prSet presAssocID="{D376775C-8CC8-1C4D-8D88-A1973F29DF8F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9F1A07-A1C6-F24B-93A7-727F588023E9}" type="pres">
      <dgm:prSet presAssocID="{FC754609-8DAD-AB40-83D5-3792F5D48300}" presName="Name13" presStyleLbl="parChTrans1D2" presStyleIdx="4" presStyleCnt="6"/>
      <dgm:spPr/>
      <dgm:t>
        <a:bodyPr/>
        <a:lstStyle/>
        <a:p>
          <a:endParaRPr lang="fr-FR"/>
        </a:p>
      </dgm:t>
    </dgm:pt>
    <dgm:pt modelId="{194760E6-8E62-FE4B-8C06-382E4D54A59C}" type="pres">
      <dgm:prSet presAssocID="{273050E8-F1AA-AA4C-8259-6E4DCE02BB51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95F26F-01C7-2A4A-B8AE-DB522D961791}" type="pres">
      <dgm:prSet presAssocID="{0515C673-4B68-4E40-A030-6D734D76CFE7}" presName="Name13" presStyleLbl="parChTrans1D2" presStyleIdx="5" presStyleCnt="6"/>
      <dgm:spPr/>
      <dgm:t>
        <a:bodyPr/>
        <a:lstStyle/>
        <a:p>
          <a:endParaRPr lang="fr-FR"/>
        </a:p>
      </dgm:t>
    </dgm:pt>
    <dgm:pt modelId="{9F811BAB-F4E8-D548-8DC6-B7A80513AC57}" type="pres">
      <dgm:prSet presAssocID="{124C90B3-9C14-7D40-8B27-775E584105C0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DAC3E0F-DFAB-014D-BE27-0AA0F4C73D36}" type="presOf" srcId="{DFFAFBBC-B331-7F43-96B2-E111930AF2A1}" destId="{067332FF-E480-2046-B9FB-11FC7378EAB0}" srcOrd="0" destOrd="0" presId="urn:microsoft.com/office/officeart/2005/8/layout/hierarchy3"/>
    <dgm:cxn modelId="{67EDF8BC-6639-AE4C-ACC6-D6A26A0A02EA}" srcId="{9A6A3F60-EDFD-C54D-AE72-02F1ED227078}" destId="{422707F2-C3A2-DB45-9270-0FA7A43413C9}" srcOrd="2" destOrd="0" parTransId="{9AFB399B-E20B-9141-97B4-DE1B90346161}" sibTransId="{889C555E-238E-2848-A06B-461A043C42BB}"/>
    <dgm:cxn modelId="{3C8F2261-8952-EC46-9111-D17E0A5915E9}" srcId="{9A6A3F60-EDFD-C54D-AE72-02F1ED227078}" destId="{1ECB05CC-1C1F-754B-957C-913978BE9E6A}" srcOrd="1" destOrd="0" parTransId="{2B19CCC2-8C53-934B-B5E4-14AD9DBBE54A}" sibTransId="{5958F916-E2DC-BE45-B3FF-9D63E5142EAE}"/>
    <dgm:cxn modelId="{5934A677-0E93-1B4A-B5FE-1BAAC0589D42}" type="presOf" srcId="{422707F2-C3A2-DB45-9270-0FA7A43413C9}" destId="{4848C0C5-3BBD-A14B-BB1F-9CF15A74BA1B}" srcOrd="0" destOrd="0" presId="urn:microsoft.com/office/officeart/2005/8/layout/hierarchy3"/>
    <dgm:cxn modelId="{6B9C0551-297D-CC4D-B6D6-273DCF130E0E}" srcId="{9A6A3F60-EDFD-C54D-AE72-02F1ED227078}" destId="{2F998E0E-FDE1-8C4F-A66E-A3C55E8AA8B0}" srcOrd="0" destOrd="0" parTransId="{DFFAFBBC-B331-7F43-96B2-E111930AF2A1}" sibTransId="{0120B0DA-D4DA-0D40-9DA4-AF2701D1703E}"/>
    <dgm:cxn modelId="{1E805E61-01EA-BF45-96FD-AB7971BB49E2}" type="presOf" srcId="{2B19CCC2-8C53-934B-B5E4-14AD9DBBE54A}" destId="{F350297F-2030-D14D-98B0-B095C0C30797}" srcOrd="0" destOrd="0" presId="urn:microsoft.com/office/officeart/2005/8/layout/hierarchy3"/>
    <dgm:cxn modelId="{74CF0F30-9004-5143-B2C1-E348AC84D1CB}" type="presOf" srcId="{0E53D5F7-E751-8349-A4A8-DFB2DA0EEC86}" destId="{4D6532AC-ED59-7648-BA6B-AF7F9FFBCA77}" srcOrd="1" destOrd="0" presId="urn:microsoft.com/office/officeart/2005/8/layout/hierarchy3"/>
    <dgm:cxn modelId="{608CF527-F885-AB47-BDD0-91FA19FCC33F}" type="presOf" srcId="{273050E8-F1AA-AA4C-8259-6E4DCE02BB51}" destId="{194760E6-8E62-FE4B-8C06-382E4D54A59C}" srcOrd="0" destOrd="0" presId="urn:microsoft.com/office/officeart/2005/8/layout/hierarchy3"/>
    <dgm:cxn modelId="{F531E1C7-ECC9-3B45-9121-73CB5DFD585D}" type="presOf" srcId="{0515C673-4B68-4E40-A030-6D734D76CFE7}" destId="{2C95F26F-01C7-2A4A-B8AE-DB522D961791}" srcOrd="0" destOrd="0" presId="urn:microsoft.com/office/officeart/2005/8/layout/hierarchy3"/>
    <dgm:cxn modelId="{1E2B9887-53FE-084A-AEFD-ECA9487652F2}" type="presOf" srcId="{9AFB399B-E20B-9141-97B4-DE1B90346161}" destId="{888152A1-6FFD-7744-88C1-870D1EEE6EE1}" srcOrd="0" destOrd="0" presId="urn:microsoft.com/office/officeart/2005/8/layout/hierarchy3"/>
    <dgm:cxn modelId="{E2BE24CC-DEAE-B545-BB0C-6511ACF447BF}" srcId="{0E53D5F7-E751-8349-A4A8-DFB2DA0EEC86}" destId="{273050E8-F1AA-AA4C-8259-6E4DCE02BB51}" srcOrd="1" destOrd="0" parTransId="{FC754609-8DAD-AB40-83D5-3792F5D48300}" sibTransId="{294EE5A6-B574-9F44-93F4-90537A6E0C74}"/>
    <dgm:cxn modelId="{12D0DB56-50C1-624B-A239-6EA520F0CF79}" type="presOf" srcId="{B40F043B-4C84-A744-92C6-78CFC67EAC96}" destId="{48F6A687-AA54-9C45-A1BC-D4538F0DE1EE}" srcOrd="0" destOrd="0" presId="urn:microsoft.com/office/officeart/2005/8/layout/hierarchy3"/>
    <dgm:cxn modelId="{327C4383-F532-3640-90B4-D9EDB183F3C2}" srcId="{757B8B32-B859-2147-B64D-F53A9FEAFC20}" destId="{9A6A3F60-EDFD-C54D-AE72-02F1ED227078}" srcOrd="0" destOrd="0" parTransId="{9A51168E-1806-0B45-8368-AAB5B3CAA5A1}" sibTransId="{3B59823F-9F4E-2744-A9B6-F434EEE179F4}"/>
    <dgm:cxn modelId="{D90A35C2-611D-C04A-A5C8-02FC99DC13C6}" type="presOf" srcId="{124C90B3-9C14-7D40-8B27-775E584105C0}" destId="{9F811BAB-F4E8-D548-8DC6-B7A80513AC57}" srcOrd="0" destOrd="0" presId="urn:microsoft.com/office/officeart/2005/8/layout/hierarchy3"/>
    <dgm:cxn modelId="{EFFCA887-FA5D-B941-833D-2D55CEB14EED}" srcId="{0E53D5F7-E751-8349-A4A8-DFB2DA0EEC86}" destId="{124C90B3-9C14-7D40-8B27-775E584105C0}" srcOrd="2" destOrd="0" parTransId="{0515C673-4B68-4E40-A030-6D734D76CFE7}" sibTransId="{8899F5F8-CD56-2D42-B165-6A28AE467E43}"/>
    <dgm:cxn modelId="{F43AC0F8-7228-D241-9A59-F35646293C81}" srcId="{757B8B32-B859-2147-B64D-F53A9FEAFC20}" destId="{0E53D5F7-E751-8349-A4A8-DFB2DA0EEC86}" srcOrd="1" destOrd="0" parTransId="{61818DB9-B309-DB47-881D-B38C812716FA}" sibTransId="{15AAD6E3-605F-CF4D-8198-1C174514BB9C}"/>
    <dgm:cxn modelId="{82163709-C38B-C24A-A502-E98058B3A89D}" type="presOf" srcId="{2F998E0E-FDE1-8C4F-A66E-A3C55E8AA8B0}" destId="{227678DF-08F7-164A-BE25-EF6E6DB0ED85}" srcOrd="0" destOrd="0" presId="urn:microsoft.com/office/officeart/2005/8/layout/hierarchy3"/>
    <dgm:cxn modelId="{6207A516-8349-6C45-BC35-021D5C17AA3E}" type="presOf" srcId="{9A6A3F60-EDFD-C54D-AE72-02F1ED227078}" destId="{7222B0DE-1881-A949-A0DD-8602F27EB692}" srcOrd="0" destOrd="0" presId="urn:microsoft.com/office/officeart/2005/8/layout/hierarchy3"/>
    <dgm:cxn modelId="{69AD77AF-1C5A-7E4B-90E7-0528A50DDA2A}" srcId="{0E53D5F7-E751-8349-A4A8-DFB2DA0EEC86}" destId="{D376775C-8CC8-1C4D-8D88-A1973F29DF8F}" srcOrd="0" destOrd="0" parTransId="{B40F043B-4C84-A744-92C6-78CFC67EAC96}" sibTransId="{7C3EF421-2EC4-9341-8CE5-1599AFB64A0F}"/>
    <dgm:cxn modelId="{CE849FF7-E53F-B44C-BF48-C8158F790988}" type="presOf" srcId="{0E53D5F7-E751-8349-A4A8-DFB2DA0EEC86}" destId="{CAB78398-8C5C-0B49-9505-708D2F9E95C6}" srcOrd="0" destOrd="0" presId="urn:microsoft.com/office/officeart/2005/8/layout/hierarchy3"/>
    <dgm:cxn modelId="{9F274DF8-F30B-0641-A0DA-96C832E9BA87}" type="presOf" srcId="{D376775C-8CC8-1C4D-8D88-A1973F29DF8F}" destId="{53524B39-973C-874F-A5D1-1A24DD85F4C8}" srcOrd="0" destOrd="0" presId="urn:microsoft.com/office/officeart/2005/8/layout/hierarchy3"/>
    <dgm:cxn modelId="{EE939659-7EEA-FE48-B439-D57D2D79D4B1}" type="presOf" srcId="{FC754609-8DAD-AB40-83D5-3792F5D48300}" destId="{C19F1A07-A1C6-F24B-93A7-727F588023E9}" srcOrd="0" destOrd="0" presId="urn:microsoft.com/office/officeart/2005/8/layout/hierarchy3"/>
    <dgm:cxn modelId="{192FF39D-4CFB-A448-A4CE-6C1005DBC36E}" type="presOf" srcId="{9A6A3F60-EDFD-C54D-AE72-02F1ED227078}" destId="{27D5592D-70BE-9C48-A66B-7D569F49B031}" srcOrd="1" destOrd="0" presId="urn:microsoft.com/office/officeart/2005/8/layout/hierarchy3"/>
    <dgm:cxn modelId="{58DA0DCD-52CF-8743-B1E1-9AC328BF9FE6}" type="presOf" srcId="{757B8B32-B859-2147-B64D-F53A9FEAFC20}" destId="{D668E8BC-1D43-8946-BD0B-78ACA3CACC14}" srcOrd="0" destOrd="0" presId="urn:microsoft.com/office/officeart/2005/8/layout/hierarchy3"/>
    <dgm:cxn modelId="{D81E2963-8F8F-C040-9F91-91200DD95EF8}" type="presOf" srcId="{1ECB05CC-1C1F-754B-957C-913978BE9E6A}" destId="{93E26B0A-7AED-FC43-8428-D199861DDC00}" srcOrd="0" destOrd="0" presId="urn:microsoft.com/office/officeart/2005/8/layout/hierarchy3"/>
    <dgm:cxn modelId="{6F125672-2A38-104A-9917-C29165DB606C}" type="presParOf" srcId="{D668E8BC-1D43-8946-BD0B-78ACA3CACC14}" destId="{FC6752D5-BC6F-B545-9F35-3AAB6401F416}" srcOrd="0" destOrd="0" presId="urn:microsoft.com/office/officeart/2005/8/layout/hierarchy3"/>
    <dgm:cxn modelId="{C8423E42-1266-8146-936C-DEC446723960}" type="presParOf" srcId="{FC6752D5-BC6F-B545-9F35-3AAB6401F416}" destId="{BD952FC0-B544-C442-9947-D69FC2C9E8C2}" srcOrd="0" destOrd="0" presId="urn:microsoft.com/office/officeart/2005/8/layout/hierarchy3"/>
    <dgm:cxn modelId="{F7726B4B-3DA2-884F-B24F-7A567F486A3C}" type="presParOf" srcId="{BD952FC0-B544-C442-9947-D69FC2C9E8C2}" destId="{7222B0DE-1881-A949-A0DD-8602F27EB692}" srcOrd="0" destOrd="0" presId="urn:microsoft.com/office/officeart/2005/8/layout/hierarchy3"/>
    <dgm:cxn modelId="{09466F76-20EE-C642-A8A2-FCF968528BA4}" type="presParOf" srcId="{BD952FC0-B544-C442-9947-D69FC2C9E8C2}" destId="{27D5592D-70BE-9C48-A66B-7D569F49B031}" srcOrd="1" destOrd="0" presId="urn:microsoft.com/office/officeart/2005/8/layout/hierarchy3"/>
    <dgm:cxn modelId="{3762557C-0DAE-5C4C-A3AE-C37CD13E27C1}" type="presParOf" srcId="{FC6752D5-BC6F-B545-9F35-3AAB6401F416}" destId="{1ACD471B-6170-EA41-A56B-30F57519AB48}" srcOrd="1" destOrd="0" presId="urn:microsoft.com/office/officeart/2005/8/layout/hierarchy3"/>
    <dgm:cxn modelId="{42210027-6A77-EF42-B14A-E737BF347514}" type="presParOf" srcId="{1ACD471B-6170-EA41-A56B-30F57519AB48}" destId="{067332FF-E480-2046-B9FB-11FC7378EAB0}" srcOrd="0" destOrd="0" presId="urn:microsoft.com/office/officeart/2005/8/layout/hierarchy3"/>
    <dgm:cxn modelId="{2FE68378-FE74-994A-871F-B9003525A724}" type="presParOf" srcId="{1ACD471B-6170-EA41-A56B-30F57519AB48}" destId="{227678DF-08F7-164A-BE25-EF6E6DB0ED85}" srcOrd="1" destOrd="0" presId="urn:microsoft.com/office/officeart/2005/8/layout/hierarchy3"/>
    <dgm:cxn modelId="{DDED4050-9D3F-3944-B172-327C2BFB7B13}" type="presParOf" srcId="{1ACD471B-6170-EA41-A56B-30F57519AB48}" destId="{F350297F-2030-D14D-98B0-B095C0C30797}" srcOrd="2" destOrd="0" presId="urn:microsoft.com/office/officeart/2005/8/layout/hierarchy3"/>
    <dgm:cxn modelId="{11D03E74-0674-FC48-BC17-F39EE43642C2}" type="presParOf" srcId="{1ACD471B-6170-EA41-A56B-30F57519AB48}" destId="{93E26B0A-7AED-FC43-8428-D199861DDC00}" srcOrd="3" destOrd="0" presId="urn:microsoft.com/office/officeart/2005/8/layout/hierarchy3"/>
    <dgm:cxn modelId="{8E35D658-077B-3A41-9AD4-79B484BE321A}" type="presParOf" srcId="{1ACD471B-6170-EA41-A56B-30F57519AB48}" destId="{888152A1-6FFD-7744-88C1-870D1EEE6EE1}" srcOrd="4" destOrd="0" presId="urn:microsoft.com/office/officeart/2005/8/layout/hierarchy3"/>
    <dgm:cxn modelId="{7DEA958C-616E-5948-AA57-BBE9CEB99C20}" type="presParOf" srcId="{1ACD471B-6170-EA41-A56B-30F57519AB48}" destId="{4848C0C5-3BBD-A14B-BB1F-9CF15A74BA1B}" srcOrd="5" destOrd="0" presId="urn:microsoft.com/office/officeart/2005/8/layout/hierarchy3"/>
    <dgm:cxn modelId="{6F8ABEC5-0980-C84F-BC9E-E0E0D0FDAE27}" type="presParOf" srcId="{D668E8BC-1D43-8946-BD0B-78ACA3CACC14}" destId="{F618F493-9886-0E43-93DA-7BA51E1DC286}" srcOrd="1" destOrd="0" presId="urn:microsoft.com/office/officeart/2005/8/layout/hierarchy3"/>
    <dgm:cxn modelId="{F746F7F7-2B3F-C540-AE61-6A37DDDE1708}" type="presParOf" srcId="{F618F493-9886-0E43-93DA-7BA51E1DC286}" destId="{AAD1692A-4EBF-C64C-BD20-1AAB84B1DC9C}" srcOrd="0" destOrd="0" presId="urn:microsoft.com/office/officeart/2005/8/layout/hierarchy3"/>
    <dgm:cxn modelId="{C856F95B-7402-1E4F-BFCD-725CE0606BE9}" type="presParOf" srcId="{AAD1692A-4EBF-C64C-BD20-1AAB84B1DC9C}" destId="{CAB78398-8C5C-0B49-9505-708D2F9E95C6}" srcOrd="0" destOrd="0" presId="urn:microsoft.com/office/officeart/2005/8/layout/hierarchy3"/>
    <dgm:cxn modelId="{3F17034D-50FA-BC4E-AF9E-FB3D5E0A792D}" type="presParOf" srcId="{AAD1692A-4EBF-C64C-BD20-1AAB84B1DC9C}" destId="{4D6532AC-ED59-7648-BA6B-AF7F9FFBCA77}" srcOrd="1" destOrd="0" presId="urn:microsoft.com/office/officeart/2005/8/layout/hierarchy3"/>
    <dgm:cxn modelId="{A6C32140-4560-6647-A302-467780B2A88B}" type="presParOf" srcId="{F618F493-9886-0E43-93DA-7BA51E1DC286}" destId="{03555B70-9CCC-C045-AA61-38487FC25DD4}" srcOrd="1" destOrd="0" presId="urn:microsoft.com/office/officeart/2005/8/layout/hierarchy3"/>
    <dgm:cxn modelId="{203C660D-F589-8A4A-9D40-7240461A4EB2}" type="presParOf" srcId="{03555B70-9CCC-C045-AA61-38487FC25DD4}" destId="{48F6A687-AA54-9C45-A1BC-D4538F0DE1EE}" srcOrd="0" destOrd="0" presId="urn:microsoft.com/office/officeart/2005/8/layout/hierarchy3"/>
    <dgm:cxn modelId="{C0E09397-C3BF-3E4A-AB8D-2C22740BA7F3}" type="presParOf" srcId="{03555B70-9CCC-C045-AA61-38487FC25DD4}" destId="{53524B39-973C-874F-A5D1-1A24DD85F4C8}" srcOrd="1" destOrd="0" presId="urn:microsoft.com/office/officeart/2005/8/layout/hierarchy3"/>
    <dgm:cxn modelId="{CB90C867-214C-5643-A69E-2D4ACC96C63A}" type="presParOf" srcId="{03555B70-9CCC-C045-AA61-38487FC25DD4}" destId="{C19F1A07-A1C6-F24B-93A7-727F588023E9}" srcOrd="2" destOrd="0" presId="urn:microsoft.com/office/officeart/2005/8/layout/hierarchy3"/>
    <dgm:cxn modelId="{B80C0467-E07D-764F-9419-275FB966F413}" type="presParOf" srcId="{03555B70-9CCC-C045-AA61-38487FC25DD4}" destId="{194760E6-8E62-FE4B-8C06-382E4D54A59C}" srcOrd="3" destOrd="0" presId="urn:microsoft.com/office/officeart/2005/8/layout/hierarchy3"/>
    <dgm:cxn modelId="{89332B11-8DFB-6846-AC1F-A122DA0226FF}" type="presParOf" srcId="{03555B70-9CCC-C045-AA61-38487FC25DD4}" destId="{2C95F26F-01C7-2A4A-B8AE-DB522D961791}" srcOrd="4" destOrd="0" presId="urn:microsoft.com/office/officeart/2005/8/layout/hierarchy3"/>
    <dgm:cxn modelId="{6880D360-2ABB-A249-AADA-92FD416D7E12}" type="presParOf" srcId="{03555B70-9CCC-C045-AA61-38487FC25DD4}" destId="{9F811BAB-F4E8-D548-8DC6-B7A80513AC5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A8AF5-935B-AE47-9723-2F7B5E8FE918}">
      <dsp:nvSpPr>
        <dsp:cNvPr id="0" name=""/>
        <dsp:cNvSpPr/>
      </dsp:nvSpPr>
      <dsp:spPr>
        <a:xfrm>
          <a:off x="3216240" y="2614121"/>
          <a:ext cx="2191269" cy="219126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400" kern="1200" dirty="0" smtClean="0">
              <a:solidFill>
                <a:schemeClr val="tx1"/>
              </a:solidFill>
            </a:rPr>
            <a:t>Priorités</a:t>
          </a:r>
          <a:endParaRPr lang="fr-FR" sz="3400" kern="1200" dirty="0">
            <a:solidFill>
              <a:schemeClr val="tx1"/>
            </a:solidFill>
          </a:endParaRPr>
        </a:p>
      </dsp:txBody>
      <dsp:txXfrm>
        <a:off x="3537144" y="2935025"/>
        <a:ext cx="1549461" cy="1549461"/>
      </dsp:txXfrm>
    </dsp:sp>
    <dsp:sp modelId="{45F29F77-12EF-BC45-8360-48CAD614BB27}">
      <dsp:nvSpPr>
        <dsp:cNvPr id="0" name=""/>
        <dsp:cNvSpPr/>
      </dsp:nvSpPr>
      <dsp:spPr>
        <a:xfrm rot="12730080">
          <a:off x="1543785" y="2251701"/>
          <a:ext cx="1892670" cy="624511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385158-B6E9-4549-937A-9BB274939B74}">
      <dsp:nvSpPr>
        <dsp:cNvPr id="0" name=""/>
        <dsp:cNvSpPr/>
      </dsp:nvSpPr>
      <dsp:spPr>
        <a:xfrm>
          <a:off x="648203" y="1227442"/>
          <a:ext cx="2081706" cy="16653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Désertification des territoires</a:t>
          </a:r>
          <a:endParaRPr lang="fr-FR" sz="2400" kern="1200" dirty="0"/>
        </a:p>
      </dsp:txBody>
      <dsp:txXfrm>
        <a:off x="696980" y="1276219"/>
        <a:ext cx="1984152" cy="1567811"/>
      </dsp:txXfrm>
    </dsp:sp>
    <dsp:sp modelId="{1F8C4D3F-3A17-A94F-9335-46B536D804C4}">
      <dsp:nvSpPr>
        <dsp:cNvPr id="0" name=""/>
        <dsp:cNvSpPr/>
      </dsp:nvSpPr>
      <dsp:spPr>
        <a:xfrm rot="16200000">
          <a:off x="3470689" y="1362764"/>
          <a:ext cx="1682371" cy="624511"/>
        </a:xfrm>
        <a:prstGeom prst="leftArrow">
          <a:avLst>
            <a:gd name="adj1" fmla="val 60000"/>
            <a:gd name="adj2" fmla="val 50000"/>
          </a:avLst>
        </a:prstGeom>
        <a:solidFill>
          <a:srgbClr val="3366FF"/>
        </a:solidFill>
        <a:ln>
          <a:solidFill>
            <a:srgbClr val="3366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8016CA-6AC0-A247-8F00-1EE0528C511B}">
      <dsp:nvSpPr>
        <dsp:cNvPr id="0" name=""/>
        <dsp:cNvSpPr/>
      </dsp:nvSpPr>
      <dsp:spPr>
        <a:xfrm>
          <a:off x="2998432" y="1152"/>
          <a:ext cx="2626884" cy="1665365"/>
        </a:xfrm>
        <a:prstGeom prst="roundRect">
          <a:avLst>
            <a:gd name="adj" fmla="val 10000"/>
          </a:avLst>
        </a:prstGeom>
        <a:solidFill>
          <a:srgbClr val="3366FF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Perte d’attractivité des métiers          de la santé</a:t>
          </a:r>
          <a:endParaRPr lang="fr-FR" sz="2400" kern="1200" dirty="0"/>
        </a:p>
      </dsp:txBody>
      <dsp:txXfrm>
        <a:off x="3047209" y="49929"/>
        <a:ext cx="2529330" cy="1567811"/>
      </dsp:txXfrm>
    </dsp:sp>
    <dsp:sp modelId="{D996012C-204C-4C42-8860-80290F77B183}">
      <dsp:nvSpPr>
        <dsp:cNvPr id="0" name=""/>
        <dsp:cNvSpPr/>
      </dsp:nvSpPr>
      <dsp:spPr>
        <a:xfrm rot="19751028">
          <a:off x="5211447" y="2262115"/>
          <a:ext cx="2007658" cy="624511"/>
        </a:xfrm>
        <a:prstGeom prst="leftArrow">
          <a:avLst>
            <a:gd name="adj1" fmla="val 60000"/>
            <a:gd name="adj2" fmla="val 50000"/>
          </a:avLst>
        </a:prstGeom>
        <a:solidFill>
          <a:srgbClr val="A6A6A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2551D9-4503-E64C-A827-6890AE7E7AC1}">
      <dsp:nvSpPr>
        <dsp:cNvPr id="0" name=""/>
        <dsp:cNvSpPr/>
      </dsp:nvSpPr>
      <dsp:spPr>
        <a:xfrm>
          <a:off x="5930662" y="1227442"/>
          <a:ext cx="2293436" cy="1665365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kern="1200" dirty="0" smtClean="0"/>
            <a:t>Difficulté de la relation de soin</a:t>
          </a:r>
          <a:endParaRPr lang="fr-FR" sz="2400" kern="1200" dirty="0"/>
        </a:p>
      </dsp:txBody>
      <dsp:txXfrm>
        <a:off x="5979439" y="1276219"/>
        <a:ext cx="2195882" cy="1567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B77EE-F727-DE4C-AE1B-4689F5CC165F}">
      <dsp:nvSpPr>
        <dsp:cNvPr id="0" name=""/>
        <dsp:cNvSpPr/>
      </dsp:nvSpPr>
      <dsp:spPr>
        <a:xfrm>
          <a:off x="272259" y="2045037"/>
          <a:ext cx="2182830" cy="1114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Centres hospitaliers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1</a:t>
          </a:r>
          <a:r>
            <a:rPr lang="fr-FR" sz="1600" kern="1200" baseline="30000" dirty="0" smtClean="0"/>
            <a:t>e</a:t>
          </a:r>
          <a:r>
            <a:rPr lang="fr-FR" sz="1600" kern="1200" dirty="0" smtClean="0"/>
            <a:t> recours, cabinets libéraux, cliniques</a:t>
          </a:r>
          <a:endParaRPr lang="fr-FR" sz="1600" kern="1200" dirty="0"/>
        </a:p>
      </dsp:txBody>
      <dsp:txXfrm>
        <a:off x="297903" y="2070681"/>
        <a:ext cx="2131542" cy="824264"/>
      </dsp:txXfrm>
    </dsp:sp>
    <dsp:sp modelId="{F6EDB102-653E-DD4E-9156-EA8E9F8AFE9F}">
      <dsp:nvSpPr>
        <dsp:cNvPr id="0" name=""/>
        <dsp:cNvSpPr/>
      </dsp:nvSpPr>
      <dsp:spPr>
        <a:xfrm>
          <a:off x="1785682" y="1176310"/>
          <a:ext cx="3176048" cy="3176048"/>
        </a:xfrm>
        <a:prstGeom prst="leftCircularArrow">
          <a:avLst>
            <a:gd name="adj1" fmla="val 2866"/>
            <a:gd name="adj2" fmla="val 350347"/>
            <a:gd name="adj3" fmla="val 2531303"/>
            <a:gd name="adj4" fmla="val 9429935"/>
            <a:gd name="adj5" fmla="val 3344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06B5E7-A527-184E-9CCE-77EEB25EFDDC}">
      <dsp:nvSpPr>
        <dsp:cNvPr id="0" name=""/>
        <dsp:cNvSpPr/>
      </dsp:nvSpPr>
      <dsp:spPr>
        <a:xfrm>
          <a:off x="159420" y="2998383"/>
          <a:ext cx="1999334" cy="795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Lieux de stages</a:t>
          </a:r>
          <a:endParaRPr lang="fr-FR" sz="2400" kern="1200" dirty="0"/>
        </a:p>
      </dsp:txBody>
      <dsp:txXfrm>
        <a:off x="182707" y="3021670"/>
        <a:ext cx="1952760" cy="748495"/>
      </dsp:txXfrm>
    </dsp:sp>
    <dsp:sp modelId="{46179C6E-7D25-3445-B097-1455767D6C5A}">
      <dsp:nvSpPr>
        <dsp:cNvPr id="0" name=""/>
        <dsp:cNvSpPr/>
      </dsp:nvSpPr>
      <dsp:spPr>
        <a:xfrm>
          <a:off x="2933332" y="1965302"/>
          <a:ext cx="2570736" cy="1619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Augmenter le nombre de postes d’internes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Augmenter les capacités d’accueil en stages</a:t>
          </a:r>
          <a:endParaRPr lang="fr-FR" sz="1600" kern="1200" dirty="0"/>
        </a:p>
      </dsp:txBody>
      <dsp:txXfrm>
        <a:off x="2970590" y="2349492"/>
        <a:ext cx="2496220" cy="1197569"/>
      </dsp:txXfrm>
    </dsp:sp>
    <dsp:sp modelId="{22EE5299-26A7-5D4D-B463-3F34E38AEAF4}">
      <dsp:nvSpPr>
        <dsp:cNvPr id="0" name=""/>
        <dsp:cNvSpPr/>
      </dsp:nvSpPr>
      <dsp:spPr>
        <a:xfrm>
          <a:off x="4797768" y="582437"/>
          <a:ext cx="3271390" cy="3271390"/>
        </a:xfrm>
        <a:prstGeom prst="circularArrow">
          <a:avLst>
            <a:gd name="adj1" fmla="val 2783"/>
            <a:gd name="adj2" fmla="val 339472"/>
            <a:gd name="adj3" fmla="val 18920297"/>
            <a:gd name="adj4" fmla="val 12010790"/>
            <a:gd name="adj5" fmla="val 3246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32161E-2BC1-7D44-8C81-9448568C5EC8}">
      <dsp:nvSpPr>
        <dsp:cNvPr id="0" name=""/>
        <dsp:cNvSpPr/>
      </dsp:nvSpPr>
      <dsp:spPr>
        <a:xfrm>
          <a:off x="3491403" y="1438021"/>
          <a:ext cx="1999334" cy="795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Nombre de places/postes</a:t>
          </a:r>
          <a:endParaRPr lang="fr-FR" sz="2400" kern="1200" dirty="0"/>
        </a:p>
      </dsp:txBody>
      <dsp:txXfrm>
        <a:off x="3514690" y="1461308"/>
        <a:ext cx="1952760" cy="748495"/>
      </dsp:txXfrm>
    </dsp:sp>
    <dsp:sp modelId="{BA166361-EE4D-8E49-86B4-8ECF7E5356A3}">
      <dsp:nvSpPr>
        <dsp:cNvPr id="0" name=""/>
        <dsp:cNvSpPr/>
      </dsp:nvSpPr>
      <dsp:spPr>
        <a:xfrm>
          <a:off x="6080829" y="1382111"/>
          <a:ext cx="2569701" cy="1888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Agrément pour accueillir les étudiants, les internes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kern="1200" dirty="0" smtClean="0"/>
            <a:t>Projet pédagogique accompagnement et évaluation</a:t>
          </a:r>
          <a:endParaRPr lang="fr-FR" sz="1600" kern="1200" dirty="0"/>
        </a:p>
      </dsp:txBody>
      <dsp:txXfrm>
        <a:off x="6124282" y="1425564"/>
        <a:ext cx="2482795" cy="1396695"/>
      </dsp:txXfrm>
    </dsp:sp>
    <dsp:sp modelId="{BD3ECDBE-D9D3-5C41-8743-E94818B306DF}">
      <dsp:nvSpPr>
        <dsp:cNvPr id="0" name=""/>
        <dsp:cNvSpPr/>
      </dsp:nvSpPr>
      <dsp:spPr>
        <a:xfrm>
          <a:off x="6687466" y="2998383"/>
          <a:ext cx="1999334" cy="795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Formation des MSU</a:t>
          </a:r>
          <a:endParaRPr lang="fr-FR" sz="2400" kern="1200" dirty="0"/>
        </a:p>
      </dsp:txBody>
      <dsp:txXfrm>
        <a:off x="6710753" y="3021670"/>
        <a:ext cx="1952760" cy="7484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2B0DE-1881-A949-A0DD-8602F27EB692}">
      <dsp:nvSpPr>
        <dsp:cNvPr id="0" name=""/>
        <dsp:cNvSpPr/>
      </dsp:nvSpPr>
      <dsp:spPr>
        <a:xfrm>
          <a:off x="1253739" y="1760"/>
          <a:ext cx="2557911" cy="12789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Désertification des territoires</a:t>
          </a:r>
          <a:endParaRPr lang="fr-FR" sz="2700" kern="1200" dirty="0"/>
        </a:p>
      </dsp:txBody>
      <dsp:txXfrm>
        <a:off x="1291198" y="39219"/>
        <a:ext cx="2482993" cy="1204037"/>
      </dsp:txXfrm>
    </dsp:sp>
    <dsp:sp modelId="{067332FF-E480-2046-B9FB-11FC7378EAB0}">
      <dsp:nvSpPr>
        <dsp:cNvPr id="0" name=""/>
        <dsp:cNvSpPr/>
      </dsp:nvSpPr>
      <dsp:spPr>
        <a:xfrm>
          <a:off x="1509530" y="1280716"/>
          <a:ext cx="255791" cy="959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216"/>
              </a:lnTo>
              <a:lnTo>
                <a:pt x="255791" y="95921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678DF-08F7-164A-BE25-EF6E6DB0ED85}">
      <dsp:nvSpPr>
        <dsp:cNvPr id="0" name=""/>
        <dsp:cNvSpPr/>
      </dsp:nvSpPr>
      <dsp:spPr>
        <a:xfrm>
          <a:off x="1765321" y="1600455"/>
          <a:ext cx="2046328" cy="1278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 Augmentation du nombre global des places en stage et dans les territoires</a:t>
          </a:r>
          <a:endParaRPr lang="fr-FR" sz="1900" kern="1200" dirty="0"/>
        </a:p>
      </dsp:txBody>
      <dsp:txXfrm>
        <a:off x="1802780" y="1637914"/>
        <a:ext cx="1971410" cy="1204037"/>
      </dsp:txXfrm>
    </dsp:sp>
    <dsp:sp modelId="{F350297F-2030-D14D-98B0-B095C0C30797}">
      <dsp:nvSpPr>
        <dsp:cNvPr id="0" name=""/>
        <dsp:cNvSpPr/>
      </dsp:nvSpPr>
      <dsp:spPr>
        <a:xfrm>
          <a:off x="1509530" y="1280716"/>
          <a:ext cx="255791" cy="2557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7911"/>
              </a:lnTo>
              <a:lnTo>
                <a:pt x="255791" y="255791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26B0A-7AED-FC43-8428-D199861DDC00}">
      <dsp:nvSpPr>
        <dsp:cNvPr id="0" name=""/>
        <dsp:cNvSpPr/>
      </dsp:nvSpPr>
      <dsp:spPr>
        <a:xfrm>
          <a:off x="1765321" y="3199149"/>
          <a:ext cx="2046328" cy="1278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Découverte des modes d’exercice au sein des territoires</a:t>
          </a:r>
          <a:endParaRPr lang="fr-FR" sz="1900" kern="1200" dirty="0"/>
        </a:p>
      </dsp:txBody>
      <dsp:txXfrm>
        <a:off x="1802780" y="3236608"/>
        <a:ext cx="1971410" cy="1204037"/>
      </dsp:txXfrm>
    </dsp:sp>
    <dsp:sp modelId="{888152A1-6FFD-7744-88C1-870D1EEE6EE1}">
      <dsp:nvSpPr>
        <dsp:cNvPr id="0" name=""/>
        <dsp:cNvSpPr/>
      </dsp:nvSpPr>
      <dsp:spPr>
        <a:xfrm>
          <a:off x="1509530" y="1280716"/>
          <a:ext cx="255791" cy="4156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6605"/>
              </a:lnTo>
              <a:lnTo>
                <a:pt x="255791" y="415660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8C0C5-3BBD-A14B-BB1F-9CF15A74BA1B}">
      <dsp:nvSpPr>
        <dsp:cNvPr id="0" name=""/>
        <dsp:cNvSpPr/>
      </dsp:nvSpPr>
      <dsp:spPr>
        <a:xfrm>
          <a:off x="1765321" y="4797843"/>
          <a:ext cx="2046328" cy="1278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Formation universitaire accessible dans les territoires</a:t>
          </a:r>
          <a:r>
            <a:rPr lang="fr-FR" sz="1900" kern="1200" baseline="0" dirty="0" smtClean="0"/>
            <a:t> </a:t>
          </a:r>
          <a:endParaRPr lang="fr-FR" sz="1900" kern="1200" dirty="0"/>
        </a:p>
      </dsp:txBody>
      <dsp:txXfrm>
        <a:off x="1802780" y="4835302"/>
        <a:ext cx="1971410" cy="1204037"/>
      </dsp:txXfrm>
    </dsp:sp>
    <dsp:sp modelId="{CAB78398-8C5C-0B49-9505-708D2F9E95C6}">
      <dsp:nvSpPr>
        <dsp:cNvPr id="0" name=""/>
        <dsp:cNvSpPr/>
      </dsp:nvSpPr>
      <dsp:spPr>
        <a:xfrm>
          <a:off x="4451128" y="1760"/>
          <a:ext cx="2557911" cy="1278955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Attractivité des métiers de la santé</a:t>
          </a:r>
          <a:endParaRPr lang="fr-FR" sz="2700" kern="1200" dirty="0"/>
        </a:p>
      </dsp:txBody>
      <dsp:txXfrm>
        <a:off x="4488587" y="39219"/>
        <a:ext cx="2482993" cy="1204037"/>
      </dsp:txXfrm>
    </dsp:sp>
    <dsp:sp modelId="{48F6A687-AA54-9C45-A1BC-D4538F0DE1EE}">
      <dsp:nvSpPr>
        <dsp:cNvPr id="0" name=""/>
        <dsp:cNvSpPr/>
      </dsp:nvSpPr>
      <dsp:spPr>
        <a:xfrm>
          <a:off x="4706919" y="1280716"/>
          <a:ext cx="255791" cy="959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216"/>
              </a:lnTo>
              <a:lnTo>
                <a:pt x="255791" y="95921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524B39-973C-874F-A5D1-1A24DD85F4C8}">
      <dsp:nvSpPr>
        <dsp:cNvPr id="0" name=""/>
        <dsp:cNvSpPr/>
      </dsp:nvSpPr>
      <dsp:spPr>
        <a:xfrm>
          <a:off x="4962710" y="1600455"/>
          <a:ext cx="2046328" cy="1278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Accès aux études de santé</a:t>
          </a:r>
          <a:endParaRPr lang="fr-FR" sz="1900" kern="1200" dirty="0"/>
        </a:p>
      </dsp:txBody>
      <dsp:txXfrm>
        <a:off x="5000169" y="1637914"/>
        <a:ext cx="1971410" cy="1204037"/>
      </dsp:txXfrm>
    </dsp:sp>
    <dsp:sp modelId="{C19F1A07-A1C6-F24B-93A7-727F588023E9}">
      <dsp:nvSpPr>
        <dsp:cNvPr id="0" name=""/>
        <dsp:cNvSpPr/>
      </dsp:nvSpPr>
      <dsp:spPr>
        <a:xfrm>
          <a:off x="4706919" y="1280716"/>
          <a:ext cx="255791" cy="2557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7911"/>
              </a:lnTo>
              <a:lnTo>
                <a:pt x="255791" y="255791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760E6-8E62-FE4B-8C06-382E4D54A59C}">
      <dsp:nvSpPr>
        <dsp:cNvPr id="0" name=""/>
        <dsp:cNvSpPr/>
      </dsp:nvSpPr>
      <dsp:spPr>
        <a:xfrm>
          <a:off x="4962710" y="3199149"/>
          <a:ext cx="2046328" cy="1278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Bien-être des professionnels     de santé</a:t>
          </a:r>
          <a:endParaRPr lang="fr-FR" sz="1900" kern="1200" dirty="0"/>
        </a:p>
      </dsp:txBody>
      <dsp:txXfrm>
        <a:off x="5000169" y="3236608"/>
        <a:ext cx="1971410" cy="1204037"/>
      </dsp:txXfrm>
    </dsp:sp>
    <dsp:sp modelId="{2C95F26F-01C7-2A4A-B8AE-DB522D961791}">
      <dsp:nvSpPr>
        <dsp:cNvPr id="0" name=""/>
        <dsp:cNvSpPr/>
      </dsp:nvSpPr>
      <dsp:spPr>
        <a:xfrm>
          <a:off x="4706919" y="1280716"/>
          <a:ext cx="255791" cy="4156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56605"/>
              </a:lnTo>
              <a:lnTo>
                <a:pt x="255791" y="415660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11BAB-F4E8-D548-8DC6-B7A80513AC57}">
      <dsp:nvSpPr>
        <dsp:cNvPr id="0" name=""/>
        <dsp:cNvSpPr/>
      </dsp:nvSpPr>
      <dsp:spPr>
        <a:xfrm>
          <a:off x="4962710" y="4797843"/>
          <a:ext cx="2046328" cy="12789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Communication   et lien avec la population</a:t>
          </a:r>
          <a:endParaRPr lang="fr-FR" sz="1900" kern="1200" dirty="0"/>
        </a:p>
      </dsp:txBody>
      <dsp:txXfrm>
        <a:off x="5000169" y="4835302"/>
        <a:ext cx="1971410" cy="1204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5A6BD4A7-C00E-4E9D-96E2-8C56A0EAE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7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DDC0FC3-FF49-4297-826D-D4B34FD5FC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"/>
            <a:ext cx="12200479" cy="6853236"/>
          </a:xfrm>
          <a:prstGeom prst="rect">
            <a:avLst/>
          </a:prstGeom>
        </p:spPr>
      </p:pic>
      <p:sp>
        <p:nvSpPr>
          <p:cNvPr id="10" name="Shape 12">
            <a:extLst>
              <a:ext uri="{FF2B5EF4-FFF2-40B4-BE49-F238E27FC236}">
                <a16:creationId xmlns:a16="http://schemas.microsoft.com/office/drawing/2014/main" id="{252F9307-26A2-49D6-9641-D94D375DB070}"/>
              </a:ext>
            </a:extLst>
          </p:cNvPr>
          <p:cNvSpPr/>
          <p:nvPr userDrawn="1"/>
        </p:nvSpPr>
        <p:spPr>
          <a:xfrm>
            <a:off x="1950847" y="2705100"/>
            <a:ext cx="373253" cy="377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2F9BB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dirty="0">
              <a:solidFill>
                <a:srgbClr val="2F9BB7"/>
              </a:solidFill>
            </a:endParaRPr>
          </a:p>
        </p:txBody>
      </p:sp>
      <p:sp>
        <p:nvSpPr>
          <p:cNvPr id="12" name="Shape 14">
            <a:extLst>
              <a:ext uri="{FF2B5EF4-FFF2-40B4-BE49-F238E27FC236}">
                <a16:creationId xmlns:a16="http://schemas.microsoft.com/office/drawing/2014/main" id="{445F7F2F-2BAB-4532-8767-AEA006B33651}"/>
              </a:ext>
            </a:extLst>
          </p:cNvPr>
          <p:cNvSpPr/>
          <p:nvPr userDrawn="1"/>
        </p:nvSpPr>
        <p:spPr>
          <a:xfrm>
            <a:off x="2137473" y="4281620"/>
            <a:ext cx="1062176" cy="93232"/>
          </a:xfrm>
          <a:prstGeom prst="rect">
            <a:avLst/>
          </a:prstGeom>
          <a:solidFill>
            <a:srgbClr val="70B96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87ABDB-BBE0-4045-ADD4-7C0E1ADFD3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7810" y="2609055"/>
            <a:ext cx="7055542" cy="947737"/>
          </a:xfrm>
          <a:noFill/>
        </p:spPr>
        <p:txBody>
          <a:bodyPr>
            <a:normAutofit/>
          </a:bodyPr>
          <a:lstStyle>
            <a:lvl1pPr>
              <a:buNone/>
              <a:defRPr sz="4000" b="1">
                <a:solidFill>
                  <a:srgbClr val="2F9BB7"/>
                </a:solidFill>
              </a:defRPr>
            </a:lvl1pPr>
          </a:lstStyle>
          <a:p>
            <a:pPr lvl="0"/>
            <a:r>
              <a:rPr lang="fr-FR" dirty="0"/>
              <a:t>Votre nom et votre fonction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B9BFDC-8383-46C2-9160-83C3EEDBBB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67810" y="4627563"/>
            <a:ext cx="4994275" cy="623887"/>
          </a:xfrm>
        </p:spPr>
        <p:txBody>
          <a:bodyPr/>
          <a:lstStyle>
            <a:lvl1pPr>
              <a:buNone/>
              <a:defRPr>
                <a:solidFill>
                  <a:srgbClr val="70B967"/>
                </a:solidFill>
              </a:defRPr>
            </a:lvl1pPr>
          </a:lstStyle>
          <a:p>
            <a:pPr lvl="0"/>
            <a:r>
              <a:rPr lang="fr-FR" dirty="0"/>
              <a:t>Titre de votre intervention</a:t>
            </a:r>
          </a:p>
        </p:txBody>
      </p:sp>
    </p:spTree>
    <p:extLst>
      <p:ext uri="{BB962C8B-B14F-4D97-AF65-F5344CB8AC3E}">
        <p14:creationId xmlns:p14="http://schemas.microsoft.com/office/powerpoint/2010/main" val="238787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EAC32FA-1F78-47AB-B8A7-9C218A0EC2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480" cy="6853237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10CF00FD-8EA9-4501-B832-910EB47EFA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275" y="2108200"/>
            <a:ext cx="11201400" cy="4596998"/>
          </a:xfrm>
        </p:spPr>
        <p:txBody>
          <a:bodyPr/>
          <a:lstStyle>
            <a:lvl1pPr>
              <a:defRPr lang="fr-FR" sz="2400" kern="1200" dirty="0" smtClean="0">
                <a:solidFill>
                  <a:srgbClr val="70B96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fr-FR" sz="2000" kern="1200" dirty="0">
                <a:solidFill>
                  <a:srgbClr val="2F9BB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0CEA991-29D7-48D6-8ADE-B443374F5C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275" y="1276219"/>
            <a:ext cx="11201400" cy="654181"/>
          </a:xfrm>
        </p:spPr>
        <p:txBody>
          <a:bodyPr>
            <a:normAutofit/>
          </a:bodyPr>
          <a:lstStyle>
            <a:lvl1pPr>
              <a:buNone/>
              <a:defRPr sz="2800" b="0">
                <a:solidFill>
                  <a:srgbClr val="2F9BB7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1098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A091127-28C1-482A-8B83-B74865908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8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3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1A90-D7B6-B14D-AE7A-5919FD12AC8B}" type="datetimeFigureOut">
              <a:rPr lang="fr-FR" smtClean="0"/>
              <a:t>03/09/2022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02EA-060E-E047-929F-F12A92EA3B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0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1A90-D7B6-B14D-AE7A-5919FD12AC8B}" type="datetimeFigureOut">
              <a:rPr lang="fr-FR" smtClean="0"/>
              <a:t>03/09/2022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602EA-060E-E047-929F-F12A92EA3B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45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45ACF57-C999-4584-AC18-6C97EC68A8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79" y="0"/>
            <a:ext cx="12207523" cy="6857193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B34252-EA1B-422E-9CC2-F01727733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2820"/>
            <a:ext cx="10515600" cy="913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C04A4A-3553-412C-AB20-2EACB81EE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41035"/>
            <a:ext cx="10515600" cy="403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3742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3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800" b="0" kern="1200" dirty="0">
          <a:solidFill>
            <a:srgbClr val="2F9BB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400" kern="1200" dirty="0">
          <a:solidFill>
            <a:srgbClr val="70B9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>
          <a:solidFill>
            <a:srgbClr val="2F9BB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6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1080984"/>
            <a:ext cx="8229600" cy="1013933"/>
          </a:xfrm>
        </p:spPr>
        <p:txBody>
          <a:bodyPr>
            <a:normAutofit/>
          </a:bodyPr>
          <a:lstStyle/>
          <a:p>
            <a:r>
              <a:rPr lang="fr-FR" dirty="0" smtClean="0"/>
              <a:t>             Attractivité des métiers de la santé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38167" y="2114235"/>
            <a:ext cx="9029833" cy="5654138"/>
          </a:xfrm>
        </p:spPr>
        <p:txBody>
          <a:bodyPr>
            <a:normAutofit/>
          </a:bodyPr>
          <a:lstStyle/>
          <a:p>
            <a:r>
              <a:rPr lang="fr-FR" dirty="0" smtClean="0"/>
              <a:t>Accès aux études de santé</a:t>
            </a:r>
          </a:p>
          <a:p>
            <a:pPr lvl="1"/>
            <a:r>
              <a:rPr lang="fr-FR" dirty="0" smtClean="0"/>
              <a:t>Actions de promotion des métiers de la santé au sein des territoires auprès de la population</a:t>
            </a:r>
          </a:p>
          <a:p>
            <a:pPr lvl="2"/>
            <a:r>
              <a:rPr lang="fr-FR" dirty="0" smtClean="0"/>
              <a:t>Image positive et accessible des métiers de la santé</a:t>
            </a:r>
          </a:p>
          <a:p>
            <a:pPr lvl="2"/>
            <a:r>
              <a:rPr lang="fr-FR" dirty="0" smtClean="0"/>
              <a:t>Accueil de lycéens en amont des choix</a:t>
            </a:r>
          </a:p>
          <a:p>
            <a:pPr marL="914400" lvl="2" indent="0">
              <a:buNone/>
            </a:pPr>
            <a:endParaRPr lang="fr-FR" dirty="0" smtClean="0"/>
          </a:p>
          <a:p>
            <a:pPr lvl="1"/>
            <a:r>
              <a:rPr lang="fr-FR" dirty="0"/>
              <a:t>S</a:t>
            </a:r>
            <a:r>
              <a:rPr lang="fr-FR" dirty="0" smtClean="0"/>
              <a:t>élection adaptée des profils d’étudiants </a:t>
            </a:r>
          </a:p>
          <a:p>
            <a:pPr lvl="2"/>
            <a:r>
              <a:rPr lang="fr-FR" dirty="0"/>
              <a:t>E</a:t>
            </a:r>
            <a:r>
              <a:rPr lang="fr-FR" dirty="0" smtClean="0"/>
              <a:t>viter l’abandon et la souffrance pendant les </a:t>
            </a:r>
            <a:r>
              <a:rPr lang="fr-FR" dirty="0" smtClean="0"/>
              <a:t>études</a:t>
            </a:r>
          </a:p>
          <a:p>
            <a:pPr marL="914400" lvl="2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Accompagnement pédagogique renforcé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82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38166" y="1938564"/>
            <a:ext cx="8944209" cy="5196727"/>
          </a:xfrm>
        </p:spPr>
        <p:txBody>
          <a:bodyPr>
            <a:normAutofit/>
          </a:bodyPr>
          <a:lstStyle/>
          <a:p>
            <a:r>
              <a:rPr lang="fr-FR" dirty="0" smtClean="0"/>
              <a:t>Actions pour le bien-être des étudiants/des soignants</a:t>
            </a:r>
          </a:p>
          <a:p>
            <a:pPr lvl="1"/>
            <a:r>
              <a:rPr lang="fr-FR" dirty="0" smtClean="0"/>
              <a:t>Eviter l’abandon, la souffrance au travail</a:t>
            </a:r>
          </a:p>
          <a:p>
            <a:pPr lvl="1"/>
            <a:r>
              <a:rPr lang="fr-FR" dirty="0" smtClean="0"/>
              <a:t>Accompagnement tout au long de la vie professionnelle</a:t>
            </a:r>
            <a:endParaRPr lang="fr-FR" dirty="0"/>
          </a:p>
          <a:p>
            <a:r>
              <a:rPr lang="fr-FR" dirty="0" smtClean="0"/>
              <a:t>Valorisation, reconnaissance des différentes professions MMP</a:t>
            </a:r>
          </a:p>
          <a:p>
            <a:pPr lvl="1"/>
            <a:r>
              <a:rPr lang="fr-FR" dirty="0" smtClean="0"/>
              <a:t>Possibilité d’évolution des carrières à travers l’accès à des formations (nouveaux métiers, passerelles) </a:t>
            </a:r>
          </a:p>
          <a:p>
            <a:r>
              <a:rPr lang="fr-FR" dirty="0" smtClean="0"/>
              <a:t>Communication efficiente avec les citoyens </a:t>
            </a:r>
          </a:p>
          <a:p>
            <a:pPr lvl="1"/>
            <a:r>
              <a:rPr lang="fr-FR" dirty="0"/>
              <a:t>I</a:t>
            </a:r>
            <a:r>
              <a:rPr lang="fr-FR" dirty="0" smtClean="0"/>
              <a:t>mage des soignants =&gt; susciter des vocations</a:t>
            </a:r>
          </a:p>
          <a:p>
            <a:pPr lvl="1"/>
            <a:r>
              <a:rPr lang="fr-FR" dirty="0" smtClean="0"/>
              <a:t>Renforcer le lien avec la société et la mission de </a:t>
            </a:r>
            <a:r>
              <a:rPr lang="fr-FR" dirty="0" smtClean="0"/>
              <a:t>prévention </a:t>
            </a: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66929" y="936650"/>
            <a:ext cx="8229600" cy="1013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>
                <a:solidFill>
                  <a:schemeClr val="accent5"/>
                </a:solidFill>
              </a:rPr>
              <a:t>Attractivité des métiers de la santé</a:t>
            </a:r>
          </a:p>
        </p:txBody>
      </p:sp>
    </p:spTree>
    <p:extLst>
      <p:ext uri="{BB962C8B-B14F-4D97-AF65-F5344CB8AC3E}">
        <p14:creationId xmlns:p14="http://schemas.microsoft.com/office/powerpoint/2010/main" val="15653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1094641"/>
            <a:ext cx="8229600" cy="781981"/>
          </a:xfrm>
        </p:spPr>
        <p:txBody>
          <a:bodyPr>
            <a:normAutofit/>
          </a:bodyPr>
          <a:lstStyle/>
          <a:p>
            <a:r>
              <a:rPr lang="fr-FR" sz="3200" dirty="0" smtClean="0"/>
              <a:t>        Formation au cœur des territoires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79385" y="1915815"/>
            <a:ext cx="9144000" cy="4352020"/>
          </a:xfrm>
        </p:spPr>
        <p:txBody>
          <a:bodyPr>
            <a:normAutofit/>
          </a:bodyPr>
          <a:lstStyle/>
          <a:p>
            <a:r>
              <a:rPr lang="fr-FR" dirty="0" smtClean="0"/>
              <a:t>Enseignement modernisé et décentralisé</a:t>
            </a:r>
          </a:p>
          <a:p>
            <a:pPr lvl="1"/>
            <a:r>
              <a:rPr lang="fr-FR" dirty="0" smtClean="0"/>
              <a:t>Capsules de cours en vidéo, cours en </a:t>
            </a:r>
            <a:r>
              <a:rPr lang="fr-FR" dirty="0" err="1" smtClean="0"/>
              <a:t>visio</a:t>
            </a:r>
            <a:endParaRPr lang="fr-FR" dirty="0" smtClean="0"/>
          </a:p>
          <a:p>
            <a:pPr lvl="1"/>
            <a:r>
              <a:rPr lang="fr-FR" dirty="0" smtClean="0"/>
              <a:t>Simulation, auto-apprentissage, évaluation par ECOS</a:t>
            </a:r>
          </a:p>
          <a:p>
            <a:pPr lvl="1"/>
            <a:r>
              <a:rPr lang="fr-FR" dirty="0" smtClean="0"/>
              <a:t>Participation des </a:t>
            </a:r>
            <a:r>
              <a:rPr lang="fr-FR" dirty="0"/>
              <a:t>p</a:t>
            </a:r>
            <a:r>
              <a:rPr lang="fr-FR" dirty="0" smtClean="0"/>
              <a:t>atients-aidants formateurs (soutien ARS), compétences humaines/relationnelles</a:t>
            </a:r>
          </a:p>
          <a:p>
            <a:pPr lvl="1"/>
            <a:r>
              <a:rPr lang="fr-FR" dirty="0" smtClean="0"/>
              <a:t>Apprentissage pluri-professionnel </a:t>
            </a:r>
          </a:p>
          <a:p>
            <a:pPr lvl="2"/>
            <a:r>
              <a:rPr lang="fr-FR" dirty="0" smtClean="0"/>
              <a:t>Exemple licence sciences pour la santé</a:t>
            </a:r>
          </a:p>
          <a:p>
            <a:pPr lvl="2"/>
            <a:r>
              <a:rPr lang="fr-FR" dirty="0" smtClean="0"/>
              <a:t>Thèmes relation de soin / handicap / soins palliatifs</a:t>
            </a:r>
          </a:p>
          <a:p>
            <a:pPr lvl="1"/>
            <a:r>
              <a:rPr lang="fr-FR" dirty="0" smtClean="0"/>
              <a:t>Accompagnement pédagogique renforcé et individualisé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FC62FBC-0E3E-7B4E-AD87-D87ADB7807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0178" y="5808488"/>
            <a:ext cx="1547980" cy="89223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710" y="5152288"/>
            <a:ext cx="2771943" cy="16324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221" y="4866207"/>
            <a:ext cx="2013580" cy="198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499667"/>
            <a:ext cx="10515600" cy="913781"/>
          </a:xfrm>
        </p:spPr>
        <p:txBody>
          <a:bodyPr>
            <a:normAutofit/>
          </a:bodyPr>
          <a:lstStyle/>
          <a:p>
            <a:r>
              <a:rPr lang="fr-FR" sz="3600" dirty="0" smtClean="0"/>
              <a:t>                               Projet régional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5250" y="2729657"/>
            <a:ext cx="8972751" cy="3265502"/>
          </a:xfrm>
        </p:spPr>
        <p:txBody>
          <a:bodyPr/>
          <a:lstStyle/>
          <a:p>
            <a:r>
              <a:rPr lang="fr-FR" dirty="0" smtClean="0"/>
              <a:t>(Bio-)Campus Santé en Région</a:t>
            </a:r>
          </a:p>
          <a:p>
            <a:pPr lvl="1"/>
            <a:r>
              <a:rPr lang="fr-FR" dirty="0" smtClean="0"/>
              <a:t>Lieux de vie</a:t>
            </a:r>
          </a:p>
          <a:p>
            <a:pPr lvl="1"/>
            <a:r>
              <a:rPr lang="fr-FR" dirty="0" smtClean="0"/>
              <a:t>Espaces de travail et d’enseignement</a:t>
            </a:r>
          </a:p>
          <a:p>
            <a:pPr lvl="1"/>
            <a:r>
              <a:rPr lang="fr-FR" dirty="0"/>
              <a:t>P</a:t>
            </a:r>
            <a:r>
              <a:rPr lang="fr-FR" dirty="0" smtClean="0"/>
              <a:t>résence de la Faculté de santé : enseignants référents par site </a:t>
            </a:r>
          </a:p>
          <a:p>
            <a:pPr lvl="1"/>
            <a:r>
              <a:rPr lang="fr-FR" dirty="0" smtClean="0"/>
              <a:t>Intégrés dans les territoires</a:t>
            </a:r>
          </a:p>
          <a:p>
            <a:pPr marL="914400" lvl="2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98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25197"/>
              </p:ext>
            </p:extLst>
          </p:nvPr>
        </p:nvGraphicFramePr>
        <p:xfrm>
          <a:off x="1595357" y="798169"/>
          <a:ext cx="8262779" cy="607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45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88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DF2E110-29AF-47C1-BF70-D1912C63A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810" y="2595563"/>
            <a:ext cx="7917364" cy="947737"/>
          </a:xfrm>
        </p:spPr>
        <p:txBody>
          <a:bodyPr>
            <a:normAutofit fontScale="25000" lnSpcReduction="20000"/>
          </a:bodyPr>
          <a:lstStyle/>
          <a:p>
            <a:r>
              <a:rPr lang="fr-FR" sz="8000" dirty="0"/>
              <a:t> </a:t>
            </a:r>
            <a:r>
              <a:rPr lang="fr-FR" sz="8000" dirty="0" smtClean="0"/>
              <a:t>                                 </a:t>
            </a:r>
            <a:r>
              <a:rPr lang="fr-FR" sz="11200" dirty="0" smtClean="0"/>
              <a:t>Didier CARRIE</a:t>
            </a:r>
          </a:p>
          <a:p>
            <a:r>
              <a:rPr lang="fr-FR" sz="8000" dirty="0" smtClean="0"/>
              <a:t>                                     Doyen </a:t>
            </a:r>
            <a:r>
              <a:rPr lang="fr-FR" sz="8000" dirty="0"/>
              <a:t>Assesseur </a:t>
            </a:r>
            <a:endParaRPr lang="fr-FR" sz="8000" dirty="0" smtClean="0"/>
          </a:p>
          <a:p>
            <a:r>
              <a:rPr lang="fr-FR" sz="8000" dirty="0" smtClean="0"/>
              <a:t>                         UFR </a:t>
            </a:r>
            <a:r>
              <a:rPr lang="fr-FR" sz="8000" dirty="0"/>
              <a:t>Santé de Toulouse (</a:t>
            </a:r>
            <a:r>
              <a:rPr lang="fr-FR" sz="8000" dirty="0" smtClean="0"/>
              <a:t>MMOPP)</a:t>
            </a:r>
            <a:endParaRPr lang="fr-FR" sz="80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BD5EC8-0539-4056-AC16-7E555AB57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9696" y="4639647"/>
            <a:ext cx="10187302" cy="842723"/>
          </a:xfrm>
        </p:spPr>
        <p:txBody>
          <a:bodyPr>
            <a:noAutofit/>
          </a:bodyPr>
          <a:lstStyle/>
          <a:p>
            <a:r>
              <a:rPr lang="fr-FR" sz="2800" dirty="0" smtClean="0"/>
              <a:t> </a:t>
            </a:r>
            <a:r>
              <a:rPr lang="fr-FR" sz="2800" dirty="0"/>
              <a:t>De la réforme des études de médecine (2e et 3e cycle) et de l’</a:t>
            </a:r>
            <a:r>
              <a:rPr lang="fr-FR" sz="2800" dirty="0" err="1"/>
              <a:t>universitarisation</a:t>
            </a:r>
            <a:r>
              <a:rPr lang="fr-FR" sz="2800" dirty="0"/>
              <a:t> des centres hospitaliers non universitaires </a:t>
            </a:r>
          </a:p>
        </p:txBody>
      </p:sp>
    </p:spTree>
    <p:extLst>
      <p:ext uri="{BB962C8B-B14F-4D97-AF65-F5344CB8AC3E}">
        <p14:creationId xmlns:p14="http://schemas.microsoft.com/office/powerpoint/2010/main" val="15284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891" y="1012057"/>
            <a:ext cx="11222547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Enjeux partagés de la politique territoriale pour la Faculté de Santé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1680980" y="1857042"/>
          <a:ext cx="8729615" cy="480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4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468" y="865721"/>
            <a:ext cx="11492437" cy="11430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Etat des lieux des stages en région pour  les internes et les étudiants en médecine </a:t>
            </a:r>
            <a:endParaRPr lang="fr-FR" sz="2400" dirty="0"/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1731275" y="1752600"/>
            <a:ext cx="8854671" cy="4698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Expérience des stages des internes depuis 10-15 ans</a:t>
            </a:r>
          </a:p>
          <a:p>
            <a:r>
              <a:rPr lang="fr-FR" sz="2800" dirty="0"/>
              <a:t>Valeur ajoutée incontestable pour augmenter la démographie médicale territoriale </a:t>
            </a:r>
          </a:p>
          <a:p>
            <a:r>
              <a:rPr lang="fr-FR" sz="2800" dirty="0"/>
              <a:t>Assistants partagés (2 ans) 15 à 20% restent en Région car attractivité majeure des métropoles</a:t>
            </a:r>
          </a:p>
          <a:p>
            <a:r>
              <a:rPr lang="fr-FR" sz="2800" dirty="0"/>
              <a:t>Découverte du territoire plus précoce dès le 2</a:t>
            </a:r>
            <a:r>
              <a:rPr lang="fr-FR" sz="2800" baseline="30000" dirty="0"/>
              <a:t>e</a:t>
            </a:r>
            <a:r>
              <a:rPr lang="fr-FR" sz="2800" dirty="0"/>
              <a:t> cycle R2C</a:t>
            </a:r>
          </a:p>
          <a:p>
            <a:pPr lvl="1"/>
            <a:r>
              <a:rPr lang="fr-FR" sz="2400" dirty="0"/>
              <a:t>Stages en médecine générale pour tous les étudiants depuis plus de    15 ans (80% Toulouse/20% en région et l’été 40% en région)</a:t>
            </a:r>
          </a:p>
          <a:p>
            <a:pPr lvl="1"/>
            <a:r>
              <a:rPr lang="fr-FR" sz="2400" dirty="0"/>
              <a:t>Début du partenariat CHU-CH depuis l’été 2021 en Occitanie Ouest</a:t>
            </a:r>
          </a:p>
          <a:p>
            <a:pPr lvl="1"/>
            <a:r>
              <a:rPr lang="fr-FR" sz="2400" dirty="0"/>
              <a:t>Modalités pédagogiques et administratives calquées sur le 3</a:t>
            </a:r>
            <a:r>
              <a:rPr lang="fr-FR" sz="2400" baseline="30000" dirty="0"/>
              <a:t>e</a:t>
            </a:r>
            <a:r>
              <a:rPr lang="fr-FR" sz="2400" dirty="0"/>
              <a:t> cycle</a:t>
            </a:r>
          </a:p>
          <a:p>
            <a:pPr lvl="1"/>
            <a:r>
              <a:rPr lang="fr-FR" sz="2400" dirty="0"/>
              <a:t>Temps plein 1 mois de stage alterné avec les cours favorise la mobilité en région</a:t>
            </a:r>
          </a:p>
        </p:txBody>
      </p:sp>
    </p:spTree>
    <p:extLst>
      <p:ext uri="{BB962C8B-B14F-4D97-AF65-F5344CB8AC3E}">
        <p14:creationId xmlns:p14="http://schemas.microsoft.com/office/powerpoint/2010/main" val="29096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1260671"/>
            <a:ext cx="8229600" cy="894822"/>
          </a:xfrm>
        </p:spPr>
        <p:txBody>
          <a:bodyPr/>
          <a:lstStyle/>
          <a:p>
            <a:r>
              <a:rPr lang="fr-FR" dirty="0" smtClean="0"/>
              <a:t>                      Problèmes rencontrés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1337" y="2389253"/>
            <a:ext cx="8756166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3</a:t>
            </a:r>
            <a:r>
              <a:rPr lang="fr-FR" baseline="30000" dirty="0" smtClean="0"/>
              <a:t>e</a:t>
            </a:r>
            <a:r>
              <a:rPr lang="fr-FR" dirty="0" smtClean="0"/>
              <a:t> cycle 2 à 3 stages en périphérie selon les DES</a:t>
            </a:r>
          </a:p>
          <a:p>
            <a:pPr lvl="1"/>
            <a:r>
              <a:rPr lang="fr-FR" dirty="0" smtClean="0"/>
              <a:t>Difficulté en raison du nombre contraint d’internes de pourvoir répartir entre CHU et périphérie</a:t>
            </a:r>
          </a:p>
          <a:p>
            <a:r>
              <a:rPr lang="fr-FR" dirty="0" smtClean="0"/>
              <a:t>Disciplines disparaissent de certains CH </a:t>
            </a:r>
          </a:p>
          <a:p>
            <a:pPr lvl="1"/>
            <a:r>
              <a:rPr lang="fr-FR" dirty="0" smtClean="0"/>
              <a:t>DES de Radiologie et de Gastro-entérologie</a:t>
            </a:r>
          </a:p>
          <a:p>
            <a:r>
              <a:rPr lang="fr-FR" dirty="0" smtClean="0"/>
              <a:t>Assistant Partagé: </a:t>
            </a:r>
            <a:r>
              <a:rPr lang="fr-FR" dirty="0" smtClean="0"/>
              <a:t>diminution des demandes 50-70 =&gt; </a:t>
            </a:r>
            <a:r>
              <a:rPr lang="fr-FR" dirty="0" smtClean="0"/>
              <a:t>30/an</a:t>
            </a:r>
            <a:endParaRPr lang="fr-FR" dirty="0" smtClean="0"/>
          </a:p>
          <a:p>
            <a:pPr lvl="1"/>
            <a:r>
              <a:rPr lang="fr-FR" dirty="0" smtClean="0"/>
              <a:t>Positionnement par rapport au Docteur Junior</a:t>
            </a:r>
          </a:p>
          <a:p>
            <a:pPr lvl="1"/>
            <a:r>
              <a:rPr lang="fr-FR" dirty="0" smtClean="0"/>
              <a:t>Gestion des trajets</a:t>
            </a:r>
          </a:p>
          <a:p>
            <a:r>
              <a:rPr lang="fr-FR" dirty="0" smtClean="0"/>
              <a:t>Problèmes logistiques (logement, transport)</a:t>
            </a:r>
          </a:p>
        </p:txBody>
      </p:sp>
    </p:spTree>
    <p:extLst>
      <p:ext uri="{BB962C8B-B14F-4D97-AF65-F5344CB8AC3E}">
        <p14:creationId xmlns:p14="http://schemas.microsoft.com/office/powerpoint/2010/main" val="37870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201" y="1084411"/>
            <a:ext cx="10976828" cy="114300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           Etat des lieux des stages en région pour les formations paramédicales et la maïeutique</a:t>
            </a:r>
            <a:endParaRPr lang="fr-FR" sz="2000" dirty="0"/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1888619" y="2103051"/>
            <a:ext cx="836130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Stages dans les territoires présents pour toutes les formations</a:t>
            </a:r>
          </a:p>
          <a:p>
            <a:r>
              <a:rPr lang="fr-FR" dirty="0"/>
              <a:t>Maillage</a:t>
            </a:r>
            <a:r>
              <a:rPr lang="fr-FR" sz="2800" dirty="0"/>
              <a:t> </a:t>
            </a:r>
            <a:r>
              <a:rPr lang="fr-FR" dirty="0"/>
              <a:t>territorial très développé (notamment modèle des IFSI)</a:t>
            </a:r>
            <a:endParaRPr lang="fr-FR" sz="2800" dirty="0"/>
          </a:p>
          <a:p>
            <a:r>
              <a:rPr lang="fr-FR" dirty="0"/>
              <a:t>Problèmes rencontrés </a:t>
            </a:r>
          </a:p>
          <a:p>
            <a:pPr lvl="1"/>
            <a:r>
              <a:rPr lang="fr-FR" dirty="0"/>
              <a:t>Capacités d’accueil en tension des lieux de stage </a:t>
            </a:r>
          </a:p>
          <a:p>
            <a:pPr lvl="1"/>
            <a:r>
              <a:rPr lang="fr-FR" dirty="0"/>
              <a:t>Freins logistiques (logement, frais)</a:t>
            </a:r>
          </a:p>
        </p:txBody>
      </p:sp>
    </p:spTree>
    <p:extLst>
      <p:ext uri="{BB962C8B-B14F-4D97-AF65-F5344CB8AC3E}">
        <p14:creationId xmlns:p14="http://schemas.microsoft.com/office/powerpoint/2010/main" val="25328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199" y="2861170"/>
            <a:ext cx="8963403" cy="1143000"/>
          </a:xfrm>
        </p:spPr>
        <p:txBody>
          <a:bodyPr>
            <a:noAutofit/>
          </a:bodyPr>
          <a:lstStyle/>
          <a:p>
            <a:r>
              <a:rPr lang="fr-FR" sz="5400" dirty="0" smtClean="0"/>
              <a:t>Propositions et perspectives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8193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3265" y="1079400"/>
            <a:ext cx="8229600" cy="794225"/>
          </a:xfrm>
        </p:spPr>
        <p:txBody>
          <a:bodyPr>
            <a:normAutofit/>
          </a:bodyPr>
          <a:lstStyle/>
          <a:p>
            <a:r>
              <a:rPr lang="fr-FR" dirty="0" smtClean="0"/>
              <a:t>Développement des Stages en Région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04931" y="5571107"/>
            <a:ext cx="6596473" cy="842514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fr-FR" dirty="0" smtClean="0"/>
              <a:t>Lieux de vie et espaces de travail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Transports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215557428"/>
              </p:ext>
            </p:extLst>
          </p:nvPr>
        </p:nvGraphicFramePr>
        <p:xfrm>
          <a:off x="1725175" y="1263220"/>
          <a:ext cx="8686801" cy="3793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55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749" y="1435215"/>
            <a:ext cx="11250745" cy="913781"/>
          </a:xfrm>
        </p:spPr>
        <p:txBody>
          <a:bodyPr>
            <a:normAutofit/>
          </a:bodyPr>
          <a:lstStyle/>
          <a:p>
            <a:r>
              <a:rPr lang="fr-FR" sz="2400" dirty="0" smtClean="0"/>
              <a:t>         Promotion des différentes modalités d’exercice dès la formation initiale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9112" y="2638028"/>
            <a:ext cx="8499610" cy="4277662"/>
          </a:xfrm>
        </p:spPr>
        <p:txBody>
          <a:bodyPr>
            <a:normAutofit/>
          </a:bodyPr>
          <a:lstStyle/>
          <a:p>
            <a:r>
              <a:rPr lang="fr-FR" dirty="0" smtClean="0"/>
              <a:t>Sur l’ensemble du territoire +++++</a:t>
            </a:r>
          </a:p>
          <a:p>
            <a:r>
              <a:rPr lang="fr-FR" dirty="0" smtClean="0"/>
              <a:t>Exercice libéral, exercice hospitalier</a:t>
            </a:r>
          </a:p>
          <a:p>
            <a:pPr lvl="1"/>
            <a:r>
              <a:rPr lang="fr-FR" dirty="0" smtClean="0"/>
              <a:t>Maisons de santé</a:t>
            </a:r>
          </a:p>
          <a:p>
            <a:pPr lvl="1"/>
            <a:r>
              <a:rPr lang="fr-FR" dirty="0" smtClean="0"/>
              <a:t>Stages mixtes (gériatrie/EHPAD, CH/cabinet libéral)</a:t>
            </a:r>
          </a:p>
          <a:p>
            <a:r>
              <a:rPr lang="fr-FR" dirty="0" smtClean="0"/>
              <a:t>Exercice pluri-professionnel</a:t>
            </a:r>
          </a:p>
          <a:p>
            <a:pPr lvl="1"/>
            <a:r>
              <a:rPr lang="fr-FR" dirty="0" smtClean="0"/>
              <a:t>Lieux de stages partagés</a:t>
            </a:r>
          </a:p>
          <a:p>
            <a:pPr lvl="1"/>
            <a:r>
              <a:rPr lang="fr-FR" dirty="0" smtClean="0"/>
              <a:t>Formations communes aux étudiants en santé, service sanitaire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44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682</Words>
  <Application>Microsoft Office PowerPoint</Application>
  <PresentationFormat>Grand écran</PresentationFormat>
  <Paragraphs>97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Enjeux partagés de la politique territoriale pour la Faculté de Santé</vt:lpstr>
      <vt:lpstr>Etat des lieux des stages en région pour  les internes et les étudiants en médecine </vt:lpstr>
      <vt:lpstr>                      Problèmes rencontrés</vt:lpstr>
      <vt:lpstr>           Etat des lieux des stages en région pour les formations paramédicales et la maïeutique</vt:lpstr>
      <vt:lpstr>Propositions et perspectives</vt:lpstr>
      <vt:lpstr>Développement des Stages en Région</vt:lpstr>
      <vt:lpstr>         Promotion des différentes modalités d’exercice dès la formation initiale</vt:lpstr>
      <vt:lpstr>             Attractivité des métiers de la santé</vt:lpstr>
      <vt:lpstr>Présentation PowerPoint</vt:lpstr>
      <vt:lpstr>        Formation au cœur des territoires</vt:lpstr>
      <vt:lpstr>                               Projet régional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COMM SANTE</dc:creator>
  <cp:lastModifiedBy>CARRIE Didier</cp:lastModifiedBy>
  <cp:revision>21</cp:revision>
  <dcterms:created xsi:type="dcterms:W3CDTF">2020-12-16T18:30:32Z</dcterms:created>
  <dcterms:modified xsi:type="dcterms:W3CDTF">2022-09-03T20:43:30Z</dcterms:modified>
</cp:coreProperties>
</file>