
<file path=[Content_Types].xml><?xml version="1.0" encoding="utf-8"?>
<Types xmlns="http://schemas.openxmlformats.org/package/2006/content-types">
  <Default Extension="E8D32D4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5" r:id="rId6"/>
    <p:sldId id="259" r:id="rId7"/>
    <p:sldId id="261" r:id="rId8"/>
    <p:sldId id="264" r:id="rId9"/>
    <p:sldId id="270" r:id="rId10"/>
    <p:sldId id="263" r:id="rId11"/>
    <p:sldId id="269" r:id="rId12"/>
    <p:sldId id="272" r:id="rId13"/>
    <p:sldId id="262" r:id="rId14"/>
    <p:sldId id="267"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1" autoAdjust="0"/>
    <p:restoredTop sz="94660"/>
  </p:normalViewPr>
  <p:slideViewPr>
    <p:cSldViewPr snapToGrid="0">
      <p:cViewPr varScale="1">
        <p:scale>
          <a:sx n="107" d="100"/>
          <a:sy n="107" d="100"/>
        </p:scale>
        <p:origin x="13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12/30/2024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E8D32D40"/><Relationship Id="rId7" Type="http://schemas.openxmlformats.org/officeDocument/2006/relationships/image" Target="../media/image3.png"/><Relationship Id="rId2" Type="http://schemas.openxmlformats.org/officeDocument/2006/relationships/hyperlink" Target="mailto:referent-handicap-mutualise.nouvelle-aquitaine@ch-libourne.fr" TargetMode="External"/><Relationship Id="rId1" Type="http://schemas.openxmlformats.org/officeDocument/2006/relationships/slideLayout" Target="../slideLayouts/slideLayout1.xml"/><Relationship Id="rId6" Type="http://schemas.openxmlformats.org/officeDocument/2006/relationships/hyperlink" Target="mailto:referenthandicap@ch-agen-nerac.fr" TargetMode="External"/><Relationship Id="rId5" Type="http://schemas.openxmlformats.org/officeDocument/2006/relationships/hyperlink" Target="mailto:goulesquel@ch-agen-nerac.fr" TargetMode="External"/><Relationship Id="rId4" Type="http://schemas.openxmlformats.org/officeDocument/2006/relationships/image" Target="../media/image2.E8D32D40"/></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iphfp.fr/sites/default/files/2024-01/Catalogue%20des%20interventions%202024-01%20version%20publication%20OK.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apasom.org/" TargetMode="External"/><Relationship Id="rId2" Type="http://schemas.openxmlformats.org/officeDocument/2006/relationships/hyperlink" Target="https://www.fhf.fr/en-regions/nouvelle-aquitaine/nos-actualites/fiphfp-presentation-du-referent-handicap-mutualise-nouvelle-aquitaine" TargetMode="External"/><Relationship Id="rId1" Type="http://schemas.openxmlformats.org/officeDocument/2006/relationships/slideLayout" Target="../slideLayouts/slideLayout2.xml"/><Relationship Id="rId4" Type="http://schemas.openxmlformats.org/officeDocument/2006/relationships/hyperlink" Target="https://www.plateforme.irsa.f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pisourd.ch/?theme=dicocomplet" TargetMode="External"/><Relationship Id="rId3" Type="http://schemas.openxmlformats.org/officeDocument/2006/relationships/hyperlink" Target="https://youtu.be/LMovkDo8JIg?feature=shared" TargetMode="External"/><Relationship Id="rId7" Type="http://schemas.openxmlformats.org/officeDocument/2006/relationships/hyperlink" Target="http://www.sematos.eu/lsf.html" TargetMode="External"/><Relationship Id="rId2" Type="http://schemas.openxmlformats.org/officeDocument/2006/relationships/hyperlink" Target="https://www.fhf.fr/en-regions/nouvelle-aquitaine/nos-actualites/fiphfp-presentation-du-referent-handicap-mutualise-nouvelle-aquitaine" TargetMode="External"/><Relationship Id="rId1" Type="http://schemas.openxmlformats.org/officeDocument/2006/relationships/slideLayout" Target="../slideLayouts/slideLayout2.xml"/><Relationship Id="rId6" Type="http://schemas.openxmlformats.org/officeDocument/2006/relationships/hyperlink" Target="https://www.elix-lsf.fr/" TargetMode="External"/><Relationship Id="rId5" Type="http://schemas.openxmlformats.org/officeDocument/2006/relationships/hyperlink" Target="https://youtu.be/JVEtVhXbyeE?feature=shared" TargetMode="External"/><Relationship Id="rId4" Type="http://schemas.openxmlformats.org/officeDocument/2006/relationships/hyperlink" Target="https://youtu.be/oCACTtUVEfg?feature=shar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k9MYUafPt4s?feature=shared" TargetMode="External"/><Relationship Id="rId2" Type="http://schemas.openxmlformats.org/officeDocument/2006/relationships/hyperlink" Target="https://youtu.be/zOT2v8KennI?feature=shared" TargetMode="External"/><Relationship Id="rId1" Type="http://schemas.openxmlformats.org/officeDocument/2006/relationships/slideLayout" Target="../slideLayouts/slideLayout2.xml"/><Relationship Id="rId6" Type="http://schemas.openxmlformats.org/officeDocument/2006/relationships/hyperlink" Target="https://www.deaco.fr/conseils/aides-financieres-sourd-malentendant/79-prestation-appui-specifique-handicap-auditif?srsltid=AfmBOooZi_cLkaXdg0UTDRnNU6MBV4Iqk4TgxENpd2dgFH9cftqFueU9" TargetMode="External"/><Relationship Id="rId5" Type="http://schemas.openxmlformats.org/officeDocument/2006/relationships/hyperlink" Target="https://association-traitdunion-handis.fr/une-appli-gratuite-pour-apprendre-les-bases-de-la-langue-des-signes/#:~:text=Comment%20acc%C3%A9der%20%C3%A0%20cette%20plateforme,fondation%2Dvoltaire.fr%2Flanding" TargetMode="External"/><Relationship Id="rId4" Type="http://schemas.openxmlformats.org/officeDocument/2006/relationships/hyperlink" Target="https://youtu.be/QHNWEZE0G2o?feature=shar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ftils.fr/" TargetMode="External"/><Relationship Id="rId2" Type="http://schemas.openxmlformats.org/officeDocument/2006/relationships/hyperlink" Target="https://biglanguage-com.translate.goog/?s=interpreter+vs+translator&amp;_x_tr_sl=en&amp;_x_tr_tl=fr&amp;_x_tr_hl=fr&amp;_x_tr_pto=r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r.wikipedia.org/wiki/D%C3%A9cret_en_France" TargetMode="External"/><Relationship Id="rId2" Type="http://schemas.openxmlformats.org/officeDocument/2006/relationships/hyperlink" Target="https://fr.wikipedia.org/wiki/France" TargetMode="External"/><Relationship Id="rId1" Type="http://schemas.openxmlformats.org/officeDocument/2006/relationships/slideLayout" Target="../slideLayouts/slideLayout2.xml"/><Relationship Id="rId4" Type="http://schemas.openxmlformats.org/officeDocument/2006/relationships/hyperlink" Target="https://fr.wikipedia.org/wiki/Code_de_l%27%C3%A9duca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A3B76-E1A7-4872-88F8-1E5F59960D85}"/>
              </a:ext>
            </a:extLst>
          </p:cNvPr>
          <p:cNvSpPr>
            <a:spLocks noGrp="1"/>
          </p:cNvSpPr>
          <p:nvPr>
            <p:ph type="ctrTitle"/>
          </p:nvPr>
        </p:nvSpPr>
        <p:spPr>
          <a:xfrm>
            <a:off x="2530361" y="1884984"/>
            <a:ext cx="9386046" cy="1832389"/>
          </a:xfrm>
        </p:spPr>
        <p:txBody>
          <a:bodyPr>
            <a:normAutofit/>
          </a:bodyPr>
          <a:lstStyle/>
          <a:p>
            <a:pPr marL="457200" algn="ctr"/>
            <a:r>
              <a:rPr lang="fr-FR" sz="36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Découvrir et s’initier à la Langue des Signes Française (LSF) </a:t>
            </a:r>
            <a:br>
              <a:rPr lang="fr-FR" sz="36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r>
              <a:rPr lang="fr-FR" sz="3600" b="1" dirty="0">
                <a:solidFill>
                  <a:schemeClr val="bg2">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le 22 novembre 2024</a:t>
            </a:r>
            <a:endParaRPr lang="fr-FR" dirty="0"/>
          </a:p>
        </p:txBody>
      </p:sp>
      <p:sp>
        <p:nvSpPr>
          <p:cNvPr id="3" name="Sous-titre 2">
            <a:extLst>
              <a:ext uri="{FF2B5EF4-FFF2-40B4-BE49-F238E27FC236}">
                <a16:creationId xmlns:a16="http://schemas.microsoft.com/office/drawing/2014/main" id="{8A624983-87A8-4C5B-AA26-84EF447DFF99}"/>
              </a:ext>
            </a:extLst>
          </p:cNvPr>
          <p:cNvSpPr>
            <a:spLocks noGrp="1"/>
          </p:cNvSpPr>
          <p:nvPr>
            <p:ph type="subTitle" idx="1"/>
          </p:nvPr>
        </p:nvSpPr>
        <p:spPr>
          <a:xfrm>
            <a:off x="2184401" y="4444999"/>
            <a:ext cx="5384799" cy="1524001"/>
          </a:xfrm>
        </p:spPr>
        <p:txBody>
          <a:bodyPr>
            <a:normAutofit/>
          </a:bodyPr>
          <a:lstStyle/>
          <a:p>
            <a:pPr marL="449580"/>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Magali </a:t>
            </a:r>
            <a:r>
              <a:rPr lang="fr-FR" sz="1600" b="1" dirty="0" err="1">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Doumèche</a:t>
            </a:r>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600" i="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Référente Handicap mutualisée Nouvelle Aquitaine</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6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06 75 17 52 71 </a:t>
            </a:r>
            <a:endParaRPr lang="fr-FR" sz="1600"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449580"/>
            <a:r>
              <a:rPr lang="fr-FR" sz="1100" b="1" i="1" u="sng"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referent-handicap-mutualise.nouvelle-aquitaine@ch-libourne.fr</a:t>
            </a:r>
            <a:endParaRPr lang="fr-FR" sz="1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9" name="Image 18">
            <a:extLst>
              <a:ext uri="{FF2B5EF4-FFF2-40B4-BE49-F238E27FC236}">
                <a16:creationId xmlns:a16="http://schemas.microsoft.com/office/drawing/2014/main" id="{0BA53B8B-8F72-4D96-8A73-32B0B95616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22674" y="279400"/>
            <a:ext cx="1190626" cy="1066800"/>
          </a:xfrm>
          <a:prstGeom prst="rect">
            <a:avLst/>
          </a:prstGeom>
          <a:noFill/>
          <a:ln>
            <a:noFill/>
          </a:ln>
        </p:spPr>
      </p:pic>
      <p:pic>
        <p:nvPicPr>
          <p:cNvPr id="20" name="Image 19">
            <a:extLst>
              <a:ext uri="{FF2B5EF4-FFF2-40B4-BE49-F238E27FC236}">
                <a16:creationId xmlns:a16="http://schemas.microsoft.com/office/drawing/2014/main" id="{D51ABB1C-B277-4044-9375-E5E063779D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982200" y="362266"/>
            <a:ext cx="1003300" cy="1091566"/>
          </a:xfrm>
          <a:prstGeom prst="rect">
            <a:avLst/>
          </a:prstGeom>
          <a:noFill/>
          <a:ln>
            <a:noFill/>
          </a:ln>
        </p:spPr>
      </p:pic>
      <p:sp>
        <p:nvSpPr>
          <p:cNvPr id="21" name="Sous-titre 2">
            <a:extLst>
              <a:ext uri="{FF2B5EF4-FFF2-40B4-BE49-F238E27FC236}">
                <a16:creationId xmlns:a16="http://schemas.microsoft.com/office/drawing/2014/main" id="{48CA1172-3DC5-4EE6-8D0A-DFB79183D7F6}"/>
              </a:ext>
            </a:extLst>
          </p:cNvPr>
          <p:cNvSpPr txBox="1">
            <a:spLocks/>
          </p:cNvSpPr>
          <p:nvPr/>
        </p:nvSpPr>
        <p:spPr>
          <a:xfrm>
            <a:off x="7708900" y="4445000"/>
            <a:ext cx="4318000" cy="1555752"/>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449580" algn="ctr"/>
            <a:r>
              <a:rPr lang="fr-FR" sz="1600" b="1" i="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Loïc </a:t>
            </a:r>
            <a:r>
              <a:rPr lang="fr-FR" sz="1600" b="1" i="1" dirty="0" err="1">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rPr>
              <a:t>Goulesque</a:t>
            </a:r>
            <a:endParaRPr lang="fr-FR" b="1" i="1" dirty="0">
              <a:solidFill>
                <a:schemeClr val="bg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fr-FR" sz="1300"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Référent handicap Agen Nérac</a:t>
            </a:r>
          </a:p>
          <a:p>
            <a:pPr algn="ctr"/>
            <a:r>
              <a:rPr lang="fr-FR" sz="1100" b="1" i="1"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goulesquel@ch-agen-nerac.fr</a:t>
            </a:r>
            <a:endParaRPr lang="fr-FR" sz="11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1100" b="1" i="1" u="sng"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referenthandicap@ch-agen-nerac.fr</a:t>
            </a:r>
            <a:endParaRPr lang="fr-FR" sz="11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1600" dirty="0">
                <a:solidFill>
                  <a:srgbClr val="FFC000"/>
                </a:solidFill>
              </a:rPr>
              <a:t>05 53 69 73 69</a:t>
            </a:r>
          </a:p>
        </p:txBody>
      </p:sp>
      <p:pic>
        <p:nvPicPr>
          <p:cNvPr id="1039" name="Picture 15" descr="1715667943058">
            <a:extLst>
              <a:ext uri="{FF2B5EF4-FFF2-40B4-BE49-F238E27FC236}">
                <a16:creationId xmlns:a16="http://schemas.microsoft.com/office/drawing/2014/main" id="{7AE622B6-D1CD-4E9D-BF40-CC31A876C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4912" y="6000751"/>
            <a:ext cx="3111495" cy="62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4">
            <a:extLst>
              <a:ext uri="{FF2B5EF4-FFF2-40B4-BE49-F238E27FC236}">
                <a16:creationId xmlns:a16="http://schemas.microsoft.com/office/drawing/2014/main" id="{01D6D4D3-9185-4FA3-B9DD-F6047E9206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0" y="5899978"/>
            <a:ext cx="1231900" cy="72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493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2592925" y="624110"/>
            <a:ext cx="8911687" cy="649378"/>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Vous êtes prêts?</a:t>
            </a:r>
            <a:br>
              <a:rPr lang="fr-FR" b="1" dirty="0">
                <a:solidFill>
                  <a:schemeClr val="bg2">
                    <a:lumMod val="50000"/>
                  </a:schemeClr>
                </a:solidFill>
                <a:latin typeface="Arial" panose="020B0604020202020204" pitchFamily="34" charset="0"/>
                <a:cs typeface="Arial" panose="020B0604020202020204" pitchFamily="34" charset="0"/>
              </a:rPr>
            </a:br>
            <a:endParaRPr lang="fr-FR" b="1" dirty="0">
              <a:solidFill>
                <a:schemeClr val="bg2">
                  <a:lumMod val="50000"/>
                </a:schemeClr>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087625" y="1273488"/>
            <a:ext cx="10416987" cy="5316070"/>
          </a:xfrm>
        </p:spPr>
        <p:txBody>
          <a:bodyPr>
            <a:noAutofit/>
          </a:bodyPr>
          <a:lstStyle/>
          <a:p>
            <a:r>
              <a:rPr lang="fr-FR" sz="2800" b="1" dirty="0">
                <a:solidFill>
                  <a:schemeClr val="bg2">
                    <a:lumMod val="25000"/>
                  </a:schemeClr>
                </a:solidFill>
              </a:rPr>
              <a:t>Parlons un peu des prénoms</a:t>
            </a:r>
          </a:p>
          <a:p>
            <a:pPr lvl="1"/>
            <a:r>
              <a:rPr lang="fr-FR" sz="2800" b="1" dirty="0">
                <a:solidFill>
                  <a:schemeClr val="bg2">
                    <a:lumMod val="25000"/>
                  </a:schemeClr>
                </a:solidFill>
              </a:rPr>
              <a:t>Les prénoms sont épelés en dactylologie (alphabet)</a:t>
            </a:r>
          </a:p>
          <a:p>
            <a:pPr lvl="1"/>
            <a:r>
              <a:rPr lang="fr-FR" sz="2800" b="1" dirty="0">
                <a:solidFill>
                  <a:schemeClr val="bg2">
                    <a:lumMod val="25000"/>
                  </a:schemeClr>
                </a:solidFill>
              </a:rPr>
              <a:t>Les surnoms sont couramment utilisés </a:t>
            </a:r>
          </a:p>
          <a:p>
            <a:pPr lvl="1"/>
            <a:r>
              <a:rPr lang="fr-FR" sz="2800" b="1" dirty="0">
                <a:solidFill>
                  <a:schemeClr val="bg2">
                    <a:lumMod val="25000"/>
                  </a:schemeClr>
                </a:solidFill>
              </a:rPr>
              <a:t>Le surnom en LSF est choisi entre les personnes sourdes</a:t>
            </a:r>
          </a:p>
          <a:p>
            <a:pPr lvl="1"/>
            <a:r>
              <a:rPr lang="fr-FR" sz="2800" b="1" dirty="0">
                <a:solidFill>
                  <a:schemeClr val="bg2">
                    <a:lumMod val="25000"/>
                  </a:schemeClr>
                </a:solidFill>
              </a:rPr>
              <a:t>Ce surnom reflète l’identité de la personne </a:t>
            </a:r>
          </a:p>
        </p:txBody>
      </p:sp>
      <p:sp>
        <p:nvSpPr>
          <p:cNvPr id="4" name="ZoneTexte 3">
            <a:extLst>
              <a:ext uri="{FF2B5EF4-FFF2-40B4-BE49-F238E27FC236}">
                <a16:creationId xmlns:a16="http://schemas.microsoft.com/office/drawing/2014/main" id="{81069980-78C5-44AF-B4CB-1E3E0B66D980}"/>
              </a:ext>
            </a:extLst>
          </p:cNvPr>
          <p:cNvSpPr txBox="1"/>
          <p:nvPr/>
        </p:nvSpPr>
        <p:spPr>
          <a:xfrm rot="20481358">
            <a:off x="2339201" y="4848831"/>
            <a:ext cx="7513595" cy="646331"/>
          </a:xfrm>
          <a:prstGeom prst="rect">
            <a:avLst/>
          </a:prstGeom>
          <a:noFill/>
        </p:spPr>
        <p:txBody>
          <a:bodyPr wrap="none" rtlCol="0">
            <a:spAutoFit/>
          </a:bodyPr>
          <a:lstStyle/>
          <a:p>
            <a:r>
              <a:rPr lang="fr-FR" sz="3600" b="1" i="1" dirty="0">
                <a:solidFill>
                  <a:schemeClr val="tx2"/>
                </a:solidFill>
              </a:rPr>
              <a:t>Et toi, ce serait quoi ton prénom?</a:t>
            </a:r>
          </a:p>
        </p:txBody>
      </p:sp>
    </p:spTree>
    <p:extLst>
      <p:ext uri="{BB962C8B-B14F-4D97-AF65-F5344CB8AC3E}">
        <p14:creationId xmlns:p14="http://schemas.microsoft.com/office/powerpoint/2010/main" val="321900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2592925" y="624110"/>
            <a:ext cx="8911687" cy="649378"/>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Vous êtes prêts?</a:t>
            </a:r>
            <a:br>
              <a:rPr lang="fr-FR" b="1" dirty="0">
                <a:solidFill>
                  <a:schemeClr val="bg2">
                    <a:lumMod val="50000"/>
                  </a:schemeClr>
                </a:solidFill>
                <a:latin typeface="Arial" panose="020B0604020202020204" pitchFamily="34" charset="0"/>
                <a:cs typeface="Arial" panose="020B0604020202020204" pitchFamily="34" charset="0"/>
              </a:rPr>
            </a:br>
            <a:r>
              <a:rPr lang="fr-FR" b="1" dirty="0">
                <a:solidFill>
                  <a:schemeClr val="bg2">
                    <a:lumMod val="50000"/>
                  </a:schemeClr>
                </a:solidFill>
                <a:latin typeface="Arial" panose="020B0604020202020204" pitchFamily="34" charset="0"/>
                <a:cs typeface="Arial" panose="020B0604020202020204" pitchFamily="34" charset="0"/>
              </a:rPr>
              <a:t>Eloignez vous du bureau!</a:t>
            </a: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320916" y="1489388"/>
            <a:ext cx="9015412" cy="5368612"/>
          </a:xfrm>
        </p:spPr>
        <p:txBody>
          <a:bodyPr>
            <a:noAutofit/>
          </a:bodyPr>
          <a:lstStyle/>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Bonjour a tous!</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 m’appelle …</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Content de vous rencontrer!</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Ca va?</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OUI							NON</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Puis-je vous aider?</a:t>
            </a:r>
          </a:p>
          <a:p>
            <a:r>
              <a:rPr lang="fr-FR"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Au revoir</a:t>
            </a:r>
          </a:p>
          <a:p>
            <a:pPr marL="0" indent="0" algn="ctr">
              <a:buNone/>
            </a:pPr>
            <a:r>
              <a:rPr lang="fr-FR" sz="3600" b="1" dirty="0">
                <a:solidFill>
                  <a:schemeClr val="bg2">
                    <a:lumMod val="25000"/>
                  </a:schemeClr>
                </a:solidFill>
              </a:rPr>
              <a:t>	</a:t>
            </a:r>
          </a:p>
        </p:txBody>
      </p:sp>
      <p:sp>
        <p:nvSpPr>
          <p:cNvPr id="4" name="Rectangle 3">
            <a:extLst>
              <a:ext uri="{FF2B5EF4-FFF2-40B4-BE49-F238E27FC236}">
                <a16:creationId xmlns:a16="http://schemas.microsoft.com/office/drawing/2014/main" id="{BA024883-B6CD-4453-8BAA-92438FA37086}"/>
              </a:ext>
            </a:extLst>
          </p:cNvPr>
          <p:cNvSpPr/>
          <p:nvPr/>
        </p:nvSpPr>
        <p:spPr>
          <a:xfrm rot="19827579">
            <a:off x="8250594" y="5202475"/>
            <a:ext cx="3127779"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Merci  !</a:t>
            </a:r>
          </a:p>
        </p:txBody>
      </p:sp>
      <p:sp>
        <p:nvSpPr>
          <p:cNvPr id="5" name="Rectangle 4">
            <a:extLst>
              <a:ext uri="{FF2B5EF4-FFF2-40B4-BE49-F238E27FC236}">
                <a16:creationId xmlns:a16="http://schemas.microsoft.com/office/drawing/2014/main" id="{E713BBF7-C0AD-4BEF-B04D-A7818D979182}"/>
              </a:ext>
            </a:extLst>
          </p:cNvPr>
          <p:cNvSpPr/>
          <p:nvPr/>
        </p:nvSpPr>
        <p:spPr>
          <a:xfrm rot="19827579">
            <a:off x="5297904" y="4540961"/>
            <a:ext cx="5811207"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 BRAVO A tous! !</a:t>
            </a:r>
          </a:p>
        </p:txBody>
      </p:sp>
    </p:spTree>
    <p:extLst>
      <p:ext uri="{BB962C8B-B14F-4D97-AF65-F5344CB8AC3E}">
        <p14:creationId xmlns:p14="http://schemas.microsoft.com/office/powerpoint/2010/main" val="275829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997F1CF-E4FB-4EB4-B2F2-0AA03976E172}"/>
              </a:ext>
            </a:extLst>
          </p:cNvPr>
          <p:cNvSpPr txBox="1"/>
          <p:nvPr/>
        </p:nvSpPr>
        <p:spPr>
          <a:xfrm>
            <a:off x="1945340" y="484095"/>
            <a:ext cx="9699813" cy="5904180"/>
          </a:xfrm>
          <a:prstGeom prst="rect">
            <a:avLst/>
          </a:prstGeom>
          <a:noFill/>
        </p:spPr>
        <p:txBody>
          <a:bodyPr wrap="square">
            <a:spAutoFit/>
          </a:bodyPr>
          <a:lstStyle/>
          <a:p>
            <a:pPr algn="ct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Les aides du </a:t>
            </a:r>
            <a:r>
              <a:rPr lang="fr-FR" sz="2000" b="1" dirty="0" err="1">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Fiphfp</a:t>
            </a: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 qui pourraient concerner spécifiquement</a:t>
            </a:r>
          </a:p>
          <a:p>
            <a:pPr algn="ct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une personne en situation de handicap auditif</a:t>
            </a:r>
          </a:p>
          <a:p>
            <a:pPr marL="0" indent="0" algn="ctr">
              <a:buNone/>
            </a:pPr>
            <a:endPar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endParaRPr>
          </a:p>
          <a:p>
            <a:pPr marL="0" indent="0" algn="ctr">
              <a:buNone/>
            </a:pP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Voir le </a:t>
            </a:r>
            <a:r>
              <a:rPr lang="fr-FR" sz="1600" b="1"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catalogue du </a:t>
            </a:r>
            <a:r>
              <a:rPr lang="fr-FR" sz="1600" b="1" i="1" dirty="0" err="1">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Fiphfp</a:t>
            </a:r>
            <a:r>
              <a:rPr lang="fr-FR" sz="1600" b="1"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rPr>
              <a:t> </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détaillant toutes les aides </a:t>
            </a:r>
            <a:endParaRPr lang="fr-FR" sz="16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200"/>
              </a:spcBef>
              <a:spcAft>
                <a:spcPts val="200"/>
              </a:spcAft>
            </a:pPr>
            <a:endPar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à l’achat de prothèses auditives</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à l’aménagement du poste de travail</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Accompagnement socio-pédagogique  pour les PEC ou apprentis</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Aide au tutorat</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Interprète en langue des signes, codeur, transcripteur, </a:t>
            </a:r>
            <a:r>
              <a:rPr lang="fr-FR" b="1" dirty="0" err="1">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visio</a:t>
            </a: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-interprétation, LSF</a:t>
            </a:r>
          </a:p>
          <a:p>
            <a:pPr marL="742950" lvl="1" indent="-285750">
              <a:spcBef>
                <a:spcPts val="200"/>
              </a:spcBef>
              <a:spcAft>
                <a:spcPts val="200"/>
              </a:spcAft>
              <a:buFont typeface="Wingdings" panose="05000000000000000000" pitchFamily="2" charset="2"/>
              <a:buChar char="q"/>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 </a:t>
            </a:r>
            <a:r>
              <a:rPr lang="fr-FR" sz="1400" i="1" dirty="0">
                <a:solidFill>
                  <a:schemeClr val="tx2"/>
                </a:solidFill>
              </a:rPr>
              <a:t>Cette aide vise à </a:t>
            </a:r>
            <a:r>
              <a:rPr lang="fr-FR" sz="1400" b="1" i="1" dirty="0">
                <a:solidFill>
                  <a:schemeClr val="tx2"/>
                </a:solidFill>
              </a:rPr>
              <a:t>faciliter la communication</a:t>
            </a:r>
            <a:r>
              <a:rPr lang="fr-FR" sz="1400" i="1" dirty="0">
                <a:solidFill>
                  <a:schemeClr val="tx2"/>
                </a:solidFill>
              </a:rPr>
              <a:t> des personnes en situation de handicap présentant une déficience auditive dans le cadre de leur activité professionnelle. Interprétariat en langue des signes Le montant maximum est de 80 euros par heure.</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Interfaces de communication et transcripteurs, Le montant maximum est de 29 euros par heure. </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Codeurs en langue parlée complétée (LPC) Le montant maximum est de 80 euros par heure.</a:t>
            </a:r>
          </a:p>
          <a:p>
            <a:pPr marL="742950" lvl="1" indent="-285750">
              <a:spcBef>
                <a:spcPts val="200"/>
              </a:spcBef>
              <a:spcAft>
                <a:spcPts val="200"/>
              </a:spcAft>
              <a:buFont typeface="Wingdings" panose="05000000000000000000" pitchFamily="2" charset="2"/>
              <a:buChar char="q"/>
            </a:pPr>
            <a:r>
              <a:rPr lang="fr-FR" sz="1400" i="1" dirty="0">
                <a:solidFill>
                  <a:schemeClr val="tx2"/>
                </a:solidFill>
              </a:rPr>
              <a:t> Financement d’un équipement de </a:t>
            </a:r>
            <a:r>
              <a:rPr lang="fr-FR" sz="1400" i="1" dirty="0" err="1">
                <a:solidFill>
                  <a:schemeClr val="tx2"/>
                </a:solidFill>
              </a:rPr>
              <a:t>visio</a:t>
            </a:r>
            <a:r>
              <a:rPr lang="fr-FR" sz="1400" i="1" dirty="0">
                <a:solidFill>
                  <a:schemeClr val="tx2"/>
                </a:solidFill>
              </a:rPr>
              <a:t>-interprétation en langue des signes Le montant pris en charge est de 60% du coût dans la limite de 6 000 euros par an </a:t>
            </a:r>
            <a:endParaRPr lang="fr-FR" sz="1400" b="1" i="1"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a:spcBef>
                <a:spcPts val="200"/>
              </a:spcBef>
              <a:spcAft>
                <a:spcPts val="200"/>
              </a:spcAft>
            </a:pPr>
            <a:endPar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Formation destinée à compenser le handicap</a:t>
            </a:r>
          </a:p>
          <a:p>
            <a:pPr marL="285750" indent="-285750">
              <a:spcBef>
                <a:spcPts val="200"/>
              </a:spcBef>
              <a:spcAft>
                <a:spcPts val="200"/>
              </a:spcAft>
              <a:buFont typeface="Courier New" panose="02070309020205020404" pitchFamily="49" charset="0"/>
              <a:buChar char="o"/>
            </a:pPr>
            <a:r>
              <a:rPr lang="fr-FR" b="1" dirty="0">
                <a:solidFill>
                  <a:schemeClr val="bg2">
                    <a:lumMod val="25000"/>
                  </a:schemeClr>
                </a:solidFill>
                <a:latin typeface="Arial" panose="020B0604020202020204" pitchFamily="34" charset="0"/>
                <a:ea typeface="Calibri" panose="020F0502020204030204" pitchFamily="34" charset="0"/>
                <a:cs typeface="Arial" panose="020B0604020202020204" pitchFamily="34" charset="0"/>
              </a:rPr>
              <a:t>Formation des acteurs internes de la politique handicap</a:t>
            </a:r>
          </a:p>
        </p:txBody>
      </p:sp>
    </p:spTree>
    <p:extLst>
      <p:ext uri="{BB962C8B-B14F-4D97-AF65-F5344CB8AC3E}">
        <p14:creationId xmlns:p14="http://schemas.microsoft.com/office/powerpoint/2010/main" val="60674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1997F1CF-E4FB-4EB4-B2F2-0AA03976E172}"/>
              </a:ext>
            </a:extLst>
          </p:cNvPr>
          <p:cNvSpPr txBox="1"/>
          <p:nvPr/>
        </p:nvSpPr>
        <p:spPr>
          <a:xfrm>
            <a:off x="1479176" y="658406"/>
            <a:ext cx="10458824" cy="5602046"/>
          </a:xfrm>
          <a:prstGeom prst="rect">
            <a:avLst/>
          </a:prstGeom>
          <a:noFill/>
        </p:spPr>
        <p:txBody>
          <a:bodyPr wrap="square">
            <a:spAutoFit/>
          </a:bodyPr>
          <a:lstStyle/>
          <a:p>
            <a:pPr marL="0" indent="0" algn="ctr">
              <a:buNone/>
            </a:pPr>
            <a:r>
              <a:rPr lang="fr-FR" sz="2000" b="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rPr>
              <a:t>Zoom sur les appuis spécifiques </a:t>
            </a:r>
          </a:p>
          <a:p>
            <a:pPr marL="0" indent="0" algn="ctr">
              <a:buNone/>
            </a:pP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Voir la fiche pratique numéro 15 dans la base d’information sur le </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site de la FHF</a:t>
            </a:r>
            <a:r>
              <a:rPr lang="fr-FR" sz="1600" i="1" dirty="0">
                <a:solidFill>
                  <a:schemeClr val="bg2">
                    <a:lumMod val="50000"/>
                  </a:schemeClr>
                </a:solidFill>
                <a:latin typeface="Arial" panose="020B0604020202020204" pitchFamily="34" charset="0"/>
                <a:ea typeface="Calibri" panose="020F0502020204030204" pitchFamily="34" charset="0"/>
                <a:cs typeface="Arial" panose="020B0604020202020204" pitchFamily="34" charset="0"/>
              </a:rPr>
              <a:t> Nouvelle Aquitaine</a:t>
            </a:r>
            <a:endParaRPr lang="fr-FR" sz="1600" i="1" dirty="0">
              <a:solidFill>
                <a:schemeClr val="bg2">
                  <a:lumMod val="50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l">
              <a:lnSpc>
                <a:spcPct val="115000"/>
              </a:lnSpc>
              <a:spcBef>
                <a:spcPts val="1200"/>
              </a:spcBef>
              <a:buNone/>
            </a:pPr>
            <a:endParaRPr lang="fr-FR" sz="1800" dirty="0">
              <a:solidFill>
                <a:schemeClr val="bg2">
                  <a:lumMod val="25000"/>
                </a:schemeClr>
              </a:solidFill>
              <a:effectLst/>
              <a:latin typeface="Arial" panose="020B0604020202020204" pitchFamily="34" charset="0"/>
              <a:ea typeface="MS PMincho" panose="02020600040205080304" pitchFamily="18" charset="-128"/>
              <a:cs typeface="Arial" panose="020B0604020202020204" pitchFamily="34" charset="0"/>
            </a:endParaRPr>
          </a:p>
          <a:p>
            <a:pPr>
              <a:spcBef>
                <a:spcPts val="200"/>
              </a:spcBef>
              <a:spcAft>
                <a:spcPts val="200"/>
              </a:spcAft>
            </a:pP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 PAS sont financées par l’Agefiph et le FIPHFP</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Elles permettent aux employeurs de mobiliser un prestataire qui va apporter </a:t>
            </a: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son expertise sur les conséquences du handicap au regard du projet professionnel de la personne</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ainsi que sur les modes et </a:t>
            </a:r>
            <a:r>
              <a:rPr lang="fr-FR" sz="1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techniques de compensation à mettre en place et à développer</a:t>
            </a:r>
            <a:r>
              <a:rPr lang="fr-FR" sz="18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L'intervention de l'expert peut également être réalisée pour des actions de sensibilisation au handicap et de conseils.</a:t>
            </a:r>
            <a:endParaRPr lang="fr-FR" sz="1800" dirty="0">
              <a:solidFill>
                <a:schemeClr val="bg2">
                  <a:lumMod val="25000"/>
                </a:schemeClr>
              </a:solidFill>
              <a:effectLst/>
              <a:latin typeface="Arial" panose="020B0604020202020204" pitchFamily="34" charset="0"/>
              <a:ea typeface="MS PMincho" panose="02020600040205080304" pitchFamily="18" charset="-128"/>
              <a:cs typeface="Arial" panose="020B0604020202020204" pitchFamily="34" charset="0"/>
            </a:endParaRPr>
          </a:p>
          <a:p>
            <a:r>
              <a:rPr lang="fr-FR" dirty="0">
                <a:solidFill>
                  <a:schemeClr val="bg2">
                    <a:lumMod val="25000"/>
                  </a:schemeClr>
                </a:solidFill>
                <a:latin typeface="Arial" panose="020B0604020202020204" pitchFamily="34" charset="0"/>
                <a:cs typeface="Arial" panose="020B0604020202020204" pitchFamily="34" charset="0"/>
              </a:rPr>
              <a:t>Seuls les établissements conventionnés avec le </a:t>
            </a:r>
            <a:r>
              <a:rPr lang="fr-FR" dirty="0" err="1">
                <a:solidFill>
                  <a:schemeClr val="bg2">
                    <a:lumMod val="25000"/>
                  </a:schemeClr>
                </a:solidFill>
                <a:latin typeface="Arial" panose="020B0604020202020204" pitchFamily="34" charset="0"/>
                <a:cs typeface="Arial" panose="020B0604020202020204" pitchFamily="34" charset="0"/>
              </a:rPr>
              <a:t>Fiphfp</a:t>
            </a:r>
            <a:r>
              <a:rPr lang="fr-FR" dirty="0">
                <a:solidFill>
                  <a:schemeClr val="bg2">
                    <a:lumMod val="25000"/>
                  </a:schemeClr>
                </a:solidFill>
                <a:latin typeface="Arial" panose="020B0604020202020204" pitchFamily="34" charset="0"/>
                <a:cs typeface="Arial" panose="020B0604020202020204" pitchFamily="34" charset="0"/>
              </a:rPr>
              <a:t> peuvent les prescrire directement, les autres doivent </a:t>
            </a:r>
            <a:r>
              <a:rPr lang="fr-FR" b="1" dirty="0">
                <a:solidFill>
                  <a:schemeClr val="bg2">
                    <a:lumMod val="25000"/>
                  </a:schemeClr>
                </a:solidFill>
                <a:latin typeface="Arial" panose="020B0604020202020204" pitchFamily="34" charset="0"/>
                <a:cs typeface="Arial" panose="020B0604020202020204" pitchFamily="34" charset="0"/>
              </a:rPr>
              <a:t>d’abord solliciter Cap emploi </a:t>
            </a:r>
            <a:r>
              <a:rPr lang="fr-FR" dirty="0">
                <a:solidFill>
                  <a:schemeClr val="bg2">
                    <a:lumMod val="25000"/>
                  </a:schemeClr>
                </a:solidFill>
                <a:latin typeface="Arial" panose="020B0604020202020204" pitchFamily="34" charset="0"/>
                <a:cs typeface="Arial" panose="020B0604020202020204" pitchFamily="34" charset="0"/>
              </a:rPr>
              <a:t>qui évaluera le besoin de recourir à une PAS.</a:t>
            </a:r>
          </a:p>
          <a:p>
            <a:endParaRPr lang="fr-FR" dirty="0">
              <a:solidFill>
                <a:schemeClr val="bg2">
                  <a:lumMod val="25000"/>
                </a:schemeClr>
              </a:solidFill>
              <a:latin typeface="Arial" panose="020B0604020202020204" pitchFamily="34" charset="0"/>
              <a:cs typeface="Arial" panose="020B0604020202020204" pitchFamily="34" charset="0"/>
            </a:endParaRPr>
          </a:p>
          <a:p>
            <a:r>
              <a:rPr lang="fr-FR" dirty="0">
                <a:solidFill>
                  <a:schemeClr val="bg2">
                    <a:lumMod val="25000"/>
                  </a:schemeClr>
                </a:solidFill>
                <a:latin typeface="Arial" panose="020B0604020202020204" pitchFamily="34" charset="0"/>
                <a:cs typeface="Arial" panose="020B0604020202020204" pitchFamily="34" charset="0"/>
              </a:rPr>
              <a:t>Concernant </a:t>
            </a:r>
            <a:r>
              <a:rPr lang="fr-FR" b="1" dirty="0">
                <a:solidFill>
                  <a:schemeClr val="bg2">
                    <a:lumMod val="25000"/>
                  </a:schemeClr>
                </a:solidFill>
                <a:latin typeface="Arial" panose="020B0604020202020204" pitchFamily="34" charset="0"/>
                <a:cs typeface="Arial" panose="020B0604020202020204" pitchFamily="34" charset="0"/>
              </a:rPr>
              <a:t>le handicap auditif, </a:t>
            </a:r>
            <a:r>
              <a:rPr lang="fr-FR" dirty="0">
                <a:solidFill>
                  <a:schemeClr val="bg2">
                    <a:lumMod val="25000"/>
                  </a:schemeClr>
                </a:solidFill>
                <a:latin typeface="Arial" panose="020B0604020202020204" pitchFamily="34" charset="0"/>
                <a:cs typeface="Arial" panose="020B0604020202020204" pitchFamily="34" charset="0"/>
              </a:rPr>
              <a:t>les prestataires désignés pour notre région sont :</a:t>
            </a:r>
          </a:p>
          <a:p>
            <a:pPr lvl="5"/>
            <a:r>
              <a:rPr lang="fr-FR" b="1" dirty="0" err="1">
                <a:solidFill>
                  <a:schemeClr val="bg2">
                    <a:lumMod val="25000"/>
                  </a:schemeClr>
                </a:solidFill>
                <a:latin typeface="Arial" panose="020B0604020202020204" pitchFamily="34" charset="0"/>
                <a:cs typeface="Arial" panose="020B0604020202020204" pitchFamily="34" charset="0"/>
              </a:rPr>
              <a:t>Diapasom</a:t>
            </a:r>
            <a:r>
              <a:rPr lang="fr-FR" b="1" dirty="0">
                <a:solidFill>
                  <a:schemeClr val="bg2">
                    <a:lumMod val="25000"/>
                  </a:schemeClr>
                </a:solidFill>
                <a:latin typeface="Arial" panose="020B0604020202020204" pitchFamily="34" charset="0"/>
                <a:cs typeface="Arial" panose="020B0604020202020204" pitchFamily="34" charset="0"/>
              </a:rPr>
              <a:t>: </a:t>
            </a:r>
            <a:r>
              <a:rPr lang="fr-FR" dirty="0">
                <a:solidFill>
                  <a:schemeClr val="bg2">
                    <a:lumMod val="25000"/>
                  </a:schemeClr>
                </a:solidFill>
                <a:latin typeface="Arial" panose="020B0604020202020204" pitchFamily="34" charset="0"/>
                <a:cs typeface="Arial" panose="020B0604020202020204" pitchFamily="34" charset="0"/>
              </a:rPr>
              <a:t>départements 16/17/79/86</a:t>
            </a:r>
          </a:p>
          <a:p>
            <a:pPr marL="2571750" lvl="5" indent="-285750">
              <a:buFont typeface="Wingdings" panose="05000000000000000000" pitchFamily="2" charset="2"/>
              <a:buChar char="Ø"/>
            </a:pPr>
            <a:r>
              <a:rPr lang="fr-FR" dirty="0">
                <a:solidFill>
                  <a:schemeClr val="bg2">
                    <a:lumMod val="25000"/>
                  </a:schemeClr>
                </a:solidFill>
                <a:latin typeface="Arial" panose="020B0604020202020204" pitchFamily="34" charset="0"/>
                <a:cs typeface="Arial" panose="020B0604020202020204" pitchFamily="34" charset="0"/>
                <a:hlinkClick r:id="rId3"/>
              </a:rPr>
              <a:t>https://www.diapasom.org/</a:t>
            </a:r>
            <a:endParaRPr lang="fr-FR" dirty="0">
              <a:solidFill>
                <a:schemeClr val="bg2">
                  <a:lumMod val="25000"/>
                </a:schemeClr>
              </a:solidFill>
              <a:latin typeface="Arial" panose="020B0604020202020204" pitchFamily="34" charset="0"/>
              <a:cs typeface="Arial" panose="020B0604020202020204" pitchFamily="34" charset="0"/>
            </a:endParaRPr>
          </a:p>
          <a:p>
            <a:pPr lvl="5"/>
            <a:endParaRPr lang="fr-FR" dirty="0">
              <a:solidFill>
                <a:schemeClr val="bg2">
                  <a:lumMod val="25000"/>
                </a:schemeClr>
              </a:solidFill>
              <a:latin typeface="Arial" panose="020B0604020202020204" pitchFamily="34" charset="0"/>
              <a:cs typeface="Arial" panose="020B0604020202020204" pitchFamily="34" charset="0"/>
            </a:endParaRPr>
          </a:p>
          <a:p>
            <a:pPr lvl="5"/>
            <a:r>
              <a:rPr lang="fr-FR" b="1" dirty="0">
                <a:solidFill>
                  <a:schemeClr val="bg2">
                    <a:lumMod val="25000"/>
                  </a:schemeClr>
                </a:solidFill>
                <a:latin typeface="Arial" panose="020B0604020202020204" pitchFamily="34" charset="0"/>
                <a:cs typeface="Arial" panose="020B0604020202020204" pitchFamily="34" charset="0"/>
              </a:rPr>
              <a:t>IRSA: </a:t>
            </a:r>
            <a:r>
              <a:rPr lang="fr-FR" dirty="0">
                <a:solidFill>
                  <a:schemeClr val="bg2">
                    <a:lumMod val="25000"/>
                  </a:schemeClr>
                </a:solidFill>
                <a:latin typeface="Arial" panose="020B0604020202020204" pitchFamily="34" charset="0"/>
                <a:cs typeface="Arial" panose="020B0604020202020204" pitchFamily="34" charset="0"/>
              </a:rPr>
              <a:t>tous les autres départements de la région</a:t>
            </a:r>
          </a:p>
          <a:p>
            <a:pPr marL="2571750" lvl="5" indent="-285750">
              <a:buFont typeface="Wingdings" panose="05000000000000000000" pitchFamily="2" charset="2"/>
              <a:buChar char="Ø"/>
            </a:pPr>
            <a:r>
              <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https://www.plateforme.irsa.fr/</a:t>
            </a:r>
            <a:endParaRPr lang="fr-FR"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fr-FR" dirty="0">
              <a:solidFill>
                <a:schemeClr val="bg2">
                  <a:lumMod val="25000"/>
                </a:schemeClr>
              </a:solidFill>
              <a:latin typeface="Arial" panose="020B0604020202020204" pitchFamily="34" charset="0"/>
              <a:cs typeface="Arial" panose="020B0604020202020204" pitchFamily="34" charset="0"/>
            </a:endParaRPr>
          </a:p>
          <a:p>
            <a:endParaRPr lang="fr-FR"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96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67C2B-4859-49E7-926A-8A10A97F5549}"/>
              </a:ext>
            </a:extLst>
          </p:cNvPr>
          <p:cNvSpPr>
            <a:spLocks noGrp="1"/>
          </p:cNvSpPr>
          <p:nvPr>
            <p:ph type="title"/>
          </p:nvPr>
        </p:nvSpPr>
        <p:spPr/>
        <p:txBody>
          <a:bodyPr/>
          <a:lstStyle/>
          <a:p>
            <a:r>
              <a:rPr lang="fr-FR" b="1" dirty="0">
                <a:solidFill>
                  <a:schemeClr val="bg2">
                    <a:lumMod val="50000"/>
                  </a:schemeClr>
                </a:solidFill>
                <a:latin typeface="Arial" panose="020B0604020202020204" pitchFamily="34" charset="0"/>
                <a:cs typeface="Arial" panose="020B0604020202020204" pitchFamily="34" charset="0"/>
              </a:rPr>
              <a:t>Pour aller plus loin</a:t>
            </a:r>
          </a:p>
        </p:txBody>
      </p:sp>
      <p:sp>
        <p:nvSpPr>
          <p:cNvPr id="3" name="Espace réservé du contenu 2">
            <a:extLst>
              <a:ext uri="{FF2B5EF4-FFF2-40B4-BE49-F238E27FC236}">
                <a16:creationId xmlns:a16="http://schemas.microsoft.com/office/drawing/2014/main" id="{9D9D523E-AB1B-4EFA-8997-500FE09AE64A}"/>
              </a:ext>
            </a:extLst>
          </p:cNvPr>
          <p:cNvSpPr>
            <a:spLocks noGrp="1"/>
          </p:cNvSpPr>
          <p:nvPr>
            <p:ph idx="1"/>
          </p:nvPr>
        </p:nvSpPr>
        <p:spPr>
          <a:xfrm>
            <a:off x="2374900" y="1264555"/>
            <a:ext cx="9129712" cy="5283200"/>
          </a:xfrm>
        </p:spPr>
        <p:txBody>
          <a:bodyPr>
            <a:normAutofit lnSpcReduction="10000"/>
          </a:bodyPr>
          <a:lstStyle/>
          <a:p>
            <a:pPr marL="0" indent="0">
              <a:buNone/>
            </a:pP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Ce support sera mis en ligne sur le site de la FHF NAQ dans l’espace créé par la référente handicap: </a:t>
            </a: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2"/>
              </a:rPr>
              <a:t>https://www.fhf.fr/en-regions/nouvelle-aquitaine/nos-actualites/fiphfp-presentation-du-referent-handicap-mutualise-nouvelle-aquitaine</a:t>
            </a:r>
            <a:endPar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24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Le top des vidéos!</a:t>
            </a:r>
          </a:p>
          <a:p>
            <a:pPr marL="0" indent="0">
              <a:buNone/>
            </a:pPr>
            <a:r>
              <a:rPr lang="fr-FR"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La Danse du j’aime/ J’aime pas</a:t>
            </a:r>
          </a:p>
          <a:p>
            <a:r>
              <a:rPr lang="fr-FR" sz="1800" u="sng" dirty="0">
                <a:solidFill>
                  <a:srgbClr val="000000"/>
                </a:solidFill>
                <a:effectLst/>
                <a:latin typeface="Calibri" panose="020F0502020204030204" pitchFamily="34" charset="0"/>
                <a:ea typeface="Calibri" panose="020F0502020204030204" pitchFamily="34" charset="0"/>
                <a:hlinkClick r:id="rId3"/>
              </a:rPr>
              <a:t>https://youtu.be/LMovkDo8JIg?feature=shared</a:t>
            </a:r>
            <a:endParaRPr lang="fr-FR" sz="1800" dirty="0">
              <a:effectLst/>
              <a:latin typeface="Calibri" panose="020F0502020204030204" pitchFamily="34" charset="0"/>
              <a:ea typeface="Calibri" panose="020F0502020204030204" pitchFamily="34" charset="0"/>
            </a:endParaRPr>
          </a:p>
          <a:p>
            <a:pPr marL="0" indent="0">
              <a:buNone/>
            </a:pPr>
            <a:r>
              <a:rPr lang="fr-FR" sz="1800" dirty="0">
                <a:solidFill>
                  <a:srgbClr val="000000"/>
                </a:solidFill>
                <a:effectLst/>
                <a:latin typeface="Calibri" panose="020F0502020204030204" pitchFamily="34" charset="0"/>
                <a:ea typeface="Calibri" panose="020F0502020204030204" pitchFamily="34" charset="0"/>
              </a:rPr>
              <a:t> </a:t>
            </a:r>
            <a:r>
              <a:rPr lang="fr-FR" b="1" i="0" dirty="0">
                <a:solidFill>
                  <a:srgbClr val="0F0F0F"/>
                </a:solidFill>
                <a:effectLst/>
                <a:latin typeface="Roboto" panose="02000000000000000000" pitchFamily="2" charset="0"/>
              </a:rPr>
              <a:t>LA DACTYLOLOGIE</a:t>
            </a:r>
          </a:p>
          <a:p>
            <a:r>
              <a:rPr lang="fr-FR" sz="1800" u="sng" dirty="0">
                <a:solidFill>
                  <a:srgbClr val="000000"/>
                </a:solidFill>
                <a:effectLst/>
                <a:latin typeface="Calibri" panose="020F0502020204030204" pitchFamily="34" charset="0"/>
                <a:ea typeface="Calibri" panose="020F0502020204030204" pitchFamily="34" charset="0"/>
                <a:hlinkClick r:id="rId4"/>
              </a:rPr>
              <a:t>https://youtu.be/oCACTtUVEfg?feature=shared</a:t>
            </a:r>
            <a:endParaRPr lang="fr-FR" sz="1800" dirty="0">
              <a:effectLst/>
              <a:latin typeface="Calibri" panose="020F0502020204030204" pitchFamily="34" charset="0"/>
              <a:ea typeface="Calibri" panose="020F0502020204030204" pitchFamily="34" charset="0"/>
            </a:endParaRPr>
          </a:p>
          <a:p>
            <a:pPr marL="0" indent="0">
              <a:buNone/>
            </a:pPr>
            <a:r>
              <a:rPr lang="fr-FR" sz="1800" b="1" dirty="0">
                <a:solidFill>
                  <a:srgbClr val="000000"/>
                </a:solidFill>
                <a:effectLst/>
                <a:latin typeface="Calibri" panose="020F0502020204030204" pitchFamily="34" charset="0"/>
                <a:ea typeface="Calibri" panose="020F0502020204030204" pitchFamily="34" charset="0"/>
              </a:rPr>
              <a:t>La politesse en chanson </a:t>
            </a:r>
            <a:endParaRPr lang="fr-FR" sz="1800" b="1" dirty="0">
              <a:effectLst/>
              <a:latin typeface="Calibri" panose="020F0502020204030204" pitchFamily="34" charset="0"/>
              <a:ea typeface="Calibri" panose="020F0502020204030204" pitchFamily="34" charset="0"/>
            </a:endParaRPr>
          </a:p>
          <a:p>
            <a:r>
              <a:rPr lang="fr-FR" sz="1800" u="sng" dirty="0">
                <a:solidFill>
                  <a:srgbClr val="000000"/>
                </a:solidFill>
                <a:effectLst/>
                <a:latin typeface="Calibri" panose="020F0502020204030204" pitchFamily="34" charset="0"/>
                <a:ea typeface="Calibri" panose="020F0502020204030204" pitchFamily="34" charset="0"/>
                <a:hlinkClick r:id="rId5"/>
              </a:rPr>
              <a:t>https://youtu.be/JVEtVhXbyeE?feature=shared</a:t>
            </a:r>
            <a:endParaRPr lang="fr-FR" sz="1800" dirty="0">
              <a:effectLst/>
              <a:latin typeface="Calibri" panose="020F0502020204030204" pitchFamily="34" charset="0"/>
              <a:ea typeface="Calibri" panose="020F0502020204030204" pitchFamily="34"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lgn="l">
              <a:buNone/>
            </a:pPr>
            <a:r>
              <a:rPr lang="fr-FR" sz="1400" b="1" i="0" dirty="0">
                <a:solidFill>
                  <a:schemeClr val="bg2">
                    <a:lumMod val="50000"/>
                  </a:schemeClr>
                </a:solidFill>
                <a:effectLst/>
                <a:latin typeface="Open Sans" panose="020B0606030504020204" pitchFamily="34" charset="0"/>
              </a:rPr>
              <a:t>Dictionnaire de Signes en ligne</a:t>
            </a:r>
          </a:p>
          <a:p>
            <a:pPr algn="just"/>
            <a:r>
              <a:rPr lang="fr-FR" sz="1400" b="0" i="0" u="none" strike="noStrike" dirty="0">
                <a:solidFill>
                  <a:schemeClr val="bg2">
                    <a:lumMod val="50000"/>
                  </a:schemeClr>
                </a:solidFill>
                <a:effectLst/>
                <a:latin typeface="Open Sans" panose="020B0606030504020204" pitchFamily="34" charset="0"/>
                <a:hlinkClick r:id="rId6" tooltip="www.elix-lsf.fr ">
                  <a:extLst>
                    <a:ext uri="{A12FA001-AC4F-418D-AE19-62706E023703}">
                      <ahyp:hlinkClr xmlns:ahyp="http://schemas.microsoft.com/office/drawing/2018/hyperlinkcolor" val="tx"/>
                    </a:ext>
                  </a:extLst>
                </a:hlinkClick>
              </a:rPr>
              <a:t>www.elix-lsf.fr</a:t>
            </a:r>
            <a:endParaRPr lang="fr-FR" sz="1400" b="0" i="0" dirty="0">
              <a:solidFill>
                <a:schemeClr val="bg2">
                  <a:lumMod val="50000"/>
                </a:schemeClr>
              </a:solidFill>
              <a:effectLst/>
              <a:latin typeface="Open Sans" panose="020B0606030504020204" pitchFamily="34" charset="0"/>
            </a:endParaRPr>
          </a:p>
          <a:p>
            <a:pPr algn="just"/>
            <a:r>
              <a:rPr lang="fr-FR" sz="1400" b="0" i="0" u="none" strike="noStrike" dirty="0">
                <a:solidFill>
                  <a:schemeClr val="bg2">
                    <a:lumMod val="50000"/>
                  </a:schemeClr>
                </a:solidFill>
                <a:effectLst/>
                <a:latin typeface="Open Sans" panose="020B0606030504020204" pitchFamily="34" charset="0"/>
                <a:hlinkClick r:id="rId7" tooltip="www.sematos.eu/lsf.html">
                  <a:extLst>
                    <a:ext uri="{A12FA001-AC4F-418D-AE19-62706E023703}">
                      <ahyp:hlinkClr xmlns:ahyp="http://schemas.microsoft.com/office/drawing/2018/hyperlinkcolor" val="tx"/>
                    </a:ext>
                  </a:extLst>
                </a:hlinkClick>
              </a:rPr>
              <a:t>www.sematos.eu</a:t>
            </a:r>
            <a:endParaRPr lang="fr-FR" sz="1400" b="0" i="0" dirty="0">
              <a:solidFill>
                <a:schemeClr val="bg2">
                  <a:lumMod val="50000"/>
                </a:schemeClr>
              </a:solidFill>
              <a:effectLst/>
              <a:latin typeface="Open Sans" panose="020B0606030504020204" pitchFamily="34" charset="0"/>
            </a:endParaRPr>
          </a:p>
          <a:p>
            <a:pPr algn="just"/>
            <a:r>
              <a:rPr lang="fr-FR" sz="1400" b="0" i="0" u="none" strike="noStrike" dirty="0">
                <a:solidFill>
                  <a:schemeClr val="bg2">
                    <a:lumMod val="50000"/>
                  </a:schemeClr>
                </a:solidFill>
                <a:effectLst/>
                <a:latin typeface="Open Sans" panose="020B0606030504020204" pitchFamily="34" charset="0"/>
                <a:hlinkClick r:id="rId8" tooltip="www.pisourd.ch/?theme=dicocomplet ">
                  <a:extLst>
                    <a:ext uri="{A12FA001-AC4F-418D-AE19-62706E023703}">
                      <ahyp:hlinkClr xmlns:ahyp="http://schemas.microsoft.com/office/drawing/2018/hyperlinkcolor" val="tx"/>
                    </a:ext>
                  </a:extLst>
                </a:hlinkClick>
              </a:rPr>
              <a:t>www.pisourd.ch</a:t>
            </a:r>
            <a:endParaRPr lang="fr-FR" sz="1400" b="0" i="0" dirty="0">
              <a:solidFill>
                <a:schemeClr val="bg2">
                  <a:lumMod val="50000"/>
                </a:schemeClr>
              </a:solidFill>
              <a:effectLst/>
              <a:latin typeface="Open Sans" panose="020B0606030504020204" pitchFamily="34"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50000"/>
                </a:schemeClr>
              </a:solidFill>
            </a:endParaRPr>
          </a:p>
        </p:txBody>
      </p:sp>
    </p:spTree>
    <p:extLst>
      <p:ext uri="{BB962C8B-B14F-4D97-AF65-F5344CB8AC3E}">
        <p14:creationId xmlns:p14="http://schemas.microsoft.com/office/powerpoint/2010/main" val="36067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667C2B-4859-49E7-926A-8A10A97F5549}"/>
              </a:ext>
            </a:extLst>
          </p:cNvPr>
          <p:cNvSpPr>
            <a:spLocks noGrp="1"/>
          </p:cNvSpPr>
          <p:nvPr>
            <p:ph type="title"/>
          </p:nvPr>
        </p:nvSpPr>
        <p:spPr>
          <a:xfrm>
            <a:off x="2592925" y="624110"/>
            <a:ext cx="8786275" cy="640445"/>
          </a:xfrm>
        </p:spPr>
        <p:txBody>
          <a:bodyPr/>
          <a:lstStyle/>
          <a:p>
            <a:r>
              <a:rPr lang="fr-FR" b="1" dirty="0">
                <a:solidFill>
                  <a:schemeClr val="bg2">
                    <a:lumMod val="50000"/>
                  </a:schemeClr>
                </a:solidFill>
                <a:latin typeface="Arial" panose="020B0604020202020204" pitchFamily="34" charset="0"/>
                <a:cs typeface="Arial" panose="020B0604020202020204" pitchFamily="34" charset="0"/>
              </a:rPr>
              <a:t>Pour aller plus loin</a:t>
            </a:r>
          </a:p>
        </p:txBody>
      </p:sp>
      <p:sp>
        <p:nvSpPr>
          <p:cNvPr id="3" name="Espace réservé du contenu 2">
            <a:extLst>
              <a:ext uri="{FF2B5EF4-FFF2-40B4-BE49-F238E27FC236}">
                <a16:creationId xmlns:a16="http://schemas.microsoft.com/office/drawing/2014/main" id="{9D9D523E-AB1B-4EFA-8997-500FE09AE64A}"/>
              </a:ext>
            </a:extLst>
          </p:cNvPr>
          <p:cNvSpPr>
            <a:spLocks noGrp="1"/>
          </p:cNvSpPr>
          <p:nvPr>
            <p:ph idx="1"/>
          </p:nvPr>
        </p:nvSpPr>
        <p:spPr>
          <a:xfrm>
            <a:off x="2374900" y="1264555"/>
            <a:ext cx="9129712" cy="5283200"/>
          </a:xfrm>
        </p:spPr>
        <p:txBody>
          <a:bodyPr>
            <a:normAutofit fontScale="92500" lnSpcReduction="20000"/>
          </a:bodyPr>
          <a:lstStyle/>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Apprendre les 10 mots de base :</a:t>
            </a:r>
            <a:endParaRPr lang="fr-FR" sz="1800" b="1"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https://youtu.be/zOT2v8KennI?feature=shared</a:t>
            </a:r>
            <a:endPar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1700"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L’alphabet</a:t>
            </a:r>
          </a:p>
          <a:p>
            <a:pPr marL="0" indent="0">
              <a:buNone/>
            </a:pPr>
            <a:r>
              <a:rPr lang="fr-FR" sz="1400" b="1"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https://youtu.be/k9MYUafPt4s?feature=shared</a:t>
            </a:r>
            <a:endParaRPr lang="fr-FR" sz="1400" b="1"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b="1"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rPr>
              <a:t>D</a:t>
            </a: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iscussion simple : </a:t>
            </a:r>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https://youtu.be/QHNWEZE0G2o?feature=shared</a:t>
            </a:r>
            <a:endParaRPr lang="fr-FR" sz="12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Se former :</a:t>
            </a:r>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sz="18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Premier cours de LSF: </a:t>
            </a:r>
          </a:p>
          <a:p>
            <a:pPr lvl="1"/>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https://youtu.be/g-12fvcLLfM?feature=shared</a:t>
            </a:r>
          </a:p>
          <a:p>
            <a:pPr lvl="1"/>
            <a:r>
              <a:rPr lang="fr-FR" sz="1200" u="sng"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https://youtu.be/laTuEg45iqU?feature=shared</a:t>
            </a:r>
          </a:p>
          <a:p>
            <a:pPr marL="0" indent="0">
              <a:buNone/>
            </a:pPr>
            <a:endParaRPr lang="fr-FR" sz="18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endParaRPr>
          </a:p>
          <a:p>
            <a:pPr marL="0" indent="0">
              <a:buNone/>
            </a:pPr>
            <a:r>
              <a:rPr lang="fr-FR" sz="1800" b="1"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Une application gratuite</a:t>
            </a:r>
          </a:p>
          <a:p>
            <a:r>
              <a:rPr lang="fr-FR" sz="18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r>
              <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https://association-traitdunion-handis.fr/une-appli-gratuite-pour-apprendre-les-bases-de-la-langue-des-signes/#:~:text=Comment%20acc%C3%A9der%20%C3%A0%20cette%20plateforme,fondation%2Dvoltaire.fr%2Flanding</a:t>
            </a:r>
            <a:endPar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endParaRPr lang="fr-FR" sz="1300" u="sng" dirty="0">
              <a:solidFill>
                <a:schemeClr val="bg2">
                  <a:lumMod val="50000"/>
                </a:schemeClr>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fr-FR" sz="1700" b="1"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rPr>
              <a:t>Les appuis spécifiques et les partenaires: </a:t>
            </a:r>
          </a:p>
          <a:p>
            <a:pPr marL="400050" lvl="1" indent="0">
              <a:buNone/>
            </a:pPr>
            <a:r>
              <a:rPr lang="fr-FR" sz="1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https://www.deaco.fr/conseils/aides-financieres-sourd-malentendant/79-prestation-appui-specifique-handicap-auditif?srsltid=AfmBOooZi_cLkaXdg0UTDRnNU6MBV4Iqk4TgxENpd2dgFH9cftqFueU9</a:t>
            </a:r>
            <a:endParaRPr lang="fr-FR" sz="11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300" dirty="0">
              <a:solidFill>
                <a:schemeClr val="bg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fr-FR"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50000"/>
                </a:schemeClr>
              </a:solidFill>
            </a:endParaRPr>
          </a:p>
        </p:txBody>
      </p:sp>
    </p:spTree>
    <p:extLst>
      <p:ext uri="{BB962C8B-B14F-4D97-AF65-F5344CB8AC3E}">
        <p14:creationId xmlns:p14="http://schemas.microsoft.com/office/powerpoint/2010/main" val="298846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CDA0-6A3D-4569-B8FF-9D7503C14203}"/>
              </a:ext>
            </a:extLst>
          </p:cNvPr>
          <p:cNvSpPr>
            <a:spLocks noGrp="1"/>
          </p:cNvSpPr>
          <p:nvPr>
            <p:ph type="title"/>
          </p:nvPr>
        </p:nvSpPr>
        <p:spPr>
          <a:xfrm>
            <a:off x="1834984" y="829106"/>
            <a:ext cx="8911687" cy="1168831"/>
          </a:xfrm>
        </p:spPr>
        <p:txBody>
          <a:bodyPr>
            <a:normAutofit fontScale="90000"/>
          </a:bodyPr>
          <a:lstStyle/>
          <a:p>
            <a:pPr algn="ctr"/>
            <a:r>
              <a:rPr lang="fr-FR" b="1" dirty="0">
                <a:solidFill>
                  <a:schemeClr val="bg2">
                    <a:lumMod val="50000"/>
                  </a:schemeClr>
                </a:solidFill>
                <a:latin typeface="Arial" panose="020B0604020202020204" pitchFamily="34" charset="0"/>
                <a:cs typeface="Arial" panose="020B0604020202020204" pitchFamily="34" charset="0"/>
              </a:rPr>
              <a:t>Nous espérons avoir suscité votre intérêt pour cette belle langue!</a:t>
            </a:r>
          </a:p>
        </p:txBody>
      </p:sp>
      <p:sp>
        <p:nvSpPr>
          <p:cNvPr id="3" name="Espace réservé du contenu 2">
            <a:extLst>
              <a:ext uri="{FF2B5EF4-FFF2-40B4-BE49-F238E27FC236}">
                <a16:creationId xmlns:a16="http://schemas.microsoft.com/office/drawing/2014/main" id="{36F9E421-7D6F-4B10-AD78-33A12B7A0D19}"/>
              </a:ext>
            </a:extLst>
          </p:cNvPr>
          <p:cNvSpPr>
            <a:spLocks noGrp="1"/>
          </p:cNvSpPr>
          <p:nvPr>
            <p:ph idx="1"/>
          </p:nvPr>
        </p:nvSpPr>
        <p:spPr>
          <a:xfrm>
            <a:off x="1320916" y="1489388"/>
            <a:ext cx="9015412" cy="5368612"/>
          </a:xfrm>
        </p:spPr>
        <p:txBody>
          <a:bodyPr>
            <a:noAutofit/>
          </a:bodyPr>
          <a:lstStyle/>
          <a:p>
            <a:pPr marL="0" indent="0" algn="ctr">
              <a:buNone/>
            </a:pPr>
            <a:r>
              <a:rPr lang="fr-FR" sz="3600" b="1" dirty="0">
                <a:solidFill>
                  <a:schemeClr val="bg2">
                    <a:lumMod val="25000"/>
                  </a:schemeClr>
                </a:solidFill>
              </a:rPr>
              <a:t>	</a:t>
            </a:r>
          </a:p>
        </p:txBody>
      </p:sp>
      <p:sp>
        <p:nvSpPr>
          <p:cNvPr id="4" name="Rectangle 3">
            <a:extLst>
              <a:ext uri="{FF2B5EF4-FFF2-40B4-BE49-F238E27FC236}">
                <a16:creationId xmlns:a16="http://schemas.microsoft.com/office/drawing/2014/main" id="{BA024883-B6CD-4453-8BAA-92438FA37086}"/>
              </a:ext>
            </a:extLst>
          </p:cNvPr>
          <p:cNvSpPr/>
          <p:nvPr/>
        </p:nvSpPr>
        <p:spPr>
          <a:xfrm>
            <a:off x="7571804" y="4380358"/>
            <a:ext cx="3127779"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Merci  !</a:t>
            </a:r>
          </a:p>
        </p:txBody>
      </p:sp>
      <p:sp>
        <p:nvSpPr>
          <p:cNvPr id="5" name="Rectangle 4">
            <a:extLst>
              <a:ext uri="{FF2B5EF4-FFF2-40B4-BE49-F238E27FC236}">
                <a16:creationId xmlns:a16="http://schemas.microsoft.com/office/drawing/2014/main" id="{E713BBF7-C0AD-4BEF-B04D-A7818D979182}"/>
              </a:ext>
            </a:extLst>
          </p:cNvPr>
          <p:cNvSpPr/>
          <p:nvPr/>
        </p:nvSpPr>
        <p:spPr>
          <a:xfrm rot="20243572">
            <a:off x="1990358" y="3579862"/>
            <a:ext cx="5811207" cy="1015663"/>
          </a:xfrm>
          <a:prstGeom prst="rect">
            <a:avLst/>
          </a:prstGeom>
          <a:noFill/>
        </p:spPr>
        <p:txBody>
          <a:bodyPr wrap="none" lIns="91440" tIns="45720" rIns="91440" bIns="45720">
            <a:spAutoFit/>
          </a:bodyPr>
          <a:lstStyle/>
          <a:p>
            <a:pPr algn="ctr"/>
            <a:r>
              <a:rPr lang="fr-FR" sz="5400" b="1" cap="none" spc="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rPr>
              <a:t> </a:t>
            </a:r>
            <a:r>
              <a:rPr lang="fr-FR" sz="6000" b="1" dirty="0">
                <a:solidFill>
                  <a:schemeClr val="accent1"/>
                </a:solidFill>
              </a:rPr>
              <a:t>	</a:t>
            </a:r>
            <a:r>
              <a:rPr lang="fr-FR" sz="5400" b="1" dirty="0">
                <a:solidFill>
                  <a:schemeClr val="accent1"/>
                </a:solidFill>
              </a:rPr>
              <a:t> BRAVO A tous! !</a:t>
            </a:r>
          </a:p>
        </p:txBody>
      </p:sp>
    </p:spTree>
    <p:extLst>
      <p:ext uri="{BB962C8B-B14F-4D97-AF65-F5344CB8AC3E}">
        <p14:creationId xmlns:p14="http://schemas.microsoft.com/office/powerpoint/2010/main" val="224620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C0A74-D85E-4D4F-BED7-0EDA52B7C23C}"/>
              </a:ext>
            </a:extLst>
          </p:cNvPr>
          <p:cNvSpPr>
            <a:spLocks noGrp="1"/>
          </p:cNvSpPr>
          <p:nvPr>
            <p:ph type="title"/>
          </p:nvPr>
        </p:nvSpPr>
        <p:spPr/>
        <p:txBody>
          <a:bodyPr/>
          <a:lstStyle/>
          <a:p>
            <a:r>
              <a:rPr lang="fr-FR" b="1" dirty="0">
                <a:solidFill>
                  <a:schemeClr val="bg2">
                    <a:lumMod val="50000"/>
                  </a:schemeClr>
                </a:solidFill>
              </a:rPr>
              <a:t>Présentation de notre intervenant</a:t>
            </a:r>
          </a:p>
        </p:txBody>
      </p:sp>
      <p:sp>
        <p:nvSpPr>
          <p:cNvPr id="3" name="Espace réservé du contenu 2">
            <a:extLst>
              <a:ext uri="{FF2B5EF4-FFF2-40B4-BE49-F238E27FC236}">
                <a16:creationId xmlns:a16="http://schemas.microsoft.com/office/drawing/2014/main" id="{0CC343E2-08DA-48C3-B031-06259F0921F5}"/>
              </a:ext>
            </a:extLst>
          </p:cNvPr>
          <p:cNvSpPr>
            <a:spLocks noGrp="1"/>
          </p:cNvSpPr>
          <p:nvPr>
            <p:ph idx="1"/>
          </p:nvPr>
        </p:nvSpPr>
        <p:spPr>
          <a:xfrm>
            <a:off x="2589212" y="1651000"/>
            <a:ext cx="8915400" cy="3777622"/>
          </a:xfrm>
        </p:spPr>
        <p:txBody>
          <a:bodyPr/>
          <a:lstStyle/>
          <a:p>
            <a:pPr marL="0" indent="0">
              <a:buNone/>
            </a:pPr>
            <a:endParaRPr lang="fr-FR" sz="2000" b="1" dirty="0">
              <a:solidFill>
                <a:schemeClr val="bg2">
                  <a:lumMod val="25000"/>
                </a:schemeClr>
              </a:solidFill>
              <a:effectLst/>
              <a:latin typeface="Calibri" panose="020F0502020204030204" pitchFamily="34" charset="0"/>
              <a:ea typeface="Times New Roman" panose="02020603050405020304" pitchFamily="18" charset="0"/>
            </a:endParaRPr>
          </a:p>
          <a:p>
            <a:pPr marL="0" indent="0">
              <a:buNone/>
            </a:pPr>
            <a:r>
              <a:rPr lang="fr-FR" sz="2000" b="1" dirty="0">
                <a:solidFill>
                  <a:schemeClr val="bg2">
                    <a:lumMod val="25000"/>
                  </a:schemeClr>
                </a:solidFill>
                <a:effectLst/>
                <a:latin typeface="Calibri" panose="020F0502020204030204" pitchFamily="34" charset="0"/>
                <a:ea typeface="Times New Roman" panose="02020603050405020304" pitchFamily="18" charset="0"/>
              </a:rPr>
              <a:t>Je m’appelle Loïc </a:t>
            </a:r>
            <a:r>
              <a:rPr lang="fr-FR" sz="2000" b="1" dirty="0" err="1">
                <a:solidFill>
                  <a:schemeClr val="bg2">
                    <a:lumMod val="25000"/>
                  </a:schemeClr>
                </a:solidFill>
                <a:effectLst/>
                <a:latin typeface="Calibri" panose="020F0502020204030204" pitchFamily="34" charset="0"/>
                <a:ea typeface="Times New Roman" panose="02020603050405020304" pitchFamily="18" charset="0"/>
              </a:rPr>
              <a:t>Goulesque</a:t>
            </a:r>
            <a:r>
              <a:rPr lang="fr-FR" sz="2000" b="1" dirty="0">
                <a:solidFill>
                  <a:schemeClr val="bg2">
                    <a:lumMod val="25000"/>
                  </a:schemeClr>
                </a:solidFill>
                <a:effectLst/>
                <a:latin typeface="Calibri" panose="020F0502020204030204" pitchFamily="34" charset="0"/>
                <a:ea typeface="Times New Roman" panose="02020603050405020304" pitchFamily="18" charset="0"/>
              </a:rPr>
              <a:t>, je suis traducteur LSF. </a:t>
            </a:r>
          </a:p>
          <a:p>
            <a:pPr marL="0" indent="0">
              <a:buNone/>
            </a:pPr>
            <a:r>
              <a:rPr lang="fr-FR" sz="2000" b="1" dirty="0">
                <a:solidFill>
                  <a:schemeClr val="bg2">
                    <a:lumMod val="25000"/>
                  </a:schemeClr>
                </a:solidFill>
                <a:effectLst/>
                <a:latin typeface="Calibri" panose="020F0502020204030204" pitchFamily="34" charset="0"/>
                <a:ea typeface="Times New Roman" panose="02020603050405020304" pitchFamily="18" charset="0"/>
              </a:rPr>
              <a:t>Je pratique cette langue depuis 12 années et je vais vous faire partager le plaisir de signer.</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Comment suis-je devenu traducteur LSF?</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J’ai toujours trouvé cette langue magnifique, notre visage et nos corps sont des outils de communication.</a:t>
            </a:r>
          </a:p>
          <a:p>
            <a:pPr marL="0" indent="0">
              <a:buNone/>
            </a:pPr>
            <a:r>
              <a:rPr lang="fr-FR" sz="2000" b="1" dirty="0">
                <a:solidFill>
                  <a:schemeClr val="bg2">
                    <a:lumMod val="25000"/>
                  </a:schemeClr>
                </a:solidFill>
                <a:latin typeface="Calibri" panose="020F0502020204030204" pitchFamily="34" charset="0"/>
                <a:ea typeface="Times New Roman" panose="02020603050405020304" pitchFamily="18" charset="0"/>
              </a:rPr>
              <a:t>En 2010, le chant-signé « Savoir aimer »  de F. PAGNY ainsi que la rencontre d’une personne sourde m’ont donné envie d’apprendre la LSF.</a:t>
            </a:r>
            <a:r>
              <a:rPr lang="fr-FR" sz="1800" b="1" dirty="0">
                <a:effectLst/>
                <a:latin typeface="Calibri" panose="020F0502020204030204" pitchFamily="34" charset="0"/>
                <a:ea typeface="Times New Roman" panose="02020603050405020304" pitchFamily="18" charset="0"/>
              </a:rPr>
              <a:t> </a:t>
            </a:r>
          </a:p>
          <a:p>
            <a:pPr marL="0" indent="0">
              <a:buNone/>
            </a:pPr>
            <a:endParaRPr lang="fr-FR" sz="2000" b="1" dirty="0">
              <a:solidFill>
                <a:schemeClr val="bg2">
                  <a:lumMod val="25000"/>
                </a:schemeClr>
              </a:solidFill>
              <a:latin typeface="Calibri" panose="020F0502020204030204" pitchFamily="34" charset="0"/>
              <a:ea typeface="Times New Roman" panose="02020603050405020304" pitchFamily="18" charset="0"/>
            </a:endParaRPr>
          </a:p>
          <a:p>
            <a:pPr marL="0" indent="0">
              <a:buNone/>
            </a:pPr>
            <a:endParaRPr lang="fr-FR" sz="1800" b="1" dirty="0">
              <a:effectLst/>
              <a:latin typeface="Calibri" panose="020F0502020204030204" pitchFamily="34" charset="0"/>
              <a:ea typeface="Times New Roman" panose="02020603050405020304" pitchFamily="18" charset="0"/>
            </a:endParaRPr>
          </a:p>
          <a:p>
            <a:pPr marL="0" indent="0">
              <a:buNone/>
            </a:pPr>
            <a:endParaRPr lang="fr-FR" sz="1800" b="1" dirty="0">
              <a:effectLst/>
              <a:latin typeface="Calibri" panose="020F0502020204030204" pitchFamily="34" charset="0"/>
              <a:ea typeface="Times New Roman" panose="02020603050405020304" pitchFamily="18" charset="0"/>
            </a:endParaRPr>
          </a:p>
          <a:p>
            <a:endParaRPr lang="fr-FR" b="1" dirty="0"/>
          </a:p>
        </p:txBody>
      </p:sp>
      <p:sp>
        <p:nvSpPr>
          <p:cNvPr id="4" name="Rectangle 3">
            <a:extLst>
              <a:ext uri="{FF2B5EF4-FFF2-40B4-BE49-F238E27FC236}">
                <a16:creationId xmlns:a16="http://schemas.microsoft.com/office/drawing/2014/main" id="{0DC87EA1-A820-47E7-BC0F-1370622AF07B}"/>
              </a:ext>
            </a:extLst>
          </p:cNvPr>
          <p:cNvSpPr/>
          <p:nvPr/>
        </p:nvSpPr>
        <p:spPr>
          <a:xfrm>
            <a:off x="1586754" y="5207000"/>
            <a:ext cx="9801456" cy="1600438"/>
          </a:xfrm>
          <a:prstGeom prst="rect">
            <a:avLst/>
          </a:prstGeom>
          <a:noFill/>
        </p:spPr>
        <p:txBody>
          <a:bodyPr wrap="square" lIns="91440" tIns="45720" rIns="91440" bIns="45720">
            <a:spAutoFit/>
          </a:bodyPr>
          <a:lstStyle/>
          <a:p>
            <a:pPr algn="ctr"/>
            <a:r>
              <a:rPr lang="fr-FR" sz="1600" b="1" dirty="0">
                <a:solidFill>
                  <a:schemeClr val="accent1"/>
                </a:solidFill>
              </a:rPr>
              <a:t>Le traducteur LSF // l’interprète?</a:t>
            </a:r>
          </a:p>
          <a:p>
            <a:pPr algn="ctr"/>
            <a:endParaRPr lang="fr-FR" sz="1600" b="1" dirty="0">
              <a:solidFill>
                <a:schemeClr val="accent1"/>
              </a:solidFill>
            </a:endParaRPr>
          </a:p>
          <a:p>
            <a:r>
              <a:rPr lang="fr-FR" sz="1000" b="0" i="0" dirty="0">
                <a:solidFill>
                  <a:srgbClr val="000000"/>
                </a:solidFill>
                <a:effectLst/>
                <a:latin typeface="Barlow" panose="00000500000000000000" pitchFamily="2" charset="0"/>
              </a:rPr>
              <a:t>La différence la plus évidente entre </a:t>
            </a:r>
            <a:r>
              <a:rPr lang="fr-FR" sz="1000" b="0" i="0" u="none" strike="noStrike" dirty="0">
                <a:solidFill>
                  <a:srgbClr val="000000"/>
                </a:solidFill>
                <a:effectLst/>
                <a:latin typeface="Barlow" panose="00000500000000000000" pitchFamily="2" charset="0"/>
                <a:hlinkClick r:id="rId2"/>
              </a:rPr>
              <a:t>les interprètes et les traducteurs</a:t>
            </a:r>
            <a:r>
              <a:rPr lang="fr-FR" sz="1000" b="0" i="0" dirty="0">
                <a:solidFill>
                  <a:srgbClr val="000000"/>
                </a:solidFill>
                <a:effectLst/>
                <a:latin typeface="Barlow" panose="00000500000000000000" pitchFamily="2" charset="0"/>
              </a:rPr>
              <a:t> réside dans le support utilisé pour effectuer leur travail. </a:t>
            </a:r>
          </a:p>
          <a:p>
            <a:r>
              <a:rPr lang="fr-FR" sz="1000" b="0" i="0" dirty="0">
                <a:solidFill>
                  <a:srgbClr val="000000"/>
                </a:solidFill>
                <a:effectLst/>
                <a:latin typeface="Barlow" panose="00000500000000000000" pitchFamily="2" charset="0"/>
              </a:rPr>
              <a:t>Les interprètes suivent une formation d’interprète (</a:t>
            </a:r>
            <a:r>
              <a:rPr lang="fr-FR" sz="1000" dirty="0">
                <a:hlinkClick r:id="rId3"/>
              </a:rPr>
              <a:t>AFTILS | Accueil</a:t>
            </a:r>
            <a:r>
              <a:rPr lang="fr-FR" sz="1000" dirty="0">
                <a:solidFill>
                  <a:srgbClr val="000000"/>
                </a:solidFill>
                <a:latin typeface="Barlow" panose="00000500000000000000" pitchFamily="2" charset="0"/>
              </a:rPr>
              <a:t>) </a:t>
            </a:r>
            <a:r>
              <a:rPr lang="fr-FR" sz="1000" b="0" i="0" dirty="0">
                <a:solidFill>
                  <a:srgbClr val="000000"/>
                </a:solidFill>
                <a:effectLst/>
                <a:latin typeface="Barlow" panose="00000500000000000000" pitchFamily="2" charset="0"/>
              </a:rPr>
              <a:t>après avoir obtenu une licence.  </a:t>
            </a:r>
          </a:p>
          <a:p>
            <a:pPr algn="l"/>
            <a:r>
              <a:rPr lang="fr-FR" sz="1000" b="0" i="0" dirty="0">
                <a:solidFill>
                  <a:srgbClr val="000000"/>
                </a:solidFill>
                <a:effectLst/>
                <a:latin typeface="Barlow" panose="00000500000000000000" pitchFamily="2" charset="0"/>
              </a:rPr>
              <a:t> Les traducteurs travaillent généralement sur </a:t>
            </a:r>
            <a:r>
              <a:rPr lang="fr-FR" sz="1000" b="1" i="0" dirty="0">
                <a:solidFill>
                  <a:srgbClr val="000000"/>
                </a:solidFill>
                <a:effectLst/>
                <a:latin typeface="Barlow" panose="00000500000000000000" pitchFamily="2" charset="0"/>
              </a:rPr>
              <a:t>un support écrit</a:t>
            </a:r>
            <a:r>
              <a:rPr lang="fr-FR" sz="1000" b="0" i="0" dirty="0">
                <a:solidFill>
                  <a:srgbClr val="000000"/>
                </a:solidFill>
                <a:effectLst/>
                <a:latin typeface="Barlow" panose="00000500000000000000" pitchFamily="2" charset="0"/>
              </a:rPr>
              <a:t>, traduisant un texte d'une langue vers une autre, et peuvent effectuer ce travail en toute simplicité depuis leur bureau. </a:t>
            </a:r>
          </a:p>
          <a:p>
            <a:pPr algn="l"/>
            <a:r>
              <a:rPr lang="fr-FR" sz="1000" b="0" i="0" dirty="0">
                <a:solidFill>
                  <a:srgbClr val="000000"/>
                </a:solidFill>
                <a:effectLst/>
                <a:latin typeface="Barlow" panose="00000500000000000000" pitchFamily="2" charset="0"/>
              </a:rPr>
              <a:t>Les interprètes fournissent leurs services linguistiques oralement en traduisant le discours d’une ou de plusieurs parties, généralement dans un environnement en </a:t>
            </a:r>
            <a:r>
              <a:rPr lang="fr-FR" sz="1000" b="1" i="0" dirty="0">
                <a:solidFill>
                  <a:srgbClr val="000000"/>
                </a:solidFill>
                <a:effectLst/>
                <a:latin typeface="Barlow" panose="00000500000000000000" pitchFamily="2" charset="0"/>
              </a:rPr>
              <a:t>temps réel.</a:t>
            </a:r>
          </a:p>
          <a:p>
            <a:pPr algn="ctr"/>
            <a:endParaRPr lang="fr-FR" sz="1600" b="1" dirty="0">
              <a:solidFill>
                <a:schemeClr val="accent1"/>
              </a:solidFill>
            </a:endParaRPr>
          </a:p>
        </p:txBody>
      </p:sp>
    </p:spTree>
    <p:extLst>
      <p:ext uri="{BB962C8B-B14F-4D97-AF65-F5344CB8AC3E}">
        <p14:creationId xmlns:p14="http://schemas.microsoft.com/office/powerpoint/2010/main" val="197247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ED519-DFBA-4069-AAFA-8D73F6166F8D}"/>
              </a:ext>
            </a:extLst>
          </p:cNvPr>
          <p:cNvSpPr>
            <a:spLocks noGrp="1"/>
          </p:cNvSpPr>
          <p:nvPr>
            <p:ph type="title"/>
          </p:nvPr>
        </p:nvSpPr>
        <p:spPr>
          <a:xfrm>
            <a:off x="2592925" y="624110"/>
            <a:ext cx="9186699" cy="1280890"/>
          </a:xfrm>
        </p:spPr>
        <p:txBody>
          <a:bodyPr/>
          <a:lstStyle/>
          <a:p>
            <a:r>
              <a:rPr lang="fr-FR" b="1" dirty="0">
                <a:solidFill>
                  <a:schemeClr val="bg2">
                    <a:lumMod val="50000"/>
                  </a:schemeClr>
                </a:solidFill>
              </a:rPr>
              <a:t>La Langue des Signes Française LSF</a:t>
            </a:r>
          </a:p>
        </p:txBody>
      </p:sp>
      <p:sp>
        <p:nvSpPr>
          <p:cNvPr id="3" name="Espace réservé du contenu 2">
            <a:extLst>
              <a:ext uri="{FF2B5EF4-FFF2-40B4-BE49-F238E27FC236}">
                <a16:creationId xmlns:a16="http://schemas.microsoft.com/office/drawing/2014/main" id="{897AF042-E4FB-47D9-8B9B-7661E74DD8E3}"/>
              </a:ext>
            </a:extLst>
          </p:cNvPr>
          <p:cNvSpPr>
            <a:spLocks noGrp="1"/>
          </p:cNvSpPr>
          <p:nvPr>
            <p:ph idx="1"/>
          </p:nvPr>
        </p:nvSpPr>
        <p:spPr>
          <a:xfrm>
            <a:off x="1957891" y="1277472"/>
            <a:ext cx="9923238" cy="4746810"/>
          </a:xfrm>
        </p:spPr>
        <p:txBody>
          <a:bodyPr>
            <a:normAutofit fontScale="70000" lnSpcReduction="20000"/>
          </a:bodyPr>
          <a:lstStyle/>
          <a:p>
            <a:pPr marL="0" indent="0">
              <a:buNone/>
            </a:pPr>
            <a:r>
              <a:rPr lang="fr-FR" sz="2400" dirty="0">
                <a:solidFill>
                  <a:schemeClr val="bg2">
                    <a:lumMod val="25000"/>
                  </a:schemeClr>
                </a:solidFill>
                <a:effectLst/>
                <a:latin typeface="Arial"/>
                <a:ea typeface="Calibri" panose="020F0502020204030204" pitchFamily="34" charset="0"/>
                <a:cs typeface="Times New Roman"/>
              </a:rPr>
              <a:t>Au alentours de 1762, après sa rencontre avec des sœurs jumelles sourdes, L’Abée de l’Epée codifie et crée des écoles pour les personnes sourdes.</a:t>
            </a:r>
          </a:p>
          <a:p>
            <a:pPr marL="0" indent="0">
              <a:buNone/>
            </a:pPr>
            <a:r>
              <a:rPr lang="fr-FR" sz="2400" dirty="0">
                <a:solidFill>
                  <a:schemeClr val="bg2">
                    <a:lumMod val="25000"/>
                  </a:schemeClr>
                </a:solidFill>
                <a:effectLst/>
                <a:latin typeface="Arial"/>
                <a:ea typeface="Calibri" panose="020F0502020204030204" pitchFamily="34" charset="0"/>
                <a:cs typeface="Times New Roman"/>
              </a:rPr>
              <a:t>L’apprentissage de la LSF est interdit à partir du Congrès de Milan en 1880, les « </a:t>
            </a:r>
            <a:r>
              <a:rPr lang="fr-FR" sz="2400" dirty="0" err="1">
                <a:solidFill>
                  <a:schemeClr val="bg2">
                    <a:lumMod val="25000"/>
                  </a:schemeClr>
                </a:solidFill>
                <a:effectLst/>
                <a:latin typeface="Arial"/>
                <a:ea typeface="Calibri" panose="020F0502020204030204" pitchFamily="34" charset="0"/>
                <a:cs typeface="Times New Roman"/>
              </a:rPr>
              <a:t>oralistes</a:t>
            </a:r>
            <a:r>
              <a:rPr lang="fr-FR" sz="2400" dirty="0">
                <a:solidFill>
                  <a:schemeClr val="bg2">
                    <a:lumMod val="25000"/>
                  </a:schemeClr>
                </a:solidFill>
                <a:effectLst/>
                <a:latin typeface="Arial"/>
                <a:ea typeface="Calibri" panose="020F0502020204030204" pitchFamily="34" charset="0"/>
                <a:cs typeface="Times New Roman"/>
              </a:rPr>
              <a:t> » sortent vainqueurs de ce congrès. Il faudra attendre 100 ans pour que l’enseignement en LSF soit à nouveau accepté par l’Etat.</a:t>
            </a:r>
          </a:p>
          <a:p>
            <a:pPr marL="0" indent="0" algn="ctr">
              <a:buNone/>
            </a:pPr>
            <a:r>
              <a:rPr lang="fr-FR" sz="2400" dirty="0">
                <a:solidFill>
                  <a:schemeClr val="bg2">
                    <a:lumMod val="25000"/>
                  </a:schemeClr>
                </a:solidFill>
                <a:effectLst/>
                <a:latin typeface="Arial"/>
                <a:ea typeface="Calibri" panose="020F0502020204030204" pitchFamily="34" charset="0"/>
                <a:cs typeface="Times New Roman"/>
              </a:rPr>
              <a:t>La langue des signes française (LSF) est une langue française à part entière reconnue par la loi</a:t>
            </a:r>
            <a:r>
              <a:rPr lang="fr-FR" sz="2400" dirty="0">
                <a:solidFill>
                  <a:schemeClr val="bg2">
                    <a:lumMod val="25000"/>
                  </a:schemeClr>
                </a:solidFill>
                <a:latin typeface="Arial"/>
                <a:ea typeface="Calibri" panose="020F0502020204030204" pitchFamily="34" charset="0"/>
                <a:cs typeface="Times New Roman"/>
              </a:rPr>
              <a:t> 1992 (inscrit dans la constitution).</a:t>
            </a:r>
            <a:r>
              <a:rPr lang="fr-FR" sz="2400" dirty="0">
                <a:solidFill>
                  <a:schemeClr val="bg2">
                    <a:lumMod val="25000"/>
                  </a:schemeClr>
                </a:solidFill>
                <a:effectLst/>
                <a:latin typeface="Arial"/>
                <a:ea typeface="Calibri" panose="020F0502020204030204" pitchFamily="34" charset="0"/>
                <a:cs typeface="Times New Roman"/>
              </a:rPr>
              <a:t> Utilisée pour communiquer avec les personnes sourdes, </a:t>
            </a:r>
          </a:p>
          <a:p>
            <a:pPr marL="0" indent="0" algn="ctr">
              <a:buNone/>
            </a:pPr>
            <a:r>
              <a:rPr lang="fr-FR" sz="2400" dirty="0">
                <a:solidFill>
                  <a:schemeClr val="bg2">
                    <a:lumMod val="25000"/>
                  </a:schemeClr>
                </a:solidFill>
                <a:effectLst/>
                <a:latin typeface="Arial"/>
                <a:ea typeface="Calibri" panose="020F0502020204030204" pitchFamily="34" charset="0"/>
                <a:cs typeface="Times New Roman"/>
              </a:rPr>
              <a:t>elle associe un signe à un mot.</a:t>
            </a:r>
          </a:p>
          <a:p>
            <a:pPr marL="0" indent="0" algn="ctr">
              <a:buNone/>
            </a:pPr>
            <a:r>
              <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rPr>
              <a:t> Les langues des signes ne sont pas universelles et il existe différentes langues des signes comme il existe différentes langues orales.</a:t>
            </a:r>
          </a:p>
          <a:p>
            <a:pPr marL="0" indent="0" algn="ctr">
              <a:buNone/>
            </a:pPr>
            <a:r>
              <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rPr>
              <a:t>Il existe donc une base universelle et des variantes selon la langue.</a:t>
            </a:r>
          </a:p>
          <a:p>
            <a:r>
              <a:rPr lang="fr-FR" sz="2400"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La syntaxe, pour construire les phrases, il faut</a:t>
            </a:r>
            <a:r>
              <a:rPr lang="fr-FR" sz="2400" b="1" dirty="0"/>
              <a:t> :</a:t>
            </a:r>
            <a:br>
              <a:rPr lang="fr-FR" sz="2400" dirty="0"/>
            </a:br>
            <a:r>
              <a:rPr lang="fr-FR" sz="2400" dirty="0">
                <a:latin typeface="Arial" panose="020B0604020202020204" pitchFamily="34" charset="0"/>
                <a:cs typeface="Arial" panose="020B0604020202020204" pitchFamily="34" charset="0"/>
              </a:rPr>
              <a:t>temps + lieu + sujet(s) + action (verbe) + conséquence</a:t>
            </a:r>
            <a:br>
              <a:rPr lang="fr-FR" sz="2400" dirty="0">
                <a:latin typeface="Arial" panose="020B0604020202020204" pitchFamily="34" charset="0"/>
                <a:cs typeface="Arial" panose="020B0604020202020204" pitchFamily="34" charset="0"/>
              </a:rPr>
            </a:br>
            <a:endParaRPr lang="fr-FR" sz="2400" dirty="0">
              <a:latin typeface="Arial" panose="020B0604020202020204" pitchFamily="34" charset="0"/>
              <a:cs typeface="Arial" panose="020B0604020202020204" pitchFamily="34" charset="0"/>
            </a:endParaRPr>
          </a:p>
          <a:p>
            <a:r>
              <a:rPr lang="fr-FR" sz="2400" dirty="0">
                <a:latin typeface="Arial" panose="020B0604020202020204" pitchFamily="34" charset="0"/>
                <a:cs typeface="Arial" panose="020B0604020202020204" pitchFamily="34" charset="0"/>
              </a:rPr>
              <a:t>exemple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Français : « </a:t>
            </a:r>
            <a:r>
              <a:rPr lang="fr-FR" sz="2400" dirty="0">
                <a:solidFill>
                  <a:schemeClr val="tx1"/>
                </a:solidFill>
                <a:latin typeface="Arial" panose="020B0604020202020204" pitchFamily="34" charset="0"/>
                <a:cs typeface="Arial" panose="020B0604020202020204" pitchFamily="34" charset="0"/>
              </a:rPr>
              <a:t>hier, je suis allé manger au restaurant à Paris</a:t>
            </a:r>
            <a:r>
              <a:rPr lang="fr-FR" sz="2400" dirty="0">
                <a:latin typeface="Arial" panose="020B0604020202020204" pitchFamily="34" charset="0"/>
                <a:cs typeface="Arial" panose="020B0604020202020204" pitchFamily="34" charset="0"/>
              </a:rPr>
              <a:t>. »</a:t>
            </a:r>
            <a:br>
              <a:rPr lang="fr-FR" sz="2400" dirty="0">
                <a:latin typeface="Arial" panose="020B0604020202020204" pitchFamily="34" charset="0"/>
                <a:cs typeface="Arial" panose="020B0604020202020204" pitchFamily="34" charset="0"/>
              </a:rPr>
            </a:br>
            <a:r>
              <a:rPr lang="fr-FR" sz="2400" dirty="0">
                <a:latin typeface="Arial" panose="020B0604020202020204" pitchFamily="34" charset="0"/>
                <a:cs typeface="Arial" panose="020B0604020202020204" pitchFamily="34" charset="0"/>
              </a:rPr>
              <a:t>L.S.F. : </a:t>
            </a:r>
            <a:r>
              <a:rPr lang="fr-FR" sz="2400" dirty="0">
                <a:solidFill>
                  <a:srgbClr val="FF0000"/>
                </a:solidFill>
                <a:latin typeface="Arial" panose="020B0604020202020204" pitchFamily="34" charset="0"/>
                <a:cs typeface="Arial" panose="020B0604020202020204" pitchFamily="34" charset="0"/>
              </a:rPr>
              <a:t>hier + Paris + restaurant + manger</a:t>
            </a:r>
          </a:p>
          <a:p>
            <a:pPr marL="0" indent="0">
              <a:buNone/>
            </a:pPr>
            <a:endPar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fr-FR" sz="2400" dirty="0">
              <a:solidFill>
                <a:schemeClr val="bg2">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algn="ctr"/>
            <a:endParaRPr lang="fr-FR" dirty="0">
              <a:solidFill>
                <a:schemeClr val="bg2">
                  <a:lumMod val="25000"/>
                </a:schemeClr>
              </a:solidFill>
            </a:endParaRPr>
          </a:p>
        </p:txBody>
      </p:sp>
      <p:pic>
        <p:nvPicPr>
          <p:cNvPr id="4" name="Image 3">
            <a:extLst>
              <a:ext uri="{FF2B5EF4-FFF2-40B4-BE49-F238E27FC236}">
                <a16:creationId xmlns:a16="http://schemas.microsoft.com/office/drawing/2014/main" id="{39B0F817-8A7F-4B34-B8AF-1D2D894457D7}"/>
              </a:ext>
            </a:extLst>
          </p:cNvPr>
          <p:cNvPicPr>
            <a:picLocks noChangeAspect="1"/>
          </p:cNvPicPr>
          <p:nvPr/>
        </p:nvPicPr>
        <p:blipFill>
          <a:blip r:embed="rId2"/>
          <a:stretch>
            <a:fillRect/>
          </a:stretch>
        </p:blipFill>
        <p:spPr>
          <a:xfrm>
            <a:off x="8496587" y="4256334"/>
            <a:ext cx="2446961" cy="1977556"/>
          </a:xfrm>
          <a:prstGeom prst="rect">
            <a:avLst/>
          </a:prstGeom>
        </p:spPr>
      </p:pic>
    </p:spTree>
    <p:extLst>
      <p:ext uri="{BB962C8B-B14F-4D97-AF65-F5344CB8AC3E}">
        <p14:creationId xmlns:p14="http://schemas.microsoft.com/office/powerpoint/2010/main" val="227575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F10978-156E-4D81-B301-974FD8827D4E}"/>
              </a:ext>
            </a:extLst>
          </p:cNvPr>
          <p:cNvSpPr>
            <a:spLocks noGrp="1"/>
          </p:cNvSpPr>
          <p:nvPr>
            <p:ph type="title"/>
          </p:nvPr>
        </p:nvSpPr>
        <p:spPr>
          <a:xfrm>
            <a:off x="1917701" y="624110"/>
            <a:ext cx="9586912" cy="1280890"/>
          </a:xfrm>
        </p:spPr>
        <p:txBody>
          <a:bodyPr/>
          <a:lstStyle/>
          <a:p>
            <a:r>
              <a:rPr lang="fr-FR" b="1" dirty="0">
                <a:solidFill>
                  <a:schemeClr val="accent5"/>
                </a:solidFill>
                <a:latin typeface="Arial" panose="020B0604020202020204" pitchFamily="34" charset="0"/>
                <a:cs typeface="Arial" panose="020B0604020202020204" pitchFamily="34" charset="0"/>
              </a:rPr>
              <a:t>Les textes de référence</a:t>
            </a:r>
          </a:p>
        </p:txBody>
      </p:sp>
      <p:sp>
        <p:nvSpPr>
          <p:cNvPr id="5" name="Rectangle 3">
            <a:extLst>
              <a:ext uri="{FF2B5EF4-FFF2-40B4-BE49-F238E27FC236}">
                <a16:creationId xmlns:a16="http://schemas.microsoft.com/office/drawing/2014/main" id="{49A7EE69-7A22-4FF1-9FD5-7F14BBC529EF}"/>
              </a:ext>
            </a:extLst>
          </p:cNvPr>
          <p:cNvSpPr>
            <a:spLocks noGrp="1" noChangeArrowheads="1"/>
          </p:cNvSpPr>
          <p:nvPr>
            <p:ph idx="1"/>
          </p:nvPr>
        </p:nvSpPr>
        <p:spPr bwMode="auto">
          <a:xfrm>
            <a:off x="1092200" y="1443841"/>
            <a:ext cx="10820400" cy="3970318"/>
          </a:xfrm>
          <a:prstGeom prst="rect">
            <a:avLst/>
          </a:prstGeom>
          <a:gradFill>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defTabSz="914400">
              <a:buClrTx/>
              <a:buNone/>
            </a:pP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En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hlinkClick r:id="rId2" tooltip="France">
                  <a:extLst>
                    <a:ext uri="{A12FA001-AC4F-418D-AE19-62706E023703}">
                      <ahyp:hlinkClr xmlns:ahyp="http://schemas.microsoft.com/office/drawing/2018/hyperlinkcolor" val="tx"/>
                    </a:ext>
                  </a:extLst>
                </a:hlinkClick>
              </a:rPr>
              <a:t>France</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 le </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hlinkClick r:id="rId3" tooltip="Décret en France">
                  <a:extLst>
                    <a:ext uri="{A12FA001-AC4F-418D-AE19-62706E023703}">
                      <ahyp:hlinkClr xmlns:ahyp="http://schemas.microsoft.com/office/drawing/2018/hyperlinkcolor" val="tx"/>
                    </a:ext>
                  </a:extLst>
                </a:hlinkClick>
              </a:rPr>
              <a:t>décret</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de la loi </a:t>
            </a:r>
            <a:r>
              <a:rPr kumimoji="0" lang="fr-FR" altLang="fr-FR" sz="2400" b="1" i="0" u="none" strike="noStrike" cap="none" normalizeH="0" baseline="0" dirty="0">
                <a:ln>
                  <a:noFill/>
                </a:ln>
                <a:solidFill>
                  <a:schemeClr val="bg2">
                    <a:lumMod val="25000"/>
                  </a:schemeClr>
                </a:solidFill>
                <a:effectLst/>
              </a:rPr>
              <a:t>n</a:t>
            </a:r>
            <a:r>
              <a:rPr kumimoji="0" lang="fr-FR" altLang="fr-FR" sz="2400" b="1" i="0" u="none" strike="noStrike" cap="none" normalizeH="0" baseline="30000" dirty="0">
                <a:ln>
                  <a:noFill/>
                </a:ln>
                <a:solidFill>
                  <a:schemeClr val="bg2">
                    <a:lumMod val="25000"/>
                  </a:schemeClr>
                </a:solidFill>
                <a:effectLst/>
              </a:rPr>
              <a:t>o</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2005-102 du </a:t>
            </a:r>
            <a:r>
              <a:rPr kumimoji="0" lang="fr-FR" altLang="fr-FR" sz="2400" b="1" i="0" u="none" strike="noStrike" cap="none" normalizeH="0" baseline="0" dirty="0">
                <a:ln>
                  <a:noFill/>
                </a:ln>
                <a:solidFill>
                  <a:schemeClr val="bg2">
                    <a:lumMod val="25000"/>
                  </a:schemeClr>
                </a:solidFill>
                <a:effectLst/>
              </a:rPr>
              <a:t>11 février 2005</a:t>
            </a:r>
            <a:r>
              <a:rPr kumimoji="0" lang="fr-FR" altLang="fr-FR" sz="2400" b="1" i="0" u="none" strike="noStrike" cap="none" normalizeH="0" baseline="0" dirty="0">
                <a:ln>
                  <a:noFill/>
                </a:ln>
                <a:solidFill>
                  <a:schemeClr val="bg2">
                    <a:lumMod val="25000"/>
                  </a:schemeClr>
                </a:solidFill>
                <a:effectLst/>
                <a:cs typeface="Arial" panose="020B0604020202020204" pitchFamily="34" charset="0"/>
              </a:rPr>
              <a:t>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reconnaît la langue des signes française comme « langue à part entière » dans le </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hlinkClick r:id="rId4" tooltip="Code de l'éducation">
                  <a:extLst>
                    <a:ext uri="{A12FA001-AC4F-418D-AE19-62706E023703}">
                      <ahyp:hlinkClr xmlns:ahyp="http://schemas.microsoft.com/office/drawing/2018/hyperlinkcolor" val="tx"/>
                    </a:ext>
                  </a:extLst>
                </a:hlinkClick>
              </a:rPr>
              <a:t>code de l'éducation</a:t>
            </a:r>
            <a:r>
              <a:rPr kumimoji="0" lang="fr-FR" altLang="fr-FR" sz="2400" b="0" i="0" u="none" strike="noStrike" cap="none" normalizeH="0" baseline="0" dirty="0">
                <a:ln>
                  <a:noFill/>
                </a:ln>
                <a:solidFill>
                  <a:schemeClr val="bg2">
                    <a:lumMod val="25000"/>
                  </a:schemeClr>
                </a:solidFill>
                <a:effectLst/>
                <a:cs typeface="Arial" panose="020B0604020202020204" pitchFamily="34" charset="0"/>
              </a:rPr>
              <a:t> </a:t>
            </a:r>
            <a:r>
              <a:rPr lang="fr-FR" altLang="fr-FR" sz="2400" dirty="0">
                <a:solidFill>
                  <a:schemeClr val="bg2">
                    <a:lumMod val="25000"/>
                  </a:schemeClr>
                </a:solidFill>
                <a:cs typeface="Arial" panose="020B0604020202020204" pitchFamily="34" charset="0"/>
              </a:rPr>
              <a:t>Art. L. 312-9-1</a:t>
            </a:r>
            <a:endParaRPr kumimoji="0" lang="fr-FR" altLang="fr-FR" sz="2400" b="0" i="0" u="none" strike="noStrike" cap="none" normalizeH="0" baseline="0" dirty="0">
              <a:ln>
                <a:noFill/>
              </a:ln>
              <a:solidFill>
                <a:schemeClr val="bg2">
                  <a:lumMod val="25000"/>
                </a:schemeClr>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a:ln>
                <a:noFill/>
              </a:ln>
              <a:solidFill>
                <a:schemeClr val="bg2">
                  <a:lumMod val="25000"/>
                </a:schemeClr>
              </a:solidFill>
              <a:effectLs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«La langue des signes française est reconnue comme une langue à part entière.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 Tout élève concerné doit pouvoir recevoir un enseignement de la langue des signes française.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 Le Conseil supérieur de l'éducation veille à favoriser son enseignement. Il est tenu régulièrement informé des conditions de son évaluation.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Elle peut être choisie comme épreuve optionnelle aux examens et concours, y compris ceux de la formation professionnelle.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1" u="none" strike="noStrike" cap="none" normalizeH="0" baseline="0" dirty="0">
                <a:ln>
                  <a:noFill/>
                </a:ln>
                <a:solidFill>
                  <a:schemeClr val="bg2">
                    <a:lumMod val="25000"/>
                  </a:schemeClr>
                </a:solidFill>
                <a:effectLst/>
                <a:cs typeface="Arial" panose="020B0604020202020204" pitchFamily="34" charset="0"/>
              </a:rPr>
              <a:t>Sa diffusion dans l'administration est facilitée. »</a:t>
            </a:r>
            <a:r>
              <a:rPr kumimoji="0" lang="fr-FR" altLang="fr-FR" sz="2000" b="1" i="1" u="none" strike="noStrike" cap="none" normalizeH="0" baseline="0" dirty="0">
                <a:ln>
                  <a:noFill/>
                </a:ln>
                <a:solidFill>
                  <a:schemeClr val="bg2">
                    <a:lumMod val="25000"/>
                  </a:schemeClr>
                </a:solidFill>
                <a:effectLst/>
              </a:rPr>
              <a:t> </a:t>
            </a:r>
          </a:p>
        </p:txBody>
      </p:sp>
    </p:spTree>
    <p:extLst>
      <p:ext uri="{BB962C8B-B14F-4D97-AF65-F5344CB8AC3E}">
        <p14:creationId xmlns:p14="http://schemas.microsoft.com/office/powerpoint/2010/main" val="316476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8E4EB0-D713-4D93-900A-D976C3988410}"/>
              </a:ext>
            </a:extLst>
          </p:cNvPr>
          <p:cNvSpPr>
            <a:spLocks noGrp="1"/>
          </p:cNvSpPr>
          <p:nvPr>
            <p:ph type="title"/>
          </p:nvPr>
        </p:nvSpPr>
        <p:spPr/>
        <p:txBody>
          <a:bodyPr/>
          <a:lstStyle/>
          <a:p>
            <a:r>
              <a:rPr lang="fr-FR" b="1" dirty="0">
                <a:solidFill>
                  <a:schemeClr val="bg2">
                    <a:lumMod val="50000"/>
                  </a:schemeClr>
                </a:solidFill>
              </a:rPr>
              <a:t>Pourquoi se familiariser et /ou apprendre la langue des signes?</a:t>
            </a:r>
          </a:p>
        </p:txBody>
      </p:sp>
      <p:sp>
        <p:nvSpPr>
          <p:cNvPr id="3" name="Espace réservé du contenu 2">
            <a:extLst>
              <a:ext uri="{FF2B5EF4-FFF2-40B4-BE49-F238E27FC236}">
                <a16:creationId xmlns:a16="http://schemas.microsoft.com/office/drawing/2014/main" id="{89035611-4BA0-48E8-8C64-EAC45F81D9D6}"/>
              </a:ext>
            </a:extLst>
          </p:cNvPr>
          <p:cNvSpPr>
            <a:spLocks noGrp="1"/>
          </p:cNvSpPr>
          <p:nvPr>
            <p:ph idx="1"/>
          </p:nvPr>
        </p:nvSpPr>
        <p:spPr>
          <a:xfrm>
            <a:off x="1945341" y="2456268"/>
            <a:ext cx="9950823" cy="3777622"/>
          </a:xfrm>
        </p:spPr>
        <p:txBody>
          <a:bodyPr/>
          <a:lstStyle/>
          <a:p>
            <a:r>
              <a:rPr lang="fr-FR" b="1" dirty="0"/>
              <a:t>Pour pouvoir communiquer avec des personnes malentendantes mais pas seulement:</a:t>
            </a:r>
          </a:p>
          <a:p>
            <a:pPr lvl="1">
              <a:buFont typeface="Wingdings" panose="05000000000000000000" pitchFamily="2" charset="2"/>
              <a:buChar char="Ø"/>
            </a:pPr>
            <a:r>
              <a:rPr lang="fr-FR" sz="1800" b="1" dirty="0"/>
              <a:t>Des personne aphasiques, </a:t>
            </a:r>
            <a:r>
              <a:rPr lang="fr-FR" sz="1800" b="1" dirty="0" err="1"/>
              <a:t>dys</a:t>
            </a:r>
            <a:r>
              <a:rPr lang="fr-FR" sz="1800" b="1" dirty="0"/>
              <a:t>, personnes ayant des troubles de l’attention, …</a:t>
            </a:r>
          </a:p>
          <a:p>
            <a:pPr lvl="1">
              <a:buFont typeface="Wingdings" panose="05000000000000000000" pitchFamily="2" charset="2"/>
              <a:buChar char="Ø"/>
            </a:pPr>
            <a:r>
              <a:rPr lang="fr-FR" sz="1800" b="1" dirty="0"/>
              <a:t>Des touts petits de manière ludique, pour associer la communication gestuelle associée à la parole: Bébé Signe </a:t>
            </a:r>
          </a:p>
          <a:p>
            <a:r>
              <a:rPr lang="fr-FR" b="1" dirty="0"/>
              <a:t>Créer du lien</a:t>
            </a:r>
          </a:p>
          <a:p>
            <a:r>
              <a:rPr lang="fr-FR" b="1" dirty="0"/>
              <a:t>Prendre conscience de son langage gestuel dans le but d’une communication bienveillante</a:t>
            </a:r>
          </a:p>
          <a:p>
            <a:pPr marL="457200" lvl="1" indent="0">
              <a:buNone/>
            </a:pPr>
            <a:r>
              <a:rPr lang="fr-FR" b="1" i="1" dirty="0">
                <a:solidFill>
                  <a:srgbClr val="FF0000"/>
                </a:solidFill>
              </a:rPr>
              <a:t>Apprendre la langue des signes, c’est enrichir sa vie et celle des autres!</a:t>
            </a:r>
          </a:p>
        </p:txBody>
      </p:sp>
    </p:spTree>
    <p:extLst>
      <p:ext uri="{BB962C8B-B14F-4D97-AF65-F5344CB8AC3E}">
        <p14:creationId xmlns:p14="http://schemas.microsoft.com/office/powerpoint/2010/main" val="136459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793368-6DC4-4BA8-8A85-093BFE4588FA}"/>
              </a:ext>
            </a:extLst>
          </p:cNvPr>
          <p:cNvSpPr>
            <a:spLocks noGrp="1"/>
          </p:cNvSpPr>
          <p:nvPr>
            <p:ph type="title"/>
          </p:nvPr>
        </p:nvSpPr>
        <p:spPr/>
        <p:txBody>
          <a:bodyPr/>
          <a:lstStyle/>
          <a:p>
            <a:r>
              <a:rPr lang="fr-FR" b="1" dirty="0">
                <a:solidFill>
                  <a:schemeClr val="bg2">
                    <a:lumMod val="50000"/>
                  </a:schemeClr>
                </a:solidFill>
              </a:rPr>
              <a:t>Quelques conseils avant de se lancer!</a:t>
            </a:r>
          </a:p>
        </p:txBody>
      </p:sp>
      <p:sp>
        <p:nvSpPr>
          <p:cNvPr id="3" name="Espace réservé du contenu 2">
            <a:extLst>
              <a:ext uri="{FF2B5EF4-FFF2-40B4-BE49-F238E27FC236}">
                <a16:creationId xmlns:a16="http://schemas.microsoft.com/office/drawing/2014/main" id="{E8D03067-7391-42A0-8922-5B1E259440CC}"/>
              </a:ext>
            </a:extLst>
          </p:cNvPr>
          <p:cNvSpPr>
            <a:spLocks noGrp="1"/>
          </p:cNvSpPr>
          <p:nvPr>
            <p:ph idx="1"/>
          </p:nvPr>
        </p:nvSpPr>
        <p:spPr>
          <a:xfrm>
            <a:off x="1803400" y="1438588"/>
            <a:ext cx="9994900" cy="5203512"/>
          </a:xfrm>
        </p:spPr>
        <p:txBody>
          <a:bodyPr>
            <a:normAutofit fontScale="55000" lnSpcReduction="20000"/>
          </a:bodyPr>
          <a:lstStyle/>
          <a:p>
            <a:pPr marL="0" indent="0" algn="ctr">
              <a:buNone/>
            </a:pPr>
            <a:r>
              <a:rPr lang="fr-FR" sz="3600" b="1"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Nous allons débuter cette présentation par quelques conseils, </a:t>
            </a:r>
          </a:p>
          <a:p>
            <a:pPr marL="0" indent="0" algn="ctr">
              <a:buNone/>
            </a:pPr>
            <a:r>
              <a:rPr lang="fr-FR" sz="3600" b="1" dirty="0">
                <a:solidFill>
                  <a:schemeClr val="bg2">
                    <a:lumMod val="25000"/>
                  </a:schemeClr>
                </a:solidFill>
                <a:latin typeface="Arial" panose="020B0604020202020204" pitchFamily="34" charset="0"/>
                <a:ea typeface="Calibri" panose="020F0502020204030204" pitchFamily="34" charset="0"/>
                <a:cs typeface="Times New Roman" panose="02020603050405020304" pitchFamily="18" charset="0"/>
              </a:rPr>
              <a:t>installez-vous confortablement et soyez attentifs!</a:t>
            </a: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Détendez vos mains</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La détente est importante. Plus vos mains sont détendues, souples, échauffées, mieux vous pourrez signer, plus rapidement, avec plus de clarté et plus longtemps.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Regardez le visage de votre interlocuteur</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En LSF, les expressions du visage sont primordiales pour comprendre les humeurs, le ton ou l’intonation sous-jacents aux gestes. Concentrez-vous sur le visage de votre interlocuteur et utilisez votre vision périphérique pour observer ses mains.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Observez-vous</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Prenez l’habitude de vous tenir devant un miroir ou de vous filmer avec votre téléphone pour vous corriger et améliorer votre posture et votre gestuelle. Cela vous permettra aussi de voir comment les autres vous perçoivent pendant une discussion.</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3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La main dominante</a:t>
            </a:r>
            <a:endParaRPr lang="fr-FR" sz="33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Droitier ou gaucher, la main dominante ne doit jamais changer.</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fr-FR" sz="38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L’espace pour signer</a:t>
            </a:r>
            <a:endParaRPr lang="fr-FR" sz="38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9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Cette bulle va de la tête à mi-cuisse et à 50cm sur les côtés.</a:t>
            </a:r>
            <a:endParaRPr lang="fr-FR" sz="29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lgn="ctr">
              <a:buNone/>
            </a:pPr>
            <a:endParaRPr lang="fr-FR" sz="2400" b="1" dirty="0">
              <a:solidFill>
                <a:schemeClr val="bg2">
                  <a:lumMod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chemeClr val="bg2">
                  <a:lumMod val="25000"/>
                </a:schemeClr>
              </a:solidFill>
            </a:endParaRPr>
          </a:p>
        </p:txBody>
      </p:sp>
    </p:spTree>
    <p:extLst>
      <p:ext uri="{BB962C8B-B14F-4D97-AF65-F5344CB8AC3E}">
        <p14:creationId xmlns:p14="http://schemas.microsoft.com/office/powerpoint/2010/main" val="255860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3D2B1-3B60-4C87-A481-15BDB12FD8BE}"/>
              </a:ext>
            </a:extLst>
          </p:cNvPr>
          <p:cNvSpPr>
            <a:spLocks noGrp="1"/>
          </p:cNvSpPr>
          <p:nvPr>
            <p:ph type="title"/>
          </p:nvPr>
        </p:nvSpPr>
        <p:spPr>
          <a:xfrm>
            <a:off x="2592925" y="624110"/>
            <a:ext cx="3058575" cy="925290"/>
          </a:xfrm>
        </p:spPr>
        <p:txBody>
          <a:bodyPr/>
          <a:lstStyle/>
          <a:p>
            <a:r>
              <a:rPr lang="fr-FR" b="1" dirty="0">
                <a:solidFill>
                  <a:schemeClr val="accent5"/>
                </a:solidFill>
                <a:latin typeface="Arial" panose="020B0604020202020204" pitchFamily="34" charset="0"/>
                <a:cs typeface="Arial" panose="020B0604020202020204" pitchFamily="34" charset="0"/>
              </a:rPr>
              <a:t>Les signes</a:t>
            </a:r>
          </a:p>
        </p:txBody>
      </p:sp>
      <p:sp>
        <p:nvSpPr>
          <p:cNvPr id="3" name="Espace réservé du contenu 2">
            <a:extLst>
              <a:ext uri="{FF2B5EF4-FFF2-40B4-BE49-F238E27FC236}">
                <a16:creationId xmlns:a16="http://schemas.microsoft.com/office/drawing/2014/main" id="{FDF6FC66-C4DE-4CD4-863B-9B4A3A142DED}"/>
              </a:ext>
            </a:extLst>
          </p:cNvPr>
          <p:cNvSpPr>
            <a:spLocks noGrp="1"/>
          </p:cNvSpPr>
          <p:nvPr>
            <p:ph idx="1"/>
          </p:nvPr>
        </p:nvSpPr>
        <p:spPr>
          <a:xfrm>
            <a:off x="1917700" y="1549400"/>
            <a:ext cx="10007600" cy="4684490"/>
          </a:xfrm>
        </p:spPr>
        <p:txBody>
          <a:bodyPr>
            <a:normAutofit/>
          </a:bodyPr>
          <a:lstStyle/>
          <a:p>
            <a:pPr marL="0" indent="0">
              <a:buNone/>
            </a:pPr>
            <a:endPar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Les paramètres d’un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Il y en a 5 à connaître pour bien respecter la mise en œuvre du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Configuration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l’élément clé du signe (forme de la main).</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Emplacement</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du signe avec ou sans contact corporel.</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Orientation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de la paume de la main vers le haut ou le bas.</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Mouvement</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c’est-à-dire le sens, la direction et la répétition du signe.</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fontAlgn="base">
              <a:buSzPts val="1000"/>
              <a:buFont typeface="Symbol" panose="05050102010706020507" pitchFamily="18" charset="2"/>
              <a:buChar char=""/>
              <a:tabLst>
                <a:tab pos="457200" algn="l"/>
              </a:tabLst>
            </a:pPr>
            <a:r>
              <a:rPr lang="fr-FR" sz="2400" b="1"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Expression</a:t>
            </a:r>
            <a:r>
              <a:rPr lang="fr-FR" sz="24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 du visage indispensable pour comprendre le discours.</a:t>
            </a:r>
            <a:endParaRPr lang="fr-FR" sz="2400" dirty="0">
              <a:solidFill>
                <a:schemeClr val="bg2">
                  <a:lumMod val="25000"/>
                </a:schemeClr>
              </a:solidFill>
              <a:effectLst/>
              <a:latin typeface="Arial" panose="020B0604020202020204" pitchFamily="34" charset="0"/>
              <a:ea typeface="Calibri" panose="020F0502020204030204" pitchFamily="34" charset="0"/>
              <a:cs typeface="Arial" panose="020B0604020202020204" pitchFamily="34" charset="0"/>
            </a:endParaRPr>
          </a:p>
          <a:p>
            <a:endParaRPr lang="fr-FR" dirty="0"/>
          </a:p>
        </p:txBody>
      </p:sp>
      <p:pic>
        <p:nvPicPr>
          <p:cNvPr id="5" name="Image 4">
            <a:extLst>
              <a:ext uri="{FF2B5EF4-FFF2-40B4-BE49-F238E27FC236}">
                <a16:creationId xmlns:a16="http://schemas.microsoft.com/office/drawing/2014/main" id="{A44FA0E2-927D-4ED6-B15B-E368BCD45CF4}"/>
              </a:ext>
            </a:extLst>
          </p:cNvPr>
          <p:cNvPicPr>
            <a:picLocks noChangeAspect="1"/>
          </p:cNvPicPr>
          <p:nvPr/>
        </p:nvPicPr>
        <p:blipFill>
          <a:blip r:embed="rId2"/>
          <a:stretch>
            <a:fillRect/>
          </a:stretch>
        </p:blipFill>
        <p:spPr>
          <a:xfrm>
            <a:off x="7587666" y="444500"/>
            <a:ext cx="2945838" cy="1687766"/>
          </a:xfrm>
          <a:prstGeom prst="rect">
            <a:avLst/>
          </a:prstGeom>
        </p:spPr>
      </p:pic>
    </p:spTree>
    <p:extLst>
      <p:ext uri="{BB962C8B-B14F-4D97-AF65-F5344CB8AC3E}">
        <p14:creationId xmlns:p14="http://schemas.microsoft.com/office/powerpoint/2010/main" val="194831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89C77-D74E-4261-AB1F-E524C0923435}"/>
              </a:ext>
            </a:extLst>
          </p:cNvPr>
          <p:cNvSpPr>
            <a:spLocks noGrp="1"/>
          </p:cNvSpPr>
          <p:nvPr>
            <p:ph type="title"/>
          </p:nvPr>
        </p:nvSpPr>
        <p:spPr/>
        <p:txBody>
          <a:bodyPr/>
          <a:lstStyle/>
          <a:p>
            <a:r>
              <a:rPr lang="fr-FR" b="1" dirty="0">
                <a:solidFill>
                  <a:schemeClr val="bg2">
                    <a:lumMod val="50000"/>
                  </a:schemeClr>
                </a:solidFill>
              </a:rPr>
              <a:t>L’alphabet</a:t>
            </a:r>
          </a:p>
        </p:txBody>
      </p:sp>
      <p:pic>
        <p:nvPicPr>
          <p:cNvPr id="5" name="Espace réservé du contenu 4">
            <a:extLst>
              <a:ext uri="{FF2B5EF4-FFF2-40B4-BE49-F238E27FC236}">
                <a16:creationId xmlns:a16="http://schemas.microsoft.com/office/drawing/2014/main" id="{76529C78-A019-47FC-9A9F-C84243BDDDBA}"/>
              </a:ext>
            </a:extLst>
          </p:cNvPr>
          <p:cNvPicPr>
            <a:picLocks noGrp="1" noChangeAspect="1"/>
          </p:cNvPicPr>
          <p:nvPr>
            <p:ph idx="1"/>
          </p:nvPr>
        </p:nvPicPr>
        <p:blipFill>
          <a:blip r:embed="rId2"/>
          <a:stretch>
            <a:fillRect/>
          </a:stretch>
        </p:blipFill>
        <p:spPr>
          <a:xfrm>
            <a:off x="8802591" y="1739900"/>
            <a:ext cx="2702021" cy="3778250"/>
          </a:xfrm>
        </p:spPr>
      </p:pic>
      <p:sp>
        <p:nvSpPr>
          <p:cNvPr id="6" name="ZoneTexte 5">
            <a:extLst>
              <a:ext uri="{FF2B5EF4-FFF2-40B4-BE49-F238E27FC236}">
                <a16:creationId xmlns:a16="http://schemas.microsoft.com/office/drawing/2014/main" id="{5461F77E-AF74-4E53-B7B5-27FE903325D8}"/>
              </a:ext>
            </a:extLst>
          </p:cNvPr>
          <p:cNvSpPr txBox="1"/>
          <p:nvPr/>
        </p:nvSpPr>
        <p:spPr>
          <a:xfrm>
            <a:off x="1387289" y="1818749"/>
            <a:ext cx="7226300" cy="3785652"/>
          </a:xfrm>
          <a:prstGeom prst="rect">
            <a:avLst/>
          </a:prstGeom>
          <a:noFill/>
        </p:spPr>
        <p:txBody>
          <a:bodyPr wrap="square" rtlCol="0">
            <a:spAutoFit/>
          </a:bodyPr>
          <a:lstStyle/>
          <a:p>
            <a:pPr algn="l"/>
            <a:r>
              <a:rPr lang="fr-FR" sz="2400" b="0" i="0" dirty="0">
                <a:solidFill>
                  <a:schemeClr val="bg2">
                    <a:lumMod val="50000"/>
                  </a:schemeClr>
                </a:solidFill>
                <a:effectLst/>
                <a:latin typeface="Arial" panose="020B0604020202020204" pitchFamily="34" charset="0"/>
                <a:cs typeface="Arial" panose="020B0604020202020204" pitchFamily="34" charset="0"/>
              </a:rPr>
              <a:t>L’</a:t>
            </a:r>
            <a:r>
              <a:rPr lang="fr-FR" sz="2400" b="1" i="0" dirty="0">
                <a:solidFill>
                  <a:schemeClr val="bg2">
                    <a:lumMod val="50000"/>
                  </a:schemeClr>
                </a:solidFill>
                <a:effectLst/>
                <a:latin typeface="Arial" panose="020B0604020202020204" pitchFamily="34" charset="0"/>
                <a:cs typeface="Arial" panose="020B0604020202020204" pitchFamily="34" charset="0"/>
              </a:rPr>
              <a:t>alphabet dactylologique</a:t>
            </a:r>
            <a:r>
              <a:rPr lang="fr-FR" sz="2400" b="0" i="0" dirty="0">
                <a:solidFill>
                  <a:schemeClr val="bg2">
                    <a:lumMod val="50000"/>
                  </a:schemeClr>
                </a:solidFill>
                <a:effectLst/>
                <a:latin typeface="Arial" panose="020B0604020202020204" pitchFamily="34" charset="0"/>
                <a:cs typeface="Arial" panose="020B0604020202020204" pitchFamily="34" charset="0"/>
              </a:rPr>
              <a:t> ou </a:t>
            </a:r>
            <a:r>
              <a:rPr lang="fr-FR" sz="2400" b="1" i="0" dirty="0">
                <a:solidFill>
                  <a:schemeClr val="bg2">
                    <a:lumMod val="50000"/>
                  </a:schemeClr>
                </a:solidFill>
                <a:effectLst/>
                <a:latin typeface="Arial" panose="020B0604020202020204" pitchFamily="34" charset="0"/>
                <a:cs typeface="Arial" panose="020B0604020202020204" pitchFamily="34" charset="0"/>
              </a:rPr>
              <a:t>alphabet manuel</a:t>
            </a:r>
            <a:r>
              <a:rPr lang="fr-FR" sz="2400" b="0" i="0" dirty="0">
                <a:solidFill>
                  <a:schemeClr val="bg2">
                    <a:lumMod val="50000"/>
                  </a:schemeClr>
                </a:solidFill>
                <a:effectLst/>
                <a:latin typeface="Arial" panose="020B0604020202020204" pitchFamily="34" charset="0"/>
                <a:cs typeface="Arial" panose="020B0604020202020204" pitchFamily="34" charset="0"/>
              </a:rPr>
              <a:t> ou encore </a:t>
            </a:r>
            <a:r>
              <a:rPr lang="fr-FR" sz="2400" b="1" i="0" dirty="0">
                <a:solidFill>
                  <a:schemeClr val="bg2">
                    <a:lumMod val="50000"/>
                  </a:schemeClr>
                </a:solidFill>
                <a:effectLst/>
                <a:latin typeface="Arial" panose="020B0604020202020204" pitchFamily="34" charset="0"/>
                <a:cs typeface="Arial" panose="020B0604020202020204" pitchFamily="34" charset="0"/>
              </a:rPr>
              <a:t>alphabet digital</a:t>
            </a:r>
            <a:r>
              <a:rPr lang="fr-FR" sz="2400" b="0" i="0" dirty="0">
                <a:solidFill>
                  <a:schemeClr val="bg2">
                    <a:lumMod val="50000"/>
                  </a:schemeClr>
                </a:solidFill>
                <a:effectLst/>
                <a:latin typeface="Arial" panose="020B0604020202020204" pitchFamily="34" charset="0"/>
                <a:cs typeface="Arial" panose="020B0604020202020204" pitchFamily="34" charset="0"/>
              </a:rPr>
              <a:t> est une manière de représenter l’alphabet avec des signes.</a:t>
            </a:r>
          </a:p>
          <a:p>
            <a:pPr algn="l"/>
            <a:r>
              <a:rPr lang="fr-FR" sz="2400" b="0" i="0" dirty="0">
                <a:solidFill>
                  <a:schemeClr val="bg2">
                    <a:lumMod val="50000"/>
                  </a:schemeClr>
                </a:solidFill>
                <a:effectLst/>
                <a:latin typeface="Arial" panose="020B0604020202020204" pitchFamily="34" charset="0"/>
                <a:cs typeface="Arial" panose="020B0604020202020204" pitchFamily="34" charset="0"/>
              </a:rPr>
              <a:t>En LSF, il s’effectue avec la main droite pour les droitiers et la main gauche pour les gauchers. </a:t>
            </a:r>
          </a:p>
          <a:p>
            <a:pPr algn="l"/>
            <a:r>
              <a:rPr lang="fr-FR" sz="2400" b="0" i="0" dirty="0">
                <a:solidFill>
                  <a:schemeClr val="bg2">
                    <a:lumMod val="50000"/>
                  </a:schemeClr>
                </a:solidFill>
                <a:effectLst/>
                <a:latin typeface="Arial" panose="020B0604020202020204" pitchFamily="34" charset="0"/>
                <a:cs typeface="Arial" panose="020B0604020202020204" pitchFamily="34" charset="0"/>
              </a:rPr>
              <a:t>Il est utilisé pour épeler les noms propres ou les mots n’existant pas encore en LSF.</a:t>
            </a:r>
          </a:p>
          <a:p>
            <a:pPr algn="l"/>
            <a:endParaRPr lang="fr-FR" sz="2400" b="0" i="0" dirty="0">
              <a:solidFill>
                <a:schemeClr val="bg2">
                  <a:lumMod val="50000"/>
                </a:schemeClr>
              </a:solidFill>
              <a:effectLst/>
              <a:latin typeface="Arial" panose="020B0604020202020204" pitchFamily="34" charset="0"/>
              <a:cs typeface="Arial" panose="020B0604020202020204" pitchFamily="34" charset="0"/>
            </a:endParaRPr>
          </a:p>
          <a:p>
            <a:pPr algn="l"/>
            <a:r>
              <a:rPr lang="fr-FR" sz="2400" b="1" dirty="0">
                <a:solidFill>
                  <a:schemeClr val="bg2">
                    <a:lumMod val="50000"/>
                  </a:schemeClr>
                </a:solidFill>
                <a:latin typeface="Arial" panose="020B0604020202020204" pitchFamily="34" charset="0"/>
                <a:cs typeface="Arial" panose="020B0604020202020204" pitchFamily="34" charset="0"/>
              </a:rPr>
              <a:t>Allumez votre caméra!</a:t>
            </a:r>
          </a:p>
          <a:p>
            <a:pPr algn="l"/>
            <a:r>
              <a:rPr lang="fr-FR" sz="2400" b="1" i="0" dirty="0">
                <a:solidFill>
                  <a:schemeClr val="bg2">
                    <a:lumMod val="50000"/>
                  </a:schemeClr>
                </a:solidFill>
                <a:effectLst/>
                <a:latin typeface="Arial" panose="020B0604020202020204" pitchFamily="34" charset="0"/>
                <a:cs typeface="Arial" panose="020B0604020202020204" pitchFamily="34" charset="0"/>
              </a:rPr>
              <a:t>A B C D</a:t>
            </a:r>
          </a:p>
        </p:txBody>
      </p:sp>
    </p:spTree>
    <p:extLst>
      <p:ext uri="{BB962C8B-B14F-4D97-AF65-F5344CB8AC3E}">
        <p14:creationId xmlns:p14="http://schemas.microsoft.com/office/powerpoint/2010/main" val="295924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89C77-D74E-4261-AB1F-E524C0923435}"/>
              </a:ext>
            </a:extLst>
          </p:cNvPr>
          <p:cNvSpPr>
            <a:spLocks noGrp="1"/>
          </p:cNvSpPr>
          <p:nvPr>
            <p:ph type="title"/>
          </p:nvPr>
        </p:nvSpPr>
        <p:spPr>
          <a:xfrm>
            <a:off x="2402541" y="624110"/>
            <a:ext cx="9102071" cy="666808"/>
          </a:xfrm>
        </p:spPr>
        <p:txBody>
          <a:bodyPr>
            <a:normAutofit fontScale="90000"/>
          </a:bodyPr>
          <a:lstStyle/>
          <a:p>
            <a:r>
              <a:rPr lang="fr-FR" b="1" dirty="0">
                <a:solidFill>
                  <a:schemeClr val="bg2">
                    <a:lumMod val="50000"/>
                  </a:schemeClr>
                </a:solidFill>
              </a:rPr>
              <a:t>L’alphabet: </a:t>
            </a:r>
            <a:r>
              <a:rPr lang="fr-FR" dirty="0">
                <a:solidFill>
                  <a:schemeClr val="bg2">
                    <a:lumMod val="50000"/>
                  </a:schemeClr>
                </a:solidFill>
                <a:latin typeface="Arial" panose="020B0604020202020204" pitchFamily="34" charset="0"/>
                <a:cs typeface="Arial" panose="020B0604020202020204" pitchFamily="34" charset="0"/>
              </a:rPr>
              <a:t>la première lettre de votre prénom</a:t>
            </a:r>
            <a:br>
              <a:rPr lang="fr-FR" b="1" dirty="0">
                <a:solidFill>
                  <a:schemeClr val="bg2">
                    <a:lumMod val="50000"/>
                  </a:schemeClr>
                </a:solidFill>
                <a:latin typeface="Arial" panose="020B0604020202020204" pitchFamily="34" charset="0"/>
                <a:cs typeface="Arial" panose="020B0604020202020204" pitchFamily="34" charset="0"/>
              </a:rPr>
            </a:br>
            <a:endParaRPr lang="fr-FR" b="1" dirty="0">
              <a:solidFill>
                <a:schemeClr val="bg2">
                  <a:lumMod val="50000"/>
                </a:schemeClr>
              </a:solidFill>
            </a:endParaRPr>
          </a:p>
        </p:txBody>
      </p:sp>
      <p:pic>
        <p:nvPicPr>
          <p:cNvPr id="5" name="Espace réservé du contenu 4">
            <a:extLst>
              <a:ext uri="{FF2B5EF4-FFF2-40B4-BE49-F238E27FC236}">
                <a16:creationId xmlns:a16="http://schemas.microsoft.com/office/drawing/2014/main" id="{76529C78-A019-47FC-9A9F-C84243BDDDBA}"/>
              </a:ext>
            </a:extLst>
          </p:cNvPr>
          <p:cNvPicPr>
            <a:picLocks noGrp="1" noChangeAspect="1"/>
          </p:cNvPicPr>
          <p:nvPr>
            <p:ph idx="1"/>
          </p:nvPr>
        </p:nvPicPr>
        <p:blipFill>
          <a:blip r:embed="rId2"/>
          <a:stretch>
            <a:fillRect/>
          </a:stretch>
        </p:blipFill>
        <p:spPr>
          <a:xfrm>
            <a:off x="2563905" y="1396935"/>
            <a:ext cx="7835153" cy="5005207"/>
          </a:xfrm>
        </p:spPr>
      </p:pic>
    </p:spTree>
    <p:extLst>
      <p:ext uri="{BB962C8B-B14F-4D97-AF65-F5344CB8AC3E}">
        <p14:creationId xmlns:p14="http://schemas.microsoft.com/office/powerpoint/2010/main" val="3136012388"/>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267</TotalTime>
  <Words>1720</Words>
  <Application>Microsoft Office PowerPoint</Application>
  <PresentationFormat>Grand écran</PresentationFormat>
  <Paragraphs>166</Paragraphs>
  <Slides>16</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16</vt:i4>
      </vt:variant>
    </vt:vector>
  </HeadingPairs>
  <TitlesOfParts>
    <vt:vector size="27" baseType="lpstr">
      <vt:lpstr>Arial</vt:lpstr>
      <vt:lpstr>Barlow</vt:lpstr>
      <vt:lpstr>Calibri</vt:lpstr>
      <vt:lpstr>Century Gothic</vt:lpstr>
      <vt:lpstr>Courier New</vt:lpstr>
      <vt:lpstr>Open Sans</vt:lpstr>
      <vt:lpstr>Roboto</vt:lpstr>
      <vt:lpstr>Symbol</vt:lpstr>
      <vt:lpstr>Wingdings</vt:lpstr>
      <vt:lpstr>Wingdings 3</vt:lpstr>
      <vt:lpstr>Brin</vt:lpstr>
      <vt:lpstr>Découvrir et s’initier à la Langue des Signes Française (LSF)   le 22 novembre 2024</vt:lpstr>
      <vt:lpstr>Présentation de notre intervenant</vt:lpstr>
      <vt:lpstr>La Langue des Signes Française LSF</vt:lpstr>
      <vt:lpstr>Les textes de référence</vt:lpstr>
      <vt:lpstr>Pourquoi se familiariser et /ou apprendre la langue des signes?</vt:lpstr>
      <vt:lpstr>Quelques conseils avant de se lancer!</vt:lpstr>
      <vt:lpstr>Les signes</vt:lpstr>
      <vt:lpstr>L’alphabet</vt:lpstr>
      <vt:lpstr>L’alphabet: la première lettre de votre prénom </vt:lpstr>
      <vt:lpstr>Vous êtes prêts? </vt:lpstr>
      <vt:lpstr>Vous êtes prêts? Eloignez vous du bureau!</vt:lpstr>
      <vt:lpstr>Présentation PowerPoint</vt:lpstr>
      <vt:lpstr>Présentation PowerPoint</vt:lpstr>
      <vt:lpstr>Pour aller plus loin</vt:lpstr>
      <vt:lpstr>Pour aller plus loin</vt:lpstr>
      <vt:lpstr>Nous espérons avoir suscité votre intérêt pour cette belle langue!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Découvrir et s’initier à la Langue des Signes Française (LSF)   le 22 novembre 2024 à 14h https://us06web.zoom.us/j/84202886825?pwd=cwIQJYixVSfafapBKllv5gu1Ygtqp1.1</dc:title>
  <dc:creator>DOUMECHE Magali</dc:creator>
  <cp:lastModifiedBy>DOUMECHE Magali</cp:lastModifiedBy>
  <cp:revision>58</cp:revision>
  <dcterms:created xsi:type="dcterms:W3CDTF">2024-11-15T09:13:55Z</dcterms:created>
  <dcterms:modified xsi:type="dcterms:W3CDTF">2024-12-30T10:01:31Z</dcterms:modified>
</cp:coreProperties>
</file>