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70" r:id="rId4"/>
    <p:sldId id="279" r:id="rId5"/>
    <p:sldId id="272" r:id="rId6"/>
    <p:sldId id="276" r:id="rId7"/>
    <p:sldId id="259" r:id="rId8"/>
    <p:sldId id="261" r:id="rId9"/>
    <p:sldId id="278" r:id="rId10"/>
    <p:sldId id="263" r:id="rId11"/>
    <p:sldId id="264" r:id="rId12"/>
    <p:sldId id="277" r:id="rId13"/>
    <p:sldId id="265" r:id="rId14"/>
    <p:sldId id="280" r:id="rId1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750" autoAdjust="0"/>
    <p:restoredTop sz="94660"/>
  </p:normalViewPr>
  <p:slideViewPr>
    <p:cSldViewPr>
      <p:cViewPr varScale="1">
        <p:scale>
          <a:sx n="69" d="100"/>
          <a:sy n="69" d="100"/>
        </p:scale>
        <p:origin x="77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8C730-0A25-4DB1-8081-3380C480598E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149B0-7AB7-4E2C-BEB9-26453830E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32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85F9-2170-4BB7-890A-4E07A7BE7196}" type="datetime1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82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7C2E-1DD7-41CB-8A10-7325A2F5DA5A}" type="datetime1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09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81B9-1B88-4C26-952A-2792865D19CB}" type="datetime1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54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317C-6D95-42BE-8158-17E183537393}" type="datetime1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80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F6CD-ACB3-4D05-A94E-25C404BF53A3}" type="datetime1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21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EE2A-DDDF-4BD5-B57B-1133E64DA91C}" type="datetime1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5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3AE9-CC77-4B9A-83F9-0DB4ADD8499C}" type="datetime1">
              <a:rPr lang="fr-FR" smtClean="0"/>
              <a:t>01/03/2022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0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1004-3724-402C-A207-F1BF312E944B}" type="datetime1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20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8B0B-2C0D-4352-AE9E-ED32D0F2075C}" type="datetime1">
              <a:rPr lang="fr-FR" smtClean="0"/>
              <a:t>01/03/2022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39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018F-F503-4F58-A699-C05441F1635B}" type="datetime1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59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5A43C-A18D-4327-AA64-7336E84AB399}" type="datetime1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90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5E7E9-BA7C-49BE-9D41-2ED4E0691D77}" type="datetime1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17.11.2020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B082-B2D0-414B-9478-590F406E5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2757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1470025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FF00"/>
                </a:solidFill>
              </a:rPr>
              <a:t>LA MEDIATION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4149080"/>
            <a:ext cx="8064896" cy="1752600"/>
          </a:xfrm>
        </p:spPr>
        <p:txBody>
          <a:bodyPr>
            <a:normAutofit fontScale="85000" lnSpcReduction="20000"/>
          </a:bodyPr>
          <a:lstStyle/>
          <a:p>
            <a:r>
              <a:rPr lang="fr-FR" sz="3000" i="1" dirty="0" smtClean="0"/>
              <a:t>Pour les personnels des Etablissements Publics </a:t>
            </a:r>
          </a:p>
          <a:p>
            <a:r>
              <a:rPr lang="fr-FR" sz="3000" i="1" dirty="0" smtClean="0"/>
              <a:t>de santé, sociaux et médico-sociaux</a:t>
            </a:r>
          </a:p>
          <a:p>
            <a:endParaRPr lang="fr-FR" i="1" dirty="0" smtClean="0"/>
          </a:p>
          <a:p>
            <a:r>
              <a:rPr lang="fr-FR" sz="1100" i="1" dirty="0" smtClean="0"/>
              <a:t>																																</a:t>
            </a:r>
            <a:endParaRPr lang="fr-FR" sz="1100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840288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013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68916" y="558939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FFFF00"/>
                </a:solidFill>
              </a:rPr>
              <a:t>La médiation n’est pas :</a:t>
            </a:r>
          </a:p>
          <a:p>
            <a:endParaRPr lang="fr-FR" sz="3000" b="1" i="1" dirty="0">
              <a:solidFill>
                <a:srgbClr val="FFFF00"/>
              </a:solidFill>
            </a:endParaRPr>
          </a:p>
          <a:p>
            <a:endParaRPr lang="fr-FR" sz="3000" b="1" i="1" dirty="0" smtClean="0">
              <a:solidFill>
                <a:srgbClr val="FFFF00"/>
              </a:solidFill>
            </a:endParaRPr>
          </a:p>
          <a:p>
            <a:r>
              <a:rPr lang="fr-FR" sz="2400" i="1" dirty="0" smtClean="0"/>
              <a:t>. </a:t>
            </a:r>
            <a:r>
              <a:rPr lang="fr-FR" sz="2400" dirty="0" smtClean="0"/>
              <a:t>Le règlement d’un dossier </a:t>
            </a:r>
          </a:p>
          <a:p>
            <a:endParaRPr lang="fr-FR" sz="2400" dirty="0"/>
          </a:p>
          <a:p>
            <a:r>
              <a:rPr lang="fr-FR" sz="2400" dirty="0" smtClean="0"/>
              <a:t>. Une expertise des compétences</a:t>
            </a:r>
          </a:p>
          <a:p>
            <a:endParaRPr lang="fr-FR" sz="2400" dirty="0"/>
          </a:p>
          <a:p>
            <a:r>
              <a:rPr lang="fr-FR" sz="2400" dirty="0" smtClean="0"/>
              <a:t>. Un outil de réorganisation ou de restructuration</a:t>
            </a:r>
          </a:p>
          <a:p>
            <a:endParaRPr lang="fr-FR" sz="2400" dirty="0"/>
          </a:p>
          <a:p>
            <a:r>
              <a:rPr lang="fr-FR" sz="2400" dirty="0" smtClean="0"/>
              <a:t>. Une procédure disciplinaire </a:t>
            </a:r>
          </a:p>
          <a:p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0063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512" y="222548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Saisine des médiateurs</a:t>
            </a:r>
          </a:p>
          <a:p>
            <a:pPr algn="ctr"/>
            <a:endParaRPr lang="fr-FR" sz="3600" dirty="0">
              <a:solidFill>
                <a:srgbClr val="FFFF00"/>
              </a:solidFill>
            </a:endParaRPr>
          </a:p>
          <a:p>
            <a:r>
              <a:rPr lang="fr-FR" sz="2000" dirty="0" smtClean="0"/>
              <a:t>. </a:t>
            </a:r>
            <a:r>
              <a:rPr lang="fr-FR" sz="2000" dirty="0"/>
              <a:t>a</a:t>
            </a:r>
            <a:r>
              <a:rPr lang="fr-FR" sz="2000" dirty="0" smtClean="0"/>
              <a:t>près échec de toutes les actions institutionnelles (Conciliation) </a:t>
            </a:r>
          </a:p>
          <a:p>
            <a:r>
              <a:rPr lang="fr-FR" sz="2000" dirty="0" smtClean="0"/>
              <a:t>. par voie électronique</a:t>
            </a:r>
          </a:p>
          <a:p>
            <a:r>
              <a:rPr lang="fr-FR" sz="2000" dirty="0" smtClean="0"/>
              <a:t>. par les parties concernées </a:t>
            </a:r>
          </a:p>
          <a:p>
            <a:r>
              <a:rPr lang="fr-FR" sz="2000" dirty="0" smtClean="0"/>
              <a:t>         les établissements, directeur, PCME (médecins)</a:t>
            </a:r>
          </a:p>
          <a:p>
            <a:r>
              <a:rPr lang="fr-FR" sz="2000" dirty="0"/>
              <a:t> </a:t>
            </a:r>
            <a:r>
              <a:rPr lang="fr-FR" sz="2000" dirty="0" smtClean="0"/>
              <a:t>        le DG ARS, le doyen (HU), le DG CNG, le préfet</a:t>
            </a:r>
          </a:p>
          <a:p>
            <a:endParaRPr lang="fr-FR" sz="2000" dirty="0" smtClean="0"/>
          </a:p>
          <a:p>
            <a:r>
              <a:rPr lang="fr-FR" sz="2000" dirty="0" smtClean="0"/>
              <a:t>. le médiateur régional accuse réception sous 8 jours</a:t>
            </a:r>
          </a:p>
          <a:p>
            <a:endParaRPr lang="fr-FR" sz="2000" dirty="0" smtClean="0"/>
          </a:p>
          <a:p>
            <a:r>
              <a:rPr lang="fr-FR" sz="2000" dirty="0" smtClean="0"/>
              <a:t>. il informe le directeur et le PCME de sa saisine</a:t>
            </a:r>
          </a:p>
          <a:p>
            <a:endParaRPr lang="fr-FR" sz="2000" dirty="0" smtClean="0"/>
          </a:p>
          <a:p>
            <a:r>
              <a:rPr lang="fr-FR" sz="2000" dirty="0" smtClean="0"/>
              <a:t>. </a:t>
            </a:r>
            <a:r>
              <a:rPr lang="fr-FR" sz="2000" dirty="0"/>
              <a:t>i</a:t>
            </a:r>
            <a:r>
              <a:rPr lang="fr-FR" sz="2000" dirty="0" smtClean="0"/>
              <a:t>l instruit la demande, informe la commission régionale, décide d’engager ou non                        la médiation et désigne 2 membres de la commission régionale</a:t>
            </a:r>
          </a:p>
          <a:p>
            <a:endParaRPr lang="fr-FR" sz="2000" dirty="0" smtClean="0"/>
          </a:p>
          <a:p>
            <a:r>
              <a:rPr lang="fr-FR" sz="2000" dirty="0" smtClean="0"/>
              <a:t>. il recueille l’accord écrit des parties pour engager la médiation</a:t>
            </a:r>
          </a:p>
          <a:p>
            <a:endParaRPr lang="fr-FR" sz="2000" dirty="0" smtClean="0"/>
          </a:p>
          <a:p>
            <a:r>
              <a:rPr lang="fr-FR" sz="2000" dirty="0" smtClean="0"/>
              <a:t>. les médiés peuvent récuser une fois chacun des médiateurs désignés </a:t>
            </a:r>
            <a:endParaRPr lang="fr-FR" sz="20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840288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690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504" y="116632"/>
            <a:ext cx="8979346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Obligations des parties</a:t>
            </a:r>
          </a:p>
          <a:p>
            <a:endParaRPr lang="fr-FR" b="1" dirty="0" smtClean="0">
              <a:solidFill>
                <a:srgbClr val="FFFF00"/>
              </a:solidFill>
            </a:endParaRPr>
          </a:p>
          <a:p>
            <a:endParaRPr lang="fr-FR" b="1" dirty="0">
              <a:solidFill>
                <a:srgbClr val="FFFF00"/>
              </a:solidFill>
            </a:endParaRPr>
          </a:p>
          <a:p>
            <a:endParaRPr lang="fr-FR" b="1" dirty="0" smtClean="0">
              <a:solidFill>
                <a:srgbClr val="FFFF00"/>
              </a:solidFill>
            </a:endParaRPr>
          </a:p>
          <a:p>
            <a:r>
              <a:rPr lang="fr-FR" sz="2200" dirty="0" smtClean="0"/>
              <a:t>. les parties déclarent avoir sollicité au préalable les ressources locales de       résolution de conflit sans parvenir à un accord </a:t>
            </a:r>
          </a:p>
          <a:p>
            <a:endParaRPr lang="fr-FR" sz="2200" dirty="0" smtClean="0"/>
          </a:p>
          <a:p>
            <a:r>
              <a:rPr lang="fr-FR" sz="2200" dirty="0" smtClean="0"/>
              <a:t>. les parties déclarent avoir la volonté de contribuer à la recherche d’un accord </a:t>
            </a:r>
          </a:p>
          <a:p>
            <a:endParaRPr lang="fr-FR" sz="2200" dirty="0"/>
          </a:p>
          <a:p>
            <a:r>
              <a:rPr lang="fr-FR" sz="2200" dirty="0" smtClean="0"/>
              <a:t>. les parties s’engagent à participer aux entretiens de médiation dans le      respect et l’écoute de chacun </a:t>
            </a:r>
          </a:p>
          <a:p>
            <a:endParaRPr lang="fr-FR" sz="2200" dirty="0" smtClean="0"/>
          </a:p>
          <a:p>
            <a:r>
              <a:rPr lang="fr-FR" sz="2200" dirty="0" smtClean="0"/>
              <a:t>. les parties s’engagent à informer les médiateurs de toute procédure judicaire en cours liée à l’objet de la médiation</a:t>
            </a:r>
          </a:p>
          <a:p>
            <a:pPr marL="285750" lvl="3" indent="-285750">
              <a:buFontTx/>
              <a:buChar char="-"/>
            </a:pPr>
            <a:endParaRPr lang="fr-FR" dirty="0"/>
          </a:p>
          <a:p>
            <a:pPr marL="285750" lvl="3" indent="-285750">
              <a:buFontTx/>
              <a:buChar char="-"/>
            </a:pPr>
            <a:endParaRPr lang="fr-FR" dirty="0" smtClean="0"/>
          </a:p>
          <a:p>
            <a:pPr marL="285750" lvl="3" indent="-285750">
              <a:buFontTx/>
              <a:buChar char="-"/>
            </a:pPr>
            <a:endParaRPr lang="fr-FR" dirty="0" smtClean="0"/>
          </a:p>
          <a:p>
            <a:pPr marL="457200" lvl="3"/>
            <a:endParaRPr lang="fr-FR" dirty="0" smtClean="0"/>
          </a:p>
          <a:p>
            <a:pPr marL="457200" lvl="3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840288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428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504" y="180251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FF00"/>
                </a:solidFill>
              </a:rPr>
              <a:t>Déroulement de la médiation</a:t>
            </a:r>
          </a:p>
          <a:p>
            <a:endParaRPr lang="fr-FR" dirty="0" smtClean="0"/>
          </a:p>
          <a:p>
            <a:r>
              <a:rPr lang="fr-FR" dirty="0" smtClean="0"/>
              <a:t>. après signature de l’accord de médiation par les parties </a:t>
            </a:r>
          </a:p>
          <a:p>
            <a:endParaRPr lang="fr-FR" dirty="0" smtClean="0"/>
          </a:p>
          <a:p>
            <a:r>
              <a:rPr lang="fr-FR" dirty="0" smtClean="0"/>
              <a:t>. dans le respect de la charte nationale de la médiation</a:t>
            </a:r>
          </a:p>
          <a:p>
            <a:endParaRPr lang="fr-FR" dirty="0" smtClean="0"/>
          </a:p>
          <a:p>
            <a:r>
              <a:rPr lang="fr-FR" dirty="0" smtClean="0"/>
              <a:t>. le binôme de médiateurs établit un programme de médiation </a:t>
            </a:r>
          </a:p>
          <a:p>
            <a:endParaRPr lang="fr-FR" dirty="0" smtClean="0"/>
          </a:p>
          <a:p>
            <a:r>
              <a:rPr lang="fr-FR" dirty="0" smtClean="0"/>
              <a:t>. il rencontre librement les parties ensemble ou individuellement</a:t>
            </a:r>
          </a:p>
          <a:p>
            <a:endParaRPr lang="fr-FR" dirty="0" smtClean="0"/>
          </a:p>
          <a:p>
            <a:r>
              <a:rPr lang="fr-FR" dirty="0" smtClean="0"/>
              <a:t>. il rencontre librement les personnes intéressées au conflit</a:t>
            </a:r>
          </a:p>
          <a:p>
            <a:endParaRPr lang="fr-FR" dirty="0" smtClean="0"/>
          </a:p>
          <a:p>
            <a:r>
              <a:rPr lang="fr-FR" dirty="0" smtClean="0"/>
              <a:t>. il choisit le lieu et les conditions, le nombre et la durée des rencontres </a:t>
            </a:r>
          </a:p>
          <a:p>
            <a:endParaRPr lang="fr-FR" dirty="0" smtClean="0"/>
          </a:p>
          <a:p>
            <a:r>
              <a:rPr lang="fr-FR" dirty="0" smtClean="0"/>
              <a:t>. les médiateurs (comme les médiés) peuvent à tout moment mettre fin à la médiation</a:t>
            </a:r>
          </a:p>
          <a:p>
            <a:endParaRPr lang="fr-FR" dirty="0" smtClean="0"/>
          </a:p>
          <a:p>
            <a:r>
              <a:rPr lang="fr-FR" dirty="0" smtClean="0"/>
              <a:t>. à l’issue de la médiation, il est établi un contrat de médiation signé par les parties </a:t>
            </a:r>
          </a:p>
          <a:p>
            <a:endParaRPr lang="fr-FR" dirty="0" smtClean="0"/>
          </a:p>
          <a:p>
            <a:r>
              <a:rPr lang="fr-FR" dirty="0" smtClean="0"/>
              <a:t>. le contrat signé est transmis aux autorités à l’origine de la saisine</a:t>
            </a:r>
          </a:p>
          <a:p>
            <a:endParaRPr lang="fr-FR" dirty="0" smtClean="0"/>
          </a:p>
          <a:p>
            <a:r>
              <a:rPr lang="fr-FR" dirty="0" smtClean="0"/>
              <a:t>. le médiateur assure le suivi et l’évaluation de chaque contrat de médiation</a:t>
            </a:r>
          </a:p>
          <a:p>
            <a:endParaRPr lang="fr-FR" dirty="0" smtClean="0"/>
          </a:p>
          <a:p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840288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420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8454" y="548680"/>
            <a:ext cx="897934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La médiation</a:t>
            </a:r>
          </a:p>
          <a:p>
            <a:pPr algn="ctr"/>
            <a:endParaRPr lang="fr-FR" sz="2200" b="1" dirty="0" smtClean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fr-FR" sz="2200" dirty="0" smtClean="0">
                <a:cs typeface="Times New Roman" panose="02020603050405020304" pitchFamily="18" charset="0"/>
              </a:rPr>
              <a:t>est un dispositif :</a:t>
            </a:r>
          </a:p>
          <a:p>
            <a:pPr algn="ctr"/>
            <a:endParaRPr lang="fr-FR" sz="2200" dirty="0" smtClean="0">
              <a:cs typeface="Times New Roman" panose="02020603050405020304" pitchFamily="18" charset="0"/>
            </a:endParaRPr>
          </a:p>
          <a:p>
            <a:r>
              <a:rPr lang="fr-FR" sz="2200" dirty="0" smtClean="0">
                <a:cs typeface="Times New Roman" panose="02020603050405020304" pitchFamily="18" charset="0"/>
              </a:rPr>
              <a:t>. Gratuit </a:t>
            </a:r>
          </a:p>
          <a:p>
            <a:endParaRPr lang="fr-FR" sz="2200" dirty="0" smtClean="0">
              <a:cs typeface="Times New Roman" panose="02020603050405020304" pitchFamily="18" charset="0"/>
            </a:endParaRPr>
          </a:p>
          <a:p>
            <a:r>
              <a:rPr lang="fr-FR" sz="2200" dirty="0" smtClean="0">
                <a:cs typeface="Times New Roman" panose="02020603050405020304" pitchFamily="18" charset="0"/>
              </a:rPr>
              <a:t>. Indépendant</a:t>
            </a:r>
          </a:p>
          <a:p>
            <a:endParaRPr lang="fr-FR" sz="2200" dirty="0" smtClean="0">
              <a:cs typeface="Times New Roman" panose="02020603050405020304" pitchFamily="18" charset="0"/>
            </a:endParaRPr>
          </a:p>
          <a:p>
            <a:r>
              <a:rPr lang="fr-FR" sz="2200" dirty="0" smtClean="0">
                <a:cs typeface="Times New Roman" panose="02020603050405020304" pitchFamily="18" charset="0"/>
              </a:rPr>
              <a:t>. Confidentiel</a:t>
            </a:r>
          </a:p>
          <a:p>
            <a:endParaRPr lang="fr-FR" sz="2200" dirty="0" smtClean="0">
              <a:cs typeface="Times New Roman" panose="02020603050405020304" pitchFamily="18" charset="0"/>
            </a:endParaRPr>
          </a:p>
          <a:p>
            <a:r>
              <a:rPr lang="fr-FR" sz="2200" dirty="0" smtClean="0">
                <a:cs typeface="Times New Roman" panose="02020603050405020304" pitchFamily="18" charset="0"/>
              </a:rPr>
              <a:t>. Sans obligation de résultats</a:t>
            </a:r>
          </a:p>
          <a:p>
            <a:endParaRPr lang="fr-FR" sz="2200" dirty="0" smtClean="0">
              <a:cs typeface="Times New Roman" panose="02020603050405020304" pitchFamily="18" charset="0"/>
            </a:endParaRPr>
          </a:p>
          <a:p>
            <a:r>
              <a:rPr lang="fr-FR" sz="2200" dirty="0" smtClean="0">
                <a:cs typeface="Times New Roman" panose="02020603050405020304" pitchFamily="18" charset="0"/>
              </a:rPr>
              <a:t>. Au service des professionnels des Etablissements Publics de santé, </a:t>
            </a:r>
          </a:p>
          <a:p>
            <a:r>
              <a:rPr lang="fr-FR" sz="2200" dirty="0" smtClean="0">
                <a:cs typeface="Times New Roman" panose="02020603050405020304" pitchFamily="18" charset="0"/>
              </a:rPr>
              <a:t>  sociaux et médico-sociaux</a:t>
            </a:r>
          </a:p>
          <a:p>
            <a:pPr algn="ctr"/>
            <a:endParaRPr lang="fr-FR" sz="2200" dirty="0" smtClean="0">
              <a:cs typeface="Times New Roman" panose="02020603050405020304" pitchFamily="18" charset="0"/>
            </a:endParaRPr>
          </a:p>
          <a:p>
            <a:endParaRPr lang="fr-FR" b="1" dirty="0" smtClean="0">
              <a:solidFill>
                <a:srgbClr val="FFFF00"/>
              </a:solidFill>
            </a:endParaRPr>
          </a:p>
          <a:p>
            <a:endParaRPr lang="fr-F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8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692696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000" b="1" dirty="0" smtClean="0"/>
          </a:p>
          <a:p>
            <a:pPr algn="ctr"/>
            <a:r>
              <a:rPr lang="fr-FR" sz="3600" b="1" dirty="0" smtClean="0">
                <a:solidFill>
                  <a:srgbClr val="FFFF00"/>
                </a:solidFill>
              </a:rPr>
              <a:t>Textes règlementaires</a:t>
            </a:r>
          </a:p>
          <a:p>
            <a:endParaRPr lang="fr-FR" sz="3000" b="1" i="1" dirty="0" smtClean="0"/>
          </a:p>
          <a:p>
            <a:endParaRPr lang="fr-FR" sz="3000" b="1" i="1" dirty="0" smtClean="0"/>
          </a:p>
          <a:p>
            <a:r>
              <a:rPr lang="fr-FR" sz="1600" dirty="0" smtClean="0">
                <a:solidFill>
                  <a:srgbClr val="FFFF00"/>
                </a:solidFill>
              </a:rPr>
              <a:t>Décret du 28/08/2019 </a:t>
            </a:r>
            <a:r>
              <a:rPr lang="fr-FR" sz="1600" dirty="0" smtClean="0"/>
              <a:t>instituant un médiateur national et des médiateurs régionaux ou inter-régionaux pour les personnels des Etablissements Publics de santé, sociaux et médico-sociaux</a:t>
            </a:r>
          </a:p>
          <a:p>
            <a:endParaRPr lang="fr-FR" sz="1600" dirty="0" smtClean="0"/>
          </a:p>
          <a:p>
            <a:r>
              <a:rPr lang="fr-FR" sz="1600" dirty="0" smtClean="0">
                <a:solidFill>
                  <a:srgbClr val="FFFF00"/>
                </a:solidFill>
              </a:rPr>
              <a:t>Arrêté du 30/08/2019 </a:t>
            </a:r>
            <a:r>
              <a:rPr lang="fr-FR" sz="1600" dirty="0" smtClean="0"/>
              <a:t>portant approbation de la charte de la médiation</a:t>
            </a:r>
          </a:p>
          <a:p>
            <a:endParaRPr lang="fr-FR" sz="1600" dirty="0" smtClean="0"/>
          </a:p>
          <a:p>
            <a:r>
              <a:rPr lang="fr-FR" sz="1600" dirty="0" smtClean="0">
                <a:solidFill>
                  <a:srgbClr val="FFFF00"/>
                </a:solidFill>
              </a:rPr>
              <a:t>Arrêté du 10/09/2019 </a:t>
            </a:r>
            <a:r>
              <a:rPr lang="fr-FR" sz="1600" dirty="0" smtClean="0"/>
              <a:t>portant nomination du médiateur national</a:t>
            </a:r>
          </a:p>
          <a:p>
            <a:endParaRPr lang="fr-FR" sz="1600" dirty="0" smtClean="0"/>
          </a:p>
          <a:p>
            <a:r>
              <a:rPr lang="fr-FR" sz="1600" dirty="0" smtClean="0">
                <a:solidFill>
                  <a:srgbClr val="FFFF00"/>
                </a:solidFill>
              </a:rPr>
              <a:t>Arrêté du 27/11/2019 </a:t>
            </a:r>
            <a:r>
              <a:rPr lang="fr-FR" sz="1600" dirty="0" smtClean="0"/>
              <a:t>portant nomination des médiateurs régionaux et inter-régionaux</a:t>
            </a:r>
          </a:p>
          <a:p>
            <a:endParaRPr lang="fr-FR" sz="16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840288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147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28" y="3591212"/>
            <a:ext cx="4032448" cy="309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7504" y="-12670"/>
            <a:ext cx="89289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Dispositif National de Médiation</a:t>
            </a:r>
          </a:p>
          <a:p>
            <a:endParaRPr lang="fr-FR" dirty="0"/>
          </a:p>
          <a:p>
            <a:r>
              <a:rPr lang="fr-FR" dirty="0"/>
              <a:t>Un réseau de </a:t>
            </a:r>
            <a:r>
              <a:rPr lang="fr-FR" dirty="0" smtClean="0"/>
              <a:t>médiateurs :</a:t>
            </a:r>
            <a:endParaRPr lang="fr-FR" dirty="0"/>
          </a:p>
          <a:p>
            <a:r>
              <a:rPr lang="fr-FR" dirty="0"/>
              <a:t>1 Médiateur National : </a:t>
            </a:r>
            <a:r>
              <a:rPr lang="fr-FR" i="1" dirty="0" smtClean="0"/>
              <a:t>nommé </a:t>
            </a:r>
            <a:r>
              <a:rPr lang="fr-FR" i="1" dirty="0"/>
              <a:t>par </a:t>
            </a:r>
            <a:r>
              <a:rPr lang="fr-FR" i="1" dirty="0" smtClean="0"/>
              <a:t>le Ministre chargé </a:t>
            </a:r>
            <a:r>
              <a:rPr lang="fr-FR" i="1" dirty="0"/>
              <a:t>de la Santé et des Affaires Sociales </a:t>
            </a:r>
            <a:endParaRPr lang="fr-FR" dirty="0"/>
          </a:p>
          <a:p>
            <a:r>
              <a:rPr lang="fr-FR" dirty="0"/>
              <a:t>10 Médiateurs Régionaux ou Inter-Régionaux : </a:t>
            </a:r>
            <a:r>
              <a:rPr lang="fr-FR" i="1" dirty="0" smtClean="0"/>
              <a:t>nommés </a:t>
            </a:r>
            <a:r>
              <a:rPr lang="fr-FR" i="1" dirty="0"/>
              <a:t>par </a:t>
            </a:r>
            <a:r>
              <a:rPr lang="fr-FR" i="1" dirty="0" smtClean="0"/>
              <a:t>le Ministre chargé </a:t>
            </a:r>
            <a:r>
              <a:rPr lang="fr-FR" i="1" dirty="0"/>
              <a:t>de la Santé et des Affaires Sociales </a:t>
            </a:r>
            <a:r>
              <a:rPr lang="fr-FR" i="1" dirty="0" smtClean="0"/>
              <a:t>sur </a:t>
            </a:r>
            <a:r>
              <a:rPr lang="fr-FR" i="1" dirty="0"/>
              <a:t>proposition du Médiateur National </a:t>
            </a:r>
            <a:r>
              <a:rPr lang="fr-FR" dirty="0" smtClean="0"/>
              <a:t> </a:t>
            </a:r>
          </a:p>
          <a:p>
            <a:r>
              <a:rPr lang="fr-FR" dirty="0"/>
              <a:t>1 Instance Nationale de Médiation </a:t>
            </a:r>
          </a:p>
          <a:p>
            <a:r>
              <a:rPr lang="fr-FR" i="1" dirty="0"/>
              <a:t>Membres nommés par les Ministres chargés de la Santé et des Affaires Sociales sur proposition du Médiateur National 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44" y="2644361"/>
            <a:ext cx="63817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71800" y="3271594"/>
            <a:ext cx="13321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E. </a:t>
            </a:r>
            <a:r>
              <a:rPr lang="fr-FR" sz="900" dirty="0" err="1"/>
              <a:t>Couty</a:t>
            </a:r>
            <a:r>
              <a:rPr lang="fr-FR" sz="9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46848" y="3084893"/>
            <a:ext cx="4129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10 Instances Régionales </a:t>
            </a:r>
            <a:r>
              <a:rPr lang="fr-FR" sz="1200" dirty="0" smtClean="0"/>
              <a:t>ou </a:t>
            </a:r>
            <a:r>
              <a:rPr lang="fr-FR" sz="1200" dirty="0"/>
              <a:t>Inter-Régionales de Médiation </a:t>
            </a:r>
          </a:p>
          <a:p>
            <a:r>
              <a:rPr lang="fr-FR" sz="1200" i="1" dirty="0"/>
              <a:t>Membres nommés par le DGARS sur proposition du Médiateur Régional ou Inter-Régional </a:t>
            </a:r>
            <a:endParaRPr lang="fr-FR" sz="1200" i="1" dirty="0" smtClean="0"/>
          </a:p>
          <a:p>
            <a:endParaRPr lang="fr-FR" sz="1200" i="1" dirty="0"/>
          </a:p>
          <a:p>
            <a:r>
              <a:rPr lang="fr-FR" sz="1200" dirty="0" smtClean="0"/>
              <a:t>Composition </a:t>
            </a:r>
            <a:r>
              <a:rPr lang="fr-FR" sz="1200" dirty="0"/>
              <a:t>Instance de médiation : 10 </a:t>
            </a:r>
            <a:r>
              <a:rPr lang="fr-FR" sz="1200" dirty="0" smtClean="0"/>
              <a:t>membres</a:t>
            </a:r>
          </a:p>
          <a:p>
            <a:r>
              <a:rPr lang="fr-FR" sz="1200" dirty="0" smtClean="0"/>
              <a:t>*Parité </a:t>
            </a:r>
            <a:r>
              <a:rPr lang="fr-FR" sz="1200" dirty="0"/>
              <a:t>hommes-femmes équilibrée des professionnels du monde hospitalier, social ou médico-social: directeurs, médecins, pharmaciens, odontologistes, personnel soignant, médicotechnique et de rééducation, personnels administratifs, etc. </a:t>
            </a:r>
            <a:endParaRPr lang="fr-FR" sz="1200" dirty="0" smtClean="0"/>
          </a:p>
          <a:p>
            <a:r>
              <a:rPr lang="fr-FR" sz="1200" dirty="0" smtClean="0"/>
              <a:t>*</a:t>
            </a:r>
            <a:r>
              <a:rPr lang="fr-FR" sz="1200" dirty="0"/>
              <a:t>Outre-Mer : 6 membres </a:t>
            </a:r>
          </a:p>
          <a:p>
            <a:endParaRPr lang="fr-FR" sz="120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912296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956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54435" y="1268760"/>
            <a:ext cx="79208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000" b="1" dirty="0" smtClean="0"/>
          </a:p>
          <a:p>
            <a:endParaRPr lang="fr-FR" sz="3000" b="1" i="1" dirty="0" smtClean="0"/>
          </a:p>
          <a:p>
            <a:r>
              <a:rPr lang="fr-FR" sz="2200" dirty="0" smtClean="0"/>
              <a:t>Edouard COUTY, à l’origine du dispositif national de médiation, </a:t>
            </a:r>
          </a:p>
          <a:p>
            <a:r>
              <a:rPr lang="fr-FR" sz="2200" dirty="0" smtClean="0"/>
              <a:t>a cédé sa place de médiateur national à Danielle TOUPILLER</a:t>
            </a:r>
          </a:p>
          <a:p>
            <a:r>
              <a:rPr lang="fr-FR" sz="2200" dirty="0" smtClean="0"/>
              <a:t>en novembre 2021</a:t>
            </a:r>
          </a:p>
          <a:p>
            <a:endParaRPr lang="fr-FR" sz="2200" dirty="0"/>
          </a:p>
          <a:p>
            <a:endParaRPr lang="fr-FR" sz="2200" dirty="0" smtClean="0"/>
          </a:p>
          <a:p>
            <a:r>
              <a:rPr lang="fr-FR" sz="2200" dirty="0" smtClean="0"/>
              <a:t>Les médiateurs régionaux (et inter régionaux) et leurs équipes ont été nommés pour 3 ans de novembre 2019 à novembre 2022.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34911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INSTANCE REGIONALE DE MEDIATION</a:t>
            </a:r>
            <a:br>
              <a:rPr lang="fr-FR" sz="3600" b="1" dirty="0" smtClean="0">
                <a:solidFill>
                  <a:srgbClr val="FFFF00"/>
                </a:solidFill>
              </a:rPr>
            </a:br>
            <a:r>
              <a:rPr lang="fr-FR" sz="3600" b="1" dirty="0" smtClean="0">
                <a:solidFill>
                  <a:srgbClr val="FFFF00"/>
                </a:solidFill>
              </a:rPr>
              <a:t>Nouvelle Aquitaine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8064896" cy="4056856"/>
          </a:xfrm>
        </p:spPr>
        <p:txBody>
          <a:bodyPr>
            <a:normAutofit fontScale="25000" lnSpcReduction="20000"/>
          </a:bodyPr>
          <a:lstStyle/>
          <a:p>
            <a:r>
              <a:rPr lang="fr-FR" sz="9000" b="1" dirty="0" smtClean="0"/>
              <a:t>ALLAL Joseph</a:t>
            </a:r>
          </a:p>
          <a:p>
            <a:r>
              <a:rPr lang="fr-FR" sz="9000" b="1" dirty="0" smtClean="0"/>
              <a:t>AUGER </a:t>
            </a:r>
            <a:r>
              <a:rPr lang="fr-FR" sz="9000" b="1" dirty="0" err="1" smtClean="0"/>
              <a:t>Caty</a:t>
            </a:r>
            <a:endParaRPr lang="fr-FR" sz="9000" b="1" dirty="0" smtClean="0"/>
          </a:p>
          <a:p>
            <a:r>
              <a:rPr lang="fr-FR" sz="9000" b="1" dirty="0" smtClean="0"/>
              <a:t>BONNIN Sylvie</a:t>
            </a:r>
          </a:p>
          <a:p>
            <a:r>
              <a:rPr lang="fr-FR" sz="9000" b="1" dirty="0" smtClean="0"/>
              <a:t>CARRETIER Michel</a:t>
            </a:r>
          </a:p>
          <a:p>
            <a:r>
              <a:rPr lang="fr-FR" sz="9000" b="1" dirty="0" smtClean="0"/>
              <a:t>COURET Jean</a:t>
            </a:r>
          </a:p>
          <a:p>
            <a:r>
              <a:rPr lang="fr-FR" sz="9000" b="1" dirty="0" smtClean="0"/>
              <a:t>GREARD Nathalie</a:t>
            </a:r>
          </a:p>
          <a:p>
            <a:r>
              <a:rPr lang="fr-FR" sz="9000" b="1" smtClean="0"/>
              <a:t>LACHENAYE-LLANAS </a:t>
            </a:r>
            <a:r>
              <a:rPr lang="fr-FR" sz="9000" b="1" dirty="0" smtClean="0"/>
              <a:t>Chantal </a:t>
            </a:r>
            <a:r>
              <a:rPr lang="fr-FR" sz="8000" i="1" dirty="0" smtClean="0"/>
              <a:t>Vice présidente</a:t>
            </a:r>
          </a:p>
          <a:p>
            <a:r>
              <a:rPr lang="fr-FR" sz="9000" b="1" dirty="0" smtClean="0"/>
              <a:t>PERROTIN Dominique </a:t>
            </a:r>
            <a:r>
              <a:rPr lang="fr-FR" sz="8000" i="1" dirty="0" smtClean="0"/>
              <a:t>Président</a:t>
            </a:r>
          </a:p>
          <a:p>
            <a:r>
              <a:rPr lang="fr-FR" sz="9000" b="1" dirty="0" smtClean="0"/>
              <a:t>ROEHRICH Bernard</a:t>
            </a:r>
          </a:p>
          <a:p>
            <a:r>
              <a:rPr lang="fr-FR" sz="9000" b="1" dirty="0" smtClean="0"/>
              <a:t>SZELIGA Dominique</a:t>
            </a:r>
          </a:p>
          <a:p>
            <a:endParaRPr lang="fr-FR" sz="3000" i="1" dirty="0" smtClean="0"/>
          </a:p>
          <a:p>
            <a:endParaRPr lang="fr-FR" sz="3000" i="1" dirty="0" smtClean="0"/>
          </a:p>
          <a:p>
            <a:r>
              <a:rPr lang="fr-FR" sz="1100" i="1" dirty="0" smtClean="0"/>
              <a:t>																																</a:t>
            </a:r>
            <a:endParaRPr lang="fr-FR" sz="1100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840288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01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3105835"/>
            <a:ext cx="89289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400" i="1" dirty="0" smtClean="0"/>
              <a:t> qvt-mediateur-nouvelleaquitaine@sante.gouv.fr</a:t>
            </a:r>
            <a:endParaRPr lang="fr-FR" sz="3400" i="1" dirty="0"/>
          </a:p>
        </p:txBody>
      </p:sp>
    </p:spTree>
    <p:extLst>
      <p:ext uri="{BB962C8B-B14F-4D97-AF65-F5344CB8AC3E}">
        <p14:creationId xmlns:p14="http://schemas.microsoft.com/office/powerpoint/2010/main" val="2735261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836712"/>
            <a:ext cx="871296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FF00"/>
                </a:solidFill>
              </a:rPr>
              <a:t>La Médiation</a:t>
            </a:r>
          </a:p>
          <a:p>
            <a:endParaRPr lang="fr-FR" sz="3400" dirty="0">
              <a:solidFill>
                <a:srgbClr val="FFFF00"/>
              </a:solidFill>
            </a:endParaRPr>
          </a:p>
          <a:p>
            <a:endParaRPr lang="fr-FR" sz="3400" dirty="0" smtClean="0">
              <a:solidFill>
                <a:srgbClr val="FFFF00"/>
              </a:solidFill>
            </a:endParaRPr>
          </a:p>
          <a:p>
            <a:r>
              <a:rPr lang="fr-FR" sz="2400" dirty="0" smtClean="0"/>
              <a:t>est un processus structuré par lequel, l’intervention d’un tiers, </a:t>
            </a:r>
          </a:p>
          <a:p>
            <a:r>
              <a:rPr lang="fr-FR" sz="2400" dirty="0" smtClean="0"/>
              <a:t>lors d’un différend entre deux ou plusieurs parties, </a:t>
            </a:r>
          </a:p>
          <a:p>
            <a:r>
              <a:rPr lang="fr-FR" sz="2400" dirty="0" smtClean="0"/>
              <a:t>permet d’éclaircir ou de rétablir une relation </a:t>
            </a:r>
          </a:p>
          <a:p>
            <a:r>
              <a:rPr lang="fr-FR" sz="2400" dirty="0" smtClean="0"/>
              <a:t>afin de faire émerger une solution </a:t>
            </a:r>
          </a:p>
          <a:p>
            <a:endParaRPr lang="fr-FR" sz="2400" dirty="0"/>
          </a:p>
          <a:p>
            <a:r>
              <a:rPr lang="fr-FR" sz="2400" dirty="0" smtClean="0"/>
              <a:t>ce tiers neutre, indépendant et impartial, </a:t>
            </a:r>
          </a:p>
          <a:p>
            <a:r>
              <a:rPr lang="fr-FR" sz="2400" dirty="0"/>
              <a:t>s</a:t>
            </a:r>
            <a:r>
              <a:rPr lang="fr-FR" sz="2400" dirty="0" smtClean="0"/>
              <a:t>oumis au principe de confidentialité</a:t>
            </a:r>
          </a:p>
          <a:p>
            <a:r>
              <a:rPr lang="fr-FR" sz="2400" dirty="0" smtClean="0"/>
              <a:t>est appelé médiateur</a:t>
            </a:r>
            <a:endParaRPr lang="fr-FR" sz="2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840288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19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4"/>
          <p:cNvSpPr txBox="1"/>
          <p:nvPr/>
        </p:nvSpPr>
        <p:spPr>
          <a:xfrm>
            <a:off x="288504" y="726602"/>
            <a:ext cx="8603976" cy="532859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300"/>
              </a:spcAft>
            </a:pPr>
            <a:r>
              <a:rPr lang="fr-FR" sz="3400" b="1" dirty="0" smtClean="0">
                <a:solidFill>
                  <a:srgbClr val="FFFF00"/>
                </a:solidFill>
                <a:effectLst/>
                <a:latin typeface="+mj-lt"/>
                <a:ea typeface="Times New Roman"/>
              </a:rPr>
              <a:t>La médiation n’est pas :</a:t>
            </a:r>
          </a:p>
          <a:p>
            <a:pPr algn="ctr">
              <a:spcAft>
                <a:spcPts val="300"/>
              </a:spcAft>
            </a:pPr>
            <a:endParaRPr lang="fr-FR" sz="3400" dirty="0">
              <a:solidFill>
                <a:srgbClr val="FFFF00"/>
              </a:solidFill>
              <a:latin typeface="Times New Roman"/>
              <a:ea typeface="Times New Roman"/>
            </a:endParaRPr>
          </a:p>
          <a:p>
            <a:pPr>
              <a:spcAft>
                <a:spcPts val="300"/>
              </a:spcAft>
            </a:pPr>
            <a:r>
              <a:rPr lang="fr-FR" sz="2200" dirty="0" smtClean="0">
                <a:solidFill>
                  <a:srgbClr val="FFFF00"/>
                </a:solidFill>
                <a:latin typeface="Times New Roman"/>
                <a:ea typeface="Times New Roman"/>
              </a:rPr>
              <a:t>. </a:t>
            </a:r>
            <a:r>
              <a:rPr lang="fr-FR" sz="2600" dirty="0" smtClean="0">
                <a:solidFill>
                  <a:srgbClr val="FFFF00"/>
                </a:solidFill>
                <a:latin typeface="+mj-lt"/>
                <a:ea typeface="Times New Roman"/>
              </a:rPr>
              <a:t>u</a:t>
            </a:r>
            <a:r>
              <a:rPr lang="fr-FR" sz="2600" dirty="0" smtClean="0">
                <a:solidFill>
                  <a:srgbClr val="FFFF00"/>
                </a:solidFill>
                <a:effectLst/>
                <a:latin typeface="+mj-lt"/>
                <a:ea typeface="Times New Roman"/>
              </a:rPr>
              <a:t>ne négociation</a:t>
            </a:r>
          </a:p>
          <a:p>
            <a:pPr>
              <a:spcAft>
                <a:spcPts val="300"/>
              </a:spcAft>
            </a:pPr>
            <a:r>
              <a:rPr lang="fr-FR" sz="2200" dirty="0" smtClean="0">
                <a:latin typeface="+mj-lt"/>
                <a:ea typeface="Times New Roman"/>
              </a:rPr>
              <a:t>  échange direct entre les parties sans intervention d’un tiers</a:t>
            </a:r>
          </a:p>
          <a:p>
            <a:pPr>
              <a:spcAft>
                <a:spcPts val="300"/>
              </a:spcAft>
            </a:pPr>
            <a:endParaRPr lang="fr-FR" sz="2200" dirty="0">
              <a:latin typeface="+mj-lt"/>
              <a:ea typeface="Times New Roman"/>
            </a:endParaRPr>
          </a:p>
          <a:p>
            <a:pPr>
              <a:spcAft>
                <a:spcPts val="300"/>
              </a:spcAft>
            </a:pPr>
            <a:r>
              <a:rPr lang="fr-FR" sz="2200" dirty="0" smtClean="0">
                <a:solidFill>
                  <a:srgbClr val="FFFF00"/>
                </a:solidFill>
                <a:latin typeface="+mj-lt"/>
                <a:ea typeface="Times New Roman"/>
              </a:rPr>
              <a:t>. </a:t>
            </a:r>
            <a:r>
              <a:rPr lang="fr-FR" sz="2600" dirty="0">
                <a:solidFill>
                  <a:srgbClr val="FFFF00"/>
                </a:solidFill>
                <a:latin typeface="+mj-lt"/>
                <a:ea typeface="Times New Roman"/>
              </a:rPr>
              <a:t>u</a:t>
            </a:r>
            <a:r>
              <a:rPr lang="fr-FR" sz="2600" dirty="0" smtClean="0">
                <a:solidFill>
                  <a:srgbClr val="FFFF00"/>
                </a:solidFill>
                <a:latin typeface="+mj-lt"/>
                <a:ea typeface="Times New Roman"/>
              </a:rPr>
              <a:t>n arbitrage </a:t>
            </a:r>
          </a:p>
          <a:p>
            <a:pPr>
              <a:spcAft>
                <a:spcPts val="300"/>
              </a:spcAft>
            </a:pPr>
            <a:r>
              <a:rPr lang="fr-FR" sz="2200" dirty="0">
                <a:latin typeface="+mj-lt"/>
                <a:ea typeface="Times New Roman"/>
              </a:rPr>
              <a:t> </a:t>
            </a:r>
            <a:r>
              <a:rPr lang="fr-FR" sz="2200" dirty="0" smtClean="0">
                <a:latin typeface="+mj-lt"/>
                <a:ea typeface="Times New Roman"/>
              </a:rPr>
              <a:t>  règlement d’un différend par un tiers auquel les parties se soumettent</a:t>
            </a:r>
          </a:p>
          <a:p>
            <a:pPr>
              <a:spcAft>
                <a:spcPts val="300"/>
              </a:spcAft>
            </a:pPr>
            <a:endParaRPr lang="fr-FR" sz="2200" dirty="0">
              <a:latin typeface="+mj-lt"/>
              <a:ea typeface="Times New Roman"/>
            </a:endParaRPr>
          </a:p>
          <a:p>
            <a:pPr>
              <a:spcAft>
                <a:spcPts val="300"/>
              </a:spcAft>
            </a:pPr>
            <a:r>
              <a:rPr lang="fr-FR" sz="2600" dirty="0" smtClean="0">
                <a:solidFill>
                  <a:srgbClr val="FFFF00"/>
                </a:solidFill>
                <a:latin typeface="+mj-lt"/>
                <a:ea typeface="Times New Roman"/>
              </a:rPr>
              <a:t>. une conciliation</a:t>
            </a:r>
          </a:p>
          <a:p>
            <a:pPr>
              <a:spcAft>
                <a:spcPts val="300"/>
              </a:spcAft>
            </a:pPr>
            <a:r>
              <a:rPr lang="fr-FR" sz="2200" dirty="0" smtClean="0">
                <a:latin typeface="+mj-lt"/>
                <a:ea typeface="Times New Roman"/>
              </a:rPr>
              <a:t>   construction d’un accord par un tiers qu’il soumet aux parties</a:t>
            </a:r>
          </a:p>
          <a:p>
            <a:pPr>
              <a:spcAft>
                <a:spcPts val="300"/>
              </a:spcAft>
            </a:pPr>
            <a:endParaRPr lang="fr-FR" sz="2200" dirty="0">
              <a:effectLst/>
              <a:latin typeface="+mj-lt"/>
              <a:ea typeface="Times New Roman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912296" cy="365125"/>
          </a:xfrm>
        </p:spPr>
        <p:txBody>
          <a:bodyPr/>
          <a:lstStyle/>
          <a:p>
            <a:r>
              <a:rPr lang="fr-FR" dirty="0" smtClean="0"/>
              <a:t>			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31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68916" y="558939"/>
            <a:ext cx="842493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3000" b="1" dirty="0" smtClean="0">
              <a:solidFill>
                <a:srgbClr val="FFFF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FFFF00"/>
                </a:solidFill>
              </a:rPr>
              <a:t>Le médiateur n’est pas :</a:t>
            </a:r>
          </a:p>
          <a:p>
            <a:endParaRPr lang="fr-FR" sz="3000" b="1" i="1" dirty="0">
              <a:solidFill>
                <a:srgbClr val="FFFF00"/>
              </a:solidFill>
            </a:endParaRPr>
          </a:p>
          <a:p>
            <a:endParaRPr lang="fr-FR" sz="3000" b="1" i="1" dirty="0" smtClean="0">
              <a:solidFill>
                <a:srgbClr val="FFFF00"/>
              </a:solidFill>
            </a:endParaRPr>
          </a:p>
          <a:p>
            <a:r>
              <a:rPr lang="fr-FR" sz="2400" i="1" dirty="0" smtClean="0"/>
              <a:t>. </a:t>
            </a:r>
            <a:r>
              <a:rPr lang="fr-FR" sz="2400" dirty="0" smtClean="0"/>
              <a:t>Un conciliateur</a:t>
            </a:r>
          </a:p>
          <a:p>
            <a:endParaRPr lang="fr-FR" sz="2400" dirty="0"/>
          </a:p>
          <a:p>
            <a:r>
              <a:rPr lang="fr-FR" sz="2400" dirty="0" smtClean="0"/>
              <a:t>. Un médiateur « usagers »</a:t>
            </a:r>
          </a:p>
          <a:p>
            <a:endParaRPr lang="fr-FR" sz="2400" dirty="0"/>
          </a:p>
          <a:p>
            <a:r>
              <a:rPr lang="fr-FR" sz="2400" dirty="0" smtClean="0"/>
              <a:t>. Un médiateur « médical »</a:t>
            </a:r>
          </a:p>
          <a:p>
            <a:endParaRPr lang="fr-FR" sz="2400" dirty="0"/>
          </a:p>
          <a:p>
            <a:r>
              <a:rPr lang="fr-FR" sz="2400" dirty="0" smtClean="0"/>
              <a:t>. Un médiateur  «  externe  » ou un médiateur « interne »</a:t>
            </a:r>
          </a:p>
          <a:p>
            <a:endParaRPr lang="fr-FR" sz="2400" dirty="0"/>
          </a:p>
          <a:p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13083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918</Words>
  <Application>Microsoft Office PowerPoint</Application>
  <PresentationFormat>Affichage à l'écran (4:3)</PresentationFormat>
  <Paragraphs>175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Thème Office</vt:lpstr>
      <vt:lpstr>LA MEDIATION</vt:lpstr>
      <vt:lpstr>Présentation PowerPoint</vt:lpstr>
      <vt:lpstr>Présentation PowerPoint</vt:lpstr>
      <vt:lpstr>Présentation PowerPoint</vt:lpstr>
      <vt:lpstr>INSTANCE REGIONALE DE MEDIATION Nouvelle Aquitaine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CHRU Tours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REFORME DU 3ème CYCLE DES ETUDES MEDICALES</dc:title>
  <dc:creator>DIH44691</dc:creator>
  <cp:lastModifiedBy>chantal llanas</cp:lastModifiedBy>
  <cp:revision>34</cp:revision>
  <cp:lastPrinted>2017-11-08T11:46:19Z</cp:lastPrinted>
  <dcterms:created xsi:type="dcterms:W3CDTF">2017-10-13T07:32:20Z</dcterms:created>
  <dcterms:modified xsi:type="dcterms:W3CDTF">2022-03-01T18:06:03Z</dcterms:modified>
</cp:coreProperties>
</file>