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256" r:id="rId2"/>
    <p:sldId id="260" r:id="rId3"/>
    <p:sldId id="263" r:id="rId4"/>
    <p:sldId id="261" r:id="rId5"/>
    <p:sldId id="257" r:id="rId6"/>
    <p:sldId id="262" r:id="rId7"/>
    <p:sldId id="320" r:id="rId8"/>
    <p:sldId id="318" r:id="rId9"/>
    <p:sldId id="319" r:id="rId10"/>
    <p:sldId id="321" r:id="rId11"/>
    <p:sldId id="317" r:id="rId12"/>
    <p:sldId id="264" r:id="rId13"/>
    <p:sldId id="266" r:id="rId14"/>
    <p:sldId id="265" r:id="rId15"/>
    <p:sldId id="267" r:id="rId16"/>
    <p:sldId id="273" r:id="rId17"/>
    <p:sldId id="316" r:id="rId18"/>
    <p:sldId id="303" r:id="rId19"/>
    <p:sldId id="269" r:id="rId20"/>
    <p:sldId id="304" r:id="rId21"/>
    <p:sldId id="305" r:id="rId22"/>
    <p:sldId id="306" r:id="rId23"/>
    <p:sldId id="307" r:id="rId24"/>
    <p:sldId id="308" r:id="rId25"/>
    <p:sldId id="309" r:id="rId26"/>
    <p:sldId id="311" r:id="rId27"/>
    <p:sldId id="322" r:id="rId28"/>
    <p:sldId id="278" r:id="rId29"/>
    <p:sldId id="272" r:id="rId30"/>
    <p:sldId id="279" r:id="rId31"/>
    <p:sldId id="276" r:id="rId32"/>
    <p:sldId id="268" r:id="rId33"/>
    <p:sldId id="277" r:id="rId34"/>
    <p:sldId id="271" r:id="rId35"/>
    <p:sldId id="280" r:id="rId36"/>
    <p:sldId id="274" r:id="rId37"/>
    <p:sldId id="281" r:id="rId38"/>
    <p:sldId id="286" r:id="rId39"/>
    <p:sldId id="282" r:id="rId40"/>
    <p:sldId id="283" r:id="rId41"/>
    <p:sldId id="285" r:id="rId42"/>
    <p:sldId id="302" r:id="rId43"/>
    <p:sldId id="259" r:id="rId44"/>
  </p:sldIdLst>
  <p:sldSz cx="12192000" cy="6858000"/>
  <p:notesSz cx="6669088"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0B967"/>
    <a:srgbClr val="2F9BB7"/>
    <a:srgbClr val="322A7F"/>
    <a:srgbClr val="EA560E"/>
    <a:srgbClr val="DE6A1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3" autoAdjust="0"/>
    <p:restoredTop sz="94660"/>
  </p:normalViewPr>
  <p:slideViewPr>
    <p:cSldViewPr snapToGrid="0">
      <p:cViewPr varScale="1">
        <p:scale>
          <a:sx n="89" d="100"/>
          <a:sy n="89" d="100"/>
        </p:scale>
        <p:origin x="120" y="45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package" Target="../embeddings/Feuille_de_calcul_Microsoft_Excel.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package" Target="../embeddings/Feuille_de_calcul_Microsoft_Excel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Feuille_de_calcul_Microsoft_Excel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Feuille_de_calcul_Microsoft_Excel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fr-FR"/>
              <a:t>Taux de décroché</a:t>
            </a:r>
          </a:p>
        </c:rich>
      </c:tx>
      <c:layout/>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fr-FR"/>
        </a:p>
      </c:txPr>
    </c:title>
    <c:autoTitleDeleted val="0"/>
    <c:plotArea>
      <c:layout>
        <c:manualLayout>
          <c:layoutTarget val="inner"/>
          <c:xMode val="edge"/>
          <c:yMode val="edge"/>
          <c:x val="6.5612250272670758E-2"/>
          <c:y val="2.3975397656058196E-2"/>
          <c:w val="0.92259851729060183"/>
          <c:h val="0.84818792756264827"/>
        </c:manualLayout>
      </c:layout>
      <c:lineChart>
        <c:grouping val="standard"/>
        <c:varyColors val="0"/>
        <c:ser>
          <c:idx val="0"/>
          <c:order val="0"/>
          <c:tx>
            <c:strRef>
              <c:f>'Tx de decroche'!$B$1</c:f>
              <c:strCache>
                <c:ptCount val="1"/>
                <c:pt idx="0">
                  <c:v>QOS 60 sec</c:v>
                </c:pt>
              </c:strCache>
            </c:strRef>
          </c:tx>
          <c:spPr>
            <a:ln w="34925" cap="rnd">
              <a:solidFill>
                <a:schemeClr val="accent1"/>
              </a:solidFill>
              <a:round/>
            </a:ln>
            <a:effectLst>
              <a:outerShdw blurRad="40000" dist="23000" dir="5400000" rotWithShape="0">
                <a:srgbClr val="000000">
                  <a:alpha val="35000"/>
                </a:srgbClr>
              </a:outerShdw>
            </a:effectLst>
          </c:spPr>
          <c:marker>
            <c:symbol val="none"/>
          </c:marker>
          <c:cat>
            <c:strRef>
              <c:f>'Tx de decroche'!$A$2:$A$18</c:f>
              <c:strCache>
                <c:ptCount val="17"/>
                <c:pt idx="0">
                  <c:v>Janv 21</c:v>
                </c:pt>
                <c:pt idx="1">
                  <c:v>Fév 21</c:v>
                </c:pt>
                <c:pt idx="2">
                  <c:v> Mars 21</c:v>
                </c:pt>
                <c:pt idx="3">
                  <c:v> Avr 21</c:v>
                </c:pt>
                <c:pt idx="4">
                  <c:v> Mai 21</c:v>
                </c:pt>
                <c:pt idx="5">
                  <c:v> Juin 21</c:v>
                </c:pt>
                <c:pt idx="6">
                  <c:v> Juil 21</c:v>
                </c:pt>
                <c:pt idx="7">
                  <c:v> Aout 21</c:v>
                </c:pt>
                <c:pt idx="8">
                  <c:v> Sept 21</c:v>
                </c:pt>
                <c:pt idx="9">
                  <c:v>Oct 21</c:v>
                </c:pt>
                <c:pt idx="10">
                  <c:v>Nov 21</c:v>
                </c:pt>
                <c:pt idx="11">
                  <c:v>Déc 21</c:v>
                </c:pt>
                <c:pt idx="12">
                  <c:v>Janv 22</c:v>
                </c:pt>
                <c:pt idx="13">
                  <c:v>Févr 22</c:v>
                </c:pt>
                <c:pt idx="14">
                  <c:v>Mars 22</c:v>
                </c:pt>
                <c:pt idx="15">
                  <c:v>Avr 22</c:v>
                </c:pt>
                <c:pt idx="16">
                  <c:v>Mai 22</c:v>
                </c:pt>
              </c:strCache>
            </c:strRef>
          </c:cat>
          <c:val>
            <c:numRef>
              <c:f>'Tx de decroche'!$B$2:$B$18</c:f>
              <c:numCache>
                <c:formatCode>General</c:formatCode>
                <c:ptCount val="17"/>
                <c:pt idx="0">
                  <c:v>92.38</c:v>
                </c:pt>
                <c:pt idx="1">
                  <c:v>91.37</c:v>
                </c:pt>
                <c:pt idx="2">
                  <c:v>95.21</c:v>
                </c:pt>
                <c:pt idx="3">
                  <c:v>96.7</c:v>
                </c:pt>
                <c:pt idx="4">
                  <c:v>97.19</c:v>
                </c:pt>
                <c:pt idx="5">
                  <c:v>96.52</c:v>
                </c:pt>
                <c:pt idx="6">
                  <c:v>96.94</c:v>
                </c:pt>
                <c:pt idx="7">
                  <c:v>97.27</c:v>
                </c:pt>
                <c:pt idx="8">
                  <c:v>97.2</c:v>
                </c:pt>
                <c:pt idx="9">
                  <c:v>98.11</c:v>
                </c:pt>
                <c:pt idx="10">
                  <c:v>98.31</c:v>
                </c:pt>
                <c:pt idx="11">
                  <c:v>97.75</c:v>
                </c:pt>
                <c:pt idx="12">
                  <c:v>97.71</c:v>
                </c:pt>
                <c:pt idx="13">
                  <c:v>98.49</c:v>
                </c:pt>
                <c:pt idx="14">
                  <c:v>98.17</c:v>
                </c:pt>
                <c:pt idx="15">
                  <c:v>98.15</c:v>
                </c:pt>
                <c:pt idx="16">
                  <c:v>98.17</c:v>
                </c:pt>
              </c:numCache>
            </c:numRef>
          </c:val>
          <c:smooth val="0"/>
          <c:extLst>
            <c:ext xmlns:c16="http://schemas.microsoft.com/office/drawing/2014/chart" uri="{C3380CC4-5D6E-409C-BE32-E72D297353CC}">
              <c16:uniqueId val="{00000000-AF54-4294-B737-371435DC5E61}"/>
            </c:ext>
          </c:extLst>
        </c:ser>
        <c:ser>
          <c:idx val="1"/>
          <c:order val="1"/>
          <c:tx>
            <c:strRef>
              <c:f>'Tx de decroche'!$C$1</c:f>
              <c:strCache>
                <c:ptCount val="1"/>
                <c:pt idx="0">
                  <c:v>QOS 30 sec</c:v>
                </c:pt>
              </c:strCache>
            </c:strRef>
          </c:tx>
          <c:spPr>
            <a:ln w="34925" cap="rnd">
              <a:solidFill>
                <a:schemeClr val="accent2"/>
              </a:solidFill>
              <a:round/>
            </a:ln>
            <a:effectLst>
              <a:outerShdw blurRad="40000" dist="23000" dir="5400000" rotWithShape="0">
                <a:srgbClr val="000000">
                  <a:alpha val="35000"/>
                </a:srgbClr>
              </a:outerShdw>
            </a:effectLst>
          </c:spPr>
          <c:marker>
            <c:symbol val="none"/>
          </c:marker>
          <c:cat>
            <c:strRef>
              <c:f>'Tx de decroche'!$A$2:$A$18</c:f>
              <c:strCache>
                <c:ptCount val="17"/>
                <c:pt idx="0">
                  <c:v>Janv 21</c:v>
                </c:pt>
                <c:pt idx="1">
                  <c:v>Fév 21</c:v>
                </c:pt>
                <c:pt idx="2">
                  <c:v> Mars 21</c:v>
                </c:pt>
                <c:pt idx="3">
                  <c:v> Avr 21</c:v>
                </c:pt>
                <c:pt idx="4">
                  <c:v> Mai 21</c:v>
                </c:pt>
                <c:pt idx="5">
                  <c:v> Juin 21</c:v>
                </c:pt>
                <c:pt idx="6">
                  <c:v> Juil 21</c:v>
                </c:pt>
                <c:pt idx="7">
                  <c:v> Aout 21</c:v>
                </c:pt>
                <c:pt idx="8">
                  <c:v> Sept 21</c:v>
                </c:pt>
                <c:pt idx="9">
                  <c:v>Oct 21</c:v>
                </c:pt>
                <c:pt idx="10">
                  <c:v>Nov 21</c:v>
                </c:pt>
                <c:pt idx="11">
                  <c:v>Déc 21</c:v>
                </c:pt>
                <c:pt idx="12">
                  <c:v>Janv 22</c:v>
                </c:pt>
                <c:pt idx="13">
                  <c:v>Févr 22</c:v>
                </c:pt>
                <c:pt idx="14">
                  <c:v>Mars 22</c:v>
                </c:pt>
                <c:pt idx="15">
                  <c:v>Avr 22</c:v>
                </c:pt>
                <c:pt idx="16">
                  <c:v>Mai 22</c:v>
                </c:pt>
              </c:strCache>
            </c:strRef>
          </c:cat>
          <c:val>
            <c:numRef>
              <c:f>'Tx de decroche'!$C$2:$C$18</c:f>
              <c:numCache>
                <c:formatCode>General</c:formatCode>
                <c:ptCount val="17"/>
                <c:pt idx="0">
                  <c:v>78.11</c:v>
                </c:pt>
                <c:pt idx="1">
                  <c:v>77.31</c:v>
                </c:pt>
                <c:pt idx="2">
                  <c:v>86.6</c:v>
                </c:pt>
                <c:pt idx="3">
                  <c:v>88.99</c:v>
                </c:pt>
                <c:pt idx="4">
                  <c:v>90.34</c:v>
                </c:pt>
                <c:pt idx="5">
                  <c:v>91</c:v>
                </c:pt>
                <c:pt idx="6">
                  <c:v>92.7</c:v>
                </c:pt>
                <c:pt idx="7">
                  <c:v>93.06</c:v>
                </c:pt>
                <c:pt idx="8">
                  <c:v>93.38</c:v>
                </c:pt>
                <c:pt idx="9">
                  <c:v>94.26</c:v>
                </c:pt>
                <c:pt idx="10">
                  <c:v>94.27</c:v>
                </c:pt>
                <c:pt idx="11">
                  <c:v>93.9</c:v>
                </c:pt>
                <c:pt idx="12">
                  <c:v>94</c:v>
                </c:pt>
                <c:pt idx="13">
                  <c:v>95.82</c:v>
                </c:pt>
                <c:pt idx="14">
                  <c:v>94.41</c:v>
                </c:pt>
                <c:pt idx="15">
                  <c:v>94.68</c:v>
                </c:pt>
                <c:pt idx="16">
                  <c:v>95.03</c:v>
                </c:pt>
              </c:numCache>
            </c:numRef>
          </c:val>
          <c:smooth val="0"/>
          <c:extLst>
            <c:ext xmlns:c16="http://schemas.microsoft.com/office/drawing/2014/chart" uri="{C3380CC4-5D6E-409C-BE32-E72D297353CC}">
              <c16:uniqueId val="{00000001-AF54-4294-B737-371435DC5E61}"/>
            </c:ext>
          </c:extLst>
        </c:ser>
        <c:ser>
          <c:idx val="3"/>
          <c:order val="3"/>
          <c:tx>
            <c:strRef>
              <c:f>'Tx de decroche'!$D$1</c:f>
              <c:strCache>
                <c:ptCount val="1"/>
                <c:pt idx="0">
                  <c:v>QOS 15 sec</c:v>
                </c:pt>
              </c:strCache>
            </c:strRef>
          </c:tx>
          <c:spPr>
            <a:ln w="34925" cap="rnd">
              <a:solidFill>
                <a:schemeClr val="accent4"/>
              </a:solidFill>
              <a:round/>
            </a:ln>
            <a:effectLst>
              <a:outerShdw blurRad="40000" dist="23000" dir="5400000" rotWithShape="0">
                <a:srgbClr val="000000">
                  <a:alpha val="35000"/>
                </a:srgbClr>
              </a:outerShdw>
            </a:effectLst>
          </c:spPr>
          <c:marker>
            <c:symbol val="none"/>
          </c:marker>
          <c:cat>
            <c:strRef>
              <c:f>'Tx de decroche'!$A$2:$A$18</c:f>
              <c:strCache>
                <c:ptCount val="17"/>
                <c:pt idx="0">
                  <c:v>Janv 21</c:v>
                </c:pt>
                <c:pt idx="1">
                  <c:v>Fév 21</c:v>
                </c:pt>
                <c:pt idx="2">
                  <c:v> Mars 21</c:v>
                </c:pt>
                <c:pt idx="3">
                  <c:v> Avr 21</c:v>
                </c:pt>
                <c:pt idx="4">
                  <c:v> Mai 21</c:v>
                </c:pt>
                <c:pt idx="5">
                  <c:v> Juin 21</c:v>
                </c:pt>
                <c:pt idx="6">
                  <c:v> Juil 21</c:v>
                </c:pt>
                <c:pt idx="7">
                  <c:v> Aout 21</c:v>
                </c:pt>
                <c:pt idx="8">
                  <c:v> Sept 21</c:v>
                </c:pt>
                <c:pt idx="9">
                  <c:v>Oct 21</c:v>
                </c:pt>
                <c:pt idx="10">
                  <c:v>Nov 21</c:v>
                </c:pt>
                <c:pt idx="11">
                  <c:v>Déc 21</c:v>
                </c:pt>
                <c:pt idx="12">
                  <c:v>Janv 22</c:v>
                </c:pt>
                <c:pt idx="13">
                  <c:v>Févr 22</c:v>
                </c:pt>
                <c:pt idx="14">
                  <c:v>Mars 22</c:v>
                </c:pt>
                <c:pt idx="15">
                  <c:v>Avr 22</c:v>
                </c:pt>
                <c:pt idx="16">
                  <c:v>Mai 22</c:v>
                </c:pt>
              </c:strCache>
            </c:strRef>
          </c:cat>
          <c:val>
            <c:numRef>
              <c:f>'Tx de decroche'!$D$2:$D$18</c:f>
              <c:numCache>
                <c:formatCode>General</c:formatCode>
                <c:ptCount val="17"/>
                <c:pt idx="6">
                  <c:v>87.92</c:v>
                </c:pt>
                <c:pt idx="7">
                  <c:v>88.45</c:v>
                </c:pt>
                <c:pt idx="8">
                  <c:v>89.23</c:v>
                </c:pt>
                <c:pt idx="9">
                  <c:v>89.57</c:v>
                </c:pt>
                <c:pt idx="10">
                  <c:v>89.19</c:v>
                </c:pt>
                <c:pt idx="11">
                  <c:v>88.81</c:v>
                </c:pt>
                <c:pt idx="12">
                  <c:v>89.21</c:v>
                </c:pt>
                <c:pt idx="13">
                  <c:v>92.38</c:v>
                </c:pt>
                <c:pt idx="14">
                  <c:v>89.86</c:v>
                </c:pt>
                <c:pt idx="15">
                  <c:v>90.63</c:v>
                </c:pt>
                <c:pt idx="16">
                  <c:v>90.98</c:v>
                </c:pt>
              </c:numCache>
            </c:numRef>
          </c:val>
          <c:smooth val="0"/>
          <c:extLst>
            <c:ext xmlns:c16="http://schemas.microsoft.com/office/drawing/2014/chart" uri="{C3380CC4-5D6E-409C-BE32-E72D297353CC}">
              <c16:uniqueId val="{00000002-AF54-4294-B737-371435DC5E61}"/>
            </c:ext>
          </c:extLst>
        </c:ser>
        <c:dLbls>
          <c:showLegendKey val="0"/>
          <c:showVal val="0"/>
          <c:showCatName val="0"/>
          <c:showSerName val="0"/>
          <c:showPercent val="0"/>
          <c:showBubbleSize val="0"/>
        </c:dLbls>
        <c:marker val="1"/>
        <c:smooth val="0"/>
        <c:axId val="958713688"/>
        <c:axId val="958715000"/>
      </c:lineChart>
      <c:lineChart>
        <c:grouping val="standard"/>
        <c:varyColors val="0"/>
        <c:ser>
          <c:idx val="2"/>
          <c:order val="2"/>
          <c:tx>
            <c:strRef>
              <c:f>'Tx de decroche'!$E$1</c:f>
              <c:strCache>
                <c:ptCount val="1"/>
                <c:pt idx="0">
                  <c:v>Nombres d'appels</c:v>
                </c:pt>
              </c:strCache>
            </c:strRef>
          </c:tx>
          <c:spPr>
            <a:ln w="34925" cap="rnd">
              <a:solidFill>
                <a:schemeClr val="accent3"/>
              </a:solidFill>
              <a:round/>
            </a:ln>
            <a:effectLst>
              <a:outerShdw blurRad="40000" dist="23000" dir="5400000" rotWithShape="0">
                <a:srgbClr val="000000">
                  <a:alpha val="35000"/>
                </a:srgbClr>
              </a:outerShdw>
            </a:effectLst>
          </c:spPr>
          <c:marker>
            <c:symbol val="none"/>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fr-FR"/>
              </a:p>
            </c:txPr>
            <c:dLblPos val="b"/>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lt1">
                          <a:lumMod val="95000"/>
                          <a:alpha val="54000"/>
                        </a:schemeClr>
                      </a:solidFill>
                    </a:ln>
                    <a:effectLst/>
                  </c:spPr>
                </c15:leaderLines>
              </c:ext>
            </c:extLst>
          </c:dLbls>
          <c:cat>
            <c:strRef>
              <c:f>'Tx de decroche'!$A$2:$A$18</c:f>
              <c:strCache>
                <c:ptCount val="17"/>
                <c:pt idx="0">
                  <c:v>Janv 21</c:v>
                </c:pt>
                <c:pt idx="1">
                  <c:v>Fév 21</c:v>
                </c:pt>
                <c:pt idx="2">
                  <c:v> Mars 21</c:v>
                </c:pt>
                <c:pt idx="3">
                  <c:v> Avr 21</c:v>
                </c:pt>
                <c:pt idx="4">
                  <c:v> Mai 21</c:v>
                </c:pt>
                <c:pt idx="5">
                  <c:v> Juin 21</c:v>
                </c:pt>
                <c:pt idx="6">
                  <c:v> Juil 21</c:v>
                </c:pt>
                <c:pt idx="7">
                  <c:v> Aout 21</c:v>
                </c:pt>
                <c:pt idx="8">
                  <c:v> Sept 21</c:v>
                </c:pt>
                <c:pt idx="9">
                  <c:v>Oct 21</c:v>
                </c:pt>
                <c:pt idx="10">
                  <c:v>Nov 21</c:v>
                </c:pt>
                <c:pt idx="11">
                  <c:v>Déc 21</c:v>
                </c:pt>
                <c:pt idx="12">
                  <c:v>Janv 22</c:v>
                </c:pt>
                <c:pt idx="13">
                  <c:v>Févr 22</c:v>
                </c:pt>
                <c:pt idx="14">
                  <c:v>Mars 22</c:v>
                </c:pt>
                <c:pt idx="15">
                  <c:v>Avr 22</c:v>
                </c:pt>
                <c:pt idx="16">
                  <c:v>Mai 22</c:v>
                </c:pt>
              </c:strCache>
            </c:strRef>
          </c:cat>
          <c:val>
            <c:numRef>
              <c:f>'Tx de decroche'!$E$2:$E$18</c:f>
              <c:numCache>
                <c:formatCode>General</c:formatCode>
                <c:ptCount val="17"/>
                <c:pt idx="0">
                  <c:v>12860</c:v>
                </c:pt>
                <c:pt idx="1">
                  <c:v>11896</c:v>
                </c:pt>
                <c:pt idx="2">
                  <c:v>13788</c:v>
                </c:pt>
                <c:pt idx="3">
                  <c:v>13507</c:v>
                </c:pt>
                <c:pt idx="4">
                  <c:v>13917</c:v>
                </c:pt>
                <c:pt idx="5">
                  <c:v>13629</c:v>
                </c:pt>
                <c:pt idx="6">
                  <c:v>13983</c:v>
                </c:pt>
                <c:pt idx="7">
                  <c:v>13611</c:v>
                </c:pt>
                <c:pt idx="8">
                  <c:v>12477</c:v>
                </c:pt>
                <c:pt idx="9">
                  <c:v>13827</c:v>
                </c:pt>
                <c:pt idx="10">
                  <c:v>13729</c:v>
                </c:pt>
                <c:pt idx="11">
                  <c:v>15389</c:v>
                </c:pt>
                <c:pt idx="12">
                  <c:v>15225</c:v>
                </c:pt>
                <c:pt idx="13">
                  <c:v>11871</c:v>
                </c:pt>
                <c:pt idx="14">
                  <c:v>13870</c:v>
                </c:pt>
                <c:pt idx="15">
                  <c:v>14804</c:v>
                </c:pt>
                <c:pt idx="16">
                  <c:v>13993</c:v>
                </c:pt>
              </c:numCache>
            </c:numRef>
          </c:val>
          <c:smooth val="1"/>
          <c:extLst>
            <c:ext xmlns:c16="http://schemas.microsoft.com/office/drawing/2014/chart" uri="{C3380CC4-5D6E-409C-BE32-E72D297353CC}">
              <c16:uniqueId val="{00000003-AF54-4294-B737-371435DC5E61}"/>
            </c:ext>
          </c:extLst>
        </c:ser>
        <c:dLbls>
          <c:showLegendKey val="0"/>
          <c:showVal val="0"/>
          <c:showCatName val="0"/>
          <c:showSerName val="0"/>
          <c:showPercent val="0"/>
          <c:showBubbleSize val="0"/>
        </c:dLbls>
        <c:marker val="1"/>
        <c:smooth val="0"/>
        <c:axId val="935044088"/>
        <c:axId val="935042448"/>
      </c:lineChart>
      <c:catAx>
        <c:axId val="958713688"/>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fr-FR"/>
          </a:p>
        </c:txPr>
        <c:crossAx val="958715000"/>
        <c:crosses val="autoZero"/>
        <c:auto val="1"/>
        <c:lblAlgn val="ctr"/>
        <c:lblOffset val="100"/>
        <c:noMultiLvlLbl val="0"/>
      </c:catAx>
      <c:valAx>
        <c:axId val="958715000"/>
        <c:scaling>
          <c:orientation val="minMax"/>
          <c:max val="100"/>
          <c:min val="60"/>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fr-FR"/>
          </a:p>
        </c:txPr>
        <c:crossAx val="958713688"/>
        <c:crosses val="autoZero"/>
        <c:crossBetween val="between"/>
        <c:majorUnit val="5"/>
      </c:valAx>
      <c:valAx>
        <c:axId val="935042448"/>
        <c:scaling>
          <c:orientation val="minMax"/>
          <c:max val="16000"/>
          <c:min val="5000"/>
        </c:scaling>
        <c:delete val="0"/>
        <c:axPos val="r"/>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fr-FR"/>
          </a:p>
        </c:txPr>
        <c:crossAx val="935044088"/>
        <c:crosses val="max"/>
        <c:crossBetween val="between"/>
      </c:valAx>
      <c:catAx>
        <c:axId val="935044088"/>
        <c:scaling>
          <c:orientation val="minMax"/>
        </c:scaling>
        <c:delete val="1"/>
        <c:axPos val="b"/>
        <c:numFmt formatCode="General" sourceLinked="1"/>
        <c:majorTickMark val="none"/>
        <c:minorTickMark val="none"/>
        <c:tickLblPos val="nextTo"/>
        <c:crossAx val="935042448"/>
        <c:crosses val="autoZero"/>
        <c:auto val="1"/>
        <c:lblAlgn val="ctr"/>
        <c:lblOffset val="100"/>
        <c:noMultiLvlLbl val="0"/>
      </c:catAx>
      <c:spPr>
        <a:noFill/>
        <a:ln>
          <a:noFill/>
        </a:ln>
        <a:effectLst/>
      </c:spPr>
    </c:plotArea>
    <c:legend>
      <c:legendPos val="b"/>
      <c:layout>
        <c:manualLayout>
          <c:xMode val="edge"/>
          <c:yMode val="edge"/>
          <c:x val="3.3656009106582646E-2"/>
          <c:y val="0.7260684058869894"/>
          <c:w val="0.89008038713040993"/>
          <c:h val="6.7163365249189186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fr-FR"/>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fr-FR"/>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sz="2000" b="1"/>
              <a:t>Devenir des appels</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col"/>
        <c:grouping val="clustered"/>
        <c:varyColors val="0"/>
        <c:ser>
          <c:idx val="0"/>
          <c:order val="0"/>
          <c:tx>
            <c:strRef>
              <c:f>'Devenir appels'!$B$1</c:f>
              <c:strCache>
                <c:ptCount val="1"/>
                <c:pt idx="0">
                  <c:v>Conseil médical simple délivrés (sans mise en œuvre de moyens)</c:v>
                </c:pt>
              </c:strCache>
            </c:strRef>
          </c:tx>
          <c:spPr>
            <a:solidFill>
              <a:schemeClr val="accent1"/>
            </a:solidFill>
            <a:ln>
              <a:noFill/>
            </a:ln>
            <a:effectLst/>
          </c:spPr>
          <c:invertIfNegative val="0"/>
          <c:cat>
            <c:strRef>
              <c:f>'Devenir appels'!$A$2:$A$16</c:f>
              <c:strCache>
                <c:ptCount val="15"/>
                <c:pt idx="0">
                  <c:v> Mars 21</c:v>
                </c:pt>
                <c:pt idx="1">
                  <c:v> Avr 21</c:v>
                </c:pt>
                <c:pt idx="2">
                  <c:v> Mai 21</c:v>
                </c:pt>
                <c:pt idx="3">
                  <c:v> Juin 21</c:v>
                </c:pt>
                <c:pt idx="4">
                  <c:v> Juil 21</c:v>
                </c:pt>
                <c:pt idx="5">
                  <c:v> Aout 21</c:v>
                </c:pt>
                <c:pt idx="6">
                  <c:v> Sept 21</c:v>
                </c:pt>
                <c:pt idx="7">
                  <c:v>Oct 21</c:v>
                </c:pt>
                <c:pt idx="8">
                  <c:v>Nov 21</c:v>
                </c:pt>
                <c:pt idx="9">
                  <c:v>Déc 21</c:v>
                </c:pt>
                <c:pt idx="10">
                  <c:v>Janv 22</c:v>
                </c:pt>
                <c:pt idx="11">
                  <c:v>Févr 22</c:v>
                </c:pt>
                <c:pt idx="12">
                  <c:v>Mars 22</c:v>
                </c:pt>
                <c:pt idx="13">
                  <c:v>Avr 22</c:v>
                </c:pt>
                <c:pt idx="14">
                  <c:v>Mai 22</c:v>
                </c:pt>
              </c:strCache>
            </c:strRef>
          </c:cat>
          <c:val>
            <c:numRef>
              <c:f>'Devenir appels'!$B$2:$B$16</c:f>
              <c:numCache>
                <c:formatCode>General</c:formatCode>
                <c:ptCount val="15"/>
                <c:pt idx="0">
                  <c:v>3477</c:v>
                </c:pt>
                <c:pt idx="1">
                  <c:v>3519</c:v>
                </c:pt>
                <c:pt idx="2">
                  <c:v>3448</c:v>
                </c:pt>
                <c:pt idx="3">
                  <c:v>3501</c:v>
                </c:pt>
                <c:pt idx="4">
                  <c:v>4163</c:v>
                </c:pt>
                <c:pt idx="5">
                  <c:v>3969</c:v>
                </c:pt>
                <c:pt idx="6">
                  <c:v>3361</c:v>
                </c:pt>
                <c:pt idx="7">
                  <c:v>3698</c:v>
                </c:pt>
                <c:pt idx="8">
                  <c:v>4070</c:v>
                </c:pt>
                <c:pt idx="9">
                  <c:v>4945</c:v>
                </c:pt>
                <c:pt idx="10">
                  <c:v>5158</c:v>
                </c:pt>
                <c:pt idx="11">
                  <c:v>3717</c:v>
                </c:pt>
                <c:pt idx="12">
                  <c:v>4325</c:v>
                </c:pt>
                <c:pt idx="13">
                  <c:v>4711</c:v>
                </c:pt>
                <c:pt idx="14">
                  <c:v>3957</c:v>
                </c:pt>
              </c:numCache>
            </c:numRef>
          </c:val>
          <c:extLst>
            <c:ext xmlns:c16="http://schemas.microsoft.com/office/drawing/2014/chart" uri="{C3380CC4-5D6E-409C-BE32-E72D297353CC}">
              <c16:uniqueId val="{00000000-F378-4019-A91B-A5C13079E5A7}"/>
            </c:ext>
          </c:extLst>
        </c:ser>
        <c:ser>
          <c:idx val="1"/>
          <c:order val="1"/>
          <c:tx>
            <c:strRef>
              <c:f>'Devenir appels'!$C$1</c:f>
              <c:strCache>
                <c:ptCount val="1"/>
                <c:pt idx="0">
                  <c:v>Conseil "aller aux urgences"</c:v>
                </c:pt>
              </c:strCache>
            </c:strRef>
          </c:tx>
          <c:spPr>
            <a:solidFill>
              <a:schemeClr val="accent2"/>
            </a:solidFill>
            <a:ln>
              <a:noFill/>
            </a:ln>
            <a:effectLst/>
          </c:spPr>
          <c:invertIfNegative val="0"/>
          <c:cat>
            <c:strRef>
              <c:f>'Devenir appels'!$A$2:$A$16</c:f>
              <c:strCache>
                <c:ptCount val="15"/>
                <c:pt idx="0">
                  <c:v> Mars 21</c:v>
                </c:pt>
                <c:pt idx="1">
                  <c:v> Avr 21</c:v>
                </c:pt>
                <c:pt idx="2">
                  <c:v> Mai 21</c:v>
                </c:pt>
                <c:pt idx="3">
                  <c:v> Juin 21</c:v>
                </c:pt>
                <c:pt idx="4">
                  <c:v> Juil 21</c:v>
                </c:pt>
                <c:pt idx="5">
                  <c:v> Aout 21</c:v>
                </c:pt>
                <c:pt idx="6">
                  <c:v> Sept 21</c:v>
                </c:pt>
                <c:pt idx="7">
                  <c:v>Oct 21</c:v>
                </c:pt>
                <c:pt idx="8">
                  <c:v>Nov 21</c:v>
                </c:pt>
                <c:pt idx="9">
                  <c:v>Déc 21</c:v>
                </c:pt>
                <c:pt idx="10">
                  <c:v>Janv 22</c:v>
                </c:pt>
                <c:pt idx="11">
                  <c:v>Févr 22</c:v>
                </c:pt>
                <c:pt idx="12">
                  <c:v>Mars 22</c:v>
                </c:pt>
                <c:pt idx="13">
                  <c:v>Avr 22</c:v>
                </c:pt>
                <c:pt idx="14">
                  <c:v>Mai 22</c:v>
                </c:pt>
              </c:strCache>
            </c:strRef>
          </c:cat>
          <c:val>
            <c:numRef>
              <c:f>'Devenir appels'!$C$2:$C$16</c:f>
              <c:numCache>
                <c:formatCode>General</c:formatCode>
                <c:ptCount val="15"/>
                <c:pt idx="0">
                  <c:v>908</c:v>
                </c:pt>
                <c:pt idx="1">
                  <c:v>905</c:v>
                </c:pt>
                <c:pt idx="2">
                  <c:v>895</c:v>
                </c:pt>
                <c:pt idx="3">
                  <c:v>857</c:v>
                </c:pt>
                <c:pt idx="4">
                  <c:v>949</c:v>
                </c:pt>
                <c:pt idx="5">
                  <c:v>888</c:v>
                </c:pt>
                <c:pt idx="6">
                  <c:v>832</c:v>
                </c:pt>
                <c:pt idx="7">
                  <c:v>1004</c:v>
                </c:pt>
                <c:pt idx="8">
                  <c:v>891</c:v>
                </c:pt>
                <c:pt idx="9">
                  <c:v>966</c:v>
                </c:pt>
                <c:pt idx="10">
                  <c:v>927</c:v>
                </c:pt>
                <c:pt idx="11">
                  <c:v>748</c:v>
                </c:pt>
                <c:pt idx="12">
                  <c:v>883</c:v>
                </c:pt>
                <c:pt idx="13">
                  <c:v>972</c:v>
                </c:pt>
                <c:pt idx="14">
                  <c:v>954</c:v>
                </c:pt>
              </c:numCache>
            </c:numRef>
          </c:val>
          <c:extLst>
            <c:ext xmlns:c16="http://schemas.microsoft.com/office/drawing/2014/chart" uri="{C3380CC4-5D6E-409C-BE32-E72D297353CC}">
              <c16:uniqueId val="{00000001-F378-4019-A91B-A5C13079E5A7}"/>
            </c:ext>
          </c:extLst>
        </c:ser>
        <c:dLbls>
          <c:showLegendKey val="0"/>
          <c:showVal val="0"/>
          <c:showCatName val="0"/>
          <c:showSerName val="0"/>
          <c:showPercent val="0"/>
          <c:showBubbleSize val="0"/>
        </c:dLbls>
        <c:gapWidth val="219"/>
        <c:overlap val="-27"/>
        <c:axId val="189796280"/>
        <c:axId val="189797920"/>
      </c:barChart>
      <c:lineChart>
        <c:grouping val="standard"/>
        <c:varyColors val="0"/>
        <c:ser>
          <c:idx val="2"/>
          <c:order val="2"/>
          <c:tx>
            <c:strRef>
              <c:f>'Devenir appels'!$D$1</c:f>
              <c:strCache>
                <c:ptCount val="1"/>
                <c:pt idx="0">
                  <c:v>Consultation chez un professionnel de santé prise par le SAS (Hors PDSA) </c:v>
                </c:pt>
              </c:strCache>
            </c:strRef>
          </c:tx>
          <c:spPr>
            <a:ln w="50800" cap="rnd">
              <a:solidFill>
                <a:srgbClr val="7030A0"/>
              </a:solidFill>
              <a:round/>
            </a:ln>
            <a:effectLst/>
          </c:spPr>
          <c:marker>
            <c:symbol val="none"/>
          </c:marker>
          <c:cat>
            <c:strRef>
              <c:f>'Devenir appels'!$A$2:$A$16</c:f>
              <c:strCache>
                <c:ptCount val="15"/>
                <c:pt idx="0">
                  <c:v> Mars 21</c:v>
                </c:pt>
                <c:pt idx="1">
                  <c:v> Avr 21</c:v>
                </c:pt>
                <c:pt idx="2">
                  <c:v> Mai 21</c:v>
                </c:pt>
                <c:pt idx="3">
                  <c:v> Juin 21</c:v>
                </c:pt>
                <c:pt idx="4">
                  <c:v> Juil 21</c:v>
                </c:pt>
                <c:pt idx="5">
                  <c:v> Aout 21</c:v>
                </c:pt>
                <c:pt idx="6">
                  <c:v> Sept 21</c:v>
                </c:pt>
                <c:pt idx="7">
                  <c:v>Oct 21</c:v>
                </c:pt>
                <c:pt idx="8">
                  <c:v>Nov 21</c:v>
                </c:pt>
                <c:pt idx="9">
                  <c:v>Déc 21</c:v>
                </c:pt>
                <c:pt idx="10">
                  <c:v>Janv 22</c:v>
                </c:pt>
                <c:pt idx="11">
                  <c:v>Févr 22</c:v>
                </c:pt>
                <c:pt idx="12">
                  <c:v>Mars 22</c:v>
                </c:pt>
                <c:pt idx="13">
                  <c:v>Avr 22</c:v>
                </c:pt>
                <c:pt idx="14">
                  <c:v>Mai 22</c:v>
                </c:pt>
              </c:strCache>
            </c:strRef>
          </c:cat>
          <c:val>
            <c:numRef>
              <c:f>'Devenir appels'!$D$2:$D$16</c:f>
              <c:numCache>
                <c:formatCode>General</c:formatCode>
                <c:ptCount val="15"/>
                <c:pt idx="0">
                  <c:v>115</c:v>
                </c:pt>
                <c:pt idx="1">
                  <c:v>83</c:v>
                </c:pt>
                <c:pt idx="2">
                  <c:v>59</c:v>
                </c:pt>
                <c:pt idx="3">
                  <c:v>69</c:v>
                </c:pt>
                <c:pt idx="4">
                  <c:v>94</c:v>
                </c:pt>
                <c:pt idx="5">
                  <c:v>69</c:v>
                </c:pt>
                <c:pt idx="6">
                  <c:v>86</c:v>
                </c:pt>
                <c:pt idx="7">
                  <c:v>88</c:v>
                </c:pt>
                <c:pt idx="8">
                  <c:v>75</c:v>
                </c:pt>
                <c:pt idx="9">
                  <c:v>116</c:v>
                </c:pt>
                <c:pt idx="10">
                  <c:v>102</c:v>
                </c:pt>
                <c:pt idx="11">
                  <c:v>91</c:v>
                </c:pt>
                <c:pt idx="12">
                  <c:v>100</c:v>
                </c:pt>
                <c:pt idx="13">
                  <c:v>116</c:v>
                </c:pt>
                <c:pt idx="14">
                  <c:v>89</c:v>
                </c:pt>
              </c:numCache>
            </c:numRef>
          </c:val>
          <c:smooth val="1"/>
          <c:extLst>
            <c:ext xmlns:c16="http://schemas.microsoft.com/office/drawing/2014/chart" uri="{C3380CC4-5D6E-409C-BE32-E72D297353CC}">
              <c16:uniqueId val="{00000002-F378-4019-A91B-A5C13079E5A7}"/>
            </c:ext>
          </c:extLst>
        </c:ser>
        <c:dLbls>
          <c:showLegendKey val="0"/>
          <c:showVal val="0"/>
          <c:showCatName val="0"/>
          <c:showSerName val="0"/>
          <c:showPercent val="0"/>
          <c:showBubbleSize val="0"/>
        </c:dLbls>
        <c:marker val="1"/>
        <c:smooth val="0"/>
        <c:axId val="642894648"/>
        <c:axId val="642898256"/>
      </c:lineChart>
      <c:catAx>
        <c:axId val="189796280"/>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189797920"/>
        <c:crosses val="autoZero"/>
        <c:auto val="1"/>
        <c:lblAlgn val="ctr"/>
        <c:lblOffset val="100"/>
        <c:noMultiLvlLbl val="0"/>
      </c:catAx>
      <c:valAx>
        <c:axId val="18979792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189796280"/>
        <c:crosses val="autoZero"/>
        <c:crossBetween val="between"/>
      </c:valAx>
      <c:valAx>
        <c:axId val="642898256"/>
        <c:scaling>
          <c:orientation val="minMax"/>
        </c:scaling>
        <c:delete val="0"/>
        <c:axPos val="r"/>
        <c:numFmt formatCode="General" sourceLinked="1"/>
        <c:majorTickMark val="out"/>
        <c:minorTickMark val="none"/>
        <c:tickLblPos val="nextTo"/>
        <c:spPr>
          <a:noFill/>
          <a:ln>
            <a:solidFill>
              <a:srgbClr val="00B050"/>
            </a:solid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642894648"/>
        <c:crosses val="max"/>
        <c:crossBetween val="between"/>
      </c:valAx>
      <c:catAx>
        <c:axId val="642894648"/>
        <c:scaling>
          <c:orientation val="minMax"/>
        </c:scaling>
        <c:delete val="1"/>
        <c:axPos val="b"/>
        <c:numFmt formatCode="General" sourceLinked="1"/>
        <c:majorTickMark val="out"/>
        <c:minorTickMark val="none"/>
        <c:tickLblPos val="nextTo"/>
        <c:crossAx val="642898256"/>
        <c:crosses val="autoZero"/>
        <c:auto val="1"/>
        <c:lblAlgn val="ctr"/>
        <c:lblOffset val="100"/>
        <c:noMultiLvlLbl val="0"/>
      </c:cat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a:t>Nombre d'actions OSNP (hors PDSA)</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col"/>
        <c:grouping val="clustered"/>
        <c:varyColors val="0"/>
        <c:ser>
          <c:idx val="0"/>
          <c:order val="0"/>
          <c:spPr>
            <a:solidFill>
              <a:schemeClr val="accent1"/>
            </a:solidFill>
            <a:ln>
              <a:noFill/>
            </a:ln>
            <a:effectLst/>
          </c:spPr>
          <c:invertIfNegative val="0"/>
          <c:cat>
            <c:strRef>
              <c:f>'Nb actions OSNP'!$B$3:$B$17</c:f>
              <c:strCache>
                <c:ptCount val="15"/>
                <c:pt idx="0">
                  <c:v> Mars 21</c:v>
                </c:pt>
                <c:pt idx="1">
                  <c:v> Avr 21</c:v>
                </c:pt>
                <c:pt idx="2">
                  <c:v> Mai 21</c:v>
                </c:pt>
                <c:pt idx="3">
                  <c:v> Juin 21</c:v>
                </c:pt>
                <c:pt idx="4">
                  <c:v> Juil 21</c:v>
                </c:pt>
                <c:pt idx="5">
                  <c:v> Aout 21</c:v>
                </c:pt>
                <c:pt idx="6">
                  <c:v> Sept 21</c:v>
                </c:pt>
                <c:pt idx="7">
                  <c:v>Oct 21</c:v>
                </c:pt>
                <c:pt idx="8">
                  <c:v>Nov 21</c:v>
                </c:pt>
                <c:pt idx="9">
                  <c:v>Déc 21</c:v>
                </c:pt>
                <c:pt idx="10">
                  <c:v>Janv 22</c:v>
                </c:pt>
                <c:pt idx="11">
                  <c:v>Févr 22</c:v>
                </c:pt>
                <c:pt idx="12">
                  <c:v>Mars 22</c:v>
                </c:pt>
                <c:pt idx="13">
                  <c:v>Avr 22</c:v>
                </c:pt>
                <c:pt idx="14">
                  <c:v>Mai 22</c:v>
                </c:pt>
              </c:strCache>
            </c:strRef>
          </c:cat>
          <c:val>
            <c:numRef>
              <c:f>'Nb actions OSNP'!$C$3:$C$17</c:f>
              <c:numCache>
                <c:formatCode>General</c:formatCode>
                <c:ptCount val="15"/>
                <c:pt idx="0">
                  <c:v>52</c:v>
                </c:pt>
                <c:pt idx="1">
                  <c:v>79</c:v>
                </c:pt>
                <c:pt idx="2">
                  <c:v>55</c:v>
                </c:pt>
                <c:pt idx="3">
                  <c:v>58</c:v>
                </c:pt>
                <c:pt idx="4">
                  <c:v>89</c:v>
                </c:pt>
                <c:pt idx="5">
                  <c:v>63</c:v>
                </c:pt>
                <c:pt idx="6">
                  <c:v>238</c:v>
                </c:pt>
                <c:pt idx="7">
                  <c:v>303</c:v>
                </c:pt>
                <c:pt idx="8">
                  <c:v>415</c:v>
                </c:pt>
                <c:pt idx="9">
                  <c:v>613</c:v>
                </c:pt>
                <c:pt idx="10">
                  <c:v>572</c:v>
                </c:pt>
                <c:pt idx="11">
                  <c:v>399</c:v>
                </c:pt>
                <c:pt idx="12">
                  <c:v>518</c:v>
                </c:pt>
                <c:pt idx="13">
                  <c:v>564</c:v>
                </c:pt>
                <c:pt idx="14">
                  <c:v>570</c:v>
                </c:pt>
              </c:numCache>
            </c:numRef>
          </c:val>
          <c:extLst>
            <c:ext xmlns:c16="http://schemas.microsoft.com/office/drawing/2014/chart" uri="{C3380CC4-5D6E-409C-BE32-E72D297353CC}">
              <c16:uniqueId val="{00000000-AE28-456F-85E3-566D4A47DCC8}"/>
            </c:ext>
          </c:extLst>
        </c:ser>
        <c:dLbls>
          <c:showLegendKey val="0"/>
          <c:showVal val="0"/>
          <c:showCatName val="0"/>
          <c:showSerName val="0"/>
          <c:showPercent val="0"/>
          <c:showBubbleSize val="0"/>
        </c:dLbls>
        <c:gapWidth val="219"/>
        <c:overlap val="-27"/>
        <c:axId val="941406048"/>
        <c:axId val="941407688"/>
      </c:barChart>
      <c:catAx>
        <c:axId val="941406048"/>
        <c:scaling>
          <c:orientation val="minMax"/>
        </c:scaling>
        <c:delete val="0"/>
        <c:axPos val="b"/>
        <c:numFmt formatCode="General" sourceLinked="1"/>
        <c:majorTickMark val="none"/>
        <c:minorTickMark val="none"/>
        <c:tickLblPos val="nextTo"/>
        <c:spPr>
          <a:noFill/>
          <a:ln w="9525" cap="flat" cmpd="sng" algn="ctr">
            <a:solidFill>
              <a:schemeClr val="accent1"/>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941407688"/>
        <c:crosses val="autoZero"/>
        <c:auto val="1"/>
        <c:lblAlgn val="ctr"/>
        <c:lblOffset val="100"/>
        <c:noMultiLvlLbl val="0"/>
      </c:catAx>
      <c:valAx>
        <c:axId val="94140768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solidFill>
              <a:schemeClr val="accent1"/>
            </a:solid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94140604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sz="2000" b="1" dirty="0">
                <a:solidFill>
                  <a:schemeClr val="accent6"/>
                </a:solidFill>
              </a:rPr>
              <a:t>Actions</a:t>
            </a:r>
            <a:r>
              <a:rPr lang="fr-FR" sz="2000" b="1" baseline="0" dirty="0">
                <a:solidFill>
                  <a:schemeClr val="accent6"/>
                </a:solidFill>
              </a:rPr>
              <a:t> OSNP (hors PDSA)</a:t>
            </a:r>
            <a:endParaRPr lang="fr-FR" sz="2000" b="1" dirty="0">
              <a:solidFill>
                <a:schemeClr val="accent6"/>
              </a:solidFill>
            </a:endParaRP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bar"/>
        <c:grouping val="clustered"/>
        <c:varyColors val="0"/>
        <c:ser>
          <c:idx val="0"/>
          <c:order val="0"/>
          <c:spPr>
            <a:solidFill>
              <a:schemeClr val="accent1"/>
            </a:solidFill>
            <a:ln>
              <a:noFill/>
            </a:ln>
            <a:effectLst/>
          </c:spPr>
          <c:invertIfNegative val="0"/>
          <c:cat>
            <c:strRef>
              <c:f>'hors pdsa 2'!$A$28:$A$40</c:f>
              <c:strCache>
                <c:ptCount val="13"/>
                <c:pt idx="0">
                  <c:v>Trouver un RDV Dépistage COVID</c:v>
                </c:pt>
                <c:pt idx="1">
                  <c:v>Rechercher un taxi, une ambulance</c:v>
                </c:pt>
                <c:pt idx="2">
                  <c:v>Mise en place d'une IDE à domicile</c:v>
                </c:pt>
                <c:pt idx="3">
                  <c:v>Envoi de documents divers par mail, fax… (ordonnance par ex)</c:v>
                </c:pt>
                <c:pt idx="4">
                  <c:v>Numérisation de documents dans dossier patient Centaure</c:v>
                </c:pt>
                <c:pt idx="5">
                  <c:v>Annonce patient au service receveur</c:v>
                </c:pt>
                <c:pt idx="6">
                  <c:v>Appel MT </c:v>
                </c:pt>
                <c:pt idx="7">
                  <c:v>Rappels patients pour s'assurer du respect des consignes (rdv pris, etc…)</c:v>
                </c:pt>
                <c:pt idx="8">
                  <c:v>Appels divers : service de soins, cabinet IDE, médecins spécialistes, pharmacie, etc…</c:v>
                </c:pt>
                <c:pt idx="9">
                  <c:v>Rappels patients pour "nouvelles"</c:v>
                </c:pt>
                <c:pt idx="10">
                  <c:v>Inscription CMSI</c:v>
                </c:pt>
                <c:pt idx="11">
                  <c:v>Trouver un Médecin Généraliste</c:v>
                </c:pt>
                <c:pt idx="12">
                  <c:v>Rappel des conseils médicaux de la nuit</c:v>
                </c:pt>
              </c:strCache>
            </c:strRef>
          </c:cat>
          <c:val>
            <c:numRef>
              <c:f>'hors pdsa 2'!$B$28:$B$40</c:f>
              <c:numCache>
                <c:formatCode>General</c:formatCode>
                <c:ptCount val="13"/>
                <c:pt idx="0">
                  <c:v>2</c:v>
                </c:pt>
                <c:pt idx="1">
                  <c:v>2</c:v>
                </c:pt>
                <c:pt idx="2">
                  <c:v>3</c:v>
                </c:pt>
                <c:pt idx="3">
                  <c:v>4</c:v>
                </c:pt>
                <c:pt idx="4">
                  <c:v>4</c:v>
                </c:pt>
                <c:pt idx="5">
                  <c:v>17</c:v>
                </c:pt>
                <c:pt idx="6">
                  <c:v>19</c:v>
                </c:pt>
                <c:pt idx="7">
                  <c:v>30</c:v>
                </c:pt>
                <c:pt idx="8">
                  <c:v>33</c:v>
                </c:pt>
                <c:pt idx="9">
                  <c:v>35</c:v>
                </c:pt>
                <c:pt idx="10">
                  <c:v>88</c:v>
                </c:pt>
                <c:pt idx="11">
                  <c:v>241</c:v>
                </c:pt>
                <c:pt idx="12">
                  <c:v>324</c:v>
                </c:pt>
              </c:numCache>
            </c:numRef>
          </c:val>
          <c:extLst>
            <c:ext xmlns:c16="http://schemas.microsoft.com/office/drawing/2014/chart" uri="{C3380CC4-5D6E-409C-BE32-E72D297353CC}">
              <c16:uniqueId val="{00000000-F5E5-4D52-9435-450712399F3D}"/>
            </c:ext>
          </c:extLst>
        </c:ser>
        <c:dLbls>
          <c:showLegendKey val="0"/>
          <c:showVal val="0"/>
          <c:showCatName val="0"/>
          <c:showSerName val="0"/>
          <c:showPercent val="0"/>
          <c:showBubbleSize val="0"/>
        </c:dLbls>
        <c:gapWidth val="182"/>
        <c:axId val="1008974288"/>
        <c:axId val="1008973632"/>
      </c:barChart>
      <c:catAx>
        <c:axId val="100897428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1008973632"/>
        <c:crosses val="autoZero"/>
        <c:auto val="1"/>
        <c:lblAlgn val="ctr"/>
        <c:lblOffset val="100"/>
        <c:noMultiLvlLbl val="0"/>
      </c:catAx>
      <c:valAx>
        <c:axId val="100897363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100897428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28">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tx1"/>
    </cs:fontRef>
    <cs:spPr>
      <a:gradFill>
        <a:gsLst>
          <a:gs pos="100000">
            <a:schemeClr val="dk1">
              <a:lumMod val="95000"/>
              <a:lumOff val="5000"/>
            </a:schemeClr>
          </a:gs>
          <a:gs pos="0">
            <a:schemeClr val="dk1">
              <a:lumMod val="75000"/>
              <a:lumOff val="25000"/>
            </a:schemeClr>
          </a:gs>
        </a:gsLst>
        <a:path path="circle">
          <a:fillToRect l="50000" t="50000" r="50000" b="50000"/>
        </a:path>
      </a:gradFill>
      <a:ln w="9525">
        <a:solidFill>
          <a:schemeClr val="dk1">
            <a:lumMod val="75000"/>
            <a:lumOff val="25000"/>
          </a:schemeClr>
        </a:solidFill>
      </a:ln>
    </cs:spPr>
  </cs:downBar>
  <cs:dropLine>
    <cs:lnRef idx="0"/>
    <cs:fillRef idx="0"/>
    <cs:effectRef idx="0"/>
    <cs:fontRef idx="minor">
      <a:schemeClr val="tx1"/>
    </cs:fontRef>
    <cs:spPr>
      <a:ln w="9525" cap="flat" cmpd="sng" algn="ctr">
        <a:solidFill>
          <a:schemeClr val="lt1"/>
        </a:solidFill>
        <a:round/>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cap="flat" cmpd="sng" algn="ctr">
        <a:solidFill>
          <a:schemeClr val="lt1"/>
        </a:solidFill>
        <a:round/>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tx1"/>
    </cs:fontRef>
    <cs:spPr>
      <a:gradFill>
        <a:gsLst>
          <a:gs pos="100000">
            <a:schemeClr val="lt1">
              <a:lumMod val="85000"/>
            </a:schemeClr>
          </a:gs>
          <a:gs pos="0">
            <a:schemeClr val="lt1"/>
          </a:gs>
        </a:gsLst>
        <a:path path="circle">
          <a:fillToRect l="50000" t="50000" r="50000" b="50000"/>
        </a:path>
      </a:gradFill>
      <a:ln w="9525" cap="flat" cmpd="sng" algn="ctr">
        <a:solidFill>
          <a:schemeClr val="lt1"/>
        </a:solidFill>
        <a:round/>
      </a:ln>
    </cs:spPr>
  </cs:upBar>
  <cs:valueAxis>
    <cs:lnRef idx="0"/>
    <cs:fillRef idx="0"/>
    <cs:effectRef idx="0"/>
    <cs:fontRef idx="minor">
      <a:schemeClr val="lt1">
        <a:lumMod val="85000"/>
      </a:schemeClr>
    </cs:fontRef>
    <cs:defRPr sz="1197" kern="12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6F13FE4-34D9-A141-94FC-ADB67AFC1BAD}" type="doc">
      <dgm:prSet loTypeId="urn:microsoft.com/office/officeart/2005/8/layout/hierarchy4" loCatId="process" qsTypeId="urn:microsoft.com/office/officeart/2005/8/quickstyle/simple3" qsCatId="simple" csTypeId="urn:microsoft.com/office/officeart/2005/8/colors/colorful3" csCatId="colorful" phldr="1"/>
      <dgm:spPr/>
      <dgm:t>
        <a:bodyPr/>
        <a:lstStyle/>
        <a:p>
          <a:endParaRPr lang="fr-FR"/>
        </a:p>
      </dgm:t>
    </dgm:pt>
    <dgm:pt modelId="{359FB5F7-B818-F74F-8829-16EACBA08630}">
      <dgm:prSet custT="1"/>
      <dgm:spPr/>
      <dgm:t>
        <a:bodyPr/>
        <a:lstStyle/>
        <a:p>
          <a:r>
            <a:rPr lang="fr-FR" sz="2000" b="1" dirty="0"/>
            <a:t>Appel </a:t>
          </a:r>
          <a:r>
            <a:rPr lang="fr-FR" sz="2000" b="1" dirty="0" smtClean="0"/>
            <a:t>Santé </a:t>
          </a:r>
          <a:endParaRPr lang="fr-FR" sz="2000" b="1" dirty="0"/>
        </a:p>
      </dgm:t>
    </dgm:pt>
    <dgm:pt modelId="{36CED2EC-90A0-5449-8D61-94AE5E55AD48}" type="parTrans" cxnId="{C8B37E60-7817-F04D-915C-A27FA7ED1237}">
      <dgm:prSet/>
      <dgm:spPr/>
      <dgm:t>
        <a:bodyPr/>
        <a:lstStyle/>
        <a:p>
          <a:endParaRPr lang="fr-FR"/>
        </a:p>
      </dgm:t>
    </dgm:pt>
    <dgm:pt modelId="{7281E89F-71A6-094E-B518-8058DF680496}" type="sibTrans" cxnId="{C8B37E60-7817-F04D-915C-A27FA7ED1237}">
      <dgm:prSet/>
      <dgm:spPr/>
      <dgm:t>
        <a:bodyPr/>
        <a:lstStyle/>
        <a:p>
          <a:endParaRPr lang="fr-FR"/>
        </a:p>
      </dgm:t>
    </dgm:pt>
    <dgm:pt modelId="{8DC47F51-ED43-0E44-933B-1B5BFE467535}">
      <dgm:prSet custT="1"/>
      <dgm:spPr/>
      <dgm:t>
        <a:bodyPr/>
        <a:lstStyle/>
        <a:p>
          <a:r>
            <a:rPr lang="fr-FR" sz="2000" b="1" dirty="0"/>
            <a:t>Régulation </a:t>
          </a:r>
          <a:r>
            <a:rPr lang="fr-FR" sz="2000" b="1" dirty="0" smtClean="0"/>
            <a:t>AMU + régulation médecine générale en PDSA</a:t>
          </a:r>
          <a:endParaRPr lang="fr-FR" sz="2000" b="1" dirty="0"/>
        </a:p>
      </dgm:t>
    </dgm:pt>
    <dgm:pt modelId="{7DDCC2F9-F216-E14A-816B-9E1C3D7FC65A}" type="parTrans" cxnId="{7CC741E3-A775-C144-96A8-492D4B1457A3}">
      <dgm:prSet/>
      <dgm:spPr/>
      <dgm:t>
        <a:bodyPr/>
        <a:lstStyle/>
        <a:p>
          <a:endParaRPr lang="fr-FR"/>
        </a:p>
      </dgm:t>
    </dgm:pt>
    <dgm:pt modelId="{699F2A26-053C-3049-A6DC-555D31C7B9E4}" type="sibTrans" cxnId="{7CC741E3-A775-C144-96A8-492D4B1457A3}">
      <dgm:prSet/>
      <dgm:spPr/>
      <dgm:t>
        <a:bodyPr/>
        <a:lstStyle/>
        <a:p>
          <a:endParaRPr lang="fr-FR"/>
        </a:p>
      </dgm:t>
    </dgm:pt>
    <dgm:pt modelId="{1A6454CD-6AD1-374B-8F2A-404E3B9221E8}">
      <dgm:prSet/>
      <dgm:spPr/>
      <dgm:t>
        <a:bodyPr/>
        <a:lstStyle/>
        <a:p>
          <a:r>
            <a:rPr lang="fr-FR"/>
            <a:t>Déclenchement de l’aide médicale urgente</a:t>
          </a:r>
        </a:p>
      </dgm:t>
    </dgm:pt>
    <dgm:pt modelId="{7CF3DA30-219D-6744-8091-86C2BC85704B}" type="parTrans" cxnId="{B36B4A9B-CD73-C446-9904-02D5FB01E9AF}">
      <dgm:prSet/>
      <dgm:spPr/>
      <dgm:t>
        <a:bodyPr/>
        <a:lstStyle/>
        <a:p>
          <a:endParaRPr lang="fr-FR"/>
        </a:p>
      </dgm:t>
    </dgm:pt>
    <dgm:pt modelId="{9472EDAA-3C69-1249-A87C-812481DF7267}" type="sibTrans" cxnId="{B36B4A9B-CD73-C446-9904-02D5FB01E9AF}">
      <dgm:prSet/>
      <dgm:spPr/>
      <dgm:t>
        <a:bodyPr/>
        <a:lstStyle/>
        <a:p>
          <a:endParaRPr lang="fr-FR"/>
        </a:p>
      </dgm:t>
    </dgm:pt>
    <dgm:pt modelId="{F6679405-41A7-8946-85DF-8CE438161A30}">
      <dgm:prSet/>
      <dgm:spPr/>
      <dgm:t>
        <a:bodyPr/>
        <a:lstStyle/>
        <a:p>
          <a:r>
            <a:rPr lang="fr-FR"/>
            <a:t>SMUR / mobilisation de moyens de secours</a:t>
          </a:r>
        </a:p>
      </dgm:t>
    </dgm:pt>
    <dgm:pt modelId="{7AA460F6-F295-BA49-AF37-FE3B8A805528}" type="parTrans" cxnId="{47390B44-5241-7C41-B6D1-65B82FBDE6E4}">
      <dgm:prSet/>
      <dgm:spPr/>
      <dgm:t>
        <a:bodyPr/>
        <a:lstStyle/>
        <a:p>
          <a:endParaRPr lang="fr-FR"/>
        </a:p>
      </dgm:t>
    </dgm:pt>
    <dgm:pt modelId="{A8C92C49-4948-E14D-A69F-8DB3D9A03E90}" type="sibTrans" cxnId="{47390B44-5241-7C41-B6D1-65B82FBDE6E4}">
      <dgm:prSet/>
      <dgm:spPr/>
      <dgm:t>
        <a:bodyPr/>
        <a:lstStyle/>
        <a:p>
          <a:endParaRPr lang="fr-FR"/>
        </a:p>
      </dgm:t>
    </dgm:pt>
    <dgm:pt modelId="{DAB042E5-92A6-D14D-B7E0-1022E67B5921}">
      <dgm:prSet/>
      <dgm:spPr/>
      <dgm:t>
        <a:bodyPr/>
        <a:lstStyle/>
        <a:p>
          <a:r>
            <a:rPr lang="fr-FR"/>
            <a:t>Transports vers un SAU</a:t>
          </a:r>
        </a:p>
      </dgm:t>
    </dgm:pt>
    <dgm:pt modelId="{EAF5B288-B04D-D14C-A211-7BA91A4720D1}" type="parTrans" cxnId="{2ABDF6E4-638C-DE47-98BD-ABBFF231716A}">
      <dgm:prSet/>
      <dgm:spPr/>
      <dgm:t>
        <a:bodyPr/>
        <a:lstStyle/>
        <a:p>
          <a:endParaRPr lang="fr-FR"/>
        </a:p>
      </dgm:t>
    </dgm:pt>
    <dgm:pt modelId="{641F51F7-88BD-8D4C-945E-229F095E87F3}" type="sibTrans" cxnId="{2ABDF6E4-638C-DE47-98BD-ABBFF231716A}">
      <dgm:prSet/>
      <dgm:spPr/>
      <dgm:t>
        <a:bodyPr/>
        <a:lstStyle/>
        <a:p>
          <a:endParaRPr lang="fr-FR"/>
        </a:p>
      </dgm:t>
    </dgm:pt>
    <dgm:pt modelId="{50E6683B-10CA-6044-950B-82F3E4C74419}">
      <dgm:prSet/>
      <dgm:spPr/>
      <dgm:t>
        <a:bodyPr/>
        <a:lstStyle/>
        <a:p>
          <a:r>
            <a:rPr lang="fr-FR" dirty="0"/>
            <a:t>Conseil de se présenter aux urgences</a:t>
          </a:r>
        </a:p>
      </dgm:t>
    </dgm:pt>
    <dgm:pt modelId="{B4B745B1-2F19-8341-81D0-0999B8C93782}" type="parTrans" cxnId="{5DD7FAC1-38FA-9844-8BCD-CB9CF018084A}">
      <dgm:prSet/>
      <dgm:spPr/>
      <dgm:t>
        <a:bodyPr/>
        <a:lstStyle/>
        <a:p>
          <a:endParaRPr lang="fr-FR"/>
        </a:p>
      </dgm:t>
    </dgm:pt>
    <dgm:pt modelId="{02CCD651-AA7C-B440-A94B-054401684AFD}" type="sibTrans" cxnId="{5DD7FAC1-38FA-9844-8BCD-CB9CF018084A}">
      <dgm:prSet/>
      <dgm:spPr/>
      <dgm:t>
        <a:bodyPr/>
        <a:lstStyle/>
        <a:p>
          <a:endParaRPr lang="fr-FR"/>
        </a:p>
      </dgm:t>
    </dgm:pt>
    <dgm:pt modelId="{C77B4002-462F-9B47-99B2-4A8E491714A3}">
      <dgm:prSet/>
      <dgm:spPr/>
      <dgm:t>
        <a:bodyPr/>
        <a:lstStyle/>
        <a:p>
          <a:r>
            <a:rPr lang="fr-FR" dirty="0"/>
            <a:t>Conseil de contacter son médecin traitant</a:t>
          </a:r>
        </a:p>
      </dgm:t>
    </dgm:pt>
    <dgm:pt modelId="{23DCAAD3-ED13-5D4E-9C52-9DAEC5C2744A}" type="parTrans" cxnId="{DA634EE2-5FF4-4C4A-82CF-F7A3CB2BEA02}">
      <dgm:prSet/>
      <dgm:spPr/>
      <dgm:t>
        <a:bodyPr/>
        <a:lstStyle/>
        <a:p>
          <a:endParaRPr lang="fr-FR"/>
        </a:p>
      </dgm:t>
    </dgm:pt>
    <dgm:pt modelId="{F30517D8-F358-7141-B46F-2425D658936B}" type="sibTrans" cxnId="{DA634EE2-5FF4-4C4A-82CF-F7A3CB2BEA02}">
      <dgm:prSet/>
      <dgm:spPr/>
      <dgm:t>
        <a:bodyPr/>
        <a:lstStyle/>
        <a:p>
          <a:endParaRPr lang="fr-FR"/>
        </a:p>
      </dgm:t>
    </dgm:pt>
    <dgm:pt modelId="{82D11C6E-8CCC-284F-9042-DD231281C86F}">
      <dgm:prSet/>
      <dgm:spPr/>
      <dgm:t>
        <a:bodyPr/>
        <a:lstStyle/>
        <a:p>
          <a:r>
            <a:rPr lang="fr-FR" dirty="0"/>
            <a:t> Conseil médical</a:t>
          </a:r>
        </a:p>
      </dgm:t>
    </dgm:pt>
    <dgm:pt modelId="{0BD779FD-4B75-5144-9E14-F291541F153C}" type="parTrans" cxnId="{F9BD8132-3462-2B4A-A249-C186FA38A5EF}">
      <dgm:prSet/>
      <dgm:spPr/>
      <dgm:t>
        <a:bodyPr/>
        <a:lstStyle/>
        <a:p>
          <a:endParaRPr lang="fr-FR"/>
        </a:p>
      </dgm:t>
    </dgm:pt>
    <dgm:pt modelId="{76124925-489C-274A-A319-0C19719EAB73}" type="sibTrans" cxnId="{F9BD8132-3462-2B4A-A249-C186FA38A5EF}">
      <dgm:prSet/>
      <dgm:spPr/>
      <dgm:t>
        <a:bodyPr/>
        <a:lstStyle/>
        <a:p>
          <a:endParaRPr lang="fr-FR"/>
        </a:p>
      </dgm:t>
    </dgm:pt>
    <dgm:pt modelId="{5E0FBB20-A3A2-C148-A0AF-D96236D796DC}" type="pres">
      <dgm:prSet presAssocID="{16F13FE4-34D9-A141-94FC-ADB67AFC1BAD}" presName="Name0" presStyleCnt="0">
        <dgm:presLayoutVars>
          <dgm:chPref val="1"/>
          <dgm:dir/>
          <dgm:animOne val="branch"/>
          <dgm:animLvl val="lvl"/>
          <dgm:resizeHandles/>
        </dgm:presLayoutVars>
      </dgm:prSet>
      <dgm:spPr/>
      <dgm:t>
        <a:bodyPr/>
        <a:lstStyle/>
        <a:p>
          <a:endParaRPr lang="fr-FR"/>
        </a:p>
      </dgm:t>
    </dgm:pt>
    <dgm:pt modelId="{E7B59A76-B2D4-0949-8168-974E8C313290}" type="pres">
      <dgm:prSet presAssocID="{359FB5F7-B818-F74F-8829-16EACBA08630}" presName="vertOne" presStyleCnt="0"/>
      <dgm:spPr/>
    </dgm:pt>
    <dgm:pt modelId="{658FF94E-6B72-584A-825D-126E6DCF5FA9}" type="pres">
      <dgm:prSet presAssocID="{359FB5F7-B818-F74F-8829-16EACBA08630}" presName="txOne" presStyleLbl="node0" presStyleIdx="0" presStyleCnt="1" custScaleY="51109">
        <dgm:presLayoutVars>
          <dgm:chPref val="3"/>
        </dgm:presLayoutVars>
      </dgm:prSet>
      <dgm:spPr/>
      <dgm:t>
        <a:bodyPr/>
        <a:lstStyle/>
        <a:p>
          <a:endParaRPr lang="fr-FR"/>
        </a:p>
      </dgm:t>
    </dgm:pt>
    <dgm:pt modelId="{A86B9769-698C-A34F-A43F-0E9E5433FF4F}" type="pres">
      <dgm:prSet presAssocID="{359FB5F7-B818-F74F-8829-16EACBA08630}" presName="parTransOne" presStyleCnt="0"/>
      <dgm:spPr/>
    </dgm:pt>
    <dgm:pt modelId="{F0B2B9D5-F6B0-6942-915F-983B8F036605}" type="pres">
      <dgm:prSet presAssocID="{359FB5F7-B818-F74F-8829-16EACBA08630}" presName="horzOne" presStyleCnt="0"/>
      <dgm:spPr/>
    </dgm:pt>
    <dgm:pt modelId="{21DC17B2-1AAF-AB4C-8D9B-0E0F7622AEC4}" type="pres">
      <dgm:prSet presAssocID="{8DC47F51-ED43-0E44-933B-1B5BFE467535}" presName="vertTwo" presStyleCnt="0"/>
      <dgm:spPr/>
    </dgm:pt>
    <dgm:pt modelId="{829EE73E-CD0D-D74D-BBBA-D02E2855ABD7}" type="pres">
      <dgm:prSet presAssocID="{8DC47F51-ED43-0E44-933B-1B5BFE467535}" presName="txTwo" presStyleLbl="node2" presStyleIdx="0" presStyleCnt="1">
        <dgm:presLayoutVars>
          <dgm:chPref val="3"/>
        </dgm:presLayoutVars>
      </dgm:prSet>
      <dgm:spPr/>
      <dgm:t>
        <a:bodyPr/>
        <a:lstStyle/>
        <a:p>
          <a:endParaRPr lang="fr-FR"/>
        </a:p>
      </dgm:t>
    </dgm:pt>
    <dgm:pt modelId="{E7995792-1A11-CA4E-A421-B2711DEF7598}" type="pres">
      <dgm:prSet presAssocID="{8DC47F51-ED43-0E44-933B-1B5BFE467535}" presName="parTransTwo" presStyleCnt="0"/>
      <dgm:spPr/>
    </dgm:pt>
    <dgm:pt modelId="{F6F7D876-33AC-354B-8545-FEBBF6FF734F}" type="pres">
      <dgm:prSet presAssocID="{8DC47F51-ED43-0E44-933B-1B5BFE467535}" presName="horzTwo" presStyleCnt="0"/>
      <dgm:spPr/>
    </dgm:pt>
    <dgm:pt modelId="{C02F69C7-CD02-FE4D-8E15-B5B65D45016B}" type="pres">
      <dgm:prSet presAssocID="{1A6454CD-6AD1-374B-8F2A-404E3B9221E8}" presName="vertThree" presStyleCnt="0"/>
      <dgm:spPr/>
    </dgm:pt>
    <dgm:pt modelId="{CEF151B0-9F0F-1640-91CA-2246AB633A98}" type="pres">
      <dgm:prSet presAssocID="{1A6454CD-6AD1-374B-8F2A-404E3B9221E8}" presName="txThree" presStyleLbl="node3" presStyleIdx="0" presStyleCnt="3">
        <dgm:presLayoutVars>
          <dgm:chPref val="3"/>
        </dgm:presLayoutVars>
      </dgm:prSet>
      <dgm:spPr/>
      <dgm:t>
        <a:bodyPr/>
        <a:lstStyle/>
        <a:p>
          <a:endParaRPr lang="fr-FR"/>
        </a:p>
      </dgm:t>
    </dgm:pt>
    <dgm:pt modelId="{F528B078-6A42-3B44-8CDA-C87104977EE2}" type="pres">
      <dgm:prSet presAssocID="{1A6454CD-6AD1-374B-8F2A-404E3B9221E8}" presName="parTransThree" presStyleCnt="0"/>
      <dgm:spPr/>
    </dgm:pt>
    <dgm:pt modelId="{B3BE2D98-80CD-2148-A944-49158E0C52A1}" type="pres">
      <dgm:prSet presAssocID="{1A6454CD-6AD1-374B-8F2A-404E3B9221E8}" presName="horzThree" presStyleCnt="0"/>
      <dgm:spPr/>
    </dgm:pt>
    <dgm:pt modelId="{9D403652-D899-2C4D-AB98-0C1AAEF33695}" type="pres">
      <dgm:prSet presAssocID="{F6679405-41A7-8946-85DF-8CE438161A30}" presName="vertFour" presStyleCnt="0">
        <dgm:presLayoutVars>
          <dgm:chPref val="3"/>
        </dgm:presLayoutVars>
      </dgm:prSet>
      <dgm:spPr/>
    </dgm:pt>
    <dgm:pt modelId="{D278C2A8-0234-204F-B6AA-6A2BD6B8B80C}" type="pres">
      <dgm:prSet presAssocID="{F6679405-41A7-8946-85DF-8CE438161A30}" presName="txFour" presStyleLbl="node4" presStyleIdx="0" presStyleCnt="3">
        <dgm:presLayoutVars>
          <dgm:chPref val="3"/>
        </dgm:presLayoutVars>
      </dgm:prSet>
      <dgm:spPr/>
      <dgm:t>
        <a:bodyPr/>
        <a:lstStyle/>
        <a:p>
          <a:endParaRPr lang="fr-FR"/>
        </a:p>
      </dgm:t>
    </dgm:pt>
    <dgm:pt modelId="{36C1FF81-484F-5A47-A94E-068414767806}" type="pres">
      <dgm:prSet presAssocID="{F6679405-41A7-8946-85DF-8CE438161A30}" presName="horzFour" presStyleCnt="0"/>
      <dgm:spPr/>
    </dgm:pt>
    <dgm:pt modelId="{D778B256-02ED-1C48-8650-9FC6651905AA}" type="pres">
      <dgm:prSet presAssocID="{A8C92C49-4948-E14D-A69F-8DB3D9A03E90}" presName="sibSpaceFour" presStyleCnt="0"/>
      <dgm:spPr/>
    </dgm:pt>
    <dgm:pt modelId="{A70AB560-A7BA-1544-85D0-11A7A6BB280A}" type="pres">
      <dgm:prSet presAssocID="{DAB042E5-92A6-D14D-B7E0-1022E67B5921}" presName="vertFour" presStyleCnt="0">
        <dgm:presLayoutVars>
          <dgm:chPref val="3"/>
        </dgm:presLayoutVars>
      </dgm:prSet>
      <dgm:spPr/>
    </dgm:pt>
    <dgm:pt modelId="{68D9C07E-28EA-9941-8E08-49DDC5335408}" type="pres">
      <dgm:prSet presAssocID="{DAB042E5-92A6-D14D-B7E0-1022E67B5921}" presName="txFour" presStyleLbl="node4" presStyleIdx="1" presStyleCnt="3">
        <dgm:presLayoutVars>
          <dgm:chPref val="3"/>
        </dgm:presLayoutVars>
      </dgm:prSet>
      <dgm:spPr/>
      <dgm:t>
        <a:bodyPr/>
        <a:lstStyle/>
        <a:p>
          <a:endParaRPr lang="fr-FR"/>
        </a:p>
      </dgm:t>
    </dgm:pt>
    <dgm:pt modelId="{B3DD8C15-A8BB-8E4F-94BC-DDD9F8D45361}" type="pres">
      <dgm:prSet presAssocID="{DAB042E5-92A6-D14D-B7E0-1022E67B5921}" presName="horzFour" presStyleCnt="0"/>
      <dgm:spPr/>
    </dgm:pt>
    <dgm:pt modelId="{D64DE9FA-0ADC-8B44-8D4F-DB9CF7E9C015}" type="pres">
      <dgm:prSet presAssocID="{9472EDAA-3C69-1249-A87C-812481DF7267}" presName="sibSpaceThree" presStyleCnt="0"/>
      <dgm:spPr/>
    </dgm:pt>
    <dgm:pt modelId="{1AF66B6F-6FBC-2D49-906B-3560995F547A}" type="pres">
      <dgm:prSet presAssocID="{50E6683B-10CA-6044-950B-82F3E4C74419}" presName="vertThree" presStyleCnt="0"/>
      <dgm:spPr/>
    </dgm:pt>
    <dgm:pt modelId="{C74BDBE2-7B1B-8C4B-AD31-B37140263DBD}" type="pres">
      <dgm:prSet presAssocID="{50E6683B-10CA-6044-950B-82F3E4C74419}" presName="txThree" presStyleLbl="node3" presStyleIdx="1" presStyleCnt="3">
        <dgm:presLayoutVars>
          <dgm:chPref val="3"/>
        </dgm:presLayoutVars>
      </dgm:prSet>
      <dgm:spPr/>
      <dgm:t>
        <a:bodyPr/>
        <a:lstStyle/>
        <a:p>
          <a:endParaRPr lang="fr-FR"/>
        </a:p>
      </dgm:t>
    </dgm:pt>
    <dgm:pt modelId="{D1F62F38-3F91-3645-BE15-B6F1F2F3D668}" type="pres">
      <dgm:prSet presAssocID="{50E6683B-10CA-6044-950B-82F3E4C74419}" presName="horzThree" presStyleCnt="0"/>
      <dgm:spPr/>
    </dgm:pt>
    <dgm:pt modelId="{25ACA5D2-95EF-E849-86EB-74D4334AF145}" type="pres">
      <dgm:prSet presAssocID="{02CCD651-AA7C-B440-A94B-054401684AFD}" presName="sibSpaceThree" presStyleCnt="0"/>
      <dgm:spPr/>
    </dgm:pt>
    <dgm:pt modelId="{E344C63D-A457-1549-92F8-AE6EF6028C0F}" type="pres">
      <dgm:prSet presAssocID="{C77B4002-462F-9B47-99B2-4A8E491714A3}" presName="vertThree" presStyleCnt="0"/>
      <dgm:spPr/>
    </dgm:pt>
    <dgm:pt modelId="{32A9885D-EE54-2940-B6E6-0675F1E03F40}" type="pres">
      <dgm:prSet presAssocID="{C77B4002-462F-9B47-99B2-4A8E491714A3}" presName="txThree" presStyleLbl="node3" presStyleIdx="2" presStyleCnt="3">
        <dgm:presLayoutVars>
          <dgm:chPref val="3"/>
        </dgm:presLayoutVars>
      </dgm:prSet>
      <dgm:spPr/>
      <dgm:t>
        <a:bodyPr/>
        <a:lstStyle/>
        <a:p>
          <a:endParaRPr lang="fr-FR"/>
        </a:p>
      </dgm:t>
    </dgm:pt>
    <dgm:pt modelId="{BE5A3F10-AF12-F44B-B6DD-925357561E04}" type="pres">
      <dgm:prSet presAssocID="{C77B4002-462F-9B47-99B2-4A8E491714A3}" presName="parTransThree" presStyleCnt="0"/>
      <dgm:spPr/>
    </dgm:pt>
    <dgm:pt modelId="{9A149299-8888-764B-9F75-629500C759FD}" type="pres">
      <dgm:prSet presAssocID="{C77B4002-462F-9B47-99B2-4A8E491714A3}" presName="horzThree" presStyleCnt="0"/>
      <dgm:spPr/>
    </dgm:pt>
    <dgm:pt modelId="{B7378A3A-2CCC-9348-83E5-31DFCEF1470D}" type="pres">
      <dgm:prSet presAssocID="{82D11C6E-8CCC-284F-9042-DD231281C86F}" presName="vertFour" presStyleCnt="0">
        <dgm:presLayoutVars>
          <dgm:chPref val="3"/>
        </dgm:presLayoutVars>
      </dgm:prSet>
      <dgm:spPr/>
    </dgm:pt>
    <dgm:pt modelId="{4ED28A1C-68DB-EC48-8286-037E164A5EC9}" type="pres">
      <dgm:prSet presAssocID="{82D11C6E-8CCC-284F-9042-DD231281C86F}" presName="txFour" presStyleLbl="node4" presStyleIdx="2" presStyleCnt="3">
        <dgm:presLayoutVars>
          <dgm:chPref val="3"/>
        </dgm:presLayoutVars>
      </dgm:prSet>
      <dgm:spPr/>
      <dgm:t>
        <a:bodyPr/>
        <a:lstStyle/>
        <a:p>
          <a:endParaRPr lang="fr-FR"/>
        </a:p>
      </dgm:t>
    </dgm:pt>
    <dgm:pt modelId="{34993177-A7DF-E14B-9803-2949823506EE}" type="pres">
      <dgm:prSet presAssocID="{82D11C6E-8CCC-284F-9042-DD231281C86F}" presName="horzFour" presStyleCnt="0"/>
      <dgm:spPr/>
    </dgm:pt>
  </dgm:ptLst>
  <dgm:cxnLst>
    <dgm:cxn modelId="{47390B44-5241-7C41-B6D1-65B82FBDE6E4}" srcId="{1A6454CD-6AD1-374B-8F2A-404E3B9221E8}" destId="{F6679405-41A7-8946-85DF-8CE438161A30}" srcOrd="0" destOrd="0" parTransId="{7AA460F6-F295-BA49-AF37-FE3B8A805528}" sibTransId="{A8C92C49-4948-E14D-A69F-8DB3D9A03E90}"/>
    <dgm:cxn modelId="{BF6E70FC-E334-3741-9944-29490097C863}" type="presOf" srcId="{F6679405-41A7-8946-85DF-8CE438161A30}" destId="{D278C2A8-0234-204F-B6AA-6A2BD6B8B80C}" srcOrd="0" destOrd="0" presId="urn:microsoft.com/office/officeart/2005/8/layout/hierarchy4"/>
    <dgm:cxn modelId="{5DD7FAC1-38FA-9844-8BCD-CB9CF018084A}" srcId="{8DC47F51-ED43-0E44-933B-1B5BFE467535}" destId="{50E6683B-10CA-6044-950B-82F3E4C74419}" srcOrd="1" destOrd="0" parTransId="{B4B745B1-2F19-8341-81D0-0999B8C93782}" sibTransId="{02CCD651-AA7C-B440-A94B-054401684AFD}"/>
    <dgm:cxn modelId="{F9BD8132-3462-2B4A-A249-C186FA38A5EF}" srcId="{C77B4002-462F-9B47-99B2-4A8E491714A3}" destId="{82D11C6E-8CCC-284F-9042-DD231281C86F}" srcOrd="0" destOrd="0" parTransId="{0BD779FD-4B75-5144-9E14-F291541F153C}" sibTransId="{76124925-489C-274A-A319-0C19719EAB73}"/>
    <dgm:cxn modelId="{7CC741E3-A775-C144-96A8-492D4B1457A3}" srcId="{359FB5F7-B818-F74F-8829-16EACBA08630}" destId="{8DC47F51-ED43-0E44-933B-1B5BFE467535}" srcOrd="0" destOrd="0" parTransId="{7DDCC2F9-F216-E14A-816B-9E1C3D7FC65A}" sibTransId="{699F2A26-053C-3049-A6DC-555D31C7B9E4}"/>
    <dgm:cxn modelId="{2ABDF6E4-638C-DE47-98BD-ABBFF231716A}" srcId="{1A6454CD-6AD1-374B-8F2A-404E3B9221E8}" destId="{DAB042E5-92A6-D14D-B7E0-1022E67B5921}" srcOrd="1" destOrd="0" parTransId="{EAF5B288-B04D-D14C-A211-7BA91A4720D1}" sibTransId="{641F51F7-88BD-8D4C-945E-229F095E87F3}"/>
    <dgm:cxn modelId="{71DEB510-4D02-9A4D-AB90-BBF84D4CCE43}" type="presOf" srcId="{1A6454CD-6AD1-374B-8F2A-404E3B9221E8}" destId="{CEF151B0-9F0F-1640-91CA-2246AB633A98}" srcOrd="0" destOrd="0" presId="urn:microsoft.com/office/officeart/2005/8/layout/hierarchy4"/>
    <dgm:cxn modelId="{C8B37E60-7817-F04D-915C-A27FA7ED1237}" srcId="{16F13FE4-34D9-A141-94FC-ADB67AFC1BAD}" destId="{359FB5F7-B818-F74F-8829-16EACBA08630}" srcOrd="0" destOrd="0" parTransId="{36CED2EC-90A0-5449-8D61-94AE5E55AD48}" sibTransId="{7281E89F-71A6-094E-B518-8058DF680496}"/>
    <dgm:cxn modelId="{5919DEF3-3191-B94B-92B1-7C9EFF6EBA46}" type="presOf" srcId="{50E6683B-10CA-6044-950B-82F3E4C74419}" destId="{C74BDBE2-7B1B-8C4B-AD31-B37140263DBD}" srcOrd="0" destOrd="0" presId="urn:microsoft.com/office/officeart/2005/8/layout/hierarchy4"/>
    <dgm:cxn modelId="{DA634EE2-5FF4-4C4A-82CF-F7A3CB2BEA02}" srcId="{8DC47F51-ED43-0E44-933B-1B5BFE467535}" destId="{C77B4002-462F-9B47-99B2-4A8E491714A3}" srcOrd="2" destOrd="0" parTransId="{23DCAAD3-ED13-5D4E-9C52-9DAEC5C2744A}" sibTransId="{F30517D8-F358-7141-B46F-2425D658936B}"/>
    <dgm:cxn modelId="{F320B483-4468-D949-A6A3-F0843FDD3EBF}" type="presOf" srcId="{359FB5F7-B818-F74F-8829-16EACBA08630}" destId="{658FF94E-6B72-584A-825D-126E6DCF5FA9}" srcOrd="0" destOrd="0" presId="urn:microsoft.com/office/officeart/2005/8/layout/hierarchy4"/>
    <dgm:cxn modelId="{B36B4A9B-CD73-C446-9904-02D5FB01E9AF}" srcId="{8DC47F51-ED43-0E44-933B-1B5BFE467535}" destId="{1A6454CD-6AD1-374B-8F2A-404E3B9221E8}" srcOrd="0" destOrd="0" parTransId="{7CF3DA30-219D-6744-8091-86C2BC85704B}" sibTransId="{9472EDAA-3C69-1249-A87C-812481DF7267}"/>
    <dgm:cxn modelId="{0505905C-2340-494D-B285-5A9FE05ABE30}" type="presOf" srcId="{82D11C6E-8CCC-284F-9042-DD231281C86F}" destId="{4ED28A1C-68DB-EC48-8286-037E164A5EC9}" srcOrd="0" destOrd="0" presId="urn:microsoft.com/office/officeart/2005/8/layout/hierarchy4"/>
    <dgm:cxn modelId="{3CCC5DCC-C3A7-0D43-99E3-8F9B47A270F4}" type="presOf" srcId="{C77B4002-462F-9B47-99B2-4A8E491714A3}" destId="{32A9885D-EE54-2940-B6E6-0675F1E03F40}" srcOrd="0" destOrd="0" presId="urn:microsoft.com/office/officeart/2005/8/layout/hierarchy4"/>
    <dgm:cxn modelId="{CD254E74-1002-6F44-821D-8423675A387B}" type="presOf" srcId="{8DC47F51-ED43-0E44-933B-1B5BFE467535}" destId="{829EE73E-CD0D-D74D-BBBA-D02E2855ABD7}" srcOrd="0" destOrd="0" presId="urn:microsoft.com/office/officeart/2005/8/layout/hierarchy4"/>
    <dgm:cxn modelId="{BF218471-0131-0E4C-8D84-842CFAB749D1}" type="presOf" srcId="{16F13FE4-34D9-A141-94FC-ADB67AFC1BAD}" destId="{5E0FBB20-A3A2-C148-A0AF-D96236D796DC}" srcOrd="0" destOrd="0" presId="urn:microsoft.com/office/officeart/2005/8/layout/hierarchy4"/>
    <dgm:cxn modelId="{641232A0-952D-4F45-9770-E39D0FD40533}" type="presOf" srcId="{DAB042E5-92A6-D14D-B7E0-1022E67B5921}" destId="{68D9C07E-28EA-9941-8E08-49DDC5335408}" srcOrd="0" destOrd="0" presId="urn:microsoft.com/office/officeart/2005/8/layout/hierarchy4"/>
    <dgm:cxn modelId="{51C24029-ED74-B94B-8D4E-DBDC5ACB95FD}" type="presParOf" srcId="{5E0FBB20-A3A2-C148-A0AF-D96236D796DC}" destId="{E7B59A76-B2D4-0949-8168-974E8C313290}" srcOrd="0" destOrd="0" presId="urn:microsoft.com/office/officeart/2005/8/layout/hierarchy4"/>
    <dgm:cxn modelId="{D5908378-F36D-E44E-B161-69387A88A721}" type="presParOf" srcId="{E7B59A76-B2D4-0949-8168-974E8C313290}" destId="{658FF94E-6B72-584A-825D-126E6DCF5FA9}" srcOrd="0" destOrd="0" presId="urn:microsoft.com/office/officeart/2005/8/layout/hierarchy4"/>
    <dgm:cxn modelId="{7D71DB3A-F8C4-4841-B5DC-1381EF564D0D}" type="presParOf" srcId="{E7B59A76-B2D4-0949-8168-974E8C313290}" destId="{A86B9769-698C-A34F-A43F-0E9E5433FF4F}" srcOrd="1" destOrd="0" presId="urn:microsoft.com/office/officeart/2005/8/layout/hierarchy4"/>
    <dgm:cxn modelId="{C86488BF-8C4A-1C45-88BA-B0397A3792F3}" type="presParOf" srcId="{E7B59A76-B2D4-0949-8168-974E8C313290}" destId="{F0B2B9D5-F6B0-6942-915F-983B8F036605}" srcOrd="2" destOrd="0" presId="urn:microsoft.com/office/officeart/2005/8/layout/hierarchy4"/>
    <dgm:cxn modelId="{C2E00CAE-999A-9846-9E6A-E43C035FD662}" type="presParOf" srcId="{F0B2B9D5-F6B0-6942-915F-983B8F036605}" destId="{21DC17B2-1AAF-AB4C-8D9B-0E0F7622AEC4}" srcOrd="0" destOrd="0" presId="urn:microsoft.com/office/officeart/2005/8/layout/hierarchy4"/>
    <dgm:cxn modelId="{BBD3B0DB-B149-3F4A-AB3A-508F44D27801}" type="presParOf" srcId="{21DC17B2-1AAF-AB4C-8D9B-0E0F7622AEC4}" destId="{829EE73E-CD0D-D74D-BBBA-D02E2855ABD7}" srcOrd="0" destOrd="0" presId="urn:microsoft.com/office/officeart/2005/8/layout/hierarchy4"/>
    <dgm:cxn modelId="{BBE670E0-7AED-8B49-9288-F32C9DC7949E}" type="presParOf" srcId="{21DC17B2-1AAF-AB4C-8D9B-0E0F7622AEC4}" destId="{E7995792-1A11-CA4E-A421-B2711DEF7598}" srcOrd="1" destOrd="0" presId="urn:microsoft.com/office/officeart/2005/8/layout/hierarchy4"/>
    <dgm:cxn modelId="{4315F6C1-1F5F-524B-85A1-29A7BF05F3FB}" type="presParOf" srcId="{21DC17B2-1AAF-AB4C-8D9B-0E0F7622AEC4}" destId="{F6F7D876-33AC-354B-8545-FEBBF6FF734F}" srcOrd="2" destOrd="0" presId="urn:microsoft.com/office/officeart/2005/8/layout/hierarchy4"/>
    <dgm:cxn modelId="{E0E8FC82-2275-724B-ABBF-1DE4BDA06282}" type="presParOf" srcId="{F6F7D876-33AC-354B-8545-FEBBF6FF734F}" destId="{C02F69C7-CD02-FE4D-8E15-B5B65D45016B}" srcOrd="0" destOrd="0" presId="urn:microsoft.com/office/officeart/2005/8/layout/hierarchy4"/>
    <dgm:cxn modelId="{3E358170-2807-2A40-B5F6-5BE47303EFD1}" type="presParOf" srcId="{C02F69C7-CD02-FE4D-8E15-B5B65D45016B}" destId="{CEF151B0-9F0F-1640-91CA-2246AB633A98}" srcOrd="0" destOrd="0" presId="urn:microsoft.com/office/officeart/2005/8/layout/hierarchy4"/>
    <dgm:cxn modelId="{A0F381CB-097C-9543-9B9F-CB386ADD0DAF}" type="presParOf" srcId="{C02F69C7-CD02-FE4D-8E15-B5B65D45016B}" destId="{F528B078-6A42-3B44-8CDA-C87104977EE2}" srcOrd="1" destOrd="0" presId="urn:microsoft.com/office/officeart/2005/8/layout/hierarchy4"/>
    <dgm:cxn modelId="{369CA03C-F2E0-D949-9791-598A9D6BEF34}" type="presParOf" srcId="{C02F69C7-CD02-FE4D-8E15-B5B65D45016B}" destId="{B3BE2D98-80CD-2148-A944-49158E0C52A1}" srcOrd="2" destOrd="0" presId="urn:microsoft.com/office/officeart/2005/8/layout/hierarchy4"/>
    <dgm:cxn modelId="{66D977B7-F6E0-F043-8263-866482F45382}" type="presParOf" srcId="{B3BE2D98-80CD-2148-A944-49158E0C52A1}" destId="{9D403652-D899-2C4D-AB98-0C1AAEF33695}" srcOrd="0" destOrd="0" presId="urn:microsoft.com/office/officeart/2005/8/layout/hierarchy4"/>
    <dgm:cxn modelId="{07CB3617-4DBE-834E-BD36-9B647C7F732D}" type="presParOf" srcId="{9D403652-D899-2C4D-AB98-0C1AAEF33695}" destId="{D278C2A8-0234-204F-B6AA-6A2BD6B8B80C}" srcOrd="0" destOrd="0" presId="urn:microsoft.com/office/officeart/2005/8/layout/hierarchy4"/>
    <dgm:cxn modelId="{73976A79-D240-1C41-9672-464CA7C78BF9}" type="presParOf" srcId="{9D403652-D899-2C4D-AB98-0C1AAEF33695}" destId="{36C1FF81-484F-5A47-A94E-068414767806}" srcOrd="1" destOrd="0" presId="urn:microsoft.com/office/officeart/2005/8/layout/hierarchy4"/>
    <dgm:cxn modelId="{88FB53FF-6173-234F-ABE9-99634EF758FE}" type="presParOf" srcId="{B3BE2D98-80CD-2148-A944-49158E0C52A1}" destId="{D778B256-02ED-1C48-8650-9FC6651905AA}" srcOrd="1" destOrd="0" presId="urn:microsoft.com/office/officeart/2005/8/layout/hierarchy4"/>
    <dgm:cxn modelId="{015783DE-ED85-4A49-81A2-F2B2CF753A7B}" type="presParOf" srcId="{B3BE2D98-80CD-2148-A944-49158E0C52A1}" destId="{A70AB560-A7BA-1544-85D0-11A7A6BB280A}" srcOrd="2" destOrd="0" presId="urn:microsoft.com/office/officeart/2005/8/layout/hierarchy4"/>
    <dgm:cxn modelId="{505083CA-5260-2140-B1A8-3E01B4D7C41B}" type="presParOf" srcId="{A70AB560-A7BA-1544-85D0-11A7A6BB280A}" destId="{68D9C07E-28EA-9941-8E08-49DDC5335408}" srcOrd="0" destOrd="0" presId="urn:microsoft.com/office/officeart/2005/8/layout/hierarchy4"/>
    <dgm:cxn modelId="{92B3EB1A-FA84-B643-99F6-4084668C02C3}" type="presParOf" srcId="{A70AB560-A7BA-1544-85D0-11A7A6BB280A}" destId="{B3DD8C15-A8BB-8E4F-94BC-DDD9F8D45361}" srcOrd="1" destOrd="0" presId="urn:microsoft.com/office/officeart/2005/8/layout/hierarchy4"/>
    <dgm:cxn modelId="{2A8D3C6A-463C-C245-8EBA-B612506011E5}" type="presParOf" srcId="{F6F7D876-33AC-354B-8545-FEBBF6FF734F}" destId="{D64DE9FA-0ADC-8B44-8D4F-DB9CF7E9C015}" srcOrd="1" destOrd="0" presId="urn:microsoft.com/office/officeart/2005/8/layout/hierarchy4"/>
    <dgm:cxn modelId="{FC4F7A5F-1CA7-6A4B-AE0E-2CAE3C84B7B4}" type="presParOf" srcId="{F6F7D876-33AC-354B-8545-FEBBF6FF734F}" destId="{1AF66B6F-6FBC-2D49-906B-3560995F547A}" srcOrd="2" destOrd="0" presId="urn:microsoft.com/office/officeart/2005/8/layout/hierarchy4"/>
    <dgm:cxn modelId="{BF82CCA3-C6F3-2B48-B246-282D77F712CB}" type="presParOf" srcId="{1AF66B6F-6FBC-2D49-906B-3560995F547A}" destId="{C74BDBE2-7B1B-8C4B-AD31-B37140263DBD}" srcOrd="0" destOrd="0" presId="urn:microsoft.com/office/officeart/2005/8/layout/hierarchy4"/>
    <dgm:cxn modelId="{60CB9378-6D64-3D44-9BD3-0F15755C829E}" type="presParOf" srcId="{1AF66B6F-6FBC-2D49-906B-3560995F547A}" destId="{D1F62F38-3F91-3645-BE15-B6F1F2F3D668}" srcOrd="1" destOrd="0" presId="urn:microsoft.com/office/officeart/2005/8/layout/hierarchy4"/>
    <dgm:cxn modelId="{C5A44BB6-662D-6D4D-87A6-A3FDA4CE0BC9}" type="presParOf" srcId="{F6F7D876-33AC-354B-8545-FEBBF6FF734F}" destId="{25ACA5D2-95EF-E849-86EB-74D4334AF145}" srcOrd="3" destOrd="0" presId="urn:microsoft.com/office/officeart/2005/8/layout/hierarchy4"/>
    <dgm:cxn modelId="{FCAFB721-8046-6046-82C4-1990AC5B927A}" type="presParOf" srcId="{F6F7D876-33AC-354B-8545-FEBBF6FF734F}" destId="{E344C63D-A457-1549-92F8-AE6EF6028C0F}" srcOrd="4" destOrd="0" presId="urn:microsoft.com/office/officeart/2005/8/layout/hierarchy4"/>
    <dgm:cxn modelId="{4CF928D5-F75A-CC4E-B2C2-390B28A2BC9F}" type="presParOf" srcId="{E344C63D-A457-1549-92F8-AE6EF6028C0F}" destId="{32A9885D-EE54-2940-B6E6-0675F1E03F40}" srcOrd="0" destOrd="0" presId="urn:microsoft.com/office/officeart/2005/8/layout/hierarchy4"/>
    <dgm:cxn modelId="{3F81C46E-B17A-A940-9029-BDAB4481D96E}" type="presParOf" srcId="{E344C63D-A457-1549-92F8-AE6EF6028C0F}" destId="{BE5A3F10-AF12-F44B-B6DD-925357561E04}" srcOrd="1" destOrd="0" presId="urn:microsoft.com/office/officeart/2005/8/layout/hierarchy4"/>
    <dgm:cxn modelId="{AE1A76A5-B42E-464C-B189-2EBC017BCB97}" type="presParOf" srcId="{E344C63D-A457-1549-92F8-AE6EF6028C0F}" destId="{9A149299-8888-764B-9F75-629500C759FD}" srcOrd="2" destOrd="0" presId="urn:microsoft.com/office/officeart/2005/8/layout/hierarchy4"/>
    <dgm:cxn modelId="{5AAC016D-AD45-0842-BA93-2EE9B55E7F73}" type="presParOf" srcId="{9A149299-8888-764B-9F75-629500C759FD}" destId="{B7378A3A-2CCC-9348-83E5-31DFCEF1470D}" srcOrd="0" destOrd="0" presId="urn:microsoft.com/office/officeart/2005/8/layout/hierarchy4"/>
    <dgm:cxn modelId="{B6607B88-BDE7-5B42-9CD4-C7C2DEC7B816}" type="presParOf" srcId="{B7378A3A-2CCC-9348-83E5-31DFCEF1470D}" destId="{4ED28A1C-68DB-EC48-8286-037E164A5EC9}" srcOrd="0" destOrd="0" presId="urn:microsoft.com/office/officeart/2005/8/layout/hierarchy4"/>
    <dgm:cxn modelId="{9771E133-E60A-E246-9FDC-C31E27AB1B40}" type="presParOf" srcId="{B7378A3A-2CCC-9348-83E5-31DFCEF1470D}" destId="{34993177-A7DF-E14B-9803-2949823506EE}"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6F13FE4-34D9-A141-94FC-ADB67AFC1BAD}" type="doc">
      <dgm:prSet loTypeId="urn:microsoft.com/office/officeart/2005/8/layout/hierarchy4" loCatId="process" qsTypeId="urn:microsoft.com/office/officeart/2005/8/quickstyle/simple3" qsCatId="simple" csTypeId="urn:microsoft.com/office/officeart/2005/8/colors/colorful3" csCatId="colorful" phldr="1"/>
      <dgm:spPr/>
      <dgm:t>
        <a:bodyPr/>
        <a:lstStyle/>
        <a:p>
          <a:endParaRPr lang="fr-FR"/>
        </a:p>
      </dgm:t>
    </dgm:pt>
    <dgm:pt modelId="{9E4552D3-0AB1-8141-BF13-337081322475}">
      <dgm:prSet custT="1"/>
      <dgm:spPr/>
      <dgm:t>
        <a:bodyPr/>
        <a:lstStyle/>
        <a:p>
          <a:r>
            <a:rPr lang="fr-FR" sz="2000" b="1" dirty="0"/>
            <a:t>Appel Santé</a:t>
          </a:r>
        </a:p>
      </dgm:t>
    </dgm:pt>
    <dgm:pt modelId="{DB525E3D-A253-CF42-A6FC-8E13B7E727F2}" type="parTrans" cxnId="{59B69AEC-76DC-4344-B7A7-FCBE237A1F8F}">
      <dgm:prSet/>
      <dgm:spPr/>
      <dgm:t>
        <a:bodyPr/>
        <a:lstStyle/>
        <a:p>
          <a:endParaRPr lang="fr-FR" sz="1800"/>
        </a:p>
      </dgm:t>
    </dgm:pt>
    <dgm:pt modelId="{1563776F-8452-FF49-85B2-E5F258579D9C}" type="sibTrans" cxnId="{59B69AEC-76DC-4344-B7A7-FCBE237A1F8F}">
      <dgm:prSet/>
      <dgm:spPr/>
      <dgm:t>
        <a:bodyPr/>
        <a:lstStyle/>
        <a:p>
          <a:endParaRPr lang="fr-FR" sz="1800"/>
        </a:p>
      </dgm:t>
    </dgm:pt>
    <dgm:pt modelId="{57067156-140D-F047-97B3-134461847778}">
      <dgm:prSet custT="1"/>
      <dgm:spPr/>
      <dgm:t>
        <a:bodyPr/>
        <a:lstStyle/>
        <a:p>
          <a:r>
            <a:rPr lang="fr-FR" sz="2000" b="1" dirty="0"/>
            <a:t>Régulation AMU</a:t>
          </a:r>
        </a:p>
      </dgm:t>
    </dgm:pt>
    <dgm:pt modelId="{6BC54851-5ADE-5844-AC2F-3927076F2CD0}" type="parTrans" cxnId="{718E9BDA-310C-9346-9465-DDA89F8BC3A6}">
      <dgm:prSet/>
      <dgm:spPr/>
      <dgm:t>
        <a:bodyPr/>
        <a:lstStyle/>
        <a:p>
          <a:endParaRPr lang="fr-FR" sz="1800"/>
        </a:p>
      </dgm:t>
    </dgm:pt>
    <dgm:pt modelId="{E271E92E-421E-0B43-97C9-36D2D3A8C4CA}" type="sibTrans" cxnId="{718E9BDA-310C-9346-9465-DDA89F8BC3A6}">
      <dgm:prSet/>
      <dgm:spPr/>
      <dgm:t>
        <a:bodyPr/>
        <a:lstStyle/>
        <a:p>
          <a:endParaRPr lang="fr-FR" sz="1800"/>
        </a:p>
      </dgm:t>
    </dgm:pt>
    <dgm:pt modelId="{0FD1955F-393C-FA45-B3C9-FA53FA791E79}">
      <dgm:prSet custT="1"/>
      <dgm:spPr/>
      <dgm:t>
        <a:bodyPr/>
        <a:lstStyle/>
        <a:p>
          <a:r>
            <a:rPr lang="fr-FR" sz="1000" b="1" dirty="0"/>
            <a:t>Déclenchement de l’aide médicale urgente</a:t>
          </a:r>
        </a:p>
      </dgm:t>
    </dgm:pt>
    <dgm:pt modelId="{791ECF51-EB74-0744-9E18-CAD03A1CDC3C}" type="parTrans" cxnId="{4E1E45DD-51FF-3141-A8FA-75683AC5699D}">
      <dgm:prSet/>
      <dgm:spPr/>
      <dgm:t>
        <a:bodyPr/>
        <a:lstStyle/>
        <a:p>
          <a:endParaRPr lang="fr-FR" sz="1800"/>
        </a:p>
      </dgm:t>
    </dgm:pt>
    <dgm:pt modelId="{469E7EB4-0359-CA43-B995-13F49B1E767D}" type="sibTrans" cxnId="{4E1E45DD-51FF-3141-A8FA-75683AC5699D}">
      <dgm:prSet/>
      <dgm:spPr/>
      <dgm:t>
        <a:bodyPr/>
        <a:lstStyle/>
        <a:p>
          <a:endParaRPr lang="fr-FR" sz="1800"/>
        </a:p>
      </dgm:t>
    </dgm:pt>
    <dgm:pt modelId="{3FFF9F80-029A-EE4C-9B46-EE08530F1E58}">
      <dgm:prSet custT="1"/>
      <dgm:spPr/>
      <dgm:t>
        <a:bodyPr/>
        <a:lstStyle/>
        <a:p>
          <a:r>
            <a:rPr lang="fr-FR" sz="800" dirty="0"/>
            <a:t>SMUR / urgence vitale ou fonctionnelle</a:t>
          </a:r>
        </a:p>
      </dgm:t>
    </dgm:pt>
    <dgm:pt modelId="{58EB7FB6-A11F-D84E-839F-4341D510F062}" type="parTrans" cxnId="{2DAF9187-C931-4F41-AE8D-C04C1DC21559}">
      <dgm:prSet/>
      <dgm:spPr/>
      <dgm:t>
        <a:bodyPr/>
        <a:lstStyle/>
        <a:p>
          <a:endParaRPr lang="fr-FR" sz="1800"/>
        </a:p>
      </dgm:t>
    </dgm:pt>
    <dgm:pt modelId="{33E6C4DF-04C0-7B46-A171-AF45F4E5ED09}" type="sibTrans" cxnId="{2DAF9187-C931-4F41-AE8D-C04C1DC21559}">
      <dgm:prSet/>
      <dgm:spPr/>
      <dgm:t>
        <a:bodyPr/>
        <a:lstStyle/>
        <a:p>
          <a:endParaRPr lang="fr-FR" sz="1800"/>
        </a:p>
      </dgm:t>
    </dgm:pt>
    <dgm:pt modelId="{1EC6129F-0E0F-2F45-985A-107163CD3A33}">
      <dgm:prSet custT="1"/>
      <dgm:spPr/>
      <dgm:t>
        <a:bodyPr/>
        <a:lstStyle/>
        <a:p>
          <a:r>
            <a:rPr lang="fr-FR" sz="800" dirty="0"/>
            <a:t>Transports vers un SAU</a:t>
          </a:r>
        </a:p>
      </dgm:t>
    </dgm:pt>
    <dgm:pt modelId="{FAB7B2ED-E4EC-7041-957F-55305C94F825}" type="parTrans" cxnId="{0E6CD59F-C60F-D54D-9088-34DACE46C395}">
      <dgm:prSet/>
      <dgm:spPr/>
      <dgm:t>
        <a:bodyPr/>
        <a:lstStyle/>
        <a:p>
          <a:endParaRPr lang="fr-FR" sz="1800"/>
        </a:p>
      </dgm:t>
    </dgm:pt>
    <dgm:pt modelId="{E43E7255-1914-5C49-AB3E-B0EF8757AF8F}" type="sibTrans" cxnId="{0E6CD59F-C60F-D54D-9088-34DACE46C395}">
      <dgm:prSet/>
      <dgm:spPr/>
      <dgm:t>
        <a:bodyPr/>
        <a:lstStyle/>
        <a:p>
          <a:endParaRPr lang="fr-FR" sz="1800"/>
        </a:p>
      </dgm:t>
    </dgm:pt>
    <dgm:pt modelId="{ACA6C2DC-0829-604E-9E96-E253F26E9D7F}">
      <dgm:prSet custT="1"/>
      <dgm:spPr/>
      <dgm:t>
        <a:bodyPr/>
        <a:lstStyle/>
        <a:p>
          <a:r>
            <a:rPr lang="fr-FR" sz="1000" b="1" dirty="0"/>
            <a:t>Conseil de se présenter aux urgences</a:t>
          </a:r>
        </a:p>
      </dgm:t>
    </dgm:pt>
    <dgm:pt modelId="{ACDD58F2-DC70-D747-BF25-F93CAAE0C299}" type="parTrans" cxnId="{E171D08B-C1EC-9146-84F1-F5AA7A9EB56C}">
      <dgm:prSet/>
      <dgm:spPr/>
      <dgm:t>
        <a:bodyPr/>
        <a:lstStyle/>
        <a:p>
          <a:endParaRPr lang="fr-FR" sz="1800"/>
        </a:p>
      </dgm:t>
    </dgm:pt>
    <dgm:pt modelId="{37BCCCE0-CADB-1444-BBF5-B0F012ED1127}" type="sibTrans" cxnId="{E171D08B-C1EC-9146-84F1-F5AA7A9EB56C}">
      <dgm:prSet/>
      <dgm:spPr/>
      <dgm:t>
        <a:bodyPr/>
        <a:lstStyle/>
        <a:p>
          <a:endParaRPr lang="fr-FR" sz="1800"/>
        </a:p>
      </dgm:t>
    </dgm:pt>
    <dgm:pt modelId="{6B5FA43C-5C7F-6B45-B744-915ED72DA9B6}">
      <dgm:prSet custT="1"/>
      <dgm:spPr/>
      <dgm:t>
        <a:bodyPr/>
        <a:lstStyle/>
        <a:p>
          <a:r>
            <a:rPr lang="fr-FR" sz="1000" b="1" dirty="0"/>
            <a:t>Repérage de situations de fragilité complexité = lien avec le DAC-PTA</a:t>
          </a:r>
        </a:p>
      </dgm:t>
    </dgm:pt>
    <dgm:pt modelId="{1099C679-4A04-D14A-8F85-CF2C52D33754}" type="parTrans" cxnId="{43076731-4102-3642-A4D4-CFB518267243}">
      <dgm:prSet/>
      <dgm:spPr/>
      <dgm:t>
        <a:bodyPr/>
        <a:lstStyle/>
        <a:p>
          <a:endParaRPr lang="fr-FR" sz="1800"/>
        </a:p>
      </dgm:t>
    </dgm:pt>
    <dgm:pt modelId="{CEA50C87-2564-9B47-A358-D0FA03A78F7C}" type="sibTrans" cxnId="{43076731-4102-3642-A4D4-CFB518267243}">
      <dgm:prSet/>
      <dgm:spPr/>
      <dgm:t>
        <a:bodyPr/>
        <a:lstStyle/>
        <a:p>
          <a:endParaRPr lang="fr-FR" sz="1800"/>
        </a:p>
      </dgm:t>
    </dgm:pt>
    <dgm:pt modelId="{6E2202E1-8565-8746-A84F-E5010B4015F9}">
      <dgm:prSet custT="1"/>
      <dgm:spPr/>
      <dgm:t>
        <a:bodyPr/>
        <a:lstStyle/>
        <a:p>
          <a:r>
            <a:rPr lang="fr-FR" sz="1000" b="1" dirty="0"/>
            <a:t>Rappels et suivi des appels régulés</a:t>
          </a:r>
        </a:p>
      </dgm:t>
    </dgm:pt>
    <dgm:pt modelId="{19EA4D36-AD23-F446-8DFF-7E1A2A09E8C5}" type="parTrans" cxnId="{74B19290-7D9F-C747-84D7-0C049E130D84}">
      <dgm:prSet/>
      <dgm:spPr/>
      <dgm:t>
        <a:bodyPr/>
        <a:lstStyle/>
        <a:p>
          <a:endParaRPr lang="fr-FR" sz="1800"/>
        </a:p>
      </dgm:t>
    </dgm:pt>
    <dgm:pt modelId="{44347641-B3CE-8A47-A4C6-3A2C24E36AE1}" type="sibTrans" cxnId="{74B19290-7D9F-C747-84D7-0C049E130D84}">
      <dgm:prSet/>
      <dgm:spPr/>
      <dgm:t>
        <a:bodyPr/>
        <a:lstStyle/>
        <a:p>
          <a:endParaRPr lang="fr-FR" sz="1800"/>
        </a:p>
      </dgm:t>
    </dgm:pt>
    <dgm:pt modelId="{9494B472-90D7-3B42-8D09-8DA27E4B5429}">
      <dgm:prSet custT="1"/>
      <dgm:spPr/>
      <dgm:t>
        <a:bodyPr/>
        <a:lstStyle/>
        <a:p>
          <a:r>
            <a:rPr lang="fr-FR" sz="2000" b="1" dirty="0"/>
            <a:t>Régulation Médecine </a:t>
          </a:r>
          <a:r>
            <a:rPr lang="fr-FR" sz="2000" b="1" dirty="0" smtClean="0"/>
            <a:t>Générale H24 – PDSA + journées</a:t>
          </a:r>
          <a:endParaRPr lang="fr-FR" sz="2000" b="1" dirty="0"/>
        </a:p>
      </dgm:t>
    </dgm:pt>
    <dgm:pt modelId="{7D9CEAD6-729B-3042-9EAF-D085DE30C3FB}" type="parTrans" cxnId="{1D8D798D-3F46-D844-A24F-DFC878667057}">
      <dgm:prSet/>
      <dgm:spPr/>
      <dgm:t>
        <a:bodyPr/>
        <a:lstStyle/>
        <a:p>
          <a:endParaRPr lang="fr-FR" sz="1800"/>
        </a:p>
      </dgm:t>
    </dgm:pt>
    <dgm:pt modelId="{5EB87380-6BB7-2946-9253-8B5BBF33C1DF}" type="sibTrans" cxnId="{1D8D798D-3F46-D844-A24F-DFC878667057}">
      <dgm:prSet/>
      <dgm:spPr/>
      <dgm:t>
        <a:bodyPr/>
        <a:lstStyle/>
        <a:p>
          <a:endParaRPr lang="fr-FR" sz="1800"/>
        </a:p>
      </dgm:t>
    </dgm:pt>
    <dgm:pt modelId="{6EE9B2CB-D7C9-3744-A706-84AA8FB54163}">
      <dgm:prSet custT="1"/>
      <dgm:spPr/>
      <dgm:t>
        <a:bodyPr/>
        <a:lstStyle/>
        <a:p>
          <a:r>
            <a:rPr lang="fr-FR" sz="1000" b="1" dirty="0"/>
            <a:t>Conseil médical</a:t>
          </a:r>
        </a:p>
      </dgm:t>
    </dgm:pt>
    <dgm:pt modelId="{FB69B95F-B31F-7744-ABB7-F7A0D3F45141}" type="parTrans" cxnId="{CE37CF29-ED20-1543-8121-D8F1E1368E45}">
      <dgm:prSet/>
      <dgm:spPr/>
      <dgm:t>
        <a:bodyPr/>
        <a:lstStyle/>
        <a:p>
          <a:endParaRPr lang="fr-FR" sz="1800"/>
        </a:p>
      </dgm:t>
    </dgm:pt>
    <dgm:pt modelId="{018D2A53-3A3F-7942-A206-275D1CEFDA3D}" type="sibTrans" cxnId="{CE37CF29-ED20-1543-8121-D8F1E1368E45}">
      <dgm:prSet/>
      <dgm:spPr/>
      <dgm:t>
        <a:bodyPr/>
        <a:lstStyle/>
        <a:p>
          <a:endParaRPr lang="fr-FR" sz="1800"/>
        </a:p>
      </dgm:t>
    </dgm:pt>
    <dgm:pt modelId="{B0136343-ECDD-374A-8EAC-FDEA8971AADA}">
      <dgm:prSet custT="1"/>
      <dgm:spPr/>
      <dgm:t>
        <a:bodyPr/>
        <a:lstStyle/>
        <a:p>
          <a:r>
            <a:rPr lang="fr-FR" sz="1000" b="1" dirty="0"/>
            <a:t>Déclenchement d'une AMU</a:t>
          </a:r>
        </a:p>
      </dgm:t>
    </dgm:pt>
    <dgm:pt modelId="{61E2F26B-5E8C-C041-A18A-FBDEEE763788}" type="parTrans" cxnId="{7646BADF-73A7-E949-A871-1BABD1218593}">
      <dgm:prSet/>
      <dgm:spPr/>
      <dgm:t>
        <a:bodyPr/>
        <a:lstStyle/>
        <a:p>
          <a:endParaRPr lang="fr-FR" sz="1800"/>
        </a:p>
      </dgm:t>
    </dgm:pt>
    <dgm:pt modelId="{1A51BC82-AC1A-8245-AFE2-D8ADD689F6C8}" type="sibTrans" cxnId="{7646BADF-73A7-E949-A871-1BABD1218593}">
      <dgm:prSet/>
      <dgm:spPr/>
      <dgm:t>
        <a:bodyPr/>
        <a:lstStyle/>
        <a:p>
          <a:endParaRPr lang="fr-FR" sz="1800"/>
        </a:p>
      </dgm:t>
    </dgm:pt>
    <dgm:pt modelId="{16308FDE-1D4F-F94B-AC01-46E36CF70041}">
      <dgm:prSet custT="1"/>
      <dgm:spPr/>
      <dgm:t>
        <a:bodyPr/>
        <a:lstStyle/>
        <a:p>
          <a:r>
            <a:rPr lang="fr-FR" sz="1000" b="1" dirty="0"/>
            <a:t>Filière MG</a:t>
          </a:r>
        </a:p>
      </dgm:t>
    </dgm:pt>
    <dgm:pt modelId="{79C8CCF2-BD58-B84D-8F07-CCDCFE8F574E}" type="parTrans" cxnId="{953A4334-BB47-A84A-A32F-46E32539E8B8}">
      <dgm:prSet/>
      <dgm:spPr/>
      <dgm:t>
        <a:bodyPr/>
        <a:lstStyle/>
        <a:p>
          <a:endParaRPr lang="fr-FR" sz="1800"/>
        </a:p>
      </dgm:t>
    </dgm:pt>
    <dgm:pt modelId="{6C3E438C-6945-8C47-814C-0EB454547A52}" type="sibTrans" cxnId="{953A4334-BB47-A84A-A32F-46E32539E8B8}">
      <dgm:prSet/>
      <dgm:spPr/>
      <dgm:t>
        <a:bodyPr/>
        <a:lstStyle/>
        <a:p>
          <a:endParaRPr lang="fr-FR" sz="1800"/>
        </a:p>
      </dgm:t>
    </dgm:pt>
    <dgm:pt modelId="{69514178-27FD-CF47-89F1-D49848D06C3E}">
      <dgm:prSet custT="1"/>
      <dgm:spPr/>
      <dgm:t>
        <a:bodyPr/>
        <a:lstStyle/>
        <a:p>
          <a:r>
            <a:rPr lang="fr-FR" sz="1050" b="1" dirty="0"/>
            <a:t>Orientation vers une consultation de SNP (OSNP)</a:t>
          </a:r>
        </a:p>
      </dgm:t>
    </dgm:pt>
    <dgm:pt modelId="{7C3AD1AC-4364-DB47-967F-FE966E1ACEA8}" type="parTrans" cxnId="{9CC4A499-A495-484E-9DE6-5C318E5F3B87}">
      <dgm:prSet/>
      <dgm:spPr/>
      <dgm:t>
        <a:bodyPr/>
        <a:lstStyle/>
        <a:p>
          <a:endParaRPr lang="fr-FR" sz="1800"/>
        </a:p>
      </dgm:t>
    </dgm:pt>
    <dgm:pt modelId="{D9D74111-C515-B044-AA56-1D5106FC5469}" type="sibTrans" cxnId="{9CC4A499-A495-484E-9DE6-5C318E5F3B87}">
      <dgm:prSet/>
      <dgm:spPr/>
      <dgm:t>
        <a:bodyPr/>
        <a:lstStyle/>
        <a:p>
          <a:endParaRPr lang="fr-FR" sz="1800"/>
        </a:p>
      </dgm:t>
    </dgm:pt>
    <dgm:pt modelId="{248A59F2-C39E-FC4D-8419-4D8420257A37}">
      <dgm:prSet custT="1"/>
      <dgm:spPr/>
      <dgm:t>
        <a:bodyPr/>
        <a:lstStyle/>
        <a:p>
          <a:r>
            <a:rPr lang="fr-FR" sz="1000" b="1" dirty="0"/>
            <a:t>Repérage de situations de fragilité complexité = lien avec le DAC-PTA</a:t>
          </a:r>
        </a:p>
      </dgm:t>
    </dgm:pt>
    <dgm:pt modelId="{02A6B94B-8DEB-A24A-8CEA-DA8A93FE2C65}" type="parTrans" cxnId="{E3AE6B26-62E4-4042-A1C9-34FD3513612D}">
      <dgm:prSet/>
      <dgm:spPr/>
      <dgm:t>
        <a:bodyPr/>
        <a:lstStyle/>
        <a:p>
          <a:endParaRPr lang="fr-FR" sz="1800"/>
        </a:p>
      </dgm:t>
    </dgm:pt>
    <dgm:pt modelId="{39000797-48F9-2C4C-89B0-6B1A67D8DCE9}" type="sibTrans" cxnId="{E3AE6B26-62E4-4042-A1C9-34FD3513612D}">
      <dgm:prSet/>
      <dgm:spPr/>
      <dgm:t>
        <a:bodyPr/>
        <a:lstStyle/>
        <a:p>
          <a:endParaRPr lang="fr-FR" sz="1800"/>
        </a:p>
      </dgm:t>
    </dgm:pt>
    <dgm:pt modelId="{8EED6E67-0203-BE42-8C20-3B1CBD6E0ED5}">
      <dgm:prSet custT="1"/>
      <dgm:spPr/>
      <dgm:t>
        <a:bodyPr/>
        <a:lstStyle/>
        <a:p>
          <a:r>
            <a:rPr lang="fr-FR" sz="1000" b="1" dirty="0"/>
            <a:t>Orientation dans une filière de soins : psychiatrie / soins dentaires...</a:t>
          </a:r>
        </a:p>
      </dgm:t>
    </dgm:pt>
    <dgm:pt modelId="{9134B55D-ED5A-C84E-9855-6F9DCA8041D3}" type="parTrans" cxnId="{7EC3CDFC-319E-2048-9EB1-E2AD9418357C}">
      <dgm:prSet/>
      <dgm:spPr/>
      <dgm:t>
        <a:bodyPr/>
        <a:lstStyle/>
        <a:p>
          <a:endParaRPr lang="fr-FR" sz="1800"/>
        </a:p>
      </dgm:t>
    </dgm:pt>
    <dgm:pt modelId="{1FAB1136-C4F3-C44B-BF1F-F53423FE177E}" type="sibTrans" cxnId="{7EC3CDFC-319E-2048-9EB1-E2AD9418357C}">
      <dgm:prSet/>
      <dgm:spPr/>
      <dgm:t>
        <a:bodyPr/>
        <a:lstStyle/>
        <a:p>
          <a:endParaRPr lang="fr-FR" sz="1800"/>
        </a:p>
      </dgm:t>
    </dgm:pt>
    <dgm:pt modelId="{DABD006B-A0CB-8E4E-A16D-1837B1FCB5AD}">
      <dgm:prSet custT="1"/>
      <dgm:spPr/>
      <dgm:t>
        <a:bodyPr/>
        <a:lstStyle/>
        <a:p>
          <a:r>
            <a:rPr lang="fr-FR" sz="1000" b="1" dirty="0"/>
            <a:t>Appui pour une hospitalisation directe sans passage en SAU (OSNP)</a:t>
          </a:r>
        </a:p>
      </dgm:t>
    </dgm:pt>
    <dgm:pt modelId="{FD5580E0-6A0C-C443-8268-066D286B4E70}" type="parTrans" cxnId="{33C00329-DC83-4243-8FD7-B2263D2B3DFE}">
      <dgm:prSet/>
      <dgm:spPr/>
      <dgm:t>
        <a:bodyPr/>
        <a:lstStyle/>
        <a:p>
          <a:endParaRPr lang="fr-FR" sz="1800"/>
        </a:p>
      </dgm:t>
    </dgm:pt>
    <dgm:pt modelId="{FEBF9A1D-508B-4C40-95FA-D9318058DECA}" type="sibTrans" cxnId="{33C00329-DC83-4243-8FD7-B2263D2B3DFE}">
      <dgm:prSet/>
      <dgm:spPr/>
      <dgm:t>
        <a:bodyPr/>
        <a:lstStyle/>
        <a:p>
          <a:endParaRPr lang="fr-FR" sz="1800"/>
        </a:p>
      </dgm:t>
    </dgm:pt>
    <dgm:pt modelId="{7AF9F95F-C2AE-244A-9450-B3AB7277586D}">
      <dgm:prSet custT="1"/>
      <dgm:spPr/>
      <dgm:t>
        <a:bodyPr/>
        <a:lstStyle/>
        <a:p>
          <a:r>
            <a:rPr lang="fr-FR" sz="1050" b="1" dirty="0"/>
            <a:t>Orientation vers le MT (OSNP)</a:t>
          </a:r>
        </a:p>
      </dgm:t>
    </dgm:pt>
    <dgm:pt modelId="{5C102664-3EB5-5247-85A6-6E7D26823E8E}" type="parTrans" cxnId="{E0789EAB-AC99-384F-A873-BF5C5A70CD74}">
      <dgm:prSet/>
      <dgm:spPr/>
      <dgm:t>
        <a:bodyPr/>
        <a:lstStyle/>
        <a:p>
          <a:endParaRPr lang="fr-FR" sz="1800"/>
        </a:p>
      </dgm:t>
    </dgm:pt>
    <dgm:pt modelId="{BDF2A723-1688-284B-8397-2740FEB9C525}" type="sibTrans" cxnId="{E0789EAB-AC99-384F-A873-BF5C5A70CD74}">
      <dgm:prSet/>
      <dgm:spPr/>
      <dgm:t>
        <a:bodyPr/>
        <a:lstStyle/>
        <a:p>
          <a:endParaRPr lang="fr-FR" sz="1800"/>
        </a:p>
      </dgm:t>
    </dgm:pt>
    <dgm:pt modelId="{A6F79586-861F-0745-9147-08E256C2AEAB}">
      <dgm:prSet custT="1"/>
      <dgm:spPr/>
      <dgm:t>
        <a:bodyPr/>
        <a:lstStyle/>
        <a:p>
          <a:r>
            <a:rPr lang="fr-FR" sz="900" b="1" dirty="0"/>
            <a:t>Rappels et suivi des appels régulés (OSNP)</a:t>
          </a:r>
        </a:p>
      </dgm:t>
    </dgm:pt>
    <dgm:pt modelId="{DB4D449F-6519-764D-A01B-E9F545C01EC6}" type="parTrans" cxnId="{231DC748-AE5E-AE49-A909-011E7C6F0506}">
      <dgm:prSet/>
      <dgm:spPr/>
      <dgm:t>
        <a:bodyPr/>
        <a:lstStyle/>
        <a:p>
          <a:endParaRPr lang="fr-FR" sz="1800"/>
        </a:p>
      </dgm:t>
    </dgm:pt>
    <dgm:pt modelId="{39AE7888-FADA-0D48-88A3-B1BD3F45B04A}" type="sibTrans" cxnId="{231DC748-AE5E-AE49-A909-011E7C6F0506}">
      <dgm:prSet/>
      <dgm:spPr/>
      <dgm:t>
        <a:bodyPr/>
        <a:lstStyle/>
        <a:p>
          <a:endParaRPr lang="fr-FR" sz="1800"/>
        </a:p>
      </dgm:t>
    </dgm:pt>
    <dgm:pt modelId="{88D2EE97-FCB3-3D4C-BD0D-58E6229EC977}">
      <dgm:prSet custT="1"/>
      <dgm:spPr/>
      <dgm:t>
        <a:bodyPr/>
        <a:lstStyle/>
        <a:p>
          <a:r>
            <a:rPr lang="fr-FR" sz="900" b="1" dirty="0"/>
            <a:t>Lien vers les PS des équipes de soins primaires (MT, IDE, pharmacien…)</a:t>
          </a:r>
        </a:p>
      </dgm:t>
    </dgm:pt>
    <dgm:pt modelId="{9F1760D8-B48E-3143-B026-D126DA548B13}" type="parTrans" cxnId="{5BBFC8EB-E1C2-2C40-8957-31289E85A955}">
      <dgm:prSet/>
      <dgm:spPr/>
      <dgm:t>
        <a:bodyPr/>
        <a:lstStyle/>
        <a:p>
          <a:endParaRPr lang="fr-FR" sz="1800"/>
        </a:p>
      </dgm:t>
    </dgm:pt>
    <dgm:pt modelId="{D02E669C-A79C-814E-A7B6-D60988529E7E}" type="sibTrans" cxnId="{5BBFC8EB-E1C2-2C40-8957-31289E85A955}">
      <dgm:prSet/>
      <dgm:spPr/>
      <dgm:t>
        <a:bodyPr/>
        <a:lstStyle/>
        <a:p>
          <a:endParaRPr lang="fr-FR" sz="1800"/>
        </a:p>
      </dgm:t>
    </dgm:pt>
    <dgm:pt modelId="{25D7E276-8512-614C-B9DD-EA6E339DA59F}">
      <dgm:prSet custT="1"/>
      <dgm:spPr/>
      <dgm:t>
        <a:bodyPr/>
        <a:lstStyle/>
        <a:p>
          <a:r>
            <a:rPr lang="fr-FR" sz="900" b="1" dirty="0"/>
            <a:t>Lien vers les PS des équipes de soins primaires (MT, IDE, pharmacien…)</a:t>
          </a:r>
        </a:p>
      </dgm:t>
    </dgm:pt>
    <dgm:pt modelId="{B326E85C-C9FB-004C-96EB-0F940F499B2D}" type="parTrans" cxnId="{2AF40A2F-7C61-D640-B53E-1ABF623DE5FF}">
      <dgm:prSet/>
      <dgm:spPr/>
      <dgm:t>
        <a:bodyPr/>
        <a:lstStyle/>
        <a:p>
          <a:endParaRPr lang="fr-FR" sz="1800"/>
        </a:p>
      </dgm:t>
    </dgm:pt>
    <dgm:pt modelId="{9178F0D7-B56C-6341-A9D5-FEA4A08CFF02}" type="sibTrans" cxnId="{2AF40A2F-7C61-D640-B53E-1ABF623DE5FF}">
      <dgm:prSet/>
      <dgm:spPr/>
      <dgm:t>
        <a:bodyPr/>
        <a:lstStyle/>
        <a:p>
          <a:endParaRPr lang="fr-FR" sz="1800"/>
        </a:p>
      </dgm:t>
    </dgm:pt>
    <dgm:pt modelId="{3B4F3643-9E4A-2B44-85FF-7BD845C32551}">
      <dgm:prSet custT="1"/>
      <dgm:spPr/>
      <dgm:t>
        <a:bodyPr/>
        <a:lstStyle/>
        <a:p>
          <a:r>
            <a:rPr lang="fr-FR" sz="900" b="1" dirty="0"/>
            <a:t>Lien vers les PS des équipes de soins primaires (MT, IDE, pharmacien…)</a:t>
          </a:r>
        </a:p>
      </dgm:t>
    </dgm:pt>
    <dgm:pt modelId="{843B4355-067C-0C47-886C-5CDBCDC252F4}" type="parTrans" cxnId="{5E1C13A7-490D-F843-9654-FE2A3AB92EB2}">
      <dgm:prSet/>
      <dgm:spPr/>
      <dgm:t>
        <a:bodyPr/>
        <a:lstStyle/>
        <a:p>
          <a:endParaRPr lang="fr-FR" sz="1800"/>
        </a:p>
      </dgm:t>
    </dgm:pt>
    <dgm:pt modelId="{424B8F79-16D3-604F-B123-AB61433CABA2}" type="sibTrans" cxnId="{5E1C13A7-490D-F843-9654-FE2A3AB92EB2}">
      <dgm:prSet/>
      <dgm:spPr/>
      <dgm:t>
        <a:bodyPr/>
        <a:lstStyle/>
        <a:p>
          <a:endParaRPr lang="fr-FR" sz="1800"/>
        </a:p>
      </dgm:t>
    </dgm:pt>
    <dgm:pt modelId="{5FBB9338-9747-5C4E-9822-FE5D832ADC61}">
      <dgm:prSet custT="1"/>
      <dgm:spPr/>
      <dgm:t>
        <a:bodyPr/>
        <a:lstStyle/>
        <a:p>
          <a:r>
            <a:rPr lang="fr-FR" sz="900" b="1" dirty="0"/>
            <a:t>Lien vers les PS des équipes de soins primaires (MT, IDE, pharmacien…)</a:t>
          </a:r>
        </a:p>
      </dgm:t>
    </dgm:pt>
    <dgm:pt modelId="{A8D74D64-51A9-9745-ACFD-28F2CE442FC5}" type="parTrans" cxnId="{B2099A1F-7F9B-AC49-A6CB-8395A734FAB3}">
      <dgm:prSet/>
      <dgm:spPr/>
      <dgm:t>
        <a:bodyPr/>
        <a:lstStyle/>
        <a:p>
          <a:endParaRPr lang="fr-FR" sz="1800"/>
        </a:p>
      </dgm:t>
    </dgm:pt>
    <dgm:pt modelId="{8F950335-C7EC-5D4F-8BE9-FC0F7F1C6D85}" type="sibTrans" cxnId="{B2099A1F-7F9B-AC49-A6CB-8395A734FAB3}">
      <dgm:prSet/>
      <dgm:spPr/>
      <dgm:t>
        <a:bodyPr/>
        <a:lstStyle/>
        <a:p>
          <a:endParaRPr lang="fr-FR" sz="1800"/>
        </a:p>
      </dgm:t>
    </dgm:pt>
    <dgm:pt modelId="{2D326AF3-F650-5240-9B1B-4517BD2F2ABA}">
      <dgm:prSet custT="1"/>
      <dgm:spPr/>
      <dgm:t>
        <a:bodyPr/>
        <a:lstStyle/>
        <a:p>
          <a:r>
            <a:rPr lang="fr-FR" sz="800" dirty="0"/>
            <a:t>Conseil d’aller aux urgences</a:t>
          </a:r>
        </a:p>
      </dgm:t>
    </dgm:pt>
    <dgm:pt modelId="{D07F5266-D77F-3947-A664-5264D5A14041}" type="parTrans" cxnId="{C77A4514-CA44-0D4E-9E56-D66B830C4B98}">
      <dgm:prSet/>
      <dgm:spPr/>
      <dgm:t>
        <a:bodyPr/>
        <a:lstStyle/>
        <a:p>
          <a:endParaRPr lang="fr-FR" sz="1800"/>
        </a:p>
      </dgm:t>
    </dgm:pt>
    <dgm:pt modelId="{72BB7F4E-105B-994B-8EB8-686F0163C34B}" type="sibTrans" cxnId="{C77A4514-CA44-0D4E-9E56-D66B830C4B98}">
      <dgm:prSet/>
      <dgm:spPr/>
      <dgm:t>
        <a:bodyPr/>
        <a:lstStyle/>
        <a:p>
          <a:endParaRPr lang="fr-FR" sz="1800"/>
        </a:p>
      </dgm:t>
    </dgm:pt>
    <dgm:pt modelId="{939E2F4D-E791-BF41-AA88-952332378CEA}">
      <dgm:prSet custT="1"/>
      <dgm:spPr/>
      <dgm:t>
        <a:bodyPr/>
        <a:lstStyle/>
        <a:p>
          <a:r>
            <a:rPr lang="fr-FR" sz="800" dirty="0"/>
            <a:t>Transports vers un SAU</a:t>
          </a:r>
        </a:p>
      </dgm:t>
    </dgm:pt>
    <dgm:pt modelId="{92DF2BA2-2C1B-4947-A10B-0663CFF8D4B4}" type="parTrans" cxnId="{E3DE73B8-5028-E148-AA1A-86FE60CF4ACA}">
      <dgm:prSet/>
      <dgm:spPr/>
      <dgm:t>
        <a:bodyPr/>
        <a:lstStyle/>
        <a:p>
          <a:endParaRPr lang="fr-FR" sz="1800"/>
        </a:p>
      </dgm:t>
    </dgm:pt>
    <dgm:pt modelId="{37799713-72DF-364E-93D6-A4C452DB23D2}" type="sibTrans" cxnId="{E3DE73B8-5028-E148-AA1A-86FE60CF4ACA}">
      <dgm:prSet/>
      <dgm:spPr/>
      <dgm:t>
        <a:bodyPr/>
        <a:lstStyle/>
        <a:p>
          <a:endParaRPr lang="fr-FR" sz="1800"/>
        </a:p>
      </dgm:t>
    </dgm:pt>
    <dgm:pt modelId="{21C1D5E2-2879-634A-9FBD-034337EE2BC4}" type="pres">
      <dgm:prSet presAssocID="{16F13FE4-34D9-A141-94FC-ADB67AFC1BAD}" presName="Name0" presStyleCnt="0">
        <dgm:presLayoutVars>
          <dgm:chPref val="1"/>
          <dgm:dir/>
          <dgm:animOne val="branch"/>
          <dgm:animLvl val="lvl"/>
          <dgm:resizeHandles/>
        </dgm:presLayoutVars>
      </dgm:prSet>
      <dgm:spPr/>
      <dgm:t>
        <a:bodyPr/>
        <a:lstStyle/>
        <a:p>
          <a:endParaRPr lang="fr-FR"/>
        </a:p>
      </dgm:t>
    </dgm:pt>
    <dgm:pt modelId="{9F67AA92-EF5D-5F40-8934-E58FC64F17CD}" type="pres">
      <dgm:prSet presAssocID="{9E4552D3-0AB1-8141-BF13-337081322475}" presName="vertOne" presStyleCnt="0"/>
      <dgm:spPr/>
    </dgm:pt>
    <dgm:pt modelId="{2BA4ABF2-A77D-0840-AC65-156C21A01A9F}" type="pres">
      <dgm:prSet presAssocID="{9E4552D3-0AB1-8141-BF13-337081322475}" presName="txOne" presStyleLbl="node0" presStyleIdx="0" presStyleCnt="1" custScaleY="38359">
        <dgm:presLayoutVars>
          <dgm:chPref val="3"/>
        </dgm:presLayoutVars>
      </dgm:prSet>
      <dgm:spPr/>
      <dgm:t>
        <a:bodyPr/>
        <a:lstStyle/>
        <a:p>
          <a:endParaRPr lang="fr-FR"/>
        </a:p>
      </dgm:t>
    </dgm:pt>
    <dgm:pt modelId="{F8A747EA-5A66-4B44-B24D-58D84F6817A5}" type="pres">
      <dgm:prSet presAssocID="{9E4552D3-0AB1-8141-BF13-337081322475}" presName="parTransOne" presStyleCnt="0"/>
      <dgm:spPr/>
    </dgm:pt>
    <dgm:pt modelId="{B2BD639E-FAEB-264D-9839-AB2BFB10E3C2}" type="pres">
      <dgm:prSet presAssocID="{9E4552D3-0AB1-8141-BF13-337081322475}" presName="horzOne" presStyleCnt="0"/>
      <dgm:spPr/>
    </dgm:pt>
    <dgm:pt modelId="{BFB307B3-D8DA-1E40-903C-93BA1CBA5D0A}" type="pres">
      <dgm:prSet presAssocID="{57067156-140D-F047-97B3-134461847778}" presName="vertTwo" presStyleCnt="0"/>
      <dgm:spPr/>
    </dgm:pt>
    <dgm:pt modelId="{39B73A72-1724-0C45-8982-1EB8003400CA}" type="pres">
      <dgm:prSet presAssocID="{57067156-140D-F047-97B3-134461847778}" presName="txTwo" presStyleLbl="node2" presStyleIdx="0" presStyleCnt="2">
        <dgm:presLayoutVars>
          <dgm:chPref val="3"/>
        </dgm:presLayoutVars>
      </dgm:prSet>
      <dgm:spPr/>
      <dgm:t>
        <a:bodyPr/>
        <a:lstStyle/>
        <a:p>
          <a:endParaRPr lang="fr-FR"/>
        </a:p>
      </dgm:t>
    </dgm:pt>
    <dgm:pt modelId="{98EFF35D-99AE-1C4C-95EF-D26EE39810B8}" type="pres">
      <dgm:prSet presAssocID="{57067156-140D-F047-97B3-134461847778}" presName="parTransTwo" presStyleCnt="0"/>
      <dgm:spPr/>
    </dgm:pt>
    <dgm:pt modelId="{C6BC64B8-07DD-0A4C-99DC-8CD4851FC98F}" type="pres">
      <dgm:prSet presAssocID="{57067156-140D-F047-97B3-134461847778}" presName="horzTwo" presStyleCnt="0"/>
      <dgm:spPr/>
    </dgm:pt>
    <dgm:pt modelId="{2A96D861-230E-C44B-BADF-369CDE786D7F}" type="pres">
      <dgm:prSet presAssocID="{0FD1955F-393C-FA45-B3C9-FA53FA791E79}" presName="vertThree" presStyleCnt="0"/>
      <dgm:spPr/>
    </dgm:pt>
    <dgm:pt modelId="{AFC3A2B9-76E9-3E4D-BD4E-939F33E369BD}" type="pres">
      <dgm:prSet presAssocID="{0FD1955F-393C-FA45-B3C9-FA53FA791E79}" presName="txThree" presStyleLbl="node3" presStyleIdx="0" presStyleCnt="10">
        <dgm:presLayoutVars>
          <dgm:chPref val="3"/>
        </dgm:presLayoutVars>
      </dgm:prSet>
      <dgm:spPr/>
      <dgm:t>
        <a:bodyPr/>
        <a:lstStyle/>
        <a:p>
          <a:endParaRPr lang="fr-FR"/>
        </a:p>
      </dgm:t>
    </dgm:pt>
    <dgm:pt modelId="{F7A384B6-D683-7046-A441-99EEF4170AC2}" type="pres">
      <dgm:prSet presAssocID="{0FD1955F-393C-FA45-B3C9-FA53FA791E79}" presName="parTransThree" presStyleCnt="0"/>
      <dgm:spPr/>
    </dgm:pt>
    <dgm:pt modelId="{6A1E28F9-BD54-4340-9400-D8C8538D9110}" type="pres">
      <dgm:prSet presAssocID="{0FD1955F-393C-FA45-B3C9-FA53FA791E79}" presName="horzThree" presStyleCnt="0"/>
      <dgm:spPr/>
    </dgm:pt>
    <dgm:pt modelId="{5D7A3266-1508-D14D-8977-03E126DEA09F}" type="pres">
      <dgm:prSet presAssocID="{3FFF9F80-029A-EE4C-9B46-EE08530F1E58}" presName="vertFour" presStyleCnt="0">
        <dgm:presLayoutVars>
          <dgm:chPref val="3"/>
        </dgm:presLayoutVars>
      </dgm:prSet>
      <dgm:spPr/>
    </dgm:pt>
    <dgm:pt modelId="{25D02194-4FBA-ED47-AFCA-237EE2710303}" type="pres">
      <dgm:prSet presAssocID="{3FFF9F80-029A-EE4C-9B46-EE08530F1E58}" presName="txFour" presStyleLbl="node4" presStyleIdx="0" presStyleCnt="11">
        <dgm:presLayoutVars>
          <dgm:chPref val="3"/>
        </dgm:presLayoutVars>
      </dgm:prSet>
      <dgm:spPr/>
      <dgm:t>
        <a:bodyPr/>
        <a:lstStyle/>
        <a:p>
          <a:endParaRPr lang="fr-FR"/>
        </a:p>
      </dgm:t>
    </dgm:pt>
    <dgm:pt modelId="{D2A0EE6E-5CB2-6340-9231-1BD1B46C6394}" type="pres">
      <dgm:prSet presAssocID="{3FFF9F80-029A-EE4C-9B46-EE08530F1E58}" presName="horzFour" presStyleCnt="0"/>
      <dgm:spPr/>
    </dgm:pt>
    <dgm:pt modelId="{CDA72CAB-56BE-5E43-AE6C-ACF370536A28}" type="pres">
      <dgm:prSet presAssocID="{33E6C4DF-04C0-7B46-A171-AF45F4E5ED09}" presName="sibSpaceFour" presStyleCnt="0"/>
      <dgm:spPr/>
    </dgm:pt>
    <dgm:pt modelId="{5F92AE12-50A7-6541-8656-004164C614A2}" type="pres">
      <dgm:prSet presAssocID="{1EC6129F-0E0F-2F45-985A-107163CD3A33}" presName="vertFour" presStyleCnt="0">
        <dgm:presLayoutVars>
          <dgm:chPref val="3"/>
        </dgm:presLayoutVars>
      </dgm:prSet>
      <dgm:spPr/>
    </dgm:pt>
    <dgm:pt modelId="{108D4A4E-7F38-3A4F-B5A4-75F88989E9D0}" type="pres">
      <dgm:prSet presAssocID="{1EC6129F-0E0F-2F45-985A-107163CD3A33}" presName="txFour" presStyleLbl="node4" presStyleIdx="1" presStyleCnt="11">
        <dgm:presLayoutVars>
          <dgm:chPref val="3"/>
        </dgm:presLayoutVars>
      </dgm:prSet>
      <dgm:spPr/>
      <dgm:t>
        <a:bodyPr/>
        <a:lstStyle/>
        <a:p>
          <a:endParaRPr lang="fr-FR"/>
        </a:p>
      </dgm:t>
    </dgm:pt>
    <dgm:pt modelId="{A1E2A0D2-6A83-DE48-A1E1-8BB13E50F357}" type="pres">
      <dgm:prSet presAssocID="{1EC6129F-0E0F-2F45-985A-107163CD3A33}" presName="horzFour" presStyleCnt="0"/>
      <dgm:spPr/>
    </dgm:pt>
    <dgm:pt modelId="{D79F4892-A53C-EB40-A5DB-60B87143D1A8}" type="pres">
      <dgm:prSet presAssocID="{469E7EB4-0359-CA43-B995-13F49B1E767D}" presName="sibSpaceThree" presStyleCnt="0"/>
      <dgm:spPr/>
    </dgm:pt>
    <dgm:pt modelId="{89BDEA23-3478-704B-AC93-EE56339F6323}" type="pres">
      <dgm:prSet presAssocID="{ACA6C2DC-0829-604E-9E96-E253F26E9D7F}" presName="vertThree" presStyleCnt="0"/>
      <dgm:spPr/>
    </dgm:pt>
    <dgm:pt modelId="{3624FEAF-5787-A841-B130-35B236003F64}" type="pres">
      <dgm:prSet presAssocID="{ACA6C2DC-0829-604E-9E96-E253F26E9D7F}" presName="txThree" presStyleLbl="node3" presStyleIdx="1" presStyleCnt="10">
        <dgm:presLayoutVars>
          <dgm:chPref val="3"/>
        </dgm:presLayoutVars>
      </dgm:prSet>
      <dgm:spPr/>
      <dgm:t>
        <a:bodyPr/>
        <a:lstStyle/>
        <a:p>
          <a:endParaRPr lang="fr-FR"/>
        </a:p>
      </dgm:t>
    </dgm:pt>
    <dgm:pt modelId="{BC3F5840-E85E-B040-AF59-EB9F33E8B2EE}" type="pres">
      <dgm:prSet presAssocID="{ACA6C2DC-0829-604E-9E96-E253F26E9D7F}" presName="horzThree" presStyleCnt="0"/>
      <dgm:spPr/>
    </dgm:pt>
    <dgm:pt modelId="{87C354E2-EDA9-2B4A-92CF-6E8AE21EB4E9}" type="pres">
      <dgm:prSet presAssocID="{37BCCCE0-CADB-1444-BBF5-B0F012ED1127}" presName="sibSpaceThree" presStyleCnt="0"/>
      <dgm:spPr/>
    </dgm:pt>
    <dgm:pt modelId="{3FF7AC70-3CD3-2248-B213-29B9A0D9FA10}" type="pres">
      <dgm:prSet presAssocID="{6B5FA43C-5C7F-6B45-B744-915ED72DA9B6}" presName="vertThree" presStyleCnt="0"/>
      <dgm:spPr/>
    </dgm:pt>
    <dgm:pt modelId="{CB62AFE8-7B9C-CF42-BB5C-9577D87BDEEE}" type="pres">
      <dgm:prSet presAssocID="{6B5FA43C-5C7F-6B45-B744-915ED72DA9B6}" presName="txThree" presStyleLbl="node3" presStyleIdx="2" presStyleCnt="10">
        <dgm:presLayoutVars>
          <dgm:chPref val="3"/>
        </dgm:presLayoutVars>
      </dgm:prSet>
      <dgm:spPr/>
      <dgm:t>
        <a:bodyPr/>
        <a:lstStyle/>
        <a:p>
          <a:endParaRPr lang="fr-FR"/>
        </a:p>
      </dgm:t>
    </dgm:pt>
    <dgm:pt modelId="{C94BE00A-1827-0D4F-9E63-A09A6FFADCBD}" type="pres">
      <dgm:prSet presAssocID="{6B5FA43C-5C7F-6B45-B744-915ED72DA9B6}" presName="parTransThree" presStyleCnt="0"/>
      <dgm:spPr/>
    </dgm:pt>
    <dgm:pt modelId="{E2E7AD24-FEBD-6342-91D9-93C0E687C0EC}" type="pres">
      <dgm:prSet presAssocID="{6B5FA43C-5C7F-6B45-B744-915ED72DA9B6}" presName="horzThree" presStyleCnt="0"/>
      <dgm:spPr/>
    </dgm:pt>
    <dgm:pt modelId="{4258B7AC-EC66-6B4E-BAE5-1A56E0D34801}" type="pres">
      <dgm:prSet presAssocID="{3B4F3643-9E4A-2B44-85FF-7BD845C32551}" presName="vertFour" presStyleCnt="0">
        <dgm:presLayoutVars>
          <dgm:chPref val="3"/>
        </dgm:presLayoutVars>
      </dgm:prSet>
      <dgm:spPr/>
    </dgm:pt>
    <dgm:pt modelId="{E24546A3-F49B-A349-A8E8-4DDEB98612CF}" type="pres">
      <dgm:prSet presAssocID="{3B4F3643-9E4A-2B44-85FF-7BD845C32551}" presName="txFour" presStyleLbl="node4" presStyleIdx="2" presStyleCnt="11">
        <dgm:presLayoutVars>
          <dgm:chPref val="3"/>
        </dgm:presLayoutVars>
      </dgm:prSet>
      <dgm:spPr/>
      <dgm:t>
        <a:bodyPr/>
        <a:lstStyle/>
        <a:p>
          <a:endParaRPr lang="fr-FR"/>
        </a:p>
      </dgm:t>
    </dgm:pt>
    <dgm:pt modelId="{792BF048-816F-8C4E-B8FB-733E30A46406}" type="pres">
      <dgm:prSet presAssocID="{3B4F3643-9E4A-2B44-85FF-7BD845C32551}" presName="horzFour" presStyleCnt="0"/>
      <dgm:spPr/>
    </dgm:pt>
    <dgm:pt modelId="{87275B8B-9EB6-A747-8DE8-36D249B63AE1}" type="pres">
      <dgm:prSet presAssocID="{CEA50C87-2564-9B47-A358-D0FA03A78F7C}" presName="sibSpaceThree" presStyleCnt="0"/>
      <dgm:spPr/>
    </dgm:pt>
    <dgm:pt modelId="{5DA4772F-864A-FA4E-99B6-56BEA7607542}" type="pres">
      <dgm:prSet presAssocID="{6E2202E1-8565-8746-A84F-E5010B4015F9}" presName="vertThree" presStyleCnt="0"/>
      <dgm:spPr/>
    </dgm:pt>
    <dgm:pt modelId="{8E3756B8-737A-8B44-A31E-8A6333077B4A}" type="pres">
      <dgm:prSet presAssocID="{6E2202E1-8565-8746-A84F-E5010B4015F9}" presName="txThree" presStyleLbl="node3" presStyleIdx="3" presStyleCnt="10">
        <dgm:presLayoutVars>
          <dgm:chPref val="3"/>
        </dgm:presLayoutVars>
      </dgm:prSet>
      <dgm:spPr/>
      <dgm:t>
        <a:bodyPr/>
        <a:lstStyle/>
        <a:p>
          <a:endParaRPr lang="fr-FR"/>
        </a:p>
      </dgm:t>
    </dgm:pt>
    <dgm:pt modelId="{C95C9C99-03C2-DE43-AD67-ACAD63E157D8}" type="pres">
      <dgm:prSet presAssocID="{6E2202E1-8565-8746-A84F-E5010B4015F9}" presName="parTransThree" presStyleCnt="0"/>
      <dgm:spPr/>
    </dgm:pt>
    <dgm:pt modelId="{E8810346-568A-7648-AF3B-C3E6D7480809}" type="pres">
      <dgm:prSet presAssocID="{6E2202E1-8565-8746-A84F-E5010B4015F9}" presName="horzThree" presStyleCnt="0"/>
      <dgm:spPr/>
    </dgm:pt>
    <dgm:pt modelId="{A0F16D02-05D8-D642-B8CA-14E41AD6DF86}" type="pres">
      <dgm:prSet presAssocID="{5FBB9338-9747-5C4E-9822-FE5D832ADC61}" presName="vertFour" presStyleCnt="0">
        <dgm:presLayoutVars>
          <dgm:chPref val="3"/>
        </dgm:presLayoutVars>
      </dgm:prSet>
      <dgm:spPr/>
    </dgm:pt>
    <dgm:pt modelId="{EEBE9728-AEDB-6443-99FC-3BD1265E4672}" type="pres">
      <dgm:prSet presAssocID="{5FBB9338-9747-5C4E-9822-FE5D832ADC61}" presName="txFour" presStyleLbl="node4" presStyleIdx="3" presStyleCnt="11">
        <dgm:presLayoutVars>
          <dgm:chPref val="3"/>
        </dgm:presLayoutVars>
      </dgm:prSet>
      <dgm:spPr/>
      <dgm:t>
        <a:bodyPr/>
        <a:lstStyle/>
        <a:p>
          <a:endParaRPr lang="fr-FR"/>
        </a:p>
      </dgm:t>
    </dgm:pt>
    <dgm:pt modelId="{29680333-FD73-4A43-8D30-3790D2AD2F9F}" type="pres">
      <dgm:prSet presAssocID="{5FBB9338-9747-5C4E-9822-FE5D832ADC61}" presName="horzFour" presStyleCnt="0"/>
      <dgm:spPr/>
    </dgm:pt>
    <dgm:pt modelId="{9BD75219-B965-8A46-923E-029F823D5021}" type="pres">
      <dgm:prSet presAssocID="{E271E92E-421E-0B43-97C9-36D2D3A8C4CA}" presName="sibSpaceTwo" presStyleCnt="0"/>
      <dgm:spPr/>
    </dgm:pt>
    <dgm:pt modelId="{A6F24DCA-0564-6D4C-AB2E-58EB2D6646DD}" type="pres">
      <dgm:prSet presAssocID="{9494B472-90D7-3B42-8D09-8DA27E4B5429}" presName="vertTwo" presStyleCnt="0"/>
      <dgm:spPr/>
    </dgm:pt>
    <dgm:pt modelId="{17EEF277-3987-9742-8192-7107DA07AFD1}" type="pres">
      <dgm:prSet presAssocID="{9494B472-90D7-3B42-8D09-8DA27E4B5429}" presName="txTwo" presStyleLbl="node2" presStyleIdx="1" presStyleCnt="2">
        <dgm:presLayoutVars>
          <dgm:chPref val="3"/>
        </dgm:presLayoutVars>
      </dgm:prSet>
      <dgm:spPr/>
      <dgm:t>
        <a:bodyPr/>
        <a:lstStyle/>
        <a:p>
          <a:endParaRPr lang="fr-FR"/>
        </a:p>
      </dgm:t>
    </dgm:pt>
    <dgm:pt modelId="{FB2C16A6-3688-5D4F-BCEB-F4DF9FCFFE01}" type="pres">
      <dgm:prSet presAssocID="{9494B472-90D7-3B42-8D09-8DA27E4B5429}" presName="parTransTwo" presStyleCnt="0"/>
      <dgm:spPr/>
    </dgm:pt>
    <dgm:pt modelId="{512E9D74-3A0E-414F-928A-B8C2F132239B}" type="pres">
      <dgm:prSet presAssocID="{9494B472-90D7-3B42-8D09-8DA27E4B5429}" presName="horzTwo" presStyleCnt="0"/>
      <dgm:spPr/>
    </dgm:pt>
    <dgm:pt modelId="{FE47D712-9635-144A-9AF8-3763C68453AE}" type="pres">
      <dgm:prSet presAssocID="{6EE9B2CB-D7C9-3744-A706-84AA8FB54163}" presName="vertThree" presStyleCnt="0"/>
      <dgm:spPr/>
    </dgm:pt>
    <dgm:pt modelId="{76407EA7-2797-4A4E-9FBB-342BD90F12C9}" type="pres">
      <dgm:prSet presAssocID="{6EE9B2CB-D7C9-3744-A706-84AA8FB54163}" presName="txThree" presStyleLbl="node3" presStyleIdx="4" presStyleCnt="10">
        <dgm:presLayoutVars>
          <dgm:chPref val="3"/>
        </dgm:presLayoutVars>
      </dgm:prSet>
      <dgm:spPr/>
      <dgm:t>
        <a:bodyPr/>
        <a:lstStyle/>
        <a:p>
          <a:endParaRPr lang="fr-FR"/>
        </a:p>
      </dgm:t>
    </dgm:pt>
    <dgm:pt modelId="{7ED20008-7801-464D-A7CA-B5999D630CD5}" type="pres">
      <dgm:prSet presAssocID="{6EE9B2CB-D7C9-3744-A706-84AA8FB54163}" presName="parTransThree" presStyleCnt="0"/>
      <dgm:spPr/>
    </dgm:pt>
    <dgm:pt modelId="{438EB439-F7CA-8D45-BB11-261BFBE0EBBC}" type="pres">
      <dgm:prSet presAssocID="{6EE9B2CB-D7C9-3744-A706-84AA8FB54163}" presName="horzThree" presStyleCnt="0"/>
      <dgm:spPr/>
    </dgm:pt>
    <dgm:pt modelId="{101B8F13-0ADD-9847-A6B5-8D5A0BC03AC3}" type="pres">
      <dgm:prSet presAssocID="{A6F79586-861F-0745-9147-08E256C2AEAB}" presName="vertFour" presStyleCnt="0">
        <dgm:presLayoutVars>
          <dgm:chPref val="3"/>
        </dgm:presLayoutVars>
      </dgm:prSet>
      <dgm:spPr/>
    </dgm:pt>
    <dgm:pt modelId="{E1F2FBB5-43E0-4D45-B6EE-3FFC03032056}" type="pres">
      <dgm:prSet presAssocID="{A6F79586-861F-0745-9147-08E256C2AEAB}" presName="txFour" presStyleLbl="node4" presStyleIdx="4" presStyleCnt="11">
        <dgm:presLayoutVars>
          <dgm:chPref val="3"/>
        </dgm:presLayoutVars>
      </dgm:prSet>
      <dgm:spPr/>
      <dgm:t>
        <a:bodyPr/>
        <a:lstStyle/>
        <a:p>
          <a:endParaRPr lang="fr-FR"/>
        </a:p>
      </dgm:t>
    </dgm:pt>
    <dgm:pt modelId="{D6E17F8F-1B03-D24D-B4E8-D73F1EB561D5}" type="pres">
      <dgm:prSet presAssocID="{A6F79586-861F-0745-9147-08E256C2AEAB}" presName="horzFour" presStyleCnt="0"/>
      <dgm:spPr/>
    </dgm:pt>
    <dgm:pt modelId="{166A5272-5CEE-C346-8E69-F5D7C97EC89C}" type="pres">
      <dgm:prSet presAssocID="{39AE7888-FADA-0D48-88A3-B1BD3F45B04A}" presName="sibSpaceFour" presStyleCnt="0"/>
      <dgm:spPr/>
    </dgm:pt>
    <dgm:pt modelId="{EA5544B2-81DD-7C46-BA4D-4D3A1D66FD59}" type="pres">
      <dgm:prSet presAssocID="{88D2EE97-FCB3-3D4C-BD0D-58E6229EC977}" presName="vertFour" presStyleCnt="0">
        <dgm:presLayoutVars>
          <dgm:chPref val="3"/>
        </dgm:presLayoutVars>
      </dgm:prSet>
      <dgm:spPr/>
    </dgm:pt>
    <dgm:pt modelId="{661BC217-4B80-8345-86C8-B37DAC7E32F3}" type="pres">
      <dgm:prSet presAssocID="{88D2EE97-FCB3-3D4C-BD0D-58E6229EC977}" presName="txFour" presStyleLbl="node4" presStyleIdx="5" presStyleCnt="11">
        <dgm:presLayoutVars>
          <dgm:chPref val="3"/>
        </dgm:presLayoutVars>
      </dgm:prSet>
      <dgm:spPr/>
      <dgm:t>
        <a:bodyPr/>
        <a:lstStyle/>
        <a:p>
          <a:endParaRPr lang="fr-FR"/>
        </a:p>
      </dgm:t>
    </dgm:pt>
    <dgm:pt modelId="{0F7319DD-5838-0449-9772-1A1385062EE8}" type="pres">
      <dgm:prSet presAssocID="{88D2EE97-FCB3-3D4C-BD0D-58E6229EC977}" presName="horzFour" presStyleCnt="0"/>
      <dgm:spPr/>
    </dgm:pt>
    <dgm:pt modelId="{34B8B2D8-5A3D-5847-A342-3B40DD376C80}" type="pres">
      <dgm:prSet presAssocID="{018D2A53-3A3F-7942-A206-275D1CEFDA3D}" presName="sibSpaceThree" presStyleCnt="0"/>
      <dgm:spPr/>
    </dgm:pt>
    <dgm:pt modelId="{F99B4A2B-FD6F-6349-8BF1-72F9A8BB16CC}" type="pres">
      <dgm:prSet presAssocID="{B0136343-ECDD-374A-8EAC-FDEA8971AADA}" presName="vertThree" presStyleCnt="0"/>
      <dgm:spPr/>
    </dgm:pt>
    <dgm:pt modelId="{0299F05F-109C-534D-A81A-51F065A978E6}" type="pres">
      <dgm:prSet presAssocID="{B0136343-ECDD-374A-8EAC-FDEA8971AADA}" presName="txThree" presStyleLbl="node3" presStyleIdx="5" presStyleCnt="10">
        <dgm:presLayoutVars>
          <dgm:chPref val="3"/>
        </dgm:presLayoutVars>
      </dgm:prSet>
      <dgm:spPr/>
      <dgm:t>
        <a:bodyPr/>
        <a:lstStyle/>
        <a:p>
          <a:endParaRPr lang="fr-FR"/>
        </a:p>
      </dgm:t>
    </dgm:pt>
    <dgm:pt modelId="{A165DE72-A63D-574C-98DA-E16D71698B6F}" type="pres">
      <dgm:prSet presAssocID="{B0136343-ECDD-374A-8EAC-FDEA8971AADA}" presName="parTransThree" presStyleCnt="0"/>
      <dgm:spPr/>
    </dgm:pt>
    <dgm:pt modelId="{4038C370-D644-9B4E-9A0B-C669F9E243E9}" type="pres">
      <dgm:prSet presAssocID="{B0136343-ECDD-374A-8EAC-FDEA8971AADA}" presName="horzThree" presStyleCnt="0"/>
      <dgm:spPr/>
    </dgm:pt>
    <dgm:pt modelId="{248A26E2-4B6B-E34F-9073-1B0DBAF12ADE}" type="pres">
      <dgm:prSet presAssocID="{2D326AF3-F650-5240-9B1B-4517BD2F2ABA}" presName="vertFour" presStyleCnt="0">
        <dgm:presLayoutVars>
          <dgm:chPref val="3"/>
        </dgm:presLayoutVars>
      </dgm:prSet>
      <dgm:spPr/>
    </dgm:pt>
    <dgm:pt modelId="{874A050B-EFC1-4845-81B1-72592DDD6825}" type="pres">
      <dgm:prSet presAssocID="{2D326AF3-F650-5240-9B1B-4517BD2F2ABA}" presName="txFour" presStyleLbl="node4" presStyleIdx="6" presStyleCnt="11">
        <dgm:presLayoutVars>
          <dgm:chPref val="3"/>
        </dgm:presLayoutVars>
      </dgm:prSet>
      <dgm:spPr/>
      <dgm:t>
        <a:bodyPr/>
        <a:lstStyle/>
        <a:p>
          <a:endParaRPr lang="fr-FR"/>
        </a:p>
      </dgm:t>
    </dgm:pt>
    <dgm:pt modelId="{99F2364F-59CE-2041-9684-9BBFAD3AD376}" type="pres">
      <dgm:prSet presAssocID="{2D326AF3-F650-5240-9B1B-4517BD2F2ABA}" presName="horzFour" presStyleCnt="0"/>
      <dgm:spPr/>
    </dgm:pt>
    <dgm:pt modelId="{40BBAA6E-B1D6-924D-A918-916E80A937DE}" type="pres">
      <dgm:prSet presAssocID="{72BB7F4E-105B-994B-8EB8-686F0163C34B}" presName="sibSpaceFour" presStyleCnt="0"/>
      <dgm:spPr/>
    </dgm:pt>
    <dgm:pt modelId="{553F426F-7EA8-1E44-B558-E143644B6E94}" type="pres">
      <dgm:prSet presAssocID="{939E2F4D-E791-BF41-AA88-952332378CEA}" presName="vertFour" presStyleCnt="0">
        <dgm:presLayoutVars>
          <dgm:chPref val="3"/>
        </dgm:presLayoutVars>
      </dgm:prSet>
      <dgm:spPr/>
    </dgm:pt>
    <dgm:pt modelId="{ADC4B000-22BC-6D4C-A11E-66377D663183}" type="pres">
      <dgm:prSet presAssocID="{939E2F4D-E791-BF41-AA88-952332378CEA}" presName="txFour" presStyleLbl="node4" presStyleIdx="7" presStyleCnt="11">
        <dgm:presLayoutVars>
          <dgm:chPref val="3"/>
        </dgm:presLayoutVars>
      </dgm:prSet>
      <dgm:spPr/>
      <dgm:t>
        <a:bodyPr/>
        <a:lstStyle/>
        <a:p>
          <a:endParaRPr lang="fr-FR"/>
        </a:p>
      </dgm:t>
    </dgm:pt>
    <dgm:pt modelId="{2803E6E0-94A7-E245-A17E-179AA6EC8D04}" type="pres">
      <dgm:prSet presAssocID="{939E2F4D-E791-BF41-AA88-952332378CEA}" presName="horzFour" presStyleCnt="0"/>
      <dgm:spPr/>
    </dgm:pt>
    <dgm:pt modelId="{AECFA09E-208B-D149-8464-F52098D42B25}" type="pres">
      <dgm:prSet presAssocID="{1A51BC82-AC1A-8245-AFE2-D8ADD689F6C8}" presName="sibSpaceThree" presStyleCnt="0"/>
      <dgm:spPr/>
    </dgm:pt>
    <dgm:pt modelId="{5BA43A85-E7E8-F94C-BE43-90AD9B942099}" type="pres">
      <dgm:prSet presAssocID="{16308FDE-1D4F-F94B-AC01-46E36CF70041}" presName="vertThree" presStyleCnt="0"/>
      <dgm:spPr/>
    </dgm:pt>
    <dgm:pt modelId="{BA5DA603-DEB1-ED4B-ABBF-2EE8344C9E51}" type="pres">
      <dgm:prSet presAssocID="{16308FDE-1D4F-F94B-AC01-46E36CF70041}" presName="txThree" presStyleLbl="node3" presStyleIdx="6" presStyleCnt="10">
        <dgm:presLayoutVars>
          <dgm:chPref val="3"/>
        </dgm:presLayoutVars>
      </dgm:prSet>
      <dgm:spPr/>
      <dgm:t>
        <a:bodyPr/>
        <a:lstStyle/>
        <a:p>
          <a:endParaRPr lang="fr-FR"/>
        </a:p>
      </dgm:t>
    </dgm:pt>
    <dgm:pt modelId="{F0A77094-AB53-7B46-B970-9F93B77A81EE}" type="pres">
      <dgm:prSet presAssocID="{16308FDE-1D4F-F94B-AC01-46E36CF70041}" presName="parTransThree" presStyleCnt="0"/>
      <dgm:spPr/>
    </dgm:pt>
    <dgm:pt modelId="{8BB91126-73C4-A44A-9BC6-858FD32F1071}" type="pres">
      <dgm:prSet presAssocID="{16308FDE-1D4F-F94B-AC01-46E36CF70041}" presName="horzThree" presStyleCnt="0"/>
      <dgm:spPr/>
    </dgm:pt>
    <dgm:pt modelId="{521EB48A-8D6A-6E45-921B-31536FA67177}" type="pres">
      <dgm:prSet presAssocID="{7AF9F95F-C2AE-244A-9450-B3AB7277586D}" presName="vertFour" presStyleCnt="0">
        <dgm:presLayoutVars>
          <dgm:chPref val="3"/>
        </dgm:presLayoutVars>
      </dgm:prSet>
      <dgm:spPr/>
    </dgm:pt>
    <dgm:pt modelId="{56B2DC6A-6315-B648-9449-DAB75C02A69E}" type="pres">
      <dgm:prSet presAssocID="{7AF9F95F-C2AE-244A-9450-B3AB7277586D}" presName="txFour" presStyleLbl="node4" presStyleIdx="8" presStyleCnt="11">
        <dgm:presLayoutVars>
          <dgm:chPref val="3"/>
        </dgm:presLayoutVars>
      </dgm:prSet>
      <dgm:spPr/>
      <dgm:t>
        <a:bodyPr/>
        <a:lstStyle/>
        <a:p>
          <a:endParaRPr lang="fr-FR"/>
        </a:p>
      </dgm:t>
    </dgm:pt>
    <dgm:pt modelId="{5DC67513-D1FC-C744-8353-103750DA96EA}" type="pres">
      <dgm:prSet presAssocID="{7AF9F95F-C2AE-244A-9450-B3AB7277586D}" presName="horzFour" presStyleCnt="0"/>
      <dgm:spPr/>
    </dgm:pt>
    <dgm:pt modelId="{E30D6C20-EC55-1241-AA3F-5611AE3CCA1C}" type="pres">
      <dgm:prSet presAssocID="{BDF2A723-1688-284B-8397-2740FEB9C525}" presName="sibSpaceFour" presStyleCnt="0"/>
      <dgm:spPr/>
    </dgm:pt>
    <dgm:pt modelId="{C37E558D-CE89-6E4F-8FFC-7076644E14FF}" type="pres">
      <dgm:prSet presAssocID="{69514178-27FD-CF47-89F1-D49848D06C3E}" presName="vertFour" presStyleCnt="0">
        <dgm:presLayoutVars>
          <dgm:chPref val="3"/>
        </dgm:presLayoutVars>
      </dgm:prSet>
      <dgm:spPr/>
    </dgm:pt>
    <dgm:pt modelId="{1448BB29-632D-5D46-9AD2-9607E5A821AE}" type="pres">
      <dgm:prSet presAssocID="{69514178-27FD-CF47-89F1-D49848D06C3E}" presName="txFour" presStyleLbl="node4" presStyleIdx="9" presStyleCnt="11">
        <dgm:presLayoutVars>
          <dgm:chPref val="3"/>
        </dgm:presLayoutVars>
      </dgm:prSet>
      <dgm:spPr/>
      <dgm:t>
        <a:bodyPr/>
        <a:lstStyle/>
        <a:p>
          <a:endParaRPr lang="fr-FR"/>
        </a:p>
      </dgm:t>
    </dgm:pt>
    <dgm:pt modelId="{25505B38-D49D-C944-8305-BAE5663CFCA3}" type="pres">
      <dgm:prSet presAssocID="{69514178-27FD-CF47-89F1-D49848D06C3E}" presName="horzFour" presStyleCnt="0"/>
      <dgm:spPr/>
    </dgm:pt>
    <dgm:pt modelId="{3B5A6022-D850-9B43-AA39-790461EEE604}" type="pres">
      <dgm:prSet presAssocID="{6C3E438C-6945-8C47-814C-0EB454547A52}" presName="sibSpaceThree" presStyleCnt="0"/>
      <dgm:spPr/>
    </dgm:pt>
    <dgm:pt modelId="{D36796B8-4F84-FE4D-8E13-978466E0A210}" type="pres">
      <dgm:prSet presAssocID="{248A59F2-C39E-FC4D-8419-4D8420257A37}" presName="vertThree" presStyleCnt="0"/>
      <dgm:spPr/>
    </dgm:pt>
    <dgm:pt modelId="{4B0A3F14-4377-5B4D-94E4-2827144D1055}" type="pres">
      <dgm:prSet presAssocID="{248A59F2-C39E-FC4D-8419-4D8420257A37}" presName="txThree" presStyleLbl="node3" presStyleIdx="7" presStyleCnt="10">
        <dgm:presLayoutVars>
          <dgm:chPref val="3"/>
        </dgm:presLayoutVars>
      </dgm:prSet>
      <dgm:spPr/>
      <dgm:t>
        <a:bodyPr/>
        <a:lstStyle/>
        <a:p>
          <a:endParaRPr lang="fr-FR"/>
        </a:p>
      </dgm:t>
    </dgm:pt>
    <dgm:pt modelId="{077A6FF8-0F16-8041-9ED6-C7E3FB0E453E}" type="pres">
      <dgm:prSet presAssocID="{248A59F2-C39E-FC4D-8419-4D8420257A37}" presName="parTransThree" presStyleCnt="0"/>
      <dgm:spPr/>
    </dgm:pt>
    <dgm:pt modelId="{EBC26C41-CD2B-CC41-8E70-B540D254C750}" type="pres">
      <dgm:prSet presAssocID="{248A59F2-C39E-FC4D-8419-4D8420257A37}" presName="horzThree" presStyleCnt="0"/>
      <dgm:spPr/>
    </dgm:pt>
    <dgm:pt modelId="{31643E04-F4F1-C342-A047-0DCDE112493C}" type="pres">
      <dgm:prSet presAssocID="{25D7E276-8512-614C-B9DD-EA6E339DA59F}" presName="vertFour" presStyleCnt="0">
        <dgm:presLayoutVars>
          <dgm:chPref val="3"/>
        </dgm:presLayoutVars>
      </dgm:prSet>
      <dgm:spPr/>
    </dgm:pt>
    <dgm:pt modelId="{51E85567-E764-EF41-9D6A-00E96BC103C2}" type="pres">
      <dgm:prSet presAssocID="{25D7E276-8512-614C-B9DD-EA6E339DA59F}" presName="txFour" presStyleLbl="node4" presStyleIdx="10" presStyleCnt="11">
        <dgm:presLayoutVars>
          <dgm:chPref val="3"/>
        </dgm:presLayoutVars>
      </dgm:prSet>
      <dgm:spPr/>
      <dgm:t>
        <a:bodyPr/>
        <a:lstStyle/>
        <a:p>
          <a:endParaRPr lang="fr-FR"/>
        </a:p>
      </dgm:t>
    </dgm:pt>
    <dgm:pt modelId="{85911045-40E7-C248-81D3-D42AA5F312F8}" type="pres">
      <dgm:prSet presAssocID="{25D7E276-8512-614C-B9DD-EA6E339DA59F}" presName="horzFour" presStyleCnt="0"/>
      <dgm:spPr/>
    </dgm:pt>
    <dgm:pt modelId="{3BECD648-2EBF-F24E-BF70-1E75188A6E2A}" type="pres">
      <dgm:prSet presAssocID="{39000797-48F9-2C4C-89B0-6B1A67D8DCE9}" presName="sibSpaceThree" presStyleCnt="0"/>
      <dgm:spPr/>
    </dgm:pt>
    <dgm:pt modelId="{14F8A966-D37B-F345-A8AD-67ADC2EC46A5}" type="pres">
      <dgm:prSet presAssocID="{8EED6E67-0203-BE42-8C20-3B1CBD6E0ED5}" presName="vertThree" presStyleCnt="0"/>
      <dgm:spPr/>
    </dgm:pt>
    <dgm:pt modelId="{B020A54A-CD82-3C49-9125-CACADBD4D844}" type="pres">
      <dgm:prSet presAssocID="{8EED6E67-0203-BE42-8C20-3B1CBD6E0ED5}" presName="txThree" presStyleLbl="node3" presStyleIdx="8" presStyleCnt="10">
        <dgm:presLayoutVars>
          <dgm:chPref val="3"/>
        </dgm:presLayoutVars>
      </dgm:prSet>
      <dgm:spPr/>
      <dgm:t>
        <a:bodyPr/>
        <a:lstStyle/>
        <a:p>
          <a:endParaRPr lang="fr-FR"/>
        </a:p>
      </dgm:t>
    </dgm:pt>
    <dgm:pt modelId="{B1200D0A-5D54-5B4A-9CA4-80C706DEAD33}" type="pres">
      <dgm:prSet presAssocID="{8EED6E67-0203-BE42-8C20-3B1CBD6E0ED5}" presName="horzThree" presStyleCnt="0"/>
      <dgm:spPr/>
    </dgm:pt>
    <dgm:pt modelId="{31389C2E-C38B-6948-B068-9E6D7692D114}" type="pres">
      <dgm:prSet presAssocID="{1FAB1136-C4F3-C44B-BF1F-F53423FE177E}" presName="sibSpaceThree" presStyleCnt="0"/>
      <dgm:spPr/>
    </dgm:pt>
    <dgm:pt modelId="{AF9F3101-F57E-7045-8AE6-B6AC7700E65F}" type="pres">
      <dgm:prSet presAssocID="{DABD006B-A0CB-8E4E-A16D-1837B1FCB5AD}" presName="vertThree" presStyleCnt="0"/>
      <dgm:spPr/>
    </dgm:pt>
    <dgm:pt modelId="{72506A9B-6086-814E-96CA-BBBC0F6507AE}" type="pres">
      <dgm:prSet presAssocID="{DABD006B-A0CB-8E4E-A16D-1837B1FCB5AD}" presName="txThree" presStyleLbl="node3" presStyleIdx="9" presStyleCnt="10">
        <dgm:presLayoutVars>
          <dgm:chPref val="3"/>
        </dgm:presLayoutVars>
      </dgm:prSet>
      <dgm:spPr/>
      <dgm:t>
        <a:bodyPr/>
        <a:lstStyle/>
        <a:p>
          <a:endParaRPr lang="fr-FR"/>
        </a:p>
      </dgm:t>
    </dgm:pt>
    <dgm:pt modelId="{8DEAF914-2463-5147-8A06-09E8B3B8BE00}" type="pres">
      <dgm:prSet presAssocID="{DABD006B-A0CB-8E4E-A16D-1837B1FCB5AD}" presName="horzThree" presStyleCnt="0"/>
      <dgm:spPr/>
    </dgm:pt>
  </dgm:ptLst>
  <dgm:cxnLst>
    <dgm:cxn modelId="{A37B855D-3F38-9A4B-82F3-451700659243}" type="presOf" srcId="{57067156-140D-F047-97B3-134461847778}" destId="{39B73A72-1724-0C45-8982-1EB8003400CA}" srcOrd="0" destOrd="0" presId="urn:microsoft.com/office/officeart/2005/8/layout/hierarchy4"/>
    <dgm:cxn modelId="{0E6CD59F-C60F-D54D-9088-34DACE46C395}" srcId="{0FD1955F-393C-FA45-B3C9-FA53FA791E79}" destId="{1EC6129F-0E0F-2F45-985A-107163CD3A33}" srcOrd="1" destOrd="0" parTransId="{FAB7B2ED-E4EC-7041-957F-55305C94F825}" sibTransId="{E43E7255-1914-5C49-AB3E-B0EF8757AF8F}"/>
    <dgm:cxn modelId="{1D8D798D-3F46-D844-A24F-DFC878667057}" srcId="{9E4552D3-0AB1-8141-BF13-337081322475}" destId="{9494B472-90D7-3B42-8D09-8DA27E4B5429}" srcOrd="1" destOrd="0" parTransId="{7D9CEAD6-729B-3042-9EAF-D085DE30C3FB}" sibTransId="{5EB87380-6BB7-2946-9253-8B5BBF33C1DF}"/>
    <dgm:cxn modelId="{7646BADF-73A7-E949-A871-1BABD1218593}" srcId="{9494B472-90D7-3B42-8D09-8DA27E4B5429}" destId="{B0136343-ECDD-374A-8EAC-FDEA8971AADA}" srcOrd="1" destOrd="0" parTransId="{61E2F26B-5E8C-C041-A18A-FBDEEE763788}" sibTransId="{1A51BC82-AC1A-8245-AFE2-D8ADD689F6C8}"/>
    <dgm:cxn modelId="{2DAF9187-C931-4F41-AE8D-C04C1DC21559}" srcId="{0FD1955F-393C-FA45-B3C9-FA53FA791E79}" destId="{3FFF9F80-029A-EE4C-9B46-EE08530F1E58}" srcOrd="0" destOrd="0" parTransId="{58EB7FB6-A11F-D84E-839F-4341D510F062}" sibTransId="{33E6C4DF-04C0-7B46-A171-AF45F4E5ED09}"/>
    <dgm:cxn modelId="{CE37CF29-ED20-1543-8121-D8F1E1368E45}" srcId="{9494B472-90D7-3B42-8D09-8DA27E4B5429}" destId="{6EE9B2CB-D7C9-3744-A706-84AA8FB54163}" srcOrd="0" destOrd="0" parTransId="{FB69B95F-B31F-7744-ABB7-F7A0D3F45141}" sibTransId="{018D2A53-3A3F-7942-A206-275D1CEFDA3D}"/>
    <dgm:cxn modelId="{F38A8016-F007-EB40-ABAD-0158B5F28B21}" type="presOf" srcId="{16308FDE-1D4F-F94B-AC01-46E36CF70041}" destId="{BA5DA603-DEB1-ED4B-ABBF-2EE8344C9E51}" srcOrd="0" destOrd="0" presId="urn:microsoft.com/office/officeart/2005/8/layout/hierarchy4"/>
    <dgm:cxn modelId="{8033F1BA-7B20-5A4E-A734-C866CFDDD02D}" type="presOf" srcId="{DABD006B-A0CB-8E4E-A16D-1837B1FCB5AD}" destId="{72506A9B-6086-814E-96CA-BBBC0F6507AE}" srcOrd="0" destOrd="0" presId="urn:microsoft.com/office/officeart/2005/8/layout/hierarchy4"/>
    <dgm:cxn modelId="{B38E7EC5-22BD-D744-8A52-671CBBD0A87D}" type="presOf" srcId="{ACA6C2DC-0829-604E-9E96-E253F26E9D7F}" destId="{3624FEAF-5787-A841-B130-35B236003F64}" srcOrd="0" destOrd="0" presId="urn:microsoft.com/office/officeart/2005/8/layout/hierarchy4"/>
    <dgm:cxn modelId="{E3AE6B26-62E4-4042-A1C9-34FD3513612D}" srcId="{9494B472-90D7-3B42-8D09-8DA27E4B5429}" destId="{248A59F2-C39E-FC4D-8419-4D8420257A37}" srcOrd="3" destOrd="0" parTransId="{02A6B94B-8DEB-A24A-8CEA-DA8A93FE2C65}" sibTransId="{39000797-48F9-2C4C-89B0-6B1A67D8DCE9}"/>
    <dgm:cxn modelId="{B2099A1F-7F9B-AC49-A6CB-8395A734FAB3}" srcId="{6E2202E1-8565-8746-A84F-E5010B4015F9}" destId="{5FBB9338-9747-5C4E-9822-FE5D832ADC61}" srcOrd="0" destOrd="0" parTransId="{A8D74D64-51A9-9745-ACFD-28F2CE442FC5}" sibTransId="{8F950335-C7EC-5D4F-8BE9-FC0F7F1C6D85}"/>
    <dgm:cxn modelId="{FE3C1865-78D6-694D-BDD0-0DEC9EEDE4A4}" type="presOf" srcId="{2D326AF3-F650-5240-9B1B-4517BD2F2ABA}" destId="{874A050B-EFC1-4845-81B1-72592DDD6825}" srcOrd="0" destOrd="0" presId="urn:microsoft.com/office/officeart/2005/8/layout/hierarchy4"/>
    <dgm:cxn modelId="{9DF3AD85-0E8B-CC41-9960-20A4FAC5780B}" type="presOf" srcId="{69514178-27FD-CF47-89F1-D49848D06C3E}" destId="{1448BB29-632D-5D46-9AD2-9607E5A821AE}" srcOrd="0" destOrd="0" presId="urn:microsoft.com/office/officeart/2005/8/layout/hierarchy4"/>
    <dgm:cxn modelId="{E171D08B-C1EC-9146-84F1-F5AA7A9EB56C}" srcId="{57067156-140D-F047-97B3-134461847778}" destId="{ACA6C2DC-0829-604E-9E96-E253F26E9D7F}" srcOrd="1" destOrd="0" parTransId="{ACDD58F2-DC70-D747-BF25-F93CAAE0C299}" sibTransId="{37BCCCE0-CADB-1444-BBF5-B0F012ED1127}"/>
    <dgm:cxn modelId="{718E9BDA-310C-9346-9465-DDA89F8BC3A6}" srcId="{9E4552D3-0AB1-8141-BF13-337081322475}" destId="{57067156-140D-F047-97B3-134461847778}" srcOrd="0" destOrd="0" parTransId="{6BC54851-5ADE-5844-AC2F-3927076F2CD0}" sibTransId="{E271E92E-421E-0B43-97C9-36D2D3A8C4CA}"/>
    <dgm:cxn modelId="{E6D5732B-209F-2E40-8167-E4EC137AE4B5}" type="presOf" srcId="{0FD1955F-393C-FA45-B3C9-FA53FA791E79}" destId="{AFC3A2B9-76E9-3E4D-BD4E-939F33E369BD}" srcOrd="0" destOrd="0" presId="urn:microsoft.com/office/officeart/2005/8/layout/hierarchy4"/>
    <dgm:cxn modelId="{953A4334-BB47-A84A-A32F-46E32539E8B8}" srcId="{9494B472-90D7-3B42-8D09-8DA27E4B5429}" destId="{16308FDE-1D4F-F94B-AC01-46E36CF70041}" srcOrd="2" destOrd="0" parTransId="{79C8CCF2-BD58-B84D-8F07-CCDCFE8F574E}" sibTransId="{6C3E438C-6945-8C47-814C-0EB454547A52}"/>
    <dgm:cxn modelId="{59B69AEC-76DC-4344-B7A7-FCBE237A1F8F}" srcId="{16F13FE4-34D9-A141-94FC-ADB67AFC1BAD}" destId="{9E4552D3-0AB1-8141-BF13-337081322475}" srcOrd="0" destOrd="0" parTransId="{DB525E3D-A253-CF42-A6FC-8E13B7E727F2}" sibTransId="{1563776F-8452-FF49-85B2-E5F258579D9C}"/>
    <dgm:cxn modelId="{E80F3738-C469-4147-95DB-1D4788B2663F}" type="presOf" srcId="{6B5FA43C-5C7F-6B45-B744-915ED72DA9B6}" destId="{CB62AFE8-7B9C-CF42-BB5C-9577D87BDEEE}" srcOrd="0" destOrd="0" presId="urn:microsoft.com/office/officeart/2005/8/layout/hierarchy4"/>
    <dgm:cxn modelId="{DC812DFD-32BA-3147-97D1-F79C28EC5A3B}" type="presOf" srcId="{1EC6129F-0E0F-2F45-985A-107163CD3A33}" destId="{108D4A4E-7F38-3A4F-B5A4-75F88989E9D0}" srcOrd="0" destOrd="0" presId="urn:microsoft.com/office/officeart/2005/8/layout/hierarchy4"/>
    <dgm:cxn modelId="{7EC3CDFC-319E-2048-9EB1-E2AD9418357C}" srcId="{9494B472-90D7-3B42-8D09-8DA27E4B5429}" destId="{8EED6E67-0203-BE42-8C20-3B1CBD6E0ED5}" srcOrd="4" destOrd="0" parTransId="{9134B55D-ED5A-C84E-9855-6F9DCA8041D3}" sibTransId="{1FAB1136-C4F3-C44B-BF1F-F53423FE177E}"/>
    <dgm:cxn modelId="{5A85F080-D731-A845-A31B-FF32E97D7DB7}" type="presOf" srcId="{3B4F3643-9E4A-2B44-85FF-7BD845C32551}" destId="{E24546A3-F49B-A349-A8E8-4DDEB98612CF}" srcOrd="0" destOrd="0" presId="urn:microsoft.com/office/officeart/2005/8/layout/hierarchy4"/>
    <dgm:cxn modelId="{C77A4514-CA44-0D4E-9E56-D66B830C4B98}" srcId="{B0136343-ECDD-374A-8EAC-FDEA8971AADA}" destId="{2D326AF3-F650-5240-9B1B-4517BD2F2ABA}" srcOrd="0" destOrd="0" parTransId="{D07F5266-D77F-3947-A664-5264D5A14041}" sibTransId="{72BB7F4E-105B-994B-8EB8-686F0163C34B}"/>
    <dgm:cxn modelId="{55DD2764-09EB-724B-9ED1-2C28B040E67D}" type="presOf" srcId="{8EED6E67-0203-BE42-8C20-3B1CBD6E0ED5}" destId="{B020A54A-CD82-3C49-9125-CACADBD4D844}" srcOrd="0" destOrd="0" presId="urn:microsoft.com/office/officeart/2005/8/layout/hierarchy4"/>
    <dgm:cxn modelId="{CFD9E0CB-C257-3C4D-975A-2DE9B88807B2}" type="presOf" srcId="{9494B472-90D7-3B42-8D09-8DA27E4B5429}" destId="{17EEF277-3987-9742-8192-7107DA07AFD1}" srcOrd="0" destOrd="0" presId="urn:microsoft.com/office/officeart/2005/8/layout/hierarchy4"/>
    <dgm:cxn modelId="{568B0D84-FB5E-6B45-8705-7E2BE2FDEB3F}" type="presOf" srcId="{16F13FE4-34D9-A141-94FC-ADB67AFC1BAD}" destId="{21C1D5E2-2879-634A-9FBD-034337EE2BC4}" srcOrd="0" destOrd="0" presId="urn:microsoft.com/office/officeart/2005/8/layout/hierarchy4"/>
    <dgm:cxn modelId="{5BEAC87D-EBB4-DA43-ADCA-1548868E804D}" type="presOf" srcId="{88D2EE97-FCB3-3D4C-BD0D-58E6229EC977}" destId="{661BC217-4B80-8345-86C8-B37DAC7E32F3}" srcOrd="0" destOrd="0" presId="urn:microsoft.com/office/officeart/2005/8/layout/hierarchy4"/>
    <dgm:cxn modelId="{231DC748-AE5E-AE49-A909-011E7C6F0506}" srcId="{6EE9B2CB-D7C9-3744-A706-84AA8FB54163}" destId="{A6F79586-861F-0745-9147-08E256C2AEAB}" srcOrd="0" destOrd="0" parTransId="{DB4D449F-6519-764D-A01B-E9F545C01EC6}" sibTransId="{39AE7888-FADA-0D48-88A3-B1BD3F45B04A}"/>
    <dgm:cxn modelId="{14DA5E3A-1950-5046-BD02-7537C21A9805}" type="presOf" srcId="{7AF9F95F-C2AE-244A-9450-B3AB7277586D}" destId="{56B2DC6A-6315-B648-9449-DAB75C02A69E}" srcOrd="0" destOrd="0" presId="urn:microsoft.com/office/officeart/2005/8/layout/hierarchy4"/>
    <dgm:cxn modelId="{5BBFC8EB-E1C2-2C40-8957-31289E85A955}" srcId="{6EE9B2CB-D7C9-3744-A706-84AA8FB54163}" destId="{88D2EE97-FCB3-3D4C-BD0D-58E6229EC977}" srcOrd="1" destOrd="0" parTransId="{9F1760D8-B48E-3143-B026-D126DA548B13}" sibTransId="{D02E669C-A79C-814E-A7B6-D60988529E7E}"/>
    <dgm:cxn modelId="{D16009A3-E615-994C-978A-C6A9DEB18DE8}" type="presOf" srcId="{248A59F2-C39E-FC4D-8419-4D8420257A37}" destId="{4B0A3F14-4377-5B4D-94E4-2827144D1055}" srcOrd="0" destOrd="0" presId="urn:microsoft.com/office/officeart/2005/8/layout/hierarchy4"/>
    <dgm:cxn modelId="{E3DE73B8-5028-E148-AA1A-86FE60CF4ACA}" srcId="{B0136343-ECDD-374A-8EAC-FDEA8971AADA}" destId="{939E2F4D-E791-BF41-AA88-952332378CEA}" srcOrd="1" destOrd="0" parTransId="{92DF2BA2-2C1B-4947-A10B-0663CFF8D4B4}" sibTransId="{37799713-72DF-364E-93D6-A4C452DB23D2}"/>
    <dgm:cxn modelId="{8B990A3F-ECF5-4840-97AD-63D3F6965A2F}" type="presOf" srcId="{B0136343-ECDD-374A-8EAC-FDEA8971AADA}" destId="{0299F05F-109C-534D-A81A-51F065A978E6}" srcOrd="0" destOrd="0" presId="urn:microsoft.com/office/officeart/2005/8/layout/hierarchy4"/>
    <dgm:cxn modelId="{9F182959-9E2C-9543-813F-4FCCB0D2B30A}" type="presOf" srcId="{5FBB9338-9747-5C4E-9822-FE5D832ADC61}" destId="{EEBE9728-AEDB-6443-99FC-3BD1265E4672}" srcOrd="0" destOrd="0" presId="urn:microsoft.com/office/officeart/2005/8/layout/hierarchy4"/>
    <dgm:cxn modelId="{D6EFD9B9-7F5B-2443-806E-4780E71F816A}" type="presOf" srcId="{9E4552D3-0AB1-8141-BF13-337081322475}" destId="{2BA4ABF2-A77D-0840-AC65-156C21A01A9F}" srcOrd="0" destOrd="0" presId="urn:microsoft.com/office/officeart/2005/8/layout/hierarchy4"/>
    <dgm:cxn modelId="{2AF40A2F-7C61-D640-B53E-1ABF623DE5FF}" srcId="{248A59F2-C39E-FC4D-8419-4D8420257A37}" destId="{25D7E276-8512-614C-B9DD-EA6E339DA59F}" srcOrd="0" destOrd="0" parTransId="{B326E85C-C9FB-004C-96EB-0F940F499B2D}" sibTransId="{9178F0D7-B56C-6341-A9D5-FEA4A08CFF02}"/>
    <dgm:cxn modelId="{4E1E45DD-51FF-3141-A8FA-75683AC5699D}" srcId="{57067156-140D-F047-97B3-134461847778}" destId="{0FD1955F-393C-FA45-B3C9-FA53FA791E79}" srcOrd="0" destOrd="0" parTransId="{791ECF51-EB74-0744-9E18-CAD03A1CDC3C}" sibTransId="{469E7EB4-0359-CA43-B995-13F49B1E767D}"/>
    <dgm:cxn modelId="{E0789EAB-AC99-384F-A873-BF5C5A70CD74}" srcId="{16308FDE-1D4F-F94B-AC01-46E36CF70041}" destId="{7AF9F95F-C2AE-244A-9450-B3AB7277586D}" srcOrd="0" destOrd="0" parTransId="{5C102664-3EB5-5247-85A6-6E7D26823E8E}" sibTransId="{BDF2A723-1688-284B-8397-2740FEB9C525}"/>
    <dgm:cxn modelId="{9CC4A499-A495-484E-9DE6-5C318E5F3B87}" srcId="{16308FDE-1D4F-F94B-AC01-46E36CF70041}" destId="{69514178-27FD-CF47-89F1-D49848D06C3E}" srcOrd="1" destOrd="0" parTransId="{7C3AD1AC-4364-DB47-967F-FE966E1ACEA8}" sibTransId="{D9D74111-C515-B044-AA56-1D5106FC5469}"/>
    <dgm:cxn modelId="{33C00329-DC83-4243-8FD7-B2263D2B3DFE}" srcId="{9494B472-90D7-3B42-8D09-8DA27E4B5429}" destId="{DABD006B-A0CB-8E4E-A16D-1837B1FCB5AD}" srcOrd="5" destOrd="0" parTransId="{FD5580E0-6A0C-C443-8268-066D286B4E70}" sibTransId="{FEBF9A1D-508B-4C40-95FA-D9318058DECA}"/>
    <dgm:cxn modelId="{43076731-4102-3642-A4D4-CFB518267243}" srcId="{57067156-140D-F047-97B3-134461847778}" destId="{6B5FA43C-5C7F-6B45-B744-915ED72DA9B6}" srcOrd="2" destOrd="0" parTransId="{1099C679-4A04-D14A-8F85-CF2C52D33754}" sibTransId="{CEA50C87-2564-9B47-A358-D0FA03A78F7C}"/>
    <dgm:cxn modelId="{0DA7B32C-AA5D-2C43-9A20-91C385B09976}" type="presOf" srcId="{6EE9B2CB-D7C9-3744-A706-84AA8FB54163}" destId="{76407EA7-2797-4A4E-9FBB-342BD90F12C9}" srcOrd="0" destOrd="0" presId="urn:microsoft.com/office/officeart/2005/8/layout/hierarchy4"/>
    <dgm:cxn modelId="{3CA7DB33-099D-874E-9CD8-AA72B018B546}" type="presOf" srcId="{6E2202E1-8565-8746-A84F-E5010B4015F9}" destId="{8E3756B8-737A-8B44-A31E-8A6333077B4A}" srcOrd="0" destOrd="0" presId="urn:microsoft.com/office/officeart/2005/8/layout/hierarchy4"/>
    <dgm:cxn modelId="{7AFA07EF-8AE5-F546-8DB1-CC6BFC98A5EC}" type="presOf" srcId="{939E2F4D-E791-BF41-AA88-952332378CEA}" destId="{ADC4B000-22BC-6D4C-A11E-66377D663183}" srcOrd="0" destOrd="0" presId="urn:microsoft.com/office/officeart/2005/8/layout/hierarchy4"/>
    <dgm:cxn modelId="{74B19290-7D9F-C747-84D7-0C049E130D84}" srcId="{57067156-140D-F047-97B3-134461847778}" destId="{6E2202E1-8565-8746-A84F-E5010B4015F9}" srcOrd="3" destOrd="0" parTransId="{19EA4D36-AD23-F446-8DFF-7E1A2A09E8C5}" sibTransId="{44347641-B3CE-8A47-A4C6-3A2C24E36AE1}"/>
    <dgm:cxn modelId="{7BEDC84B-8BAA-C44C-9658-A6710B8D5415}" type="presOf" srcId="{25D7E276-8512-614C-B9DD-EA6E339DA59F}" destId="{51E85567-E764-EF41-9D6A-00E96BC103C2}" srcOrd="0" destOrd="0" presId="urn:microsoft.com/office/officeart/2005/8/layout/hierarchy4"/>
    <dgm:cxn modelId="{5E1C13A7-490D-F843-9654-FE2A3AB92EB2}" srcId="{6B5FA43C-5C7F-6B45-B744-915ED72DA9B6}" destId="{3B4F3643-9E4A-2B44-85FF-7BD845C32551}" srcOrd="0" destOrd="0" parTransId="{843B4355-067C-0C47-886C-5CDBCDC252F4}" sibTransId="{424B8F79-16D3-604F-B123-AB61433CABA2}"/>
    <dgm:cxn modelId="{CD6786FF-32E9-DB46-99AD-A349772C2B0F}" type="presOf" srcId="{A6F79586-861F-0745-9147-08E256C2AEAB}" destId="{E1F2FBB5-43E0-4D45-B6EE-3FFC03032056}" srcOrd="0" destOrd="0" presId="urn:microsoft.com/office/officeart/2005/8/layout/hierarchy4"/>
    <dgm:cxn modelId="{0835ADE1-7706-2F44-8C83-45FEB1F0478B}" type="presOf" srcId="{3FFF9F80-029A-EE4C-9B46-EE08530F1E58}" destId="{25D02194-4FBA-ED47-AFCA-237EE2710303}" srcOrd="0" destOrd="0" presId="urn:microsoft.com/office/officeart/2005/8/layout/hierarchy4"/>
    <dgm:cxn modelId="{FD1AFE9F-1457-B641-B20A-EC9DD940696D}" type="presParOf" srcId="{21C1D5E2-2879-634A-9FBD-034337EE2BC4}" destId="{9F67AA92-EF5D-5F40-8934-E58FC64F17CD}" srcOrd="0" destOrd="0" presId="urn:microsoft.com/office/officeart/2005/8/layout/hierarchy4"/>
    <dgm:cxn modelId="{7BD9FFA2-6846-CF4E-BC28-101C1CD506C4}" type="presParOf" srcId="{9F67AA92-EF5D-5F40-8934-E58FC64F17CD}" destId="{2BA4ABF2-A77D-0840-AC65-156C21A01A9F}" srcOrd="0" destOrd="0" presId="urn:microsoft.com/office/officeart/2005/8/layout/hierarchy4"/>
    <dgm:cxn modelId="{F9682D3F-F512-4846-9D88-A0FA341CA145}" type="presParOf" srcId="{9F67AA92-EF5D-5F40-8934-E58FC64F17CD}" destId="{F8A747EA-5A66-4B44-B24D-58D84F6817A5}" srcOrd="1" destOrd="0" presId="urn:microsoft.com/office/officeart/2005/8/layout/hierarchy4"/>
    <dgm:cxn modelId="{B9838978-780F-554E-9E5C-4AAD8B2AC5DD}" type="presParOf" srcId="{9F67AA92-EF5D-5F40-8934-E58FC64F17CD}" destId="{B2BD639E-FAEB-264D-9839-AB2BFB10E3C2}" srcOrd="2" destOrd="0" presId="urn:microsoft.com/office/officeart/2005/8/layout/hierarchy4"/>
    <dgm:cxn modelId="{F86241E6-9530-8D44-BE9C-0B5393E2C98F}" type="presParOf" srcId="{B2BD639E-FAEB-264D-9839-AB2BFB10E3C2}" destId="{BFB307B3-D8DA-1E40-903C-93BA1CBA5D0A}" srcOrd="0" destOrd="0" presId="urn:microsoft.com/office/officeart/2005/8/layout/hierarchy4"/>
    <dgm:cxn modelId="{8D58AC52-845C-9B46-BE11-336C060AD9A5}" type="presParOf" srcId="{BFB307B3-D8DA-1E40-903C-93BA1CBA5D0A}" destId="{39B73A72-1724-0C45-8982-1EB8003400CA}" srcOrd="0" destOrd="0" presId="urn:microsoft.com/office/officeart/2005/8/layout/hierarchy4"/>
    <dgm:cxn modelId="{B6EDEDD8-9287-4A48-85D0-F92D7DD404F0}" type="presParOf" srcId="{BFB307B3-D8DA-1E40-903C-93BA1CBA5D0A}" destId="{98EFF35D-99AE-1C4C-95EF-D26EE39810B8}" srcOrd="1" destOrd="0" presId="urn:microsoft.com/office/officeart/2005/8/layout/hierarchy4"/>
    <dgm:cxn modelId="{26E1A4F1-48BE-264D-8273-541555DA892E}" type="presParOf" srcId="{BFB307B3-D8DA-1E40-903C-93BA1CBA5D0A}" destId="{C6BC64B8-07DD-0A4C-99DC-8CD4851FC98F}" srcOrd="2" destOrd="0" presId="urn:microsoft.com/office/officeart/2005/8/layout/hierarchy4"/>
    <dgm:cxn modelId="{D94801CB-F454-8343-B52F-EBBBAA356DE7}" type="presParOf" srcId="{C6BC64B8-07DD-0A4C-99DC-8CD4851FC98F}" destId="{2A96D861-230E-C44B-BADF-369CDE786D7F}" srcOrd="0" destOrd="0" presId="urn:microsoft.com/office/officeart/2005/8/layout/hierarchy4"/>
    <dgm:cxn modelId="{3CE2BBD2-3F79-E847-97F5-F4865AADF6F1}" type="presParOf" srcId="{2A96D861-230E-C44B-BADF-369CDE786D7F}" destId="{AFC3A2B9-76E9-3E4D-BD4E-939F33E369BD}" srcOrd="0" destOrd="0" presId="urn:microsoft.com/office/officeart/2005/8/layout/hierarchy4"/>
    <dgm:cxn modelId="{C5E3E811-FC35-BB45-BCD7-61A2E79B633D}" type="presParOf" srcId="{2A96D861-230E-C44B-BADF-369CDE786D7F}" destId="{F7A384B6-D683-7046-A441-99EEF4170AC2}" srcOrd="1" destOrd="0" presId="urn:microsoft.com/office/officeart/2005/8/layout/hierarchy4"/>
    <dgm:cxn modelId="{3769D76B-C3F6-EB45-B18A-F1E38DBB4386}" type="presParOf" srcId="{2A96D861-230E-C44B-BADF-369CDE786D7F}" destId="{6A1E28F9-BD54-4340-9400-D8C8538D9110}" srcOrd="2" destOrd="0" presId="urn:microsoft.com/office/officeart/2005/8/layout/hierarchy4"/>
    <dgm:cxn modelId="{E4B62C8A-A62B-3847-8921-A77F66190243}" type="presParOf" srcId="{6A1E28F9-BD54-4340-9400-D8C8538D9110}" destId="{5D7A3266-1508-D14D-8977-03E126DEA09F}" srcOrd="0" destOrd="0" presId="urn:microsoft.com/office/officeart/2005/8/layout/hierarchy4"/>
    <dgm:cxn modelId="{8B737171-DF8C-0948-B371-3AD913CBCAED}" type="presParOf" srcId="{5D7A3266-1508-D14D-8977-03E126DEA09F}" destId="{25D02194-4FBA-ED47-AFCA-237EE2710303}" srcOrd="0" destOrd="0" presId="urn:microsoft.com/office/officeart/2005/8/layout/hierarchy4"/>
    <dgm:cxn modelId="{A2724163-F990-8346-BB20-8F422CA8EDE5}" type="presParOf" srcId="{5D7A3266-1508-D14D-8977-03E126DEA09F}" destId="{D2A0EE6E-5CB2-6340-9231-1BD1B46C6394}" srcOrd="1" destOrd="0" presId="urn:microsoft.com/office/officeart/2005/8/layout/hierarchy4"/>
    <dgm:cxn modelId="{5185E1F5-8336-2642-A0F8-4D2C454B887C}" type="presParOf" srcId="{6A1E28F9-BD54-4340-9400-D8C8538D9110}" destId="{CDA72CAB-56BE-5E43-AE6C-ACF370536A28}" srcOrd="1" destOrd="0" presId="urn:microsoft.com/office/officeart/2005/8/layout/hierarchy4"/>
    <dgm:cxn modelId="{35CA5A97-28AC-D64B-AD64-FECE0B116054}" type="presParOf" srcId="{6A1E28F9-BD54-4340-9400-D8C8538D9110}" destId="{5F92AE12-50A7-6541-8656-004164C614A2}" srcOrd="2" destOrd="0" presId="urn:microsoft.com/office/officeart/2005/8/layout/hierarchy4"/>
    <dgm:cxn modelId="{8F303679-8641-7F47-AFAF-9CC9FE6954F4}" type="presParOf" srcId="{5F92AE12-50A7-6541-8656-004164C614A2}" destId="{108D4A4E-7F38-3A4F-B5A4-75F88989E9D0}" srcOrd="0" destOrd="0" presId="urn:microsoft.com/office/officeart/2005/8/layout/hierarchy4"/>
    <dgm:cxn modelId="{81FDF2A4-7961-FF4C-92CC-9519C4168A5C}" type="presParOf" srcId="{5F92AE12-50A7-6541-8656-004164C614A2}" destId="{A1E2A0D2-6A83-DE48-A1E1-8BB13E50F357}" srcOrd="1" destOrd="0" presId="urn:microsoft.com/office/officeart/2005/8/layout/hierarchy4"/>
    <dgm:cxn modelId="{9342094C-F075-824D-BD72-38DEB9BA22D8}" type="presParOf" srcId="{C6BC64B8-07DD-0A4C-99DC-8CD4851FC98F}" destId="{D79F4892-A53C-EB40-A5DB-60B87143D1A8}" srcOrd="1" destOrd="0" presId="urn:microsoft.com/office/officeart/2005/8/layout/hierarchy4"/>
    <dgm:cxn modelId="{8AB07737-7CC6-0C44-BD30-CFE5E12BD576}" type="presParOf" srcId="{C6BC64B8-07DD-0A4C-99DC-8CD4851FC98F}" destId="{89BDEA23-3478-704B-AC93-EE56339F6323}" srcOrd="2" destOrd="0" presId="urn:microsoft.com/office/officeart/2005/8/layout/hierarchy4"/>
    <dgm:cxn modelId="{AB1F3695-ADB1-4140-B882-4E1CA038B880}" type="presParOf" srcId="{89BDEA23-3478-704B-AC93-EE56339F6323}" destId="{3624FEAF-5787-A841-B130-35B236003F64}" srcOrd="0" destOrd="0" presId="urn:microsoft.com/office/officeart/2005/8/layout/hierarchy4"/>
    <dgm:cxn modelId="{777FBA5F-72F5-0044-A043-30B758881D71}" type="presParOf" srcId="{89BDEA23-3478-704B-AC93-EE56339F6323}" destId="{BC3F5840-E85E-B040-AF59-EB9F33E8B2EE}" srcOrd="1" destOrd="0" presId="urn:microsoft.com/office/officeart/2005/8/layout/hierarchy4"/>
    <dgm:cxn modelId="{50E24439-1F85-494C-8241-1F09D53A895F}" type="presParOf" srcId="{C6BC64B8-07DD-0A4C-99DC-8CD4851FC98F}" destId="{87C354E2-EDA9-2B4A-92CF-6E8AE21EB4E9}" srcOrd="3" destOrd="0" presId="urn:microsoft.com/office/officeart/2005/8/layout/hierarchy4"/>
    <dgm:cxn modelId="{41C7A668-E192-814A-BE58-613D7631AFA3}" type="presParOf" srcId="{C6BC64B8-07DD-0A4C-99DC-8CD4851FC98F}" destId="{3FF7AC70-3CD3-2248-B213-29B9A0D9FA10}" srcOrd="4" destOrd="0" presId="urn:microsoft.com/office/officeart/2005/8/layout/hierarchy4"/>
    <dgm:cxn modelId="{5ABD1049-2A27-5840-8D0E-96C8D91D8CBD}" type="presParOf" srcId="{3FF7AC70-3CD3-2248-B213-29B9A0D9FA10}" destId="{CB62AFE8-7B9C-CF42-BB5C-9577D87BDEEE}" srcOrd="0" destOrd="0" presId="urn:microsoft.com/office/officeart/2005/8/layout/hierarchy4"/>
    <dgm:cxn modelId="{0A9A7DCD-E4F2-EF48-85C4-765ECC8742B5}" type="presParOf" srcId="{3FF7AC70-3CD3-2248-B213-29B9A0D9FA10}" destId="{C94BE00A-1827-0D4F-9E63-A09A6FFADCBD}" srcOrd="1" destOrd="0" presId="urn:microsoft.com/office/officeart/2005/8/layout/hierarchy4"/>
    <dgm:cxn modelId="{E3E50735-0929-BB4B-843E-FE5CB50E5C3F}" type="presParOf" srcId="{3FF7AC70-3CD3-2248-B213-29B9A0D9FA10}" destId="{E2E7AD24-FEBD-6342-91D9-93C0E687C0EC}" srcOrd="2" destOrd="0" presId="urn:microsoft.com/office/officeart/2005/8/layout/hierarchy4"/>
    <dgm:cxn modelId="{1843F152-3E34-C34B-B8CD-1E2C38942383}" type="presParOf" srcId="{E2E7AD24-FEBD-6342-91D9-93C0E687C0EC}" destId="{4258B7AC-EC66-6B4E-BAE5-1A56E0D34801}" srcOrd="0" destOrd="0" presId="urn:microsoft.com/office/officeart/2005/8/layout/hierarchy4"/>
    <dgm:cxn modelId="{B0943AE1-2ECE-F541-8E4F-A2E2B80FCA6F}" type="presParOf" srcId="{4258B7AC-EC66-6B4E-BAE5-1A56E0D34801}" destId="{E24546A3-F49B-A349-A8E8-4DDEB98612CF}" srcOrd="0" destOrd="0" presId="urn:microsoft.com/office/officeart/2005/8/layout/hierarchy4"/>
    <dgm:cxn modelId="{7D7D0141-0AFD-734B-85A0-194BF54C7610}" type="presParOf" srcId="{4258B7AC-EC66-6B4E-BAE5-1A56E0D34801}" destId="{792BF048-816F-8C4E-B8FB-733E30A46406}" srcOrd="1" destOrd="0" presId="urn:microsoft.com/office/officeart/2005/8/layout/hierarchy4"/>
    <dgm:cxn modelId="{451AF282-FE15-9A4D-B026-AFBF55024BA4}" type="presParOf" srcId="{C6BC64B8-07DD-0A4C-99DC-8CD4851FC98F}" destId="{87275B8B-9EB6-A747-8DE8-36D249B63AE1}" srcOrd="5" destOrd="0" presId="urn:microsoft.com/office/officeart/2005/8/layout/hierarchy4"/>
    <dgm:cxn modelId="{FF2821C6-330A-294C-B068-327A1C4624E1}" type="presParOf" srcId="{C6BC64B8-07DD-0A4C-99DC-8CD4851FC98F}" destId="{5DA4772F-864A-FA4E-99B6-56BEA7607542}" srcOrd="6" destOrd="0" presId="urn:microsoft.com/office/officeart/2005/8/layout/hierarchy4"/>
    <dgm:cxn modelId="{CF951F96-400D-EC4E-B712-86D2E39E8FCF}" type="presParOf" srcId="{5DA4772F-864A-FA4E-99B6-56BEA7607542}" destId="{8E3756B8-737A-8B44-A31E-8A6333077B4A}" srcOrd="0" destOrd="0" presId="urn:microsoft.com/office/officeart/2005/8/layout/hierarchy4"/>
    <dgm:cxn modelId="{2CA256F0-0D23-7045-BA9A-7D9F8AAAC9A3}" type="presParOf" srcId="{5DA4772F-864A-FA4E-99B6-56BEA7607542}" destId="{C95C9C99-03C2-DE43-AD67-ACAD63E157D8}" srcOrd="1" destOrd="0" presId="urn:microsoft.com/office/officeart/2005/8/layout/hierarchy4"/>
    <dgm:cxn modelId="{222F3E10-68B2-3A41-AD33-864EE5534A2E}" type="presParOf" srcId="{5DA4772F-864A-FA4E-99B6-56BEA7607542}" destId="{E8810346-568A-7648-AF3B-C3E6D7480809}" srcOrd="2" destOrd="0" presId="urn:microsoft.com/office/officeart/2005/8/layout/hierarchy4"/>
    <dgm:cxn modelId="{956C9DF8-4BE7-B445-B15A-F5BA3CE0DF6C}" type="presParOf" srcId="{E8810346-568A-7648-AF3B-C3E6D7480809}" destId="{A0F16D02-05D8-D642-B8CA-14E41AD6DF86}" srcOrd="0" destOrd="0" presId="urn:microsoft.com/office/officeart/2005/8/layout/hierarchy4"/>
    <dgm:cxn modelId="{71B66540-0088-E646-8046-CDA7DFE8360E}" type="presParOf" srcId="{A0F16D02-05D8-D642-B8CA-14E41AD6DF86}" destId="{EEBE9728-AEDB-6443-99FC-3BD1265E4672}" srcOrd="0" destOrd="0" presId="urn:microsoft.com/office/officeart/2005/8/layout/hierarchy4"/>
    <dgm:cxn modelId="{9E5152DF-123D-404A-8AA2-EACC5F3E1FD3}" type="presParOf" srcId="{A0F16D02-05D8-D642-B8CA-14E41AD6DF86}" destId="{29680333-FD73-4A43-8D30-3790D2AD2F9F}" srcOrd="1" destOrd="0" presId="urn:microsoft.com/office/officeart/2005/8/layout/hierarchy4"/>
    <dgm:cxn modelId="{AE07BA3D-9FA9-7042-80CD-0D29BB30681C}" type="presParOf" srcId="{B2BD639E-FAEB-264D-9839-AB2BFB10E3C2}" destId="{9BD75219-B965-8A46-923E-029F823D5021}" srcOrd="1" destOrd="0" presId="urn:microsoft.com/office/officeart/2005/8/layout/hierarchy4"/>
    <dgm:cxn modelId="{9534DA47-D014-F642-8F34-E8594D20AB59}" type="presParOf" srcId="{B2BD639E-FAEB-264D-9839-AB2BFB10E3C2}" destId="{A6F24DCA-0564-6D4C-AB2E-58EB2D6646DD}" srcOrd="2" destOrd="0" presId="urn:microsoft.com/office/officeart/2005/8/layout/hierarchy4"/>
    <dgm:cxn modelId="{98EA2D3E-22B1-ED4F-A6A1-3ACC4F1944FA}" type="presParOf" srcId="{A6F24DCA-0564-6D4C-AB2E-58EB2D6646DD}" destId="{17EEF277-3987-9742-8192-7107DA07AFD1}" srcOrd="0" destOrd="0" presId="urn:microsoft.com/office/officeart/2005/8/layout/hierarchy4"/>
    <dgm:cxn modelId="{B59B218B-8DA5-9B49-8B28-10B9053D227A}" type="presParOf" srcId="{A6F24DCA-0564-6D4C-AB2E-58EB2D6646DD}" destId="{FB2C16A6-3688-5D4F-BCEB-F4DF9FCFFE01}" srcOrd="1" destOrd="0" presId="urn:microsoft.com/office/officeart/2005/8/layout/hierarchy4"/>
    <dgm:cxn modelId="{98C07764-1796-054E-BC54-B1F422738747}" type="presParOf" srcId="{A6F24DCA-0564-6D4C-AB2E-58EB2D6646DD}" destId="{512E9D74-3A0E-414F-928A-B8C2F132239B}" srcOrd="2" destOrd="0" presId="urn:microsoft.com/office/officeart/2005/8/layout/hierarchy4"/>
    <dgm:cxn modelId="{700A8EDD-C90C-834E-9176-3CB3CBBB82A8}" type="presParOf" srcId="{512E9D74-3A0E-414F-928A-B8C2F132239B}" destId="{FE47D712-9635-144A-9AF8-3763C68453AE}" srcOrd="0" destOrd="0" presId="urn:microsoft.com/office/officeart/2005/8/layout/hierarchy4"/>
    <dgm:cxn modelId="{DBE7735E-5F3C-7B44-92DD-024672FAA80A}" type="presParOf" srcId="{FE47D712-9635-144A-9AF8-3763C68453AE}" destId="{76407EA7-2797-4A4E-9FBB-342BD90F12C9}" srcOrd="0" destOrd="0" presId="urn:microsoft.com/office/officeart/2005/8/layout/hierarchy4"/>
    <dgm:cxn modelId="{680C79A4-EF54-9640-9AFC-F4536A838945}" type="presParOf" srcId="{FE47D712-9635-144A-9AF8-3763C68453AE}" destId="{7ED20008-7801-464D-A7CA-B5999D630CD5}" srcOrd="1" destOrd="0" presId="urn:microsoft.com/office/officeart/2005/8/layout/hierarchy4"/>
    <dgm:cxn modelId="{D010B2BE-3105-7A44-A57E-167C1199EBAF}" type="presParOf" srcId="{FE47D712-9635-144A-9AF8-3763C68453AE}" destId="{438EB439-F7CA-8D45-BB11-261BFBE0EBBC}" srcOrd="2" destOrd="0" presId="urn:microsoft.com/office/officeart/2005/8/layout/hierarchy4"/>
    <dgm:cxn modelId="{DF4EB11E-C273-6345-8B07-E67D6DF262A6}" type="presParOf" srcId="{438EB439-F7CA-8D45-BB11-261BFBE0EBBC}" destId="{101B8F13-0ADD-9847-A6B5-8D5A0BC03AC3}" srcOrd="0" destOrd="0" presId="urn:microsoft.com/office/officeart/2005/8/layout/hierarchy4"/>
    <dgm:cxn modelId="{5C779084-E93A-FE41-B8F2-3122572152B6}" type="presParOf" srcId="{101B8F13-0ADD-9847-A6B5-8D5A0BC03AC3}" destId="{E1F2FBB5-43E0-4D45-B6EE-3FFC03032056}" srcOrd="0" destOrd="0" presId="urn:microsoft.com/office/officeart/2005/8/layout/hierarchy4"/>
    <dgm:cxn modelId="{9BFC8EB3-196E-A840-ACD1-C27C42F3139D}" type="presParOf" srcId="{101B8F13-0ADD-9847-A6B5-8D5A0BC03AC3}" destId="{D6E17F8F-1B03-D24D-B4E8-D73F1EB561D5}" srcOrd="1" destOrd="0" presId="urn:microsoft.com/office/officeart/2005/8/layout/hierarchy4"/>
    <dgm:cxn modelId="{C51F3EE0-EB0F-B44D-8590-B82D5930C43D}" type="presParOf" srcId="{438EB439-F7CA-8D45-BB11-261BFBE0EBBC}" destId="{166A5272-5CEE-C346-8E69-F5D7C97EC89C}" srcOrd="1" destOrd="0" presId="urn:microsoft.com/office/officeart/2005/8/layout/hierarchy4"/>
    <dgm:cxn modelId="{4E6EEE05-6C80-0F41-8C2F-7DBB983D6E78}" type="presParOf" srcId="{438EB439-F7CA-8D45-BB11-261BFBE0EBBC}" destId="{EA5544B2-81DD-7C46-BA4D-4D3A1D66FD59}" srcOrd="2" destOrd="0" presId="urn:microsoft.com/office/officeart/2005/8/layout/hierarchy4"/>
    <dgm:cxn modelId="{B2020C9E-2D55-2F4E-82A6-0C75CE907193}" type="presParOf" srcId="{EA5544B2-81DD-7C46-BA4D-4D3A1D66FD59}" destId="{661BC217-4B80-8345-86C8-B37DAC7E32F3}" srcOrd="0" destOrd="0" presId="urn:microsoft.com/office/officeart/2005/8/layout/hierarchy4"/>
    <dgm:cxn modelId="{9899BA80-CFF4-0D49-BD3B-AE0F9E17A936}" type="presParOf" srcId="{EA5544B2-81DD-7C46-BA4D-4D3A1D66FD59}" destId="{0F7319DD-5838-0449-9772-1A1385062EE8}" srcOrd="1" destOrd="0" presId="urn:microsoft.com/office/officeart/2005/8/layout/hierarchy4"/>
    <dgm:cxn modelId="{E11CBC8D-E0DC-1A46-BEF2-36A4C03735EE}" type="presParOf" srcId="{512E9D74-3A0E-414F-928A-B8C2F132239B}" destId="{34B8B2D8-5A3D-5847-A342-3B40DD376C80}" srcOrd="1" destOrd="0" presId="urn:microsoft.com/office/officeart/2005/8/layout/hierarchy4"/>
    <dgm:cxn modelId="{ABD2191F-EFFA-5448-BF5C-BF049F2147E6}" type="presParOf" srcId="{512E9D74-3A0E-414F-928A-B8C2F132239B}" destId="{F99B4A2B-FD6F-6349-8BF1-72F9A8BB16CC}" srcOrd="2" destOrd="0" presId="urn:microsoft.com/office/officeart/2005/8/layout/hierarchy4"/>
    <dgm:cxn modelId="{5A3FDFCE-6F52-F743-9B99-B213712F4BA1}" type="presParOf" srcId="{F99B4A2B-FD6F-6349-8BF1-72F9A8BB16CC}" destId="{0299F05F-109C-534D-A81A-51F065A978E6}" srcOrd="0" destOrd="0" presId="urn:microsoft.com/office/officeart/2005/8/layout/hierarchy4"/>
    <dgm:cxn modelId="{36C8B218-01BF-C44D-897F-AA5A90144A74}" type="presParOf" srcId="{F99B4A2B-FD6F-6349-8BF1-72F9A8BB16CC}" destId="{A165DE72-A63D-574C-98DA-E16D71698B6F}" srcOrd="1" destOrd="0" presId="urn:microsoft.com/office/officeart/2005/8/layout/hierarchy4"/>
    <dgm:cxn modelId="{3D73EE92-3200-6B43-A9BD-7E5DDD36477A}" type="presParOf" srcId="{F99B4A2B-FD6F-6349-8BF1-72F9A8BB16CC}" destId="{4038C370-D644-9B4E-9A0B-C669F9E243E9}" srcOrd="2" destOrd="0" presId="urn:microsoft.com/office/officeart/2005/8/layout/hierarchy4"/>
    <dgm:cxn modelId="{2A3BC3A3-347B-C046-9E1E-3BE3F4F8D9C5}" type="presParOf" srcId="{4038C370-D644-9B4E-9A0B-C669F9E243E9}" destId="{248A26E2-4B6B-E34F-9073-1B0DBAF12ADE}" srcOrd="0" destOrd="0" presId="urn:microsoft.com/office/officeart/2005/8/layout/hierarchy4"/>
    <dgm:cxn modelId="{3B9951A5-FBEE-BB41-98E6-E9EADAECE3C8}" type="presParOf" srcId="{248A26E2-4B6B-E34F-9073-1B0DBAF12ADE}" destId="{874A050B-EFC1-4845-81B1-72592DDD6825}" srcOrd="0" destOrd="0" presId="urn:microsoft.com/office/officeart/2005/8/layout/hierarchy4"/>
    <dgm:cxn modelId="{E0F4CDFB-E74F-BE4C-A3E2-3E9DE410793C}" type="presParOf" srcId="{248A26E2-4B6B-E34F-9073-1B0DBAF12ADE}" destId="{99F2364F-59CE-2041-9684-9BBFAD3AD376}" srcOrd="1" destOrd="0" presId="urn:microsoft.com/office/officeart/2005/8/layout/hierarchy4"/>
    <dgm:cxn modelId="{5445BF57-3C6F-EC42-9A25-75679A5F6F62}" type="presParOf" srcId="{4038C370-D644-9B4E-9A0B-C669F9E243E9}" destId="{40BBAA6E-B1D6-924D-A918-916E80A937DE}" srcOrd="1" destOrd="0" presId="urn:microsoft.com/office/officeart/2005/8/layout/hierarchy4"/>
    <dgm:cxn modelId="{88E114B6-3771-684F-B7EC-2021DAF6E6C6}" type="presParOf" srcId="{4038C370-D644-9B4E-9A0B-C669F9E243E9}" destId="{553F426F-7EA8-1E44-B558-E143644B6E94}" srcOrd="2" destOrd="0" presId="urn:microsoft.com/office/officeart/2005/8/layout/hierarchy4"/>
    <dgm:cxn modelId="{7DE1DA9F-10A0-224E-8634-90968E6DA783}" type="presParOf" srcId="{553F426F-7EA8-1E44-B558-E143644B6E94}" destId="{ADC4B000-22BC-6D4C-A11E-66377D663183}" srcOrd="0" destOrd="0" presId="urn:microsoft.com/office/officeart/2005/8/layout/hierarchy4"/>
    <dgm:cxn modelId="{D4EDEE2C-922B-164E-A821-A3ACC034F3C5}" type="presParOf" srcId="{553F426F-7EA8-1E44-B558-E143644B6E94}" destId="{2803E6E0-94A7-E245-A17E-179AA6EC8D04}" srcOrd="1" destOrd="0" presId="urn:microsoft.com/office/officeart/2005/8/layout/hierarchy4"/>
    <dgm:cxn modelId="{B98FEE5F-0C51-0B4A-BB31-303A36491B87}" type="presParOf" srcId="{512E9D74-3A0E-414F-928A-B8C2F132239B}" destId="{AECFA09E-208B-D149-8464-F52098D42B25}" srcOrd="3" destOrd="0" presId="urn:microsoft.com/office/officeart/2005/8/layout/hierarchy4"/>
    <dgm:cxn modelId="{C623F1C3-0432-EF4C-A2F1-90A42E8A3D61}" type="presParOf" srcId="{512E9D74-3A0E-414F-928A-B8C2F132239B}" destId="{5BA43A85-E7E8-F94C-BE43-90AD9B942099}" srcOrd="4" destOrd="0" presId="urn:microsoft.com/office/officeart/2005/8/layout/hierarchy4"/>
    <dgm:cxn modelId="{F3FE2794-8396-AD44-B911-E1F25E348738}" type="presParOf" srcId="{5BA43A85-E7E8-F94C-BE43-90AD9B942099}" destId="{BA5DA603-DEB1-ED4B-ABBF-2EE8344C9E51}" srcOrd="0" destOrd="0" presId="urn:microsoft.com/office/officeart/2005/8/layout/hierarchy4"/>
    <dgm:cxn modelId="{EDE6BBE1-B553-964F-8E0A-449962568C96}" type="presParOf" srcId="{5BA43A85-E7E8-F94C-BE43-90AD9B942099}" destId="{F0A77094-AB53-7B46-B970-9F93B77A81EE}" srcOrd="1" destOrd="0" presId="urn:microsoft.com/office/officeart/2005/8/layout/hierarchy4"/>
    <dgm:cxn modelId="{824FE3EF-7652-E243-B1A9-C99073EFFCAC}" type="presParOf" srcId="{5BA43A85-E7E8-F94C-BE43-90AD9B942099}" destId="{8BB91126-73C4-A44A-9BC6-858FD32F1071}" srcOrd="2" destOrd="0" presId="urn:microsoft.com/office/officeart/2005/8/layout/hierarchy4"/>
    <dgm:cxn modelId="{D0881411-933C-7948-B8DE-8D269B943531}" type="presParOf" srcId="{8BB91126-73C4-A44A-9BC6-858FD32F1071}" destId="{521EB48A-8D6A-6E45-921B-31536FA67177}" srcOrd="0" destOrd="0" presId="urn:microsoft.com/office/officeart/2005/8/layout/hierarchy4"/>
    <dgm:cxn modelId="{6372AD17-09B8-804B-83C6-4EA4CE39CF81}" type="presParOf" srcId="{521EB48A-8D6A-6E45-921B-31536FA67177}" destId="{56B2DC6A-6315-B648-9449-DAB75C02A69E}" srcOrd="0" destOrd="0" presId="urn:microsoft.com/office/officeart/2005/8/layout/hierarchy4"/>
    <dgm:cxn modelId="{2CC08D96-A5AD-AA4F-9A59-84CB81D18435}" type="presParOf" srcId="{521EB48A-8D6A-6E45-921B-31536FA67177}" destId="{5DC67513-D1FC-C744-8353-103750DA96EA}" srcOrd="1" destOrd="0" presId="urn:microsoft.com/office/officeart/2005/8/layout/hierarchy4"/>
    <dgm:cxn modelId="{3F6FB049-E648-6B45-BF76-F42FF0C60DD8}" type="presParOf" srcId="{8BB91126-73C4-A44A-9BC6-858FD32F1071}" destId="{E30D6C20-EC55-1241-AA3F-5611AE3CCA1C}" srcOrd="1" destOrd="0" presId="urn:microsoft.com/office/officeart/2005/8/layout/hierarchy4"/>
    <dgm:cxn modelId="{10245595-20B1-8E4F-84DD-8E22E0A817F5}" type="presParOf" srcId="{8BB91126-73C4-A44A-9BC6-858FD32F1071}" destId="{C37E558D-CE89-6E4F-8FFC-7076644E14FF}" srcOrd="2" destOrd="0" presId="urn:microsoft.com/office/officeart/2005/8/layout/hierarchy4"/>
    <dgm:cxn modelId="{B1523980-E24E-8F4A-B0C3-932EAD786323}" type="presParOf" srcId="{C37E558D-CE89-6E4F-8FFC-7076644E14FF}" destId="{1448BB29-632D-5D46-9AD2-9607E5A821AE}" srcOrd="0" destOrd="0" presId="urn:microsoft.com/office/officeart/2005/8/layout/hierarchy4"/>
    <dgm:cxn modelId="{91328B77-2D79-E54A-88A8-9EC26A706A7D}" type="presParOf" srcId="{C37E558D-CE89-6E4F-8FFC-7076644E14FF}" destId="{25505B38-D49D-C944-8305-BAE5663CFCA3}" srcOrd="1" destOrd="0" presId="urn:microsoft.com/office/officeart/2005/8/layout/hierarchy4"/>
    <dgm:cxn modelId="{C3B780B9-86E9-904A-8C71-0840A5345E83}" type="presParOf" srcId="{512E9D74-3A0E-414F-928A-B8C2F132239B}" destId="{3B5A6022-D850-9B43-AA39-790461EEE604}" srcOrd="5" destOrd="0" presId="urn:microsoft.com/office/officeart/2005/8/layout/hierarchy4"/>
    <dgm:cxn modelId="{BE2F3CD8-BAC5-4742-B76A-600952EC8660}" type="presParOf" srcId="{512E9D74-3A0E-414F-928A-B8C2F132239B}" destId="{D36796B8-4F84-FE4D-8E13-978466E0A210}" srcOrd="6" destOrd="0" presId="urn:microsoft.com/office/officeart/2005/8/layout/hierarchy4"/>
    <dgm:cxn modelId="{1256D682-58D9-9D49-8E8C-DB15749F56AA}" type="presParOf" srcId="{D36796B8-4F84-FE4D-8E13-978466E0A210}" destId="{4B0A3F14-4377-5B4D-94E4-2827144D1055}" srcOrd="0" destOrd="0" presId="urn:microsoft.com/office/officeart/2005/8/layout/hierarchy4"/>
    <dgm:cxn modelId="{6B571A02-C4F8-B24C-A735-3C021DB66968}" type="presParOf" srcId="{D36796B8-4F84-FE4D-8E13-978466E0A210}" destId="{077A6FF8-0F16-8041-9ED6-C7E3FB0E453E}" srcOrd="1" destOrd="0" presId="urn:microsoft.com/office/officeart/2005/8/layout/hierarchy4"/>
    <dgm:cxn modelId="{D26AA661-EF77-2C48-A401-5683AADAB43A}" type="presParOf" srcId="{D36796B8-4F84-FE4D-8E13-978466E0A210}" destId="{EBC26C41-CD2B-CC41-8E70-B540D254C750}" srcOrd="2" destOrd="0" presId="urn:microsoft.com/office/officeart/2005/8/layout/hierarchy4"/>
    <dgm:cxn modelId="{CD8BA6F6-C43E-C746-A4E5-889B98614156}" type="presParOf" srcId="{EBC26C41-CD2B-CC41-8E70-B540D254C750}" destId="{31643E04-F4F1-C342-A047-0DCDE112493C}" srcOrd="0" destOrd="0" presId="urn:microsoft.com/office/officeart/2005/8/layout/hierarchy4"/>
    <dgm:cxn modelId="{C331CB54-9EC9-414F-B143-6152BE7A7286}" type="presParOf" srcId="{31643E04-F4F1-C342-A047-0DCDE112493C}" destId="{51E85567-E764-EF41-9D6A-00E96BC103C2}" srcOrd="0" destOrd="0" presId="urn:microsoft.com/office/officeart/2005/8/layout/hierarchy4"/>
    <dgm:cxn modelId="{C1DE481F-1574-DF4F-8101-1D8F4248B7D1}" type="presParOf" srcId="{31643E04-F4F1-C342-A047-0DCDE112493C}" destId="{85911045-40E7-C248-81D3-D42AA5F312F8}" srcOrd="1" destOrd="0" presId="urn:microsoft.com/office/officeart/2005/8/layout/hierarchy4"/>
    <dgm:cxn modelId="{6D823B02-ED83-234A-8EFE-09CE0BB1DB73}" type="presParOf" srcId="{512E9D74-3A0E-414F-928A-B8C2F132239B}" destId="{3BECD648-2EBF-F24E-BF70-1E75188A6E2A}" srcOrd="7" destOrd="0" presId="urn:microsoft.com/office/officeart/2005/8/layout/hierarchy4"/>
    <dgm:cxn modelId="{E25DB976-E2F3-2046-93E7-4BE3CD212CC4}" type="presParOf" srcId="{512E9D74-3A0E-414F-928A-B8C2F132239B}" destId="{14F8A966-D37B-F345-A8AD-67ADC2EC46A5}" srcOrd="8" destOrd="0" presId="urn:microsoft.com/office/officeart/2005/8/layout/hierarchy4"/>
    <dgm:cxn modelId="{F9F5BAED-4467-724C-A0EF-4E12E83DA015}" type="presParOf" srcId="{14F8A966-D37B-F345-A8AD-67ADC2EC46A5}" destId="{B020A54A-CD82-3C49-9125-CACADBD4D844}" srcOrd="0" destOrd="0" presId="urn:microsoft.com/office/officeart/2005/8/layout/hierarchy4"/>
    <dgm:cxn modelId="{EEB6C236-FE4F-E64B-9D0A-F358ADBCB928}" type="presParOf" srcId="{14F8A966-D37B-F345-A8AD-67ADC2EC46A5}" destId="{B1200D0A-5D54-5B4A-9CA4-80C706DEAD33}" srcOrd="1" destOrd="0" presId="urn:microsoft.com/office/officeart/2005/8/layout/hierarchy4"/>
    <dgm:cxn modelId="{7D693B64-D4C0-1D45-961E-9212676D54C4}" type="presParOf" srcId="{512E9D74-3A0E-414F-928A-B8C2F132239B}" destId="{31389C2E-C38B-6948-B068-9E6D7692D114}" srcOrd="9" destOrd="0" presId="urn:microsoft.com/office/officeart/2005/8/layout/hierarchy4"/>
    <dgm:cxn modelId="{F89CE94E-040E-344C-85D8-BC350BF8E7E5}" type="presParOf" srcId="{512E9D74-3A0E-414F-928A-B8C2F132239B}" destId="{AF9F3101-F57E-7045-8AE6-B6AC7700E65F}" srcOrd="10" destOrd="0" presId="urn:microsoft.com/office/officeart/2005/8/layout/hierarchy4"/>
    <dgm:cxn modelId="{9C083FD6-B6B2-D74C-8FCF-F0E34528C7BE}" type="presParOf" srcId="{AF9F3101-F57E-7045-8AE6-B6AC7700E65F}" destId="{72506A9B-6086-814E-96CA-BBBC0F6507AE}" srcOrd="0" destOrd="0" presId="urn:microsoft.com/office/officeart/2005/8/layout/hierarchy4"/>
    <dgm:cxn modelId="{2734E432-8F45-4F4B-9470-18EA41ABC367}" type="presParOf" srcId="{AF9F3101-F57E-7045-8AE6-B6AC7700E65F}" destId="{8DEAF914-2463-5147-8A06-09E8B3B8BE00}"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7B20C6C-C0FB-7E44-B25F-F49AC6955020}" type="doc">
      <dgm:prSet loTypeId="urn:microsoft.com/office/officeart/2008/layout/VerticalCurvedList" loCatId="process" qsTypeId="urn:microsoft.com/office/officeart/2005/8/quickstyle/simple3" qsCatId="simple" csTypeId="urn:microsoft.com/office/officeart/2005/8/colors/colorful4" csCatId="colorful" phldr="1"/>
      <dgm:spPr/>
      <dgm:t>
        <a:bodyPr/>
        <a:lstStyle/>
        <a:p>
          <a:endParaRPr lang="fr-FR"/>
        </a:p>
      </dgm:t>
    </dgm:pt>
    <dgm:pt modelId="{BDCE61DF-7DB2-3748-97D4-71A73FF65F8D}">
      <dgm:prSet/>
      <dgm:spPr/>
      <dgm:t>
        <a:bodyPr/>
        <a:lstStyle/>
        <a:p>
          <a:r>
            <a:rPr lang="fr-FR" b="1"/>
            <a:t>Le SAS permet donc d’orienter les patients au bon endroit au bon moment pour leur prise en charge</a:t>
          </a:r>
          <a:endParaRPr lang="fr-FR"/>
        </a:p>
      </dgm:t>
    </dgm:pt>
    <dgm:pt modelId="{BC02C604-BFE9-2C4D-BA8C-334851D888BD}" type="parTrans" cxnId="{3CCE1DFD-B195-574F-AC9A-646E9474E3FA}">
      <dgm:prSet/>
      <dgm:spPr/>
      <dgm:t>
        <a:bodyPr/>
        <a:lstStyle/>
        <a:p>
          <a:endParaRPr lang="fr-FR"/>
        </a:p>
      </dgm:t>
    </dgm:pt>
    <dgm:pt modelId="{17FD1CED-46A1-EE43-8EA6-CE29E58F2FF4}" type="sibTrans" cxnId="{3CCE1DFD-B195-574F-AC9A-646E9474E3FA}">
      <dgm:prSet/>
      <dgm:spPr/>
      <dgm:t>
        <a:bodyPr/>
        <a:lstStyle/>
        <a:p>
          <a:endParaRPr lang="fr-FR"/>
        </a:p>
      </dgm:t>
    </dgm:pt>
    <dgm:pt modelId="{36346492-2B48-1D42-A4E9-35044466A90D}">
      <dgm:prSet/>
      <dgm:spPr/>
      <dgm:t>
        <a:bodyPr/>
        <a:lstStyle/>
        <a:p>
          <a:r>
            <a:rPr lang="fr-FR" b="1"/>
            <a:t>Le SAS c’est le 15 mais ce n’est plus « l’hôpital » = le SAS devient une structure mixte ville-hôpital</a:t>
          </a:r>
          <a:endParaRPr lang="fr-FR"/>
        </a:p>
      </dgm:t>
    </dgm:pt>
    <dgm:pt modelId="{F7CD9996-CC82-1E46-A711-826EFBFC941A}" type="parTrans" cxnId="{13FC1520-8F63-8C40-A42E-1AC517960F47}">
      <dgm:prSet/>
      <dgm:spPr/>
      <dgm:t>
        <a:bodyPr/>
        <a:lstStyle/>
        <a:p>
          <a:endParaRPr lang="fr-FR"/>
        </a:p>
      </dgm:t>
    </dgm:pt>
    <dgm:pt modelId="{C76AB300-7E7A-1448-A603-616001278CA8}" type="sibTrans" cxnId="{13FC1520-8F63-8C40-A42E-1AC517960F47}">
      <dgm:prSet/>
      <dgm:spPr/>
      <dgm:t>
        <a:bodyPr/>
        <a:lstStyle/>
        <a:p>
          <a:endParaRPr lang="fr-FR"/>
        </a:p>
      </dgm:t>
    </dgm:pt>
    <dgm:pt modelId="{D7E1E7AB-53D8-AC4C-90F2-ED77EE0B53F6}">
      <dgm:prSet/>
      <dgm:spPr/>
      <dgm:t>
        <a:bodyPr/>
        <a:lstStyle/>
        <a:p>
          <a:r>
            <a:rPr lang="fr-FR" b="1"/>
            <a:t>La réunion des compétences de régulation AMU et de régulation MG améliore l’orientation et donc la prise en charge des patients</a:t>
          </a:r>
          <a:endParaRPr lang="fr-FR"/>
        </a:p>
      </dgm:t>
    </dgm:pt>
    <dgm:pt modelId="{CCE4F2C8-7D41-5E4D-A372-E7BA3D48AEB2}" type="parTrans" cxnId="{A80F153C-5BA9-E94D-8716-FBE60633B849}">
      <dgm:prSet/>
      <dgm:spPr/>
      <dgm:t>
        <a:bodyPr/>
        <a:lstStyle/>
        <a:p>
          <a:endParaRPr lang="fr-FR"/>
        </a:p>
      </dgm:t>
    </dgm:pt>
    <dgm:pt modelId="{998B8A74-1839-094B-A124-4E80756036AF}" type="sibTrans" cxnId="{A80F153C-5BA9-E94D-8716-FBE60633B849}">
      <dgm:prSet/>
      <dgm:spPr/>
      <dgm:t>
        <a:bodyPr/>
        <a:lstStyle/>
        <a:p>
          <a:endParaRPr lang="fr-FR"/>
        </a:p>
      </dgm:t>
    </dgm:pt>
    <dgm:pt modelId="{EB4D44BC-64E6-004B-8FB4-79138A8B6BC0}">
      <dgm:prSet custT="1"/>
      <dgm:spPr/>
      <dgm:t>
        <a:bodyPr/>
        <a:lstStyle/>
        <a:p>
          <a:r>
            <a:rPr lang="fr-FR" sz="1800" b="1" dirty="0"/>
            <a:t>Le SAS permet le raisonnement en « parcours de soins » et de développer des filières au delà des SNP et au delà de la médecine générale</a:t>
          </a:r>
          <a:endParaRPr lang="fr-FR" sz="1800" dirty="0"/>
        </a:p>
      </dgm:t>
    </dgm:pt>
    <dgm:pt modelId="{64FCFD0B-C88B-B740-9FD7-C4A0500B1688}" type="parTrans" cxnId="{7B571081-7119-F34A-AA28-93F28C30755A}">
      <dgm:prSet/>
      <dgm:spPr/>
      <dgm:t>
        <a:bodyPr/>
        <a:lstStyle/>
        <a:p>
          <a:endParaRPr lang="fr-FR"/>
        </a:p>
      </dgm:t>
    </dgm:pt>
    <dgm:pt modelId="{ADCA9D2F-5D09-114D-BC9F-F957A2422965}" type="sibTrans" cxnId="{7B571081-7119-F34A-AA28-93F28C30755A}">
      <dgm:prSet/>
      <dgm:spPr/>
      <dgm:t>
        <a:bodyPr/>
        <a:lstStyle/>
        <a:p>
          <a:endParaRPr lang="fr-FR"/>
        </a:p>
      </dgm:t>
    </dgm:pt>
    <dgm:pt modelId="{547E0713-26E1-BC4E-8AB5-10E09263DE21}" type="pres">
      <dgm:prSet presAssocID="{47B20C6C-C0FB-7E44-B25F-F49AC6955020}" presName="Name0" presStyleCnt="0">
        <dgm:presLayoutVars>
          <dgm:chMax val="7"/>
          <dgm:chPref val="7"/>
          <dgm:dir/>
        </dgm:presLayoutVars>
      </dgm:prSet>
      <dgm:spPr/>
      <dgm:t>
        <a:bodyPr/>
        <a:lstStyle/>
        <a:p>
          <a:endParaRPr lang="fr-FR"/>
        </a:p>
      </dgm:t>
    </dgm:pt>
    <dgm:pt modelId="{25A5CF93-D668-6D4C-BF99-D071B65DD94A}" type="pres">
      <dgm:prSet presAssocID="{47B20C6C-C0FB-7E44-B25F-F49AC6955020}" presName="Name1" presStyleCnt="0"/>
      <dgm:spPr/>
    </dgm:pt>
    <dgm:pt modelId="{D34D14AA-5B4E-2648-A77A-97E63C845DB5}" type="pres">
      <dgm:prSet presAssocID="{47B20C6C-C0FB-7E44-B25F-F49AC6955020}" presName="cycle" presStyleCnt="0"/>
      <dgm:spPr/>
    </dgm:pt>
    <dgm:pt modelId="{1EDD85B2-E6ED-A249-B31F-22403B114E12}" type="pres">
      <dgm:prSet presAssocID="{47B20C6C-C0FB-7E44-B25F-F49AC6955020}" presName="srcNode" presStyleLbl="node1" presStyleIdx="0" presStyleCnt="4"/>
      <dgm:spPr/>
    </dgm:pt>
    <dgm:pt modelId="{F7AA8E19-49D2-4F4A-87A6-C8294EF37029}" type="pres">
      <dgm:prSet presAssocID="{47B20C6C-C0FB-7E44-B25F-F49AC6955020}" presName="conn" presStyleLbl="parChTrans1D2" presStyleIdx="0" presStyleCnt="1"/>
      <dgm:spPr/>
      <dgm:t>
        <a:bodyPr/>
        <a:lstStyle/>
        <a:p>
          <a:endParaRPr lang="fr-FR"/>
        </a:p>
      </dgm:t>
    </dgm:pt>
    <dgm:pt modelId="{C495E6EA-90A6-AA43-83B0-11A03A5A2EDC}" type="pres">
      <dgm:prSet presAssocID="{47B20C6C-C0FB-7E44-B25F-F49AC6955020}" presName="extraNode" presStyleLbl="node1" presStyleIdx="0" presStyleCnt="4"/>
      <dgm:spPr/>
    </dgm:pt>
    <dgm:pt modelId="{C6E54BAB-1C52-8940-908F-84CBFCB6A06E}" type="pres">
      <dgm:prSet presAssocID="{47B20C6C-C0FB-7E44-B25F-F49AC6955020}" presName="dstNode" presStyleLbl="node1" presStyleIdx="0" presStyleCnt="4"/>
      <dgm:spPr/>
    </dgm:pt>
    <dgm:pt modelId="{792B9B88-E472-AA4F-950A-5B53B8281B38}" type="pres">
      <dgm:prSet presAssocID="{BDCE61DF-7DB2-3748-97D4-71A73FF65F8D}" presName="text_1" presStyleLbl="node1" presStyleIdx="0" presStyleCnt="4">
        <dgm:presLayoutVars>
          <dgm:bulletEnabled val="1"/>
        </dgm:presLayoutVars>
      </dgm:prSet>
      <dgm:spPr/>
      <dgm:t>
        <a:bodyPr/>
        <a:lstStyle/>
        <a:p>
          <a:endParaRPr lang="fr-FR"/>
        </a:p>
      </dgm:t>
    </dgm:pt>
    <dgm:pt modelId="{BCA3AF9D-E1DD-834C-862C-A93833556E39}" type="pres">
      <dgm:prSet presAssocID="{BDCE61DF-7DB2-3748-97D4-71A73FF65F8D}" presName="accent_1" presStyleCnt="0"/>
      <dgm:spPr/>
    </dgm:pt>
    <dgm:pt modelId="{40169EE8-FC12-6B42-87A0-E9A749ECFCDD}" type="pres">
      <dgm:prSet presAssocID="{BDCE61DF-7DB2-3748-97D4-71A73FF65F8D}" presName="accentRepeatNode" presStyleLbl="solidFgAcc1" presStyleIdx="0" presStyleCnt="4"/>
      <dgm:spPr/>
    </dgm:pt>
    <dgm:pt modelId="{F9CEA7EA-3103-9C42-A784-5228BAB1ABA2}" type="pres">
      <dgm:prSet presAssocID="{36346492-2B48-1D42-A4E9-35044466A90D}" presName="text_2" presStyleLbl="node1" presStyleIdx="1" presStyleCnt="4">
        <dgm:presLayoutVars>
          <dgm:bulletEnabled val="1"/>
        </dgm:presLayoutVars>
      </dgm:prSet>
      <dgm:spPr/>
      <dgm:t>
        <a:bodyPr/>
        <a:lstStyle/>
        <a:p>
          <a:endParaRPr lang="fr-FR"/>
        </a:p>
      </dgm:t>
    </dgm:pt>
    <dgm:pt modelId="{79B5105A-CB83-F74A-9ED2-9D0CB22E66EC}" type="pres">
      <dgm:prSet presAssocID="{36346492-2B48-1D42-A4E9-35044466A90D}" presName="accent_2" presStyleCnt="0"/>
      <dgm:spPr/>
    </dgm:pt>
    <dgm:pt modelId="{E907685D-1873-E24C-B882-CE11BB140AE0}" type="pres">
      <dgm:prSet presAssocID="{36346492-2B48-1D42-A4E9-35044466A90D}" presName="accentRepeatNode" presStyleLbl="solidFgAcc1" presStyleIdx="1" presStyleCnt="4"/>
      <dgm:spPr/>
    </dgm:pt>
    <dgm:pt modelId="{F703D425-6EA2-E34D-8328-C6DB40C28B38}" type="pres">
      <dgm:prSet presAssocID="{D7E1E7AB-53D8-AC4C-90F2-ED77EE0B53F6}" presName="text_3" presStyleLbl="node1" presStyleIdx="2" presStyleCnt="4">
        <dgm:presLayoutVars>
          <dgm:bulletEnabled val="1"/>
        </dgm:presLayoutVars>
      </dgm:prSet>
      <dgm:spPr/>
      <dgm:t>
        <a:bodyPr/>
        <a:lstStyle/>
        <a:p>
          <a:endParaRPr lang="fr-FR"/>
        </a:p>
      </dgm:t>
    </dgm:pt>
    <dgm:pt modelId="{ADC36E1E-341C-E64A-9901-1F48E9427140}" type="pres">
      <dgm:prSet presAssocID="{D7E1E7AB-53D8-AC4C-90F2-ED77EE0B53F6}" presName="accent_3" presStyleCnt="0"/>
      <dgm:spPr/>
    </dgm:pt>
    <dgm:pt modelId="{778F59DE-72CB-9F41-B428-91094411BA6F}" type="pres">
      <dgm:prSet presAssocID="{D7E1E7AB-53D8-AC4C-90F2-ED77EE0B53F6}" presName="accentRepeatNode" presStyleLbl="solidFgAcc1" presStyleIdx="2" presStyleCnt="4"/>
      <dgm:spPr/>
    </dgm:pt>
    <dgm:pt modelId="{83AC0073-9B74-3F42-8C6C-66CA359BDF2F}" type="pres">
      <dgm:prSet presAssocID="{EB4D44BC-64E6-004B-8FB4-79138A8B6BC0}" presName="text_4" presStyleLbl="node1" presStyleIdx="3" presStyleCnt="4" custScaleY="123378">
        <dgm:presLayoutVars>
          <dgm:bulletEnabled val="1"/>
        </dgm:presLayoutVars>
      </dgm:prSet>
      <dgm:spPr/>
      <dgm:t>
        <a:bodyPr/>
        <a:lstStyle/>
        <a:p>
          <a:endParaRPr lang="fr-FR"/>
        </a:p>
      </dgm:t>
    </dgm:pt>
    <dgm:pt modelId="{7943ACD8-4870-9F46-B67F-2F365D21E3B4}" type="pres">
      <dgm:prSet presAssocID="{EB4D44BC-64E6-004B-8FB4-79138A8B6BC0}" presName="accent_4" presStyleCnt="0"/>
      <dgm:spPr/>
    </dgm:pt>
    <dgm:pt modelId="{1352FA2F-7188-9741-AE41-88B7EA62B4FD}" type="pres">
      <dgm:prSet presAssocID="{EB4D44BC-64E6-004B-8FB4-79138A8B6BC0}" presName="accentRepeatNode" presStyleLbl="solidFgAcc1" presStyleIdx="3" presStyleCnt="4"/>
      <dgm:spPr/>
    </dgm:pt>
  </dgm:ptLst>
  <dgm:cxnLst>
    <dgm:cxn modelId="{B793B0D6-677C-DA48-AD32-50D8FEF1EC7C}" type="presOf" srcId="{36346492-2B48-1D42-A4E9-35044466A90D}" destId="{F9CEA7EA-3103-9C42-A784-5228BAB1ABA2}" srcOrd="0" destOrd="0" presId="urn:microsoft.com/office/officeart/2008/layout/VerticalCurvedList"/>
    <dgm:cxn modelId="{7B571081-7119-F34A-AA28-93F28C30755A}" srcId="{47B20C6C-C0FB-7E44-B25F-F49AC6955020}" destId="{EB4D44BC-64E6-004B-8FB4-79138A8B6BC0}" srcOrd="3" destOrd="0" parTransId="{64FCFD0B-C88B-B740-9FD7-C4A0500B1688}" sibTransId="{ADCA9D2F-5D09-114D-BC9F-F957A2422965}"/>
    <dgm:cxn modelId="{3CCE1DFD-B195-574F-AC9A-646E9474E3FA}" srcId="{47B20C6C-C0FB-7E44-B25F-F49AC6955020}" destId="{BDCE61DF-7DB2-3748-97D4-71A73FF65F8D}" srcOrd="0" destOrd="0" parTransId="{BC02C604-BFE9-2C4D-BA8C-334851D888BD}" sibTransId="{17FD1CED-46A1-EE43-8EA6-CE29E58F2FF4}"/>
    <dgm:cxn modelId="{A80F153C-5BA9-E94D-8716-FBE60633B849}" srcId="{47B20C6C-C0FB-7E44-B25F-F49AC6955020}" destId="{D7E1E7AB-53D8-AC4C-90F2-ED77EE0B53F6}" srcOrd="2" destOrd="0" parTransId="{CCE4F2C8-7D41-5E4D-A372-E7BA3D48AEB2}" sibTransId="{998B8A74-1839-094B-A124-4E80756036AF}"/>
    <dgm:cxn modelId="{6E53FC5A-2DAD-F442-B8DC-9A04B2D00BFD}" type="presOf" srcId="{EB4D44BC-64E6-004B-8FB4-79138A8B6BC0}" destId="{83AC0073-9B74-3F42-8C6C-66CA359BDF2F}" srcOrd="0" destOrd="0" presId="urn:microsoft.com/office/officeart/2008/layout/VerticalCurvedList"/>
    <dgm:cxn modelId="{B625DD8F-F641-C845-9D72-AFAD3E789BEA}" type="presOf" srcId="{47B20C6C-C0FB-7E44-B25F-F49AC6955020}" destId="{547E0713-26E1-BC4E-8AB5-10E09263DE21}" srcOrd="0" destOrd="0" presId="urn:microsoft.com/office/officeart/2008/layout/VerticalCurvedList"/>
    <dgm:cxn modelId="{6E1B1BA7-A775-B54E-84DF-CFAE9549F02A}" type="presOf" srcId="{D7E1E7AB-53D8-AC4C-90F2-ED77EE0B53F6}" destId="{F703D425-6EA2-E34D-8328-C6DB40C28B38}" srcOrd="0" destOrd="0" presId="urn:microsoft.com/office/officeart/2008/layout/VerticalCurvedList"/>
    <dgm:cxn modelId="{13FC1520-8F63-8C40-A42E-1AC517960F47}" srcId="{47B20C6C-C0FB-7E44-B25F-F49AC6955020}" destId="{36346492-2B48-1D42-A4E9-35044466A90D}" srcOrd="1" destOrd="0" parTransId="{F7CD9996-CC82-1E46-A711-826EFBFC941A}" sibTransId="{C76AB300-7E7A-1448-A603-616001278CA8}"/>
    <dgm:cxn modelId="{58BAB635-4178-414C-B754-550EB5835185}" type="presOf" srcId="{BDCE61DF-7DB2-3748-97D4-71A73FF65F8D}" destId="{792B9B88-E472-AA4F-950A-5B53B8281B38}" srcOrd="0" destOrd="0" presId="urn:microsoft.com/office/officeart/2008/layout/VerticalCurvedList"/>
    <dgm:cxn modelId="{EF83237A-7B2A-AD40-B026-2C4F79BCAFC4}" type="presOf" srcId="{17FD1CED-46A1-EE43-8EA6-CE29E58F2FF4}" destId="{F7AA8E19-49D2-4F4A-87A6-C8294EF37029}" srcOrd="0" destOrd="0" presId="urn:microsoft.com/office/officeart/2008/layout/VerticalCurvedList"/>
    <dgm:cxn modelId="{8107CA38-EC20-7A4D-BF0A-A823B0BFB7B5}" type="presParOf" srcId="{547E0713-26E1-BC4E-8AB5-10E09263DE21}" destId="{25A5CF93-D668-6D4C-BF99-D071B65DD94A}" srcOrd="0" destOrd="0" presId="urn:microsoft.com/office/officeart/2008/layout/VerticalCurvedList"/>
    <dgm:cxn modelId="{DB18E802-92AF-6749-B899-36F98C56EBFA}" type="presParOf" srcId="{25A5CF93-D668-6D4C-BF99-D071B65DD94A}" destId="{D34D14AA-5B4E-2648-A77A-97E63C845DB5}" srcOrd="0" destOrd="0" presId="urn:microsoft.com/office/officeart/2008/layout/VerticalCurvedList"/>
    <dgm:cxn modelId="{702A5919-998B-5742-B1BC-EE40E4A86B64}" type="presParOf" srcId="{D34D14AA-5B4E-2648-A77A-97E63C845DB5}" destId="{1EDD85B2-E6ED-A249-B31F-22403B114E12}" srcOrd="0" destOrd="0" presId="urn:microsoft.com/office/officeart/2008/layout/VerticalCurvedList"/>
    <dgm:cxn modelId="{568135C5-7165-1343-9AD0-90FE01EEE4C9}" type="presParOf" srcId="{D34D14AA-5B4E-2648-A77A-97E63C845DB5}" destId="{F7AA8E19-49D2-4F4A-87A6-C8294EF37029}" srcOrd="1" destOrd="0" presId="urn:microsoft.com/office/officeart/2008/layout/VerticalCurvedList"/>
    <dgm:cxn modelId="{03727F7F-6F73-7A41-84D6-C0E6BF6A5AF4}" type="presParOf" srcId="{D34D14AA-5B4E-2648-A77A-97E63C845DB5}" destId="{C495E6EA-90A6-AA43-83B0-11A03A5A2EDC}" srcOrd="2" destOrd="0" presId="urn:microsoft.com/office/officeart/2008/layout/VerticalCurvedList"/>
    <dgm:cxn modelId="{F968B410-05C9-C447-BE8A-833411539589}" type="presParOf" srcId="{D34D14AA-5B4E-2648-A77A-97E63C845DB5}" destId="{C6E54BAB-1C52-8940-908F-84CBFCB6A06E}" srcOrd="3" destOrd="0" presId="urn:microsoft.com/office/officeart/2008/layout/VerticalCurvedList"/>
    <dgm:cxn modelId="{104ED6FF-E965-AA4A-8DCD-6D681672EDA0}" type="presParOf" srcId="{25A5CF93-D668-6D4C-BF99-D071B65DD94A}" destId="{792B9B88-E472-AA4F-950A-5B53B8281B38}" srcOrd="1" destOrd="0" presId="urn:microsoft.com/office/officeart/2008/layout/VerticalCurvedList"/>
    <dgm:cxn modelId="{5EA70051-71D2-2A4C-A818-209658D47B0B}" type="presParOf" srcId="{25A5CF93-D668-6D4C-BF99-D071B65DD94A}" destId="{BCA3AF9D-E1DD-834C-862C-A93833556E39}" srcOrd="2" destOrd="0" presId="urn:microsoft.com/office/officeart/2008/layout/VerticalCurvedList"/>
    <dgm:cxn modelId="{FF51C278-D1BC-4A44-A420-BE230E0D6EE6}" type="presParOf" srcId="{BCA3AF9D-E1DD-834C-862C-A93833556E39}" destId="{40169EE8-FC12-6B42-87A0-E9A749ECFCDD}" srcOrd="0" destOrd="0" presId="urn:microsoft.com/office/officeart/2008/layout/VerticalCurvedList"/>
    <dgm:cxn modelId="{C1E6759B-A4C1-FF4A-9129-EF5615F2EEB4}" type="presParOf" srcId="{25A5CF93-D668-6D4C-BF99-D071B65DD94A}" destId="{F9CEA7EA-3103-9C42-A784-5228BAB1ABA2}" srcOrd="3" destOrd="0" presId="urn:microsoft.com/office/officeart/2008/layout/VerticalCurvedList"/>
    <dgm:cxn modelId="{A5884152-AEF3-A640-B0DF-B17F8F43BC2C}" type="presParOf" srcId="{25A5CF93-D668-6D4C-BF99-D071B65DD94A}" destId="{79B5105A-CB83-F74A-9ED2-9D0CB22E66EC}" srcOrd="4" destOrd="0" presId="urn:microsoft.com/office/officeart/2008/layout/VerticalCurvedList"/>
    <dgm:cxn modelId="{12DAAF21-010C-9447-8A9E-6E0E1325A563}" type="presParOf" srcId="{79B5105A-CB83-F74A-9ED2-9D0CB22E66EC}" destId="{E907685D-1873-E24C-B882-CE11BB140AE0}" srcOrd="0" destOrd="0" presId="urn:microsoft.com/office/officeart/2008/layout/VerticalCurvedList"/>
    <dgm:cxn modelId="{F6DEE96A-B57C-3045-9ED8-BBDA594DA0D4}" type="presParOf" srcId="{25A5CF93-D668-6D4C-BF99-D071B65DD94A}" destId="{F703D425-6EA2-E34D-8328-C6DB40C28B38}" srcOrd="5" destOrd="0" presId="urn:microsoft.com/office/officeart/2008/layout/VerticalCurvedList"/>
    <dgm:cxn modelId="{4E1CD7CD-025A-1D49-B814-60FE7DF9A28A}" type="presParOf" srcId="{25A5CF93-D668-6D4C-BF99-D071B65DD94A}" destId="{ADC36E1E-341C-E64A-9901-1F48E9427140}" srcOrd="6" destOrd="0" presId="urn:microsoft.com/office/officeart/2008/layout/VerticalCurvedList"/>
    <dgm:cxn modelId="{BF860613-501D-3649-BCCF-653A63A81AA1}" type="presParOf" srcId="{ADC36E1E-341C-E64A-9901-1F48E9427140}" destId="{778F59DE-72CB-9F41-B428-91094411BA6F}" srcOrd="0" destOrd="0" presId="urn:microsoft.com/office/officeart/2008/layout/VerticalCurvedList"/>
    <dgm:cxn modelId="{61270BDF-929F-4542-B1A2-94873B1A1A6C}" type="presParOf" srcId="{25A5CF93-D668-6D4C-BF99-D071B65DD94A}" destId="{83AC0073-9B74-3F42-8C6C-66CA359BDF2F}" srcOrd="7" destOrd="0" presId="urn:microsoft.com/office/officeart/2008/layout/VerticalCurvedList"/>
    <dgm:cxn modelId="{CDC247BB-586D-514B-A607-ED6E5B9471B0}" type="presParOf" srcId="{25A5CF93-D668-6D4C-BF99-D071B65DD94A}" destId="{7943ACD8-4870-9F46-B67F-2F365D21E3B4}" srcOrd="8" destOrd="0" presId="urn:microsoft.com/office/officeart/2008/layout/VerticalCurvedList"/>
    <dgm:cxn modelId="{85AD76E6-5BEC-864B-A615-C0B3E82207EA}" type="presParOf" srcId="{7943ACD8-4870-9F46-B67F-2F365D21E3B4}" destId="{1352FA2F-7188-9741-AE41-88B7EA62B4FD}"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0D72E97-494A-E547-BA22-8EDE34D67885}" type="doc">
      <dgm:prSet loTypeId="urn:microsoft.com/office/officeart/2005/8/layout/vList5" loCatId="list" qsTypeId="urn:microsoft.com/office/officeart/2005/8/quickstyle/simple1" qsCatId="simple" csTypeId="urn:microsoft.com/office/officeart/2005/8/colors/accent2_2" csCatId="accent2" phldr="1"/>
      <dgm:spPr/>
      <dgm:t>
        <a:bodyPr/>
        <a:lstStyle/>
        <a:p>
          <a:endParaRPr lang="fr-FR"/>
        </a:p>
      </dgm:t>
    </dgm:pt>
    <dgm:pt modelId="{2897301D-1767-BB4F-A436-1FB1FA61E95A}">
      <dgm:prSet/>
      <dgm:spPr/>
      <dgm:t>
        <a:bodyPr/>
        <a:lstStyle/>
        <a:p>
          <a:r>
            <a:rPr lang="fr-FR" dirty="0"/>
            <a:t>APPEL A PROJET RETENU</a:t>
          </a:r>
        </a:p>
      </dgm:t>
    </dgm:pt>
    <dgm:pt modelId="{81E54DB7-F615-6447-A3DC-39732723119D}" type="parTrans" cxnId="{EAB47BDB-7F5A-4C4D-8040-EEACAECBB554}">
      <dgm:prSet/>
      <dgm:spPr/>
      <dgm:t>
        <a:bodyPr/>
        <a:lstStyle/>
        <a:p>
          <a:endParaRPr lang="fr-FR"/>
        </a:p>
      </dgm:t>
    </dgm:pt>
    <dgm:pt modelId="{2F87B96C-5450-D84F-93DA-9E66D53AE81D}" type="sibTrans" cxnId="{EAB47BDB-7F5A-4C4D-8040-EEACAECBB554}">
      <dgm:prSet/>
      <dgm:spPr/>
      <dgm:t>
        <a:bodyPr/>
        <a:lstStyle/>
        <a:p>
          <a:endParaRPr lang="fr-FR"/>
        </a:p>
      </dgm:t>
    </dgm:pt>
    <dgm:pt modelId="{A695BECC-5F12-B74D-A82D-0D2B7D9A805F}" type="pres">
      <dgm:prSet presAssocID="{80D72E97-494A-E547-BA22-8EDE34D67885}" presName="Name0" presStyleCnt="0">
        <dgm:presLayoutVars>
          <dgm:dir/>
          <dgm:animLvl val="lvl"/>
          <dgm:resizeHandles val="exact"/>
        </dgm:presLayoutVars>
      </dgm:prSet>
      <dgm:spPr/>
      <dgm:t>
        <a:bodyPr/>
        <a:lstStyle/>
        <a:p>
          <a:endParaRPr lang="fr-FR"/>
        </a:p>
      </dgm:t>
    </dgm:pt>
    <dgm:pt modelId="{8980D948-E669-7B45-8EAC-448CD5712EDE}" type="pres">
      <dgm:prSet presAssocID="{2897301D-1767-BB4F-A436-1FB1FA61E95A}" presName="linNode" presStyleCnt="0"/>
      <dgm:spPr/>
    </dgm:pt>
    <dgm:pt modelId="{92B2BA8D-041E-C543-BE92-E77A98C627F6}" type="pres">
      <dgm:prSet presAssocID="{2897301D-1767-BB4F-A436-1FB1FA61E95A}" presName="parentText" presStyleLbl="node1" presStyleIdx="0" presStyleCnt="1" custAng="1834212" custScaleX="157127">
        <dgm:presLayoutVars>
          <dgm:chMax val="1"/>
          <dgm:bulletEnabled val="1"/>
        </dgm:presLayoutVars>
      </dgm:prSet>
      <dgm:spPr/>
      <dgm:t>
        <a:bodyPr/>
        <a:lstStyle/>
        <a:p>
          <a:endParaRPr lang="fr-FR"/>
        </a:p>
      </dgm:t>
    </dgm:pt>
  </dgm:ptLst>
  <dgm:cxnLst>
    <dgm:cxn modelId="{F6E46737-827B-4140-90E1-62FAA79F7683}" type="presOf" srcId="{80D72E97-494A-E547-BA22-8EDE34D67885}" destId="{A695BECC-5F12-B74D-A82D-0D2B7D9A805F}" srcOrd="0" destOrd="0" presId="urn:microsoft.com/office/officeart/2005/8/layout/vList5"/>
    <dgm:cxn modelId="{EAB47BDB-7F5A-4C4D-8040-EEACAECBB554}" srcId="{80D72E97-494A-E547-BA22-8EDE34D67885}" destId="{2897301D-1767-BB4F-A436-1FB1FA61E95A}" srcOrd="0" destOrd="0" parTransId="{81E54DB7-F615-6447-A3DC-39732723119D}" sibTransId="{2F87B96C-5450-D84F-93DA-9E66D53AE81D}"/>
    <dgm:cxn modelId="{1025225F-175D-F74A-9862-870261C60996}" type="presOf" srcId="{2897301D-1767-BB4F-A436-1FB1FA61E95A}" destId="{92B2BA8D-041E-C543-BE92-E77A98C627F6}" srcOrd="0" destOrd="0" presId="urn:microsoft.com/office/officeart/2005/8/layout/vList5"/>
    <dgm:cxn modelId="{7F263E6B-8737-144D-B911-C56B00A560FD}" type="presParOf" srcId="{A695BECC-5F12-B74D-A82D-0D2B7D9A805F}" destId="{8980D948-E669-7B45-8EAC-448CD5712EDE}" srcOrd="0" destOrd="0" presId="urn:microsoft.com/office/officeart/2005/8/layout/vList5"/>
    <dgm:cxn modelId="{DDC3D94D-571E-3A41-A799-49A95C7C15CD}" type="presParOf" srcId="{8980D948-E669-7B45-8EAC-448CD5712EDE}" destId="{92B2BA8D-041E-C543-BE92-E77A98C627F6}" srcOrd="0"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8FF94E-6B72-584A-825D-126E6DCF5FA9}">
      <dsp:nvSpPr>
        <dsp:cNvPr id="0" name=""/>
        <dsp:cNvSpPr/>
      </dsp:nvSpPr>
      <dsp:spPr>
        <a:xfrm>
          <a:off x="4471" y="3034"/>
          <a:ext cx="11041915" cy="594132"/>
        </a:xfrm>
        <a:prstGeom prst="roundRect">
          <a:avLst>
            <a:gd name="adj" fmla="val 10000"/>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fr-FR" sz="2000" b="1" kern="1200" dirty="0"/>
            <a:t>Appel </a:t>
          </a:r>
          <a:r>
            <a:rPr lang="fr-FR" sz="2000" b="1" kern="1200" dirty="0" smtClean="0"/>
            <a:t>Santé </a:t>
          </a:r>
          <a:endParaRPr lang="fr-FR" sz="2000" b="1" kern="1200" dirty="0"/>
        </a:p>
      </dsp:txBody>
      <dsp:txXfrm>
        <a:off x="21873" y="20436"/>
        <a:ext cx="11007111" cy="559328"/>
      </dsp:txXfrm>
    </dsp:sp>
    <dsp:sp modelId="{829EE73E-CD0D-D74D-BBBA-D02E2855ABD7}">
      <dsp:nvSpPr>
        <dsp:cNvPr id="0" name=""/>
        <dsp:cNvSpPr/>
      </dsp:nvSpPr>
      <dsp:spPr>
        <a:xfrm>
          <a:off x="4471" y="754900"/>
          <a:ext cx="11041915" cy="1162481"/>
        </a:xfrm>
        <a:prstGeom prst="roundRect">
          <a:avLst>
            <a:gd name="adj" fmla="val 10000"/>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fr-FR" sz="2000" b="1" kern="1200" dirty="0"/>
            <a:t>Régulation </a:t>
          </a:r>
          <a:r>
            <a:rPr lang="fr-FR" sz="2000" b="1" kern="1200" dirty="0" smtClean="0"/>
            <a:t>AMU + régulation médecine générale en PDSA</a:t>
          </a:r>
          <a:endParaRPr lang="fr-FR" sz="2000" b="1" kern="1200" dirty="0"/>
        </a:p>
      </dsp:txBody>
      <dsp:txXfrm>
        <a:off x="38519" y="788948"/>
        <a:ext cx="10973819" cy="1094385"/>
      </dsp:txXfrm>
    </dsp:sp>
    <dsp:sp modelId="{CEF151B0-9F0F-1640-91CA-2246AB633A98}">
      <dsp:nvSpPr>
        <dsp:cNvPr id="0" name=""/>
        <dsp:cNvSpPr/>
      </dsp:nvSpPr>
      <dsp:spPr>
        <a:xfrm>
          <a:off x="4471" y="2075116"/>
          <a:ext cx="5436226" cy="1162481"/>
        </a:xfrm>
        <a:prstGeom prst="roundRect">
          <a:avLst>
            <a:gd name="adj" fmla="val 10000"/>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fr-FR" sz="2200" kern="1200"/>
            <a:t>Déclenchement de l’aide médicale urgente</a:t>
          </a:r>
        </a:p>
      </dsp:txBody>
      <dsp:txXfrm>
        <a:off x="38519" y="2109164"/>
        <a:ext cx="5368130" cy="1094385"/>
      </dsp:txXfrm>
    </dsp:sp>
    <dsp:sp modelId="{D278C2A8-0234-204F-B6AA-6A2BD6B8B80C}">
      <dsp:nvSpPr>
        <dsp:cNvPr id="0" name=""/>
        <dsp:cNvSpPr/>
      </dsp:nvSpPr>
      <dsp:spPr>
        <a:xfrm>
          <a:off x="4471" y="3395331"/>
          <a:ext cx="2689869" cy="1162481"/>
        </a:xfrm>
        <a:prstGeom prst="roundRect">
          <a:avLst>
            <a:gd name="adj" fmla="val 10000"/>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fr-FR" sz="2200" kern="1200"/>
            <a:t>SMUR / mobilisation de moyens de secours</a:t>
          </a:r>
        </a:p>
      </dsp:txBody>
      <dsp:txXfrm>
        <a:off x="38519" y="3429379"/>
        <a:ext cx="2621773" cy="1094385"/>
      </dsp:txXfrm>
    </dsp:sp>
    <dsp:sp modelId="{68D9C07E-28EA-9941-8E08-49DDC5335408}">
      <dsp:nvSpPr>
        <dsp:cNvPr id="0" name=""/>
        <dsp:cNvSpPr/>
      </dsp:nvSpPr>
      <dsp:spPr>
        <a:xfrm>
          <a:off x="2750828" y="3395331"/>
          <a:ext cx="2689869" cy="1162481"/>
        </a:xfrm>
        <a:prstGeom prst="roundRect">
          <a:avLst>
            <a:gd name="adj" fmla="val 10000"/>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fr-FR" sz="2200" kern="1200"/>
            <a:t>Transports vers un SAU</a:t>
          </a:r>
        </a:p>
      </dsp:txBody>
      <dsp:txXfrm>
        <a:off x="2784876" y="3429379"/>
        <a:ext cx="2621773" cy="1094385"/>
      </dsp:txXfrm>
    </dsp:sp>
    <dsp:sp modelId="{C74BDBE2-7B1B-8C4B-AD31-B37140263DBD}">
      <dsp:nvSpPr>
        <dsp:cNvPr id="0" name=""/>
        <dsp:cNvSpPr/>
      </dsp:nvSpPr>
      <dsp:spPr>
        <a:xfrm>
          <a:off x="5553673" y="2075116"/>
          <a:ext cx="2689869" cy="1162481"/>
        </a:xfrm>
        <a:prstGeom prst="roundRect">
          <a:avLst>
            <a:gd name="adj" fmla="val 10000"/>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fr-FR" sz="2200" kern="1200" dirty="0"/>
            <a:t>Conseil de se présenter aux urgences</a:t>
          </a:r>
        </a:p>
      </dsp:txBody>
      <dsp:txXfrm>
        <a:off x="5587721" y="2109164"/>
        <a:ext cx="2621773" cy="1094385"/>
      </dsp:txXfrm>
    </dsp:sp>
    <dsp:sp modelId="{32A9885D-EE54-2940-B6E6-0675F1E03F40}">
      <dsp:nvSpPr>
        <dsp:cNvPr id="0" name=""/>
        <dsp:cNvSpPr/>
      </dsp:nvSpPr>
      <dsp:spPr>
        <a:xfrm>
          <a:off x="8356517" y="2075116"/>
          <a:ext cx="2689869" cy="1162481"/>
        </a:xfrm>
        <a:prstGeom prst="roundRect">
          <a:avLst>
            <a:gd name="adj" fmla="val 10000"/>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fr-FR" sz="2200" kern="1200" dirty="0"/>
            <a:t>Conseil de contacter son médecin traitant</a:t>
          </a:r>
        </a:p>
      </dsp:txBody>
      <dsp:txXfrm>
        <a:off x="8390565" y="2109164"/>
        <a:ext cx="2621773" cy="1094385"/>
      </dsp:txXfrm>
    </dsp:sp>
    <dsp:sp modelId="{4ED28A1C-68DB-EC48-8286-037E164A5EC9}">
      <dsp:nvSpPr>
        <dsp:cNvPr id="0" name=""/>
        <dsp:cNvSpPr/>
      </dsp:nvSpPr>
      <dsp:spPr>
        <a:xfrm>
          <a:off x="8356517" y="3395331"/>
          <a:ext cx="2689869" cy="1162481"/>
        </a:xfrm>
        <a:prstGeom prst="roundRect">
          <a:avLst>
            <a:gd name="adj" fmla="val 10000"/>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fr-FR" sz="2200" kern="1200" dirty="0"/>
            <a:t> Conseil médical</a:t>
          </a:r>
        </a:p>
      </dsp:txBody>
      <dsp:txXfrm>
        <a:off x="8390565" y="3429379"/>
        <a:ext cx="2621773" cy="109438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A4ABF2-A77D-0840-AC65-156C21A01A9F}">
      <dsp:nvSpPr>
        <dsp:cNvPr id="0" name=""/>
        <dsp:cNvSpPr/>
      </dsp:nvSpPr>
      <dsp:spPr>
        <a:xfrm>
          <a:off x="7896" y="685"/>
          <a:ext cx="10999986" cy="467796"/>
        </a:xfrm>
        <a:prstGeom prst="roundRect">
          <a:avLst>
            <a:gd name="adj" fmla="val 10000"/>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fr-FR" sz="2000" b="1" kern="1200" dirty="0"/>
            <a:t>Appel Santé</a:t>
          </a:r>
        </a:p>
      </dsp:txBody>
      <dsp:txXfrm>
        <a:off x="21597" y="14386"/>
        <a:ext cx="10972584" cy="440394"/>
      </dsp:txXfrm>
    </dsp:sp>
    <dsp:sp modelId="{39B73A72-1724-0C45-8982-1EB8003400CA}">
      <dsp:nvSpPr>
        <dsp:cNvPr id="0" name=""/>
        <dsp:cNvSpPr/>
      </dsp:nvSpPr>
      <dsp:spPr>
        <a:xfrm>
          <a:off x="7896" y="631438"/>
          <a:ext cx="3903539" cy="1219523"/>
        </a:xfrm>
        <a:prstGeom prst="roundRect">
          <a:avLst>
            <a:gd name="adj" fmla="val 10000"/>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fr-FR" sz="2000" b="1" kern="1200" dirty="0"/>
            <a:t>Régulation AMU</a:t>
          </a:r>
        </a:p>
      </dsp:txBody>
      <dsp:txXfrm>
        <a:off x="43615" y="667157"/>
        <a:ext cx="3832101" cy="1148085"/>
      </dsp:txXfrm>
    </dsp:sp>
    <dsp:sp modelId="{AFC3A2B9-76E9-3E4D-BD4E-939F33E369BD}">
      <dsp:nvSpPr>
        <dsp:cNvPr id="0" name=""/>
        <dsp:cNvSpPr/>
      </dsp:nvSpPr>
      <dsp:spPr>
        <a:xfrm>
          <a:off x="7896" y="2013917"/>
          <a:ext cx="1532747" cy="1219523"/>
        </a:xfrm>
        <a:prstGeom prst="roundRect">
          <a:avLst>
            <a:gd name="adj" fmla="val 10000"/>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fr-FR" sz="1000" b="1" kern="1200" dirty="0"/>
            <a:t>Déclenchement de l’aide médicale urgente</a:t>
          </a:r>
        </a:p>
      </dsp:txBody>
      <dsp:txXfrm>
        <a:off x="43615" y="2049636"/>
        <a:ext cx="1461309" cy="1148085"/>
      </dsp:txXfrm>
    </dsp:sp>
    <dsp:sp modelId="{25D02194-4FBA-ED47-AFCA-237EE2710303}">
      <dsp:nvSpPr>
        <dsp:cNvPr id="0" name=""/>
        <dsp:cNvSpPr/>
      </dsp:nvSpPr>
      <dsp:spPr>
        <a:xfrm>
          <a:off x="7896" y="3396396"/>
          <a:ext cx="758410" cy="1219523"/>
        </a:xfrm>
        <a:prstGeom prst="roundRect">
          <a:avLst>
            <a:gd name="adj" fmla="val 10000"/>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fr-FR" sz="800" kern="1200" dirty="0"/>
            <a:t>SMUR / urgence vitale ou fonctionnelle</a:t>
          </a:r>
        </a:p>
      </dsp:txBody>
      <dsp:txXfrm>
        <a:off x="30109" y="3418609"/>
        <a:ext cx="713984" cy="1175097"/>
      </dsp:txXfrm>
    </dsp:sp>
    <dsp:sp modelId="{108D4A4E-7F38-3A4F-B5A4-75F88989E9D0}">
      <dsp:nvSpPr>
        <dsp:cNvPr id="0" name=""/>
        <dsp:cNvSpPr/>
      </dsp:nvSpPr>
      <dsp:spPr>
        <a:xfrm>
          <a:off x="782233" y="3396396"/>
          <a:ext cx="758410" cy="1219523"/>
        </a:xfrm>
        <a:prstGeom prst="roundRect">
          <a:avLst>
            <a:gd name="adj" fmla="val 10000"/>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fr-FR" sz="800" kern="1200" dirty="0"/>
            <a:t>Transports vers un SAU</a:t>
          </a:r>
        </a:p>
      </dsp:txBody>
      <dsp:txXfrm>
        <a:off x="804446" y="3418609"/>
        <a:ext cx="713984" cy="1175097"/>
      </dsp:txXfrm>
    </dsp:sp>
    <dsp:sp modelId="{3624FEAF-5787-A841-B130-35B236003F64}">
      <dsp:nvSpPr>
        <dsp:cNvPr id="0" name=""/>
        <dsp:cNvSpPr/>
      </dsp:nvSpPr>
      <dsp:spPr>
        <a:xfrm>
          <a:off x="1572497" y="2013917"/>
          <a:ext cx="758410" cy="1219523"/>
        </a:xfrm>
        <a:prstGeom prst="roundRect">
          <a:avLst>
            <a:gd name="adj" fmla="val 10000"/>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fr-FR" sz="1000" b="1" kern="1200" dirty="0"/>
            <a:t>Conseil de se présenter aux urgences</a:t>
          </a:r>
        </a:p>
      </dsp:txBody>
      <dsp:txXfrm>
        <a:off x="1594710" y="2036130"/>
        <a:ext cx="713984" cy="1175097"/>
      </dsp:txXfrm>
    </dsp:sp>
    <dsp:sp modelId="{CB62AFE8-7B9C-CF42-BB5C-9577D87BDEEE}">
      <dsp:nvSpPr>
        <dsp:cNvPr id="0" name=""/>
        <dsp:cNvSpPr/>
      </dsp:nvSpPr>
      <dsp:spPr>
        <a:xfrm>
          <a:off x="2362760" y="2013917"/>
          <a:ext cx="758410" cy="1219523"/>
        </a:xfrm>
        <a:prstGeom prst="roundRect">
          <a:avLst>
            <a:gd name="adj" fmla="val 10000"/>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fr-FR" sz="1000" b="1" kern="1200" dirty="0"/>
            <a:t>Repérage de situations de fragilité complexité = lien avec le DAC-PTA</a:t>
          </a:r>
        </a:p>
      </dsp:txBody>
      <dsp:txXfrm>
        <a:off x="2384973" y="2036130"/>
        <a:ext cx="713984" cy="1175097"/>
      </dsp:txXfrm>
    </dsp:sp>
    <dsp:sp modelId="{E24546A3-F49B-A349-A8E8-4DDEB98612CF}">
      <dsp:nvSpPr>
        <dsp:cNvPr id="0" name=""/>
        <dsp:cNvSpPr/>
      </dsp:nvSpPr>
      <dsp:spPr>
        <a:xfrm>
          <a:off x="2362760" y="3396396"/>
          <a:ext cx="758410" cy="1219523"/>
        </a:xfrm>
        <a:prstGeom prst="roundRect">
          <a:avLst>
            <a:gd name="adj" fmla="val 10000"/>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fr-FR" sz="900" b="1" kern="1200" dirty="0"/>
            <a:t>Lien vers les PS des équipes de soins primaires (MT, IDE, pharmacien…)</a:t>
          </a:r>
        </a:p>
      </dsp:txBody>
      <dsp:txXfrm>
        <a:off x="2384973" y="3418609"/>
        <a:ext cx="713984" cy="1175097"/>
      </dsp:txXfrm>
    </dsp:sp>
    <dsp:sp modelId="{8E3756B8-737A-8B44-A31E-8A6333077B4A}">
      <dsp:nvSpPr>
        <dsp:cNvPr id="0" name=""/>
        <dsp:cNvSpPr/>
      </dsp:nvSpPr>
      <dsp:spPr>
        <a:xfrm>
          <a:off x="3153024" y="2013917"/>
          <a:ext cx="758410" cy="1219523"/>
        </a:xfrm>
        <a:prstGeom prst="roundRect">
          <a:avLst>
            <a:gd name="adj" fmla="val 10000"/>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fr-FR" sz="1000" b="1" kern="1200" dirty="0"/>
            <a:t>Rappels et suivi des appels régulés</a:t>
          </a:r>
        </a:p>
      </dsp:txBody>
      <dsp:txXfrm>
        <a:off x="3175237" y="2036130"/>
        <a:ext cx="713984" cy="1175097"/>
      </dsp:txXfrm>
    </dsp:sp>
    <dsp:sp modelId="{EEBE9728-AEDB-6443-99FC-3BD1265E4672}">
      <dsp:nvSpPr>
        <dsp:cNvPr id="0" name=""/>
        <dsp:cNvSpPr/>
      </dsp:nvSpPr>
      <dsp:spPr>
        <a:xfrm>
          <a:off x="3153024" y="3396396"/>
          <a:ext cx="758410" cy="1219523"/>
        </a:xfrm>
        <a:prstGeom prst="roundRect">
          <a:avLst>
            <a:gd name="adj" fmla="val 10000"/>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fr-FR" sz="900" b="1" kern="1200" dirty="0"/>
            <a:t>Lien vers les PS des équipes de soins primaires (MT, IDE, pharmacien…)</a:t>
          </a:r>
        </a:p>
      </dsp:txBody>
      <dsp:txXfrm>
        <a:off x="3175237" y="3418609"/>
        <a:ext cx="713984" cy="1175097"/>
      </dsp:txXfrm>
    </dsp:sp>
    <dsp:sp modelId="{17EEF277-3987-9742-8192-7107DA07AFD1}">
      <dsp:nvSpPr>
        <dsp:cNvPr id="0" name=""/>
        <dsp:cNvSpPr/>
      </dsp:nvSpPr>
      <dsp:spPr>
        <a:xfrm>
          <a:off x="3975141" y="631438"/>
          <a:ext cx="7032741" cy="1219523"/>
        </a:xfrm>
        <a:prstGeom prst="roundRect">
          <a:avLst>
            <a:gd name="adj" fmla="val 10000"/>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fr-FR" sz="2000" b="1" kern="1200" dirty="0"/>
            <a:t>Régulation Médecine </a:t>
          </a:r>
          <a:r>
            <a:rPr lang="fr-FR" sz="2000" b="1" kern="1200" dirty="0" smtClean="0"/>
            <a:t>Générale H24 – PDSA + journées</a:t>
          </a:r>
          <a:endParaRPr lang="fr-FR" sz="2000" b="1" kern="1200" dirty="0"/>
        </a:p>
      </dsp:txBody>
      <dsp:txXfrm>
        <a:off x="4010860" y="667157"/>
        <a:ext cx="6961303" cy="1148085"/>
      </dsp:txXfrm>
    </dsp:sp>
    <dsp:sp modelId="{76407EA7-2797-4A4E-9FBB-342BD90F12C9}">
      <dsp:nvSpPr>
        <dsp:cNvPr id="0" name=""/>
        <dsp:cNvSpPr/>
      </dsp:nvSpPr>
      <dsp:spPr>
        <a:xfrm>
          <a:off x="3975141" y="2013917"/>
          <a:ext cx="1532747" cy="1219523"/>
        </a:xfrm>
        <a:prstGeom prst="roundRect">
          <a:avLst>
            <a:gd name="adj" fmla="val 10000"/>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fr-FR" sz="1000" b="1" kern="1200" dirty="0"/>
            <a:t>Conseil médical</a:t>
          </a:r>
        </a:p>
      </dsp:txBody>
      <dsp:txXfrm>
        <a:off x="4010860" y="2049636"/>
        <a:ext cx="1461309" cy="1148085"/>
      </dsp:txXfrm>
    </dsp:sp>
    <dsp:sp modelId="{E1F2FBB5-43E0-4D45-B6EE-3FFC03032056}">
      <dsp:nvSpPr>
        <dsp:cNvPr id="0" name=""/>
        <dsp:cNvSpPr/>
      </dsp:nvSpPr>
      <dsp:spPr>
        <a:xfrm>
          <a:off x="3975141" y="3396396"/>
          <a:ext cx="758410" cy="1219523"/>
        </a:xfrm>
        <a:prstGeom prst="roundRect">
          <a:avLst>
            <a:gd name="adj" fmla="val 10000"/>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fr-FR" sz="900" b="1" kern="1200" dirty="0"/>
            <a:t>Rappels et suivi des appels régulés (OSNP)</a:t>
          </a:r>
        </a:p>
      </dsp:txBody>
      <dsp:txXfrm>
        <a:off x="3997354" y="3418609"/>
        <a:ext cx="713984" cy="1175097"/>
      </dsp:txXfrm>
    </dsp:sp>
    <dsp:sp modelId="{661BC217-4B80-8345-86C8-B37DAC7E32F3}">
      <dsp:nvSpPr>
        <dsp:cNvPr id="0" name=""/>
        <dsp:cNvSpPr/>
      </dsp:nvSpPr>
      <dsp:spPr>
        <a:xfrm>
          <a:off x="4749478" y="3396396"/>
          <a:ext cx="758410" cy="1219523"/>
        </a:xfrm>
        <a:prstGeom prst="roundRect">
          <a:avLst>
            <a:gd name="adj" fmla="val 10000"/>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fr-FR" sz="900" b="1" kern="1200" dirty="0"/>
            <a:t>Lien vers les PS des équipes de soins primaires (MT, IDE, pharmacien…)</a:t>
          </a:r>
        </a:p>
      </dsp:txBody>
      <dsp:txXfrm>
        <a:off x="4771691" y="3418609"/>
        <a:ext cx="713984" cy="1175097"/>
      </dsp:txXfrm>
    </dsp:sp>
    <dsp:sp modelId="{0299F05F-109C-534D-A81A-51F065A978E6}">
      <dsp:nvSpPr>
        <dsp:cNvPr id="0" name=""/>
        <dsp:cNvSpPr/>
      </dsp:nvSpPr>
      <dsp:spPr>
        <a:xfrm>
          <a:off x="5539742" y="2013917"/>
          <a:ext cx="1532747" cy="1219523"/>
        </a:xfrm>
        <a:prstGeom prst="roundRect">
          <a:avLst>
            <a:gd name="adj" fmla="val 10000"/>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fr-FR" sz="1000" b="1" kern="1200" dirty="0"/>
            <a:t>Déclenchement d'une AMU</a:t>
          </a:r>
        </a:p>
      </dsp:txBody>
      <dsp:txXfrm>
        <a:off x="5575461" y="2049636"/>
        <a:ext cx="1461309" cy="1148085"/>
      </dsp:txXfrm>
    </dsp:sp>
    <dsp:sp modelId="{874A050B-EFC1-4845-81B1-72592DDD6825}">
      <dsp:nvSpPr>
        <dsp:cNvPr id="0" name=""/>
        <dsp:cNvSpPr/>
      </dsp:nvSpPr>
      <dsp:spPr>
        <a:xfrm>
          <a:off x="5539742" y="3396396"/>
          <a:ext cx="758410" cy="1219523"/>
        </a:xfrm>
        <a:prstGeom prst="roundRect">
          <a:avLst>
            <a:gd name="adj" fmla="val 10000"/>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fr-FR" sz="800" kern="1200" dirty="0"/>
            <a:t>Conseil d’aller aux urgences</a:t>
          </a:r>
        </a:p>
      </dsp:txBody>
      <dsp:txXfrm>
        <a:off x="5561955" y="3418609"/>
        <a:ext cx="713984" cy="1175097"/>
      </dsp:txXfrm>
    </dsp:sp>
    <dsp:sp modelId="{ADC4B000-22BC-6D4C-A11E-66377D663183}">
      <dsp:nvSpPr>
        <dsp:cNvPr id="0" name=""/>
        <dsp:cNvSpPr/>
      </dsp:nvSpPr>
      <dsp:spPr>
        <a:xfrm>
          <a:off x="6314079" y="3396396"/>
          <a:ext cx="758410" cy="1219523"/>
        </a:xfrm>
        <a:prstGeom prst="roundRect">
          <a:avLst>
            <a:gd name="adj" fmla="val 10000"/>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fr-FR" sz="800" kern="1200" dirty="0"/>
            <a:t>Transports vers un SAU</a:t>
          </a:r>
        </a:p>
      </dsp:txBody>
      <dsp:txXfrm>
        <a:off x="6336292" y="3418609"/>
        <a:ext cx="713984" cy="1175097"/>
      </dsp:txXfrm>
    </dsp:sp>
    <dsp:sp modelId="{BA5DA603-DEB1-ED4B-ABBF-2EE8344C9E51}">
      <dsp:nvSpPr>
        <dsp:cNvPr id="0" name=""/>
        <dsp:cNvSpPr/>
      </dsp:nvSpPr>
      <dsp:spPr>
        <a:xfrm>
          <a:off x="7104343" y="2013917"/>
          <a:ext cx="1532747" cy="1219523"/>
        </a:xfrm>
        <a:prstGeom prst="roundRect">
          <a:avLst>
            <a:gd name="adj" fmla="val 10000"/>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fr-FR" sz="1000" b="1" kern="1200" dirty="0"/>
            <a:t>Filière MG</a:t>
          </a:r>
        </a:p>
      </dsp:txBody>
      <dsp:txXfrm>
        <a:off x="7140062" y="2049636"/>
        <a:ext cx="1461309" cy="1148085"/>
      </dsp:txXfrm>
    </dsp:sp>
    <dsp:sp modelId="{56B2DC6A-6315-B648-9449-DAB75C02A69E}">
      <dsp:nvSpPr>
        <dsp:cNvPr id="0" name=""/>
        <dsp:cNvSpPr/>
      </dsp:nvSpPr>
      <dsp:spPr>
        <a:xfrm>
          <a:off x="7104343" y="3396396"/>
          <a:ext cx="758410" cy="1219523"/>
        </a:xfrm>
        <a:prstGeom prst="roundRect">
          <a:avLst>
            <a:gd name="adj" fmla="val 10000"/>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910" tIns="41910" rIns="41910" bIns="41910" numCol="1" spcCol="1270" anchor="ctr" anchorCtr="0">
          <a:noAutofit/>
        </a:bodyPr>
        <a:lstStyle/>
        <a:p>
          <a:pPr lvl="0" algn="ctr" defTabSz="466725">
            <a:lnSpc>
              <a:spcPct val="90000"/>
            </a:lnSpc>
            <a:spcBef>
              <a:spcPct val="0"/>
            </a:spcBef>
            <a:spcAft>
              <a:spcPct val="35000"/>
            </a:spcAft>
          </a:pPr>
          <a:r>
            <a:rPr lang="fr-FR" sz="1050" b="1" kern="1200" dirty="0"/>
            <a:t>Orientation vers le MT (OSNP)</a:t>
          </a:r>
        </a:p>
      </dsp:txBody>
      <dsp:txXfrm>
        <a:off x="7126556" y="3418609"/>
        <a:ext cx="713984" cy="1175097"/>
      </dsp:txXfrm>
    </dsp:sp>
    <dsp:sp modelId="{1448BB29-632D-5D46-9AD2-9607E5A821AE}">
      <dsp:nvSpPr>
        <dsp:cNvPr id="0" name=""/>
        <dsp:cNvSpPr/>
      </dsp:nvSpPr>
      <dsp:spPr>
        <a:xfrm>
          <a:off x="7878680" y="3396396"/>
          <a:ext cx="758410" cy="1219523"/>
        </a:xfrm>
        <a:prstGeom prst="roundRect">
          <a:avLst>
            <a:gd name="adj" fmla="val 10000"/>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910" tIns="41910" rIns="41910" bIns="41910" numCol="1" spcCol="1270" anchor="ctr" anchorCtr="0">
          <a:noAutofit/>
        </a:bodyPr>
        <a:lstStyle/>
        <a:p>
          <a:pPr lvl="0" algn="ctr" defTabSz="466725">
            <a:lnSpc>
              <a:spcPct val="90000"/>
            </a:lnSpc>
            <a:spcBef>
              <a:spcPct val="0"/>
            </a:spcBef>
            <a:spcAft>
              <a:spcPct val="35000"/>
            </a:spcAft>
          </a:pPr>
          <a:r>
            <a:rPr lang="fr-FR" sz="1050" b="1" kern="1200" dirty="0"/>
            <a:t>Orientation vers une consultation de SNP (OSNP)</a:t>
          </a:r>
        </a:p>
      </dsp:txBody>
      <dsp:txXfrm>
        <a:off x="7900893" y="3418609"/>
        <a:ext cx="713984" cy="1175097"/>
      </dsp:txXfrm>
    </dsp:sp>
    <dsp:sp modelId="{4B0A3F14-4377-5B4D-94E4-2827144D1055}">
      <dsp:nvSpPr>
        <dsp:cNvPr id="0" name=""/>
        <dsp:cNvSpPr/>
      </dsp:nvSpPr>
      <dsp:spPr>
        <a:xfrm>
          <a:off x="8668944" y="2013917"/>
          <a:ext cx="758410" cy="1219523"/>
        </a:xfrm>
        <a:prstGeom prst="roundRect">
          <a:avLst>
            <a:gd name="adj" fmla="val 10000"/>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fr-FR" sz="1000" b="1" kern="1200" dirty="0"/>
            <a:t>Repérage de situations de fragilité complexité = lien avec le DAC-PTA</a:t>
          </a:r>
        </a:p>
      </dsp:txBody>
      <dsp:txXfrm>
        <a:off x="8691157" y="2036130"/>
        <a:ext cx="713984" cy="1175097"/>
      </dsp:txXfrm>
    </dsp:sp>
    <dsp:sp modelId="{51E85567-E764-EF41-9D6A-00E96BC103C2}">
      <dsp:nvSpPr>
        <dsp:cNvPr id="0" name=""/>
        <dsp:cNvSpPr/>
      </dsp:nvSpPr>
      <dsp:spPr>
        <a:xfrm>
          <a:off x="8668944" y="3396396"/>
          <a:ext cx="758410" cy="1219523"/>
        </a:xfrm>
        <a:prstGeom prst="roundRect">
          <a:avLst>
            <a:gd name="adj" fmla="val 10000"/>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fr-FR" sz="900" b="1" kern="1200" dirty="0"/>
            <a:t>Lien vers les PS des équipes de soins primaires (MT, IDE, pharmacien…)</a:t>
          </a:r>
        </a:p>
      </dsp:txBody>
      <dsp:txXfrm>
        <a:off x="8691157" y="3418609"/>
        <a:ext cx="713984" cy="1175097"/>
      </dsp:txXfrm>
    </dsp:sp>
    <dsp:sp modelId="{B020A54A-CD82-3C49-9125-CACADBD4D844}">
      <dsp:nvSpPr>
        <dsp:cNvPr id="0" name=""/>
        <dsp:cNvSpPr/>
      </dsp:nvSpPr>
      <dsp:spPr>
        <a:xfrm>
          <a:off x="9459208" y="2013917"/>
          <a:ext cx="758410" cy="1219523"/>
        </a:xfrm>
        <a:prstGeom prst="roundRect">
          <a:avLst>
            <a:gd name="adj" fmla="val 10000"/>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fr-FR" sz="1000" b="1" kern="1200" dirty="0"/>
            <a:t>Orientation dans une filière de soins : psychiatrie / soins dentaires...</a:t>
          </a:r>
        </a:p>
      </dsp:txBody>
      <dsp:txXfrm>
        <a:off x="9481421" y="2036130"/>
        <a:ext cx="713984" cy="1175097"/>
      </dsp:txXfrm>
    </dsp:sp>
    <dsp:sp modelId="{72506A9B-6086-814E-96CA-BBBC0F6507AE}">
      <dsp:nvSpPr>
        <dsp:cNvPr id="0" name=""/>
        <dsp:cNvSpPr/>
      </dsp:nvSpPr>
      <dsp:spPr>
        <a:xfrm>
          <a:off x="10249472" y="2013917"/>
          <a:ext cx="758410" cy="1219523"/>
        </a:xfrm>
        <a:prstGeom prst="roundRect">
          <a:avLst>
            <a:gd name="adj" fmla="val 10000"/>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fr-FR" sz="1000" b="1" kern="1200" dirty="0"/>
            <a:t>Appui pour une hospitalisation directe sans passage en SAU (OSNP)</a:t>
          </a:r>
        </a:p>
      </dsp:txBody>
      <dsp:txXfrm>
        <a:off x="10271685" y="2036130"/>
        <a:ext cx="713984" cy="117509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AA8E19-49D2-4F4A-87A6-C8294EF37029}">
      <dsp:nvSpPr>
        <dsp:cNvPr id="0" name=""/>
        <dsp:cNvSpPr/>
      </dsp:nvSpPr>
      <dsp:spPr>
        <a:xfrm>
          <a:off x="-3344475" y="-514396"/>
          <a:ext cx="3988072" cy="3988072"/>
        </a:xfrm>
        <a:prstGeom prst="blockArc">
          <a:avLst>
            <a:gd name="adj1" fmla="val 18900000"/>
            <a:gd name="adj2" fmla="val 2700000"/>
            <a:gd name="adj3" fmla="val 542"/>
          </a:avLst>
        </a:pr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92B9B88-E472-AA4F-950A-5B53B8281B38}">
      <dsp:nvSpPr>
        <dsp:cNvPr id="0" name=""/>
        <dsp:cNvSpPr/>
      </dsp:nvSpPr>
      <dsp:spPr>
        <a:xfrm>
          <a:off x="337498" y="227509"/>
          <a:ext cx="9954510" cy="455255"/>
        </a:xfrm>
        <a:prstGeom prst="rect">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61359" tIns="33020" rIns="33020" bIns="33020" numCol="1" spcCol="1270" anchor="ctr" anchorCtr="0">
          <a:noAutofit/>
        </a:bodyPr>
        <a:lstStyle/>
        <a:p>
          <a:pPr lvl="0" algn="l" defTabSz="577850">
            <a:lnSpc>
              <a:spcPct val="90000"/>
            </a:lnSpc>
            <a:spcBef>
              <a:spcPct val="0"/>
            </a:spcBef>
            <a:spcAft>
              <a:spcPct val="35000"/>
            </a:spcAft>
          </a:pPr>
          <a:r>
            <a:rPr lang="fr-FR" sz="1300" b="1" kern="1200"/>
            <a:t>Le SAS permet donc d’orienter les patients au bon endroit au bon moment pour leur prise en charge</a:t>
          </a:r>
          <a:endParaRPr lang="fr-FR" sz="1300" kern="1200"/>
        </a:p>
      </dsp:txBody>
      <dsp:txXfrm>
        <a:off x="337498" y="227509"/>
        <a:ext cx="9954510" cy="455255"/>
      </dsp:txXfrm>
    </dsp:sp>
    <dsp:sp modelId="{40169EE8-FC12-6B42-87A0-E9A749ECFCDD}">
      <dsp:nvSpPr>
        <dsp:cNvPr id="0" name=""/>
        <dsp:cNvSpPr/>
      </dsp:nvSpPr>
      <dsp:spPr>
        <a:xfrm>
          <a:off x="52963" y="170602"/>
          <a:ext cx="569069" cy="569069"/>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4">
              <a:hueOff val="0"/>
              <a:satOff val="0"/>
              <a:lumOff val="0"/>
              <a:alphaOff val="0"/>
            </a:schemeClr>
          </a:solidFill>
          <a:prstDash val="solid"/>
          <a:miter lim="800000"/>
        </a:ln>
        <a:effectLst/>
      </dsp:spPr>
      <dsp:style>
        <a:lnRef idx="1">
          <a:scrgbClr r="0" g="0" b="0"/>
        </a:lnRef>
        <a:fillRef idx="2">
          <a:scrgbClr r="0" g="0" b="0"/>
        </a:fillRef>
        <a:effectRef idx="0">
          <a:scrgbClr r="0" g="0" b="0"/>
        </a:effectRef>
        <a:fontRef idx="minor"/>
      </dsp:style>
    </dsp:sp>
    <dsp:sp modelId="{F9CEA7EA-3103-9C42-A784-5228BAB1ABA2}">
      <dsp:nvSpPr>
        <dsp:cNvPr id="0" name=""/>
        <dsp:cNvSpPr/>
      </dsp:nvSpPr>
      <dsp:spPr>
        <a:xfrm>
          <a:off x="598506" y="910511"/>
          <a:ext cx="9693501" cy="455255"/>
        </a:xfrm>
        <a:prstGeom prst="rect">
          <a:avLst/>
        </a:prstGeom>
        <a:gradFill rotWithShape="0">
          <a:gsLst>
            <a:gs pos="0">
              <a:schemeClr val="accent4">
                <a:hueOff val="3266964"/>
                <a:satOff val="-13592"/>
                <a:lumOff val="3203"/>
                <a:alphaOff val="0"/>
                <a:lumMod val="110000"/>
                <a:satMod val="105000"/>
                <a:tint val="67000"/>
              </a:schemeClr>
            </a:gs>
            <a:gs pos="50000">
              <a:schemeClr val="accent4">
                <a:hueOff val="3266964"/>
                <a:satOff val="-13592"/>
                <a:lumOff val="3203"/>
                <a:alphaOff val="0"/>
                <a:lumMod val="105000"/>
                <a:satMod val="103000"/>
                <a:tint val="73000"/>
              </a:schemeClr>
            </a:gs>
            <a:gs pos="100000">
              <a:schemeClr val="accent4">
                <a:hueOff val="3266964"/>
                <a:satOff val="-13592"/>
                <a:lumOff val="3203"/>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61359" tIns="33020" rIns="33020" bIns="33020" numCol="1" spcCol="1270" anchor="ctr" anchorCtr="0">
          <a:noAutofit/>
        </a:bodyPr>
        <a:lstStyle/>
        <a:p>
          <a:pPr lvl="0" algn="l" defTabSz="577850">
            <a:lnSpc>
              <a:spcPct val="90000"/>
            </a:lnSpc>
            <a:spcBef>
              <a:spcPct val="0"/>
            </a:spcBef>
            <a:spcAft>
              <a:spcPct val="35000"/>
            </a:spcAft>
          </a:pPr>
          <a:r>
            <a:rPr lang="fr-FR" sz="1300" b="1" kern="1200"/>
            <a:t>Le SAS c’est le 15 mais ce n’est plus « l’hôpital » = le SAS devient une structure mixte ville-hôpital</a:t>
          </a:r>
          <a:endParaRPr lang="fr-FR" sz="1300" kern="1200"/>
        </a:p>
      </dsp:txBody>
      <dsp:txXfrm>
        <a:off x="598506" y="910511"/>
        <a:ext cx="9693501" cy="455255"/>
      </dsp:txXfrm>
    </dsp:sp>
    <dsp:sp modelId="{E907685D-1873-E24C-B882-CE11BB140AE0}">
      <dsp:nvSpPr>
        <dsp:cNvPr id="0" name=""/>
        <dsp:cNvSpPr/>
      </dsp:nvSpPr>
      <dsp:spPr>
        <a:xfrm>
          <a:off x="313971" y="853604"/>
          <a:ext cx="569069" cy="569069"/>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4">
              <a:hueOff val="3266964"/>
              <a:satOff val="-13592"/>
              <a:lumOff val="3203"/>
              <a:alphaOff val="0"/>
            </a:schemeClr>
          </a:solidFill>
          <a:prstDash val="solid"/>
          <a:miter lim="800000"/>
        </a:ln>
        <a:effectLst/>
      </dsp:spPr>
      <dsp:style>
        <a:lnRef idx="1">
          <a:scrgbClr r="0" g="0" b="0"/>
        </a:lnRef>
        <a:fillRef idx="2">
          <a:scrgbClr r="0" g="0" b="0"/>
        </a:fillRef>
        <a:effectRef idx="0">
          <a:scrgbClr r="0" g="0" b="0"/>
        </a:effectRef>
        <a:fontRef idx="minor"/>
      </dsp:style>
    </dsp:sp>
    <dsp:sp modelId="{F703D425-6EA2-E34D-8328-C6DB40C28B38}">
      <dsp:nvSpPr>
        <dsp:cNvPr id="0" name=""/>
        <dsp:cNvSpPr/>
      </dsp:nvSpPr>
      <dsp:spPr>
        <a:xfrm>
          <a:off x="598506" y="1593513"/>
          <a:ext cx="9693501" cy="455255"/>
        </a:xfrm>
        <a:prstGeom prst="rect">
          <a:avLst/>
        </a:prstGeom>
        <a:gradFill rotWithShape="0">
          <a:gsLst>
            <a:gs pos="0">
              <a:schemeClr val="accent4">
                <a:hueOff val="6533927"/>
                <a:satOff val="-27185"/>
                <a:lumOff val="6405"/>
                <a:alphaOff val="0"/>
                <a:lumMod val="110000"/>
                <a:satMod val="105000"/>
                <a:tint val="67000"/>
              </a:schemeClr>
            </a:gs>
            <a:gs pos="50000">
              <a:schemeClr val="accent4">
                <a:hueOff val="6533927"/>
                <a:satOff val="-27185"/>
                <a:lumOff val="6405"/>
                <a:alphaOff val="0"/>
                <a:lumMod val="105000"/>
                <a:satMod val="103000"/>
                <a:tint val="73000"/>
              </a:schemeClr>
            </a:gs>
            <a:gs pos="100000">
              <a:schemeClr val="accent4">
                <a:hueOff val="6533927"/>
                <a:satOff val="-27185"/>
                <a:lumOff val="6405"/>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61359" tIns="33020" rIns="33020" bIns="33020" numCol="1" spcCol="1270" anchor="ctr" anchorCtr="0">
          <a:noAutofit/>
        </a:bodyPr>
        <a:lstStyle/>
        <a:p>
          <a:pPr lvl="0" algn="l" defTabSz="577850">
            <a:lnSpc>
              <a:spcPct val="90000"/>
            </a:lnSpc>
            <a:spcBef>
              <a:spcPct val="0"/>
            </a:spcBef>
            <a:spcAft>
              <a:spcPct val="35000"/>
            </a:spcAft>
          </a:pPr>
          <a:r>
            <a:rPr lang="fr-FR" sz="1300" b="1" kern="1200"/>
            <a:t>La réunion des compétences de régulation AMU et de régulation MG améliore l’orientation et donc la prise en charge des patients</a:t>
          </a:r>
          <a:endParaRPr lang="fr-FR" sz="1300" kern="1200"/>
        </a:p>
      </dsp:txBody>
      <dsp:txXfrm>
        <a:off x="598506" y="1593513"/>
        <a:ext cx="9693501" cy="455255"/>
      </dsp:txXfrm>
    </dsp:sp>
    <dsp:sp modelId="{778F59DE-72CB-9F41-B428-91094411BA6F}">
      <dsp:nvSpPr>
        <dsp:cNvPr id="0" name=""/>
        <dsp:cNvSpPr/>
      </dsp:nvSpPr>
      <dsp:spPr>
        <a:xfrm>
          <a:off x="313971" y="1536606"/>
          <a:ext cx="569069" cy="569069"/>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4">
              <a:hueOff val="6533927"/>
              <a:satOff val="-27185"/>
              <a:lumOff val="6405"/>
              <a:alphaOff val="0"/>
            </a:schemeClr>
          </a:solidFill>
          <a:prstDash val="solid"/>
          <a:miter lim="800000"/>
        </a:ln>
        <a:effectLst/>
      </dsp:spPr>
      <dsp:style>
        <a:lnRef idx="1">
          <a:scrgbClr r="0" g="0" b="0"/>
        </a:lnRef>
        <a:fillRef idx="2">
          <a:scrgbClr r="0" g="0" b="0"/>
        </a:fillRef>
        <a:effectRef idx="0">
          <a:scrgbClr r="0" g="0" b="0"/>
        </a:effectRef>
        <a:fontRef idx="minor"/>
      </dsp:style>
    </dsp:sp>
    <dsp:sp modelId="{83AC0073-9B74-3F42-8C6C-66CA359BDF2F}">
      <dsp:nvSpPr>
        <dsp:cNvPr id="0" name=""/>
        <dsp:cNvSpPr/>
      </dsp:nvSpPr>
      <dsp:spPr>
        <a:xfrm>
          <a:off x="337498" y="2223300"/>
          <a:ext cx="9954510" cy="561685"/>
        </a:xfrm>
        <a:prstGeom prst="rect">
          <a:avLst/>
        </a:prstGeom>
        <a:gradFill rotWithShape="0">
          <a:gsLst>
            <a:gs pos="0">
              <a:schemeClr val="accent4">
                <a:hueOff val="9800891"/>
                <a:satOff val="-40777"/>
                <a:lumOff val="9608"/>
                <a:alphaOff val="0"/>
                <a:lumMod val="110000"/>
                <a:satMod val="105000"/>
                <a:tint val="67000"/>
              </a:schemeClr>
            </a:gs>
            <a:gs pos="50000">
              <a:schemeClr val="accent4">
                <a:hueOff val="9800891"/>
                <a:satOff val="-40777"/>
                <a:lumOff val="9608"/>
                <a:alphaOff val="0"/>
                <a:lumMod val="105000"/>
                <a:satMod val="103000"/>
                <a:tint val="73000"/>
              </a:schemeClr>
            </a:gs>
            <a:gs pos="100000">
              <a:schemeClr val="accent4">
                <a:hueOff val="9800891"/>
                <a:satOff val="-40777"/>
                <a:lumOff val="9608"/>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61359" tIns="45720" rIns="45720" bIns="45720" numCol="1" spcCol="1270" anchor="ctr" anchorCtr="0">
          <a:noAutofit/>
        </a:bodyPr>
        <a:lstStyle/>
        <a:p>
          <a:pPr lvl="0" algn="l" defTabSz="800100">
            <a:lnSpc>
              <a:spcPct val="90000"/>
            </a:lnSpc>
            <a:spcBef>
              <a:spcPct val="0"/>
            </a:spcBef>
            <a:spcAft>
              <a:spcPct val="35000"/>
            </a:spcAft>
          </a:pPr>
          <a:r>
            <a:rPr lang="fr-FR" sz="1800" b="1" kern="1200" dirty="0"/>
            <a:t>Le SAS permet le raisonnement en « parcours de soins » et de développer des filières au delà des SNP et au delà de la médecine générale</a:t>
          </a:r>
          <a:endParaRPr lang="fr-FR" sz="1800" kern="1200" dirty="0"/>
        </a:p>
      </dsp:txBody>
      <dsp:txXfrm>
        <a:off x="337498" y="2223300"/>
        <a:ext cx="9954510" cy="561685"/>
      </dsp:txXfrm>
    </dsp:sp>
    <dsp:sp modelId="{1352FA2F-7188-9741-AE41-88B7EA62B4FD}">
      <dsp:nvSpPr>
        <dsp:cNvPr id="0" name=""/>
        <dsp:cNvSpPr/>
      </dsp:nvSpPr>
      <dsp:spPr>
        <a:xfrm>
          <a:off x="52963" y="2219607"/>
          <a:ext cx="569069" cy="569069"/>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4">
              <a:hueOff val="9800891"/>
              <a:satOff val="-40777"/>
              <a:lumOff val="9608"/>
              <a:alphaOff val="0"/>
            </a:schemeClr>
          </a:solidFill>
          <a:prstDash val="solid"/>
          <a:miter lim="800000"/>
        </a:ln>
        <a:effectLst/>
      </dsp:spPr>
      <dsp:style>
        <a:lnRef idx="1">
          <a:scrgbClr r="0" g="0" b="0"/>
        </a:lnRef>
        <a:fillRef idx="2">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B2BA8D-041E-C543-BE92-E77A98C627F6}">
      <dsp:nvSpPr>
        <dsp:cNvPr id="0" name=""/>
        <dsp:cNvSpPr/>
      </dsp:nvSpPr>
      <dsp:spPr>
        <a:xfrm rot="1834212">
          <a:off x="479501" y="0"/>
          <a:ext cx="1248937" cy="1149605"/>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lvl="0" algn="ctr" defTabSz="977900">
            <a:lnSpc>
              <a:spcPct val="90000"/>
            </a:lnSpc>
            <a:spcBef>
              <a:spcPct val="0"/>
            </a:spcBef>
            <a:spcAft>
              <a:spcPct val="35000"/>
            </a:spcAft>
          </a:pPr>
          <a:r>
            <a:rPr lang="fr-FR" sz="2200" kern="1200" dirty="0"/>
            <a:t>APPEL A PROJET RETENU</a:t>
          </a:r>
        </a:p>
      </dsp:txBody>
      <dsp:txXfrm>
        <a:off x="535620" y="56119"/>
        <a:ext cx="1136699" cy="1037367"/>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0.19984</cdr:x>
      <cdr:y>0.30433</cdr:y>
    </cdr:from>
    <cdr:to>
      <cdr:x>0.20776</cdr:x>
      <cdr:y>0.67769</cdr:y>
    </cdr:to>
    <cdr:sp macro="" textlink="">
      <cdr:nvSpPr>
        <cdr:cNvPr id="4" name="Flèche vers le haut 3"/>
        <cdr:cNvSpPr/>
      </cdr:nvSpPr>
      <cdr:spPr>
        <a:xfrm xmlns:a="http://schemas.openxmlformats.org/drawingml/2006/main">
          <a:off x="1191347" y="1177639"/>
          <a:ext cx="47193" cy="1444716"/>
        </a:xfrm>
        <a:prstGeom xmlns:a="http://schemas.openxmlformats.org/drawingml/2006/main" prst="upArrow">
          <a:avLst/>
        </a:prstGeom>
      </cdr:spPr>
      <cdr:style>
        <a:lnRef xmlns:a="http://schemas.openxmlformats.org/drawingml/2006/main" idx="2">
          <a:schemeClr val="dk1">
            <a:shade val="50000"/>
          </a:schemeClr>
        </a:lnRef>
        <a:fillRef xmlns:a="http://schemas.openxmlformats.org/drawingml/2006/main" idx="1">
          <a:schemeClr val="dk1"/>
        </a:fillRef>
        <a:effectRef xmlns:a="http://schemas.openxmlformats.org/drawingml/2006/main" idx="0">
          <a:schemeClr val="dk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fr-FR"/>
        </a:p>
      </cdr:txBody>
    </cdr:sp>
  </cdr:relSizeAnchor>
  <cdr:relSizeAnchor xmlns:cdr="http://schemas.openxmlformats.org/drawingml/2006/chartDrawing">
    <cdr:from>
      <cdr:x>0.09841</cdr:x>
      <cdr:y>0.66337</cdr:y>
    </cdr:from>
    <cdr:to>
      <cdr:x>0.29943</cdr:x>
      <cdr:y>0.72154</cdr:y>
    </cdr:to>
    <cdr:sp macro="" textlink="">
      <cdr:nvSpPr>
        <cdr:cNvPr id="5" name="ZoneTexte 4"/>
        <cdr:cNvSpPr txBox="1"/>
      </cdr:nvSpPr>
      <cdr:spPr>
        <a:xfrm xmlns:a="http://schemas.openxmlformats.org/drawingml/2006/main">
          <a:off x="586683" y="2566936"/>
          <a:ext cx="1198343" cy="22509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fr-FR" sz="1200" dirty="0"/>
            <a:t>Création du SAS</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889250" cy="4968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778250" y="0"/>
            <a:ext cx="2889250" cy="496888"/>
          </a:xfrm>
          <a:prstGeom prst="rect">
            <a:avLst/>
          </a:prstGeom>
        </p:spPr>
        <p:txBody>
          <a:bodyPr vert="horz" lIns="91440" tIns="45720" rIns="91440" bIns="45720" rtlCol="0"/>
          <a:lstStyle>
            <a:lvl1pPr algn="r">
              <a:defRPr sz="1200"/>
            </a:lvl1pPr>
          </a:lstStyle>
          <a:p>
            <a:fld id="{5F02FB0F-DC84-457A-B45B-D20BFDAFDF86}" type="datetimeFigureOut">
              <a:rPr lang="fr-FR" smtClean="0"/>
              <a:t>13/09/2022</a:t>
            </a:fld>
            <a:endParaRPr lang="fr-FR"/>
          </a:p>
        </p:txBody>
      </p:sp>
      <p:sp>
        <p:nvSpPr>
          <p:cNvPr id="4" name="Espace réservé de l'image des diapositives 3"/>
          <p:cNvSpPr>
            <a:spLocks noGrp="1" noRot="1" noChangeAspect="1"/>
          </p:cNvSpPr>
          <p:nvPr>
            <p:ph type="sldImg" idx="2"/>
          </p:nvPr>
        </p:nvSpPr>
        <p:spPr>
          <a:xfrm>
            <a:off x="357188" y="1241425"/>
            <a:ext cx="5954712" cy="3349625"/>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66750" y="4776788"/>
            <a:ext cx="5335588" cy="3908425"/>
          </a:xfrm>
          <a:prstGeom prst="rect">
            <a:avLst/>
          </a:prstGeom>
        </p:spPr>
        <p:txBody>
          <a:bodyPr vert="horz" lIns="91440" tIns="45720" rIns="91440" bIns="45720" rtlCol="0"/>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9429750"/>
            <a:ext cx="2889250" cy="496888"/>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778250" y="9429750"/>
            <a:ext cx="2889250" cy="496888"/>
          </a:xfrm>
          <a:prstGeom prst="rect">
            <a:avLst/>
          </a:prstGeom>
        </p:spPr>
        <p:txBody>
          <a:bodyPr vert="horz" lIns="91440" tIns="45720" rIns="91440" bIns="45720" rtlCol="0" anchor="b"/>
          <a:lstStyle>
            <a:lvl1pPr algn="r">
              <a:defRPr sz="1200"/>
            </a:lvl1pPr>
          </a:lstStyle>
          <a:p>
            <a:fld id="{EFACDBFB-A6DC-427C-A690-C967A718A0CF}" type="slidenum">
              <a:rPr lang="fr-FR" smtClean="0"/>
              <a:t>‹N°›</a:t>
            </a:fld>
            <a:endParaRPr lang="fr-FR"/>
          </a:p>
        </p:txBody>
      </p:sp>
    </p:spTree>
    <p:extLst>
      <p:ext uri="{BB962C8B-B14F-4D97-AF65-F5344CB8AC3E}">
        <p14:creationId xmlns:p14="http://schemas.microsoft.com/office/powerpoint/2010/main" val="17195141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84 </a:t>
            </a:r>
            <a:r>
              <a:rPr lang="fr-FR" dirty="0" err="1" smtClean="0"/>
              <a:t>cs</a:t>
            </a:r>
            <a:r>
              <a:rPr lang="fr-FR" dirty="0" smtClean="0"/>
              <a:t> de SNP, ce sont</a:t>
            </a:r>
            <a:r>
              <a:rPr lang="fr-FR" baseline="0" dirty="0" smtClean="0"/>
              <a:t> des CS après </a:t>
            </a:r>
            <a:r>
              <a:rPr lang="fr-FR" baseline="0" dirty="0" err="1" smtClean="0"/>
              <a:t>régul</a:t>
            </a:r>
            <a:r>
              <a:rPr lang="fr-FR" baseline="0" dirty="0" smtClean="0"/>
              <a:t> SAS ? Mettre en perspective avec le nombre de MG ? La population (88 000 habitants ?) et la présence d’un SAU à Châtellerault</a:t>
            </a:r>
            <a:endParaRPr lang="fr-FR" dirty="0"/>
          </a:p>
        </p:txBody>
      </p:sp>
      <p:sp>
        <p:nvSpPr>
          <p:cNvPr id="4" name="Espace réservé du numéro de diapositive 3"/>
          <p:cNvSpPr>
            <a:spLocks noGrp="1"/>
          </p:cNvSpPr>
          <p:nvPr>
            <p:ph type="sldNum" sz="quarter" idx="10"/>
          </p:nvPr>
        </p:nvSpPr>
        <p:spPr/>
        <p:txBody>
          <a:bodyPr/>
          <a:lstStyle/>
          <a:p>
            <a:fld id="{EFACDBFB-A6DC-427C-A690-C967A718A0CF}" type="slidenum">
              <a:rPr lang="fr-FR" smtClean="0"/>
              <a:t>26</a:t>
            </a:fld>
            <a:endParaRPr lang="fr-FR"/>
          </a:p>
        </p:txBody>
      </p:sp>
    </p:spTree>
    <p:extLst>
      <p:ext uri="{BB962C8B-B14F-4D97-AF65-F5344CB8AC3E}">
        <p14:creationId xmlns:p14="http://schemas.microsoft.com/office/powerpoint/2010/main" val="270983408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pic>
        <p:nvPicPr>
          <p:cNvPr id="3" name="Image 2" descr="Une image contenant texte&#10;&#10;Description générée automatiquement">
            <a:extLst>
              <a:ext uri="{FF2B5EF4-FFF2-40B4-BE49-F238E27FC236}">
                <a16:creationId xmlns:a16="http://schemas.microsoft.com/office/drawing/2014/main" id="{5A6BD4A7-C00E-4E9D-96E2-8C56A0EAED2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48474"/>
          </a:xfrm>
          <a:prstGeom prst="rect">
            <a:avLst/>
          </a:prstGeom>
        </p:spPr>
      </p:pic>
    </p:spTree>
    <p:extLst>
      <p:ext uri="{BB962C8B-B14F-4D97-AF65-F5344CB8AC3E}">
        <p14:creationId xmlns:p14="http://schemas.microsoft.com/office/powerpoint/2010/main" val="26555754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ADDC0FC3-FF49-4297-826D-D4B34FD5FC8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764"/>
            <a:ext cx="12200479" cy="6853236"/>
          </a:xfrm>
          <a:prstGeom prst="rect">
            <a:avLst/>
          </a:prstGeom>
        </p:spPr>
      </p:pic>
      <p:sp>
        <p:nvSpPr>
          <p:cNvPr id="10" name="Shape 12">
            <a:extLst>
              <a:ext uri="{FF2B5EF4-FFF2-40B4-BE49-F238E27FC236}">
                <a16:creationId xmlns:a16="http://schemas.microsoft.com/office/drawing/2014/main" id="{252F9307-26A2-49D6-9641-D94D375DB070}"/>
              </a:ext>
            </a:extLst>
          </p:cNvPr>
          <p:cNvSpPr/>
          <p:nvPr userDrawn="1"/>
        </p:nvSpPr>
        <p:spPr>
          <a:xfrm>
            <a:off x="1950847" y="2705100"/>
            <a:ext cx="373253" cy="37782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9BB7"/>
          </a:solidFill>
          <a:ln w="12700">
            <a:miter lim="400000"/>
          </a:ln>
        </p:spPr>
        <p:txBody>
          <a:bodyPr lIns="0" tIns="0" rIns="0" bIns="0" anchor="ctr"/>
          <a:lstStyle/>
          <a:p>
            <a:pPr lvl="0">
              <a:defRPr sz="3200">
                <a:solidFill>
                  <a:srgbClr val="FFFFFF"/>
                </a:solidFill>
              </a:defRPr>
            </a:pPr>
            <a:endParaRPr dirty="0">
              <a:solidFill>
                <a:srgbClr val="2F9BB7"/>
              </a:solidFill>
            </a:endParaRPr>
          </a:p>
        </p:txBody>
      </p:sp>
      <p:sp>
        <p:nvSpPr>
          <p:cNvPr id="12" name="Shape 14">
            <a:extLst>
              <a:ext uri="{FF2B5EF4-FFF2-40B4-BE49-F238E27FC236}">
                <a16:creationId xmlns:a16="http://schemas.microsoft.com/office/drawing/2014/main" id="{445F7F2F-2BAB-4532-8767-AEA006B33651}"/>
              </a:ext>
            </a:extLst>
          </p:cNvPr>
          <p:cNvSpPr/>
          <p:nvPr userDrawn="1"/>
        </p:nvSpPr>
        <p:spPr>
          <a:xfrm>
            <a:off x="2137473" y="4281620"/>
            <a:ext cx="1062176" cy="93232"/>
          </a:xfrm>
          <a:prstGeom prst="rect">
            <a:avLst/>
          </a:prstGeom>
          <a:solidFill>
            <a:srgbClr val="70B967"/>
          </a:solidFill>
          <a:ln w="12700">
            <a:miter lim="400000"/>
          </a:ln>
        </p:spPr>
        <p:txBody>
          <a:bodyPr lIns="0" tIns="0" rIns="0" bIns="0" anchor="ctr"/>
          <a:lstStyle/>
          <a:p>
            <a:pPr lvl="0">
              <a:defRPr sz="3200">
                <a:solidFill>
                  <a:srgbClr val="FFFFFF"/>
                </a:solidFill>
              </a:defRPr>
            </a:pPr>
            <a:endParaRPr/>
          </a:p>
        </p:txBody>
      </p:sp>
      <p:sp>
        <p:nvSpPr>
          <p:cNvPr id="3" name="Espace réservé du texte 2">
            <a:extLst>
              <a:ext uri="{FF2B5EF4-FFF2-40B4-BE49-F238E27FC236}">
                <a16:creationId xmlns:a16="http://schemas.microsoft.com/office/drawing/2014/main" id="{3A87ABDB-BBE0-4045-ADD4-7C0E1ADFD32D}"/>
              </a:ext>
            </a:extLst>
          </p:cNvPr>
          <p:cNvSpPr>
            <a:spLocks noGrp="1"/>
          </p:cNvSpPr>
          <p:nvPr>
            <p:ph type="body" sz="quarter" idx="10" hasCustomPrompt="1"/>
          </p:nvPr>
        </p:nvSpPr>
        <p:spPr>
          <a:xfrm>
            <a:off x="2667810" y="2609055"/>
            <a:ext cx="7055542" cy="947737"/>
          </a:xfrm>
          <a:noFill/>
        </p:spPr>
        <p:txBody>
          <a:bodyPr>
            <a:normAutofit/>
          </a:bodyPr>
          <a:lstStyle>
            <a:lvl1pPr>
              <a:buNone/>
              <a:defRPr sz="4000" b="1">
                <a:solidFill>
                  <a:srgbClr val="2F9BB7"/>
                </a:solidFill>
              </a:defRPr>
            </a:lvl1pPr>
          </a:lstStyle>
          <a:p>
            <a:pPr lvl="0"/>
            <a:r>
              <a:rPr lang="fr-FR" dirty="0"/>
              <a:t>Votre nom et votre fonction</a:t>
            </a:r>
          </a:p>
        </p:txBody>
      </p:sp>
      <p:sp>
        <p:nvSpPr>
          <p:cNvPr id="5" name="Espace réservé du texte 4">
            <a:extLst>
              <a:ext uri="{FF2B5EF4-FFF2-40B4-BE49-F238E27FC236}">
                <a16:creationId xmlns:a16="http://schemas.microsoft.com/office/drawing/2014/main" id="{D0B9BFDC-8383-46C2-9160-83C3EEDBBB0F}"/>
              </a:ext>
            </a:extLst>
          </p:cNvPr>
          <p:cNvSpPr>
            <a:spLocks noGrp="1"/>
          </p:cNvSpPr>
          <p:nvPr>
            <p:ph type="body" sz="quarter" idx="11" hasCustomPrompt="1"/>
          </p:nvPr>
        </p:nvSpPr>
        <p:spPr>
          <a:xfrm>
            <a:off x="2667810" y="4627563"/>
            <a:ext cx="4994275" cy="623887"/>
          </a:xfrm>
        </p:spPr>
        <p:txBody>
          <a:bodyPr/>
          <a:lstStyle>
            <a:lvl1pPr>
              <a:buNone/>
              <a:defRPr>
                <a:solidFill>
                  <a:srgbClr val="70B967"/>
                </a:solidFill>
              </a:defRPr>
            </a:lvl1pPr>
          </a:lstStyle>
          <a:p>
            <a:pPr lvl="0"/>
            <a:r>
              <a:rPr lang="fr-FR" dirty="0"/>
              <a:t>Titre de votre intervention</a:t>
            </a:r>
          </a:p>
        </p:txBody>
      </p:sp>
    </p:spTree>
    <p:extLst>
      <p:ext uri="{BB962C8B-B14F-4D97-AF65-F5344CB8AC3E}">
        <p14:creationId xmlns:p14="http://schemas.microsoft.com/office/powerpoint/2010/main" val="23878741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Disposition personnalisée">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4EAC32FA-1F78-47AB-B8A7-9C218A0EC20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200480" cy="6853237"/>
          </a:xfrm>
          <a:prstGeom prst="rect">
            <a:avLst/>
          </a:prstGeom>
        </p:spPr>
      </p:pic>
      <p:sp>
        <p:nvSpPr>
          <p:cNvPr id="10" name="Espace réservé du contenu 9">
            <a:extLst>
              <a:ext uri="{FF2B5EF4-FFF2-40B4-BE49-F238E27FC236}">
                <a16:creationId xmlns:a16="http://schemas.microsoft.com/office/drawing/2014/main" id="{10CF00FD-8EA9-4501-B832-910EB47EFACC}"/>
              </a:ext>
            </a:extLst>
          </p:cNvPr>
          <p:cNvSpPr>
            <a:spLocks noGrp="1"/>
          </p:cNvSpPr>
          <p:nvPr>
            <p:ph sz="quarter" idx="10"/>
          </p:nvPr>
        </p:nvSpPr>
        <p:spPr>
          <a:xfrm>
            <a:off x="295275" y="2108200"/>
            <a:ext cx="11201400" cy="4596998"/>
          </a:xfrm>
        </p:spPr>
        <p:txBody>
          <a:bodyPr/>
          <a:lstStyle>
            <a:lvl1pPr>
              <a:defRPr lang="fr-FR" sz="2400" kern="1200" dirty="0" smtClean="0">
                <a:solidFill>
                  <a:srgbClr val="70B967"/>
                </a:solidFill>
                <a:latin typeface="Arial" panose="020B0604020202020204" pitchFamily="34" charset="0"/>
                <a:ea typeface="+mn-ea"/>
                <a:cs typeface="Arial" panose="020B0604020202020204" pitchFamily="34" charset="0"/>
              </a:defRPr>
            </a:lvl1pPr>
            <a:lvl2pPr>
              <a:defRPr lang="fr-FR" sz="2000" kern="1200" dirty="0">
                <a:solidFill>
                  <a:srgbClr val="2F9BB7"/>
                </a:solidFill>
                <a:latin typeface="Arial" panose="020B0604020202020204" pitchFamily="34" charset="0"/>
                <a:ea typeface="+mn-ea"/>
                <a:cs typeface="Arial" panose="020B0604020202020204" pitchFamily="34" charset="0"/>
              </a:defRPr>
            </a:lvl2pPr>
          </a:lstStyle>
          <a:p>
            <a:pPr lvl="0"/>
            <a:r>
              <a:rPr lang="fr-FR" dirty="0"/>
              <a:t>Cliquez pour modifier les styles du texte du masque</a:t>
            </a:r>
          </a:p>
          <a:p>
            <a:pPr marL="685800" lvl="1" indent="-228600" algn="l" defTabSz="914400" rtl="0" eaLnBrk="1" latinLnBrk="0" hangingPunct="1">
              <a:lnSpc>
                <a:spcPct val="90000"/>
              </a:lnSpc>
              <a:spcBef>
                <a:spcPts val="500"/>
              </a:spcBef>
              <a:buFont typeface="Arial" panose="020B0604020202020204" pitchFamily="34" charset="0"/>
              <a:buChar char="•"/>
            </a:pPr>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Espace réservé du texte 5">
            <a:extLst>
              <a:ext uri="{FF2B5EF4-FFF2-40B4-BE49-F238E27FC236}">
                <a16:creationId xmlns:a16="http://schemas.microsoft.com/office/drawing/2014/main" id="{A0CEA991-29D7-48D6-8ADE-B443374F5C01}"/>
              </a:ext>
            </a:extLst>
          </p:cNvPr>
          <p:cNvSpPr>
            <a:spLocks noGrp="1"/>
          </p:cNvSpPr>
          <p:nvPr>
            <p:ph type="body" sz="quarter" idx="11"/>
          </p:nvPr>
        </p:nvSpPr>
        <p:spPr>
          <a:xfrm>
            <a:off x="295275" y="1276219"/>
            <a:ext cx="11201400" cy="654181"/>
          </a:xfrm>
        </p:spPr>
        <p:txBody>
          <a:bodyPr>
            <a:normAutofit/>
          </a:bodyPr>
          <a:lstStyle>
            <a:lvl1pPr>
              <a:buNone/>
              <a:defRPr sz="2800" b="0">
                <a:solidFill>
                  <a:srgbClr val="2F9BB7"/>
                </a:solidFill>
              </a:defRPr>
            </a:lvl1pPr>
          </a:lstStyle>
          <a:p>
            <a:pPr lvl="0"/>
            <a:r>
              <a:rPr lang="fr-FR" dirty="0"/>
              <a:t>Cliquez pour modifier les styles du texte du masque</a:t>
            </a:r>
          </a:p>
        </p:txBody>
      </p:sp>
    </p:spTree>
    <p:extLst>
      <p:ext uri="{BB962C8B-B14F-4D97-AF65-F5344CB8AC3E}">
        <p14:creationId xmlns:p14="http://schemas.microsoft.com/office/powerpoint/2010/main" val="36109882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Disposition personnalisée">
    <p:spTree>
      <p:nvGrpSpPr>
        <p:cNvPr id="1" name=""/>
        <p:cNvGrpSpPr/>
        <p:nvPr/>
      </p:nvGrpSpPr>
      <p:grpSpPr>
        <a:xfrm>
          <a:off x="0" y="0"/>
          <a:ext cx="0" cy="0"/>
          <a:chOff x="0" y="0"/>
          <a:chExt cx="0" cy="0"/>
        </a:xfrm>
      </p:grpSpPr>
      <p:pic>
        <p:nvPicPr>
          <p:cNvPr id="4" name="Image 3" descr="Une image contenant texte&#10;&#10;Description générée automatiquement">
            <a:extLst>
              <a:ext uri="{FF2B5EF4-FFF2-40B4-BE49-F238E27FC236}">
                <a16:creationId xmlns:a16="http://schemas.microsoft.com/office/drawing/2014/main" id="{4A091127-28C1-482A-8B83-B74865908F2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208960" cy="6858000"/>
          </a:xfrm>
          <a:prstGeom prst="rect">
            <a:avLst/>
          </a:prstGeom>
        </p:spPr>
      </p:pic>
    </p:spTree>
    <p:extLst>
      <p:ext uri="{BB962C8B-B14F-4D97-AF65-F5344CB8AC3E}">
        <p14:creationId xmlns:p14="http://schemas.microsoft.com/office/powerpoint/2010/main" val="227253906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F45ACF57-C999-4584-AC18-6C97EC68A844}"/>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8479" y="0"/>
            <a:ext cx="12207523" cy="6857193"/>
          </a:xfrm>
          <a:prstGeom prst="rect">
            <a:avLst/>
          </a:prstGeom>
        </p:spPr>
      </p:pic>
      <p:sp>
        <p:nvSpPr>
          <p:cNvPr id="2" name="Espace réservé du titre 1">
            <a:extLst>
              <a:ext uri="{FF2B5EF4-FFF2-40B4-BE49-F238E27FC236}">
                <a16:creationId xmlns:a16="http://schemas.microsoft.com/office/drawing/2014/main" id="{FFB34252-EA1B-422E-9CC2-F01727733709}"/>
              </a:ext>
            </a:extLst>
          </p:cNvPr>
          <p:cNvSpPr>
            <a:spLocks noGrp="1"/>
          </p:cNvSpPr>
          <p:nvPr>
            <p:ph type="title"/>
          </p:nvPr>
        </p:nvSpPr>
        <p:spPr>
          <a:xfrm>
            <a:off x="838200" y="1092820"/>
            <a:ext cx="10515600" cy="913781"/>
          </a:xfrm>
          <a:prstGeom prst="rect">
            <a:avLst/>
          </a:prstGeom>
        </p:spPr>
        <p:txBody>
          <a:bodyPr vert="horz" lIns="91440" tIns="45720" rIns="91440" bIns="45720" rtlCol="0" anchor="ctr">
            <a:normAutofit/>
          </a:bodyPr>
          <a:lstStyle/>
          <a:p>
            <a:r>
              <a:rPr lang="fr-FR" dirty="0"/>
              <a:t>Modifiez le style du titre</a:t>
            </a:r>
          </a:p>
        </p:txBody>
      </p:sp>
      <p:sp>
        <p:nvSpPr>
          <p:cNvPr id="3" name="Espace réservé du texte 2">
            <a:extLst>
              <a:ext uri="{FF2B5EF4-FFF2-40B4-BE49-F238E27FC236}">
                <a16:creationId xmlns:a16="http://schemas.microsoft.com/office/drawing/2014/main" id="{0BC04A4A-3553-412C-AB20-2EACB81EE0B4}"/>
              </a:ext>
            </a:extLst>
          </p:cNvPr>
          <p:cNvSpPr>
            <a:spLocks noGrp="1"/>
          </p:cNvSpPr>
          <p:nvPr>
            <p:ph type="body" idx="1"/>
          </p:nvPr>
        </p:nvSpPr>
        <p:spPr>
          <a:xfrm>
            <a:off x="838200" y="2141035"/>
            <a:ext cx="10515600" cy="4035928"/>
          </a:xfrm>
          <a:prstGeom prst="rect">
            <a:avLst/>
          </a:prstGeom>
        </p:spPr>
        <p:txBody>
          <a:bodyPr vert="horz" lIns="91440" tIns="45720" rIns="91440" bIns="45720" rtlCol="0">
            <a:normAutofit/>
          </a:bodyPr>
          <a:lstStyle/>
          <a:p>
            <a:pPr lvl="0"/>
            <a:r>
              <a:rPr lang="fr-FR" dirty="0"/>
              <a:t>Cliquez pour modifier les styles du texte du masque</a:t>
            </a:r>
          </a:p>
          <a:p>
            <a:pPr marL="685800" lvl="1" indent="-228600" algn="l" defTabSz="914400" rtl="0" eaLnBrk="1" latinLnBrk="0" hangingPunct="1">
              <a:lnSpc>
                <a:spcPct val="90000"/>
              </a:lnSpc>
              <a:spcBef>
                <a:spcPts val="500"/>
              </a:spcBef>
              <a:buFont typeface="Arial" panose="020B0604020202020204" pitchFamily="34" charset="0"/>
              <a:buChar char="•"/>
            </a:pPr>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3537421361"/>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4" r:id="rId3"/>
    <p:sldLayoutId id="2147483663" r:id="rId4"/>
  </p:sldLayoutIdLst>
  <p:txStyles>
    <p:titleStyle>
      <a:lvl1pPr algn="l" defTabSz="914400" rtl="0" eaLnBrk="1" latinLnBrk="0" hangingPunct="1">
        <a:lnSpc>
          <a:spcPct val="90000"/>
        </a:lnSpc>
        <a:spcBef>
          <a:spcPct val="0"/>
        </a:spcBef>
        <a:buNone/>
        <a:defRPr lang="fr-FR" sz="2800" b="0" kern="1200" dirty="0">
          <a:solidFill>
            <a:srgbClr val="2F9BB7"/>
          </a:solidFill>
          <a:latin typeface="Arial" panose="020B0604020202020204" pitchFamily="34" charset="0"/>
          <a:ea typeface="+mn-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fr-FR" sz="2400" kern="1200" dirty="0">
          <a:solidFill>
            <a:srgbClr val="70B967"/>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lang="fr-FR" sz="2000" kern="1200" dirty="0">
          <a:solidFill>
            <a:srgbClr val="2F9BB7"/>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27.png"/><Relationship Id="rId1" Type="http://schemas.openxmlformats.org/officeDocument/2006/relationships/slideLayout" Target="../slideLayouts/slideLayout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556103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2">
            <a:extLst>
              <a:ext uri="{FF2B5EF4-FFF2-40B4-BE49-F238E27FC236}">
                <a16:creationId xmlns:a16="http://schemas.microsoft.com/office/drawing/2014/main" id="{8C7FDD07-9790-4B63-8791-9F7BA6BC8DC7}"/>
              </a:ext>
            </a:extLst>
          </p:cNvPr>
          <p:cNvSpPr txBox="1">
            <a:spLocks/>
          </p:cNvSpPr>
          <p:nvPr/>
        </p:nvSpPr>
        <p:spPr>
          <a:xfrm>
            <a:off x="1650516" y="2343030"/>
            <a:ext cx="8890967" cy="2574657"/>
          </a:xfrm>
          <a:prstGeom prst="rect">
            <a:avLst/>
          </a:prstGeom>
        </p:spPr>
        <p:txBody>
          <a:bodyPr>
            <a:noAutofit/>
          </a:bodyPr>
          <a:lstStyle>
            <a:lvl1pPr algn="l" defTabSz="914400" rtl="0" eaLnBrk="1" latinLnBrk="0" hangingPunct="1">
              <a:lnSpc>
                <a:spcPct val="90000"/>
              </a:lnSpc>
              <a:spcBef>
                <a:spcPct val="0"/>
              </a:spcBef>
              <a:buNone/>
              <a:defRPr lang="fr-FR" sz="2800" b="0" kern="1200" dirty="0">
                <a:solidFill>
                  <a:srgbClr val="2F9BB7"/>
                </a:solidFill>
                <a:latin typeface="Arial" panose="020B0604020202020204" pitchFamily="34" charset="0"/>
                <a:ea typeface="+mn-ea"/>
                <a:cs typeface="Arial" panose="020B0604020202020204" pitchFamily="34" charset="0"/>
              </a:defRPr>
            </a:lvl1pPr>
          </a:lstStyle>
          <a:p>
            <a:pPr algn="ctr"/>
            <a:r>
              <a:rPr lang="fr-FR" sz="4400" b="1" dirty="0">
                <a:gradFill flip="none" rotWithShape="1">
                  <a:gsLst>
                    <a:gs pos="0">
                      <a:srgbClr val="182D67"/>
                    </a:gs>
                    <a:gs pos="100000">
                      <a:srgbClr val="209B38"/>
                    </a:gs>
                  </a:gsLst>
                  <a:lin ang="0" scaled="1"/>
                  <a:tileRect/>
                </a:gradFill>
                <a:ea typeface="Cambria" panose="02040503050406030204" pitchFamily="18" charset="0"/>
                <a:cs typeface="Times New Roman"/>
              </a:rPr>
              <a:t>OBJECTIF DU SAS </a:t>
            </a:r>
          </a:p>
          <a:p>
            <a:pPr algn="ctr"/>
            <a:endParaRPr lang="fr-FR" sz="4400" b="1" dirty="0">
              <a:gradFill flip="none" rotWithShape="1">
                <a:gsLst>
                  <a:gs pos="0">
                    <a:srgbClr val="182D67"/>
                  </a:gs>
                  <a:gs pos="100000">
                    <a:srgbClr val="209B38"/>
                  </a:gs>
                </a:gsLst>
                <a:lin ang="0" scaled="1"/>
                <a:tileRect/>
              </a:gradFill>
              <a:ea typeface="Cambria" panose="02040503050406030204" pitchFamily="18" charset="0"/>
              <a:cs typeface="Times New Roman"/>
            </a:endParaRPr>
          </a:p>
          <a:p>
            <a:pPr algn="ctr"/>
            <a:r>
              <a:rPr lang="fr-FR" sz="4400" b="1" dirty="0">
                <a:gradFill flip="none" rotWithShape="1">
                  <a:gsLst>
                    <a:gs pos="0">
                      <a:srgbClr val="182D67"/>
                    </a:gs>
                    <a:gs pos="100000">
                      <a:srgbClr val="209B38"/>
                    </a:gs>
                  </a:gsLst>
                  <a:lin ang="0" scaled="1"/>
                  <a:tileRect/>
                </a:gradFill>
                <a:ea typeface="Cambria" panose="02040503050406030204" pitchFamily="18" charset="0"/>
                <a:cs typeface="Times New Roman"/>
              </a:rPr>
              <a:t>Le patient au bon endroit au bon moment pour les bons soins</a:t>
            </a:r>
            <a:r>
              <a:rPr lang="fr-FR" sz="4400" b="1" u="sng" dirty="0">
                <a:latin typeface="+mn-lt"/>
                <a:ea typeface="Cambria" panose="02040503050406030204" pitchFamily="18" charset="0"/>
              </a:rPr>
              <a:t/>
            </a:r>
            <a:br>
              <a:rPr lang="fr-FR" sz="4400" b="1" u="sng" dirty="0">
                <a:latin typeface="+mn-lt"/>
                <a:ea typeface="Cambria" panose="02040503050406030204" pitchFamily="18" charset="0"/>
              </a:rPr>
            </a:br>
            <a:endParaRPr lang="fr-FR" sz="2000" dirty="0">
              <a:solidFill>
                <a:srgbClr val="209B38"/>
              </a:solidFill>
              <a:latin typeface="+mn-lt"/>
              <a:ea typeface="Cambria" panose="02040503050406030204" pitchFamily="18" charset="0"/>
            </a:endParaRPr>
          </a:p>
        </p:txBody>
      </p:sp>
    </p:spTree>
    <p:extLst>
      <p:ext uri="{BB962C8B-B14F-4D97-AF65-F5344CB8AC3E}">
        <p14:creationId xmlns:p14="http://schemas.microsoft.com/office/powerpoint/2010/main" val="6813462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2">
            <a:extLst>
              <a:ext uri="{FF2B5EF4-FFF2-40B4-BE49-F238E27FC236}">
                <a16:creationId xmlns:a16="http://schemas.microsoft.com/office/drawing/2014/main" id="{8C7FDD07-9790-4B63-8791-9F7BA6BC8DC7}"/>
              </a:ext>
            </a:extLst>
          </p:cNvPr>
          <p:cNvSpPr txBox="1">
            <a:spLocks/>
          </p:cNvSpPr>
          <p:nvPr/>
        </p:nvSpPr>
        <p:spPr>
          <a:xfrm>
            <a:off x="1501970" y="2451212"/>
            <a:ext cx="5272041" cy="1792796"/>
          </a:xfrm>
          <a:prstGeom prst="rect">
            <a:avLst/>
          </a:prstGeom>
        </p:spPr>
        <p:txBody>
          <a:bodyPr>
            <a:noAutofit/>
          </a:bodyPr>
          <a:lstStyle>
            <a:lvl1pPr algn="l" defTabSz="914400" rtl="0" eaLnBrk="1" latinLnBrk="0" hangingPunct="1">
              <a:lnSpc>
                <a:spcPct val="90000"/>
              </a:lnSpc>
              <a:spcBef>
                <a:spcPct val="0"/>
              </a:spcBef>
              <a:buNone/>
              <a:defRPr lang="fr-FR" sz="2800" b="0" kern="1200" dirty="0">
                <a:solidFill>
                  <a:srgbClr val="2F9BB7"/>
                </a:solidFill>
                <a:latin typeface="Arial" panose="020B0604020202020204" pitchFamily="34" charset="0"/>
                <a:ea typeface="+mn-ea"/>
                <a:cs typeface="Arial" panose="020B0604020202020204" pitchFamily="34" charset="0"/>
              </a:defRPr>
            </a:lvl1pPr>
          </a:lstStyle>
          <a:p>
            <a:pPr algn="ctr"/>
            <a:r>
              <a:rPr lang="fr-FR" sz="4400" b="1" dirty="0">
                <a:gradFill flip="none" rotWithShape="1">
                  <a:gsLst>
                    <a:gs pos="0">
                      <a:srgbClr val="182D67"/>
                    </a:gs>
                    <a:gs pos="100000">
                      <a:srgbClr val="209B38"/>
                    </a:gs>
                  </a:gsLst>
                  <a:lin ang="0" scaled="1"/>
                  <a:tileRect/>
                </a:gradFill>
                <a:ea typeface="Cambria" panose="02040503050406030204" pitchFamily="18" charset="0"/>
                <a:cs typeface="Times New Roman"/>
              </a:rPr>
              <a:t>ETAT DES LIEUX</a:t>
            </a:r>
          </a:p>
          <a:p>
            <a:pPr algn="ctr"/>
            <a:r>
              <a:rPr lang="fr-FR" sz="4400" b="1" dirty="0">
                <a:gradFill flip="none" rotWithShape="1">
                  <a:gsLst>
                    <a:gs pos="0">
                      <a:srgbClr val="182D67"/>
                    </a:gs>
                    <a:gs pos="100000">
                      <a:srgbClr val="209B38"/>
                    </a:gs>
                  </a:gsLst>
                  <a:lin ang="0" scaled="1"/>
                  <a:tileRect/>
                </a:gradFill>
                <a:ea typeface="Cambria" panose="02040503050406030204" pitchFamily="18" charset="0"/>
                <a:cs typeface="Times New Roman"/>
              </a:rPr>
              <a:t>juin 2022</a:t>
            </a:r>
            <a:r>
              <a:rPr lang="fr-FR" sz="4400" b="1" u="sng" dirty="0">
                <a:latin typeface="+mn-lt"/>
                <a:ea typeface="Cambria" panose="02040503050406030204" pitchFamily="18" charset="0"/>
              </a:rPr>
              <a:t/>
            </a:r>
            <a:br>
              <a:rPr lang="fr-FR" sz="4400" b="1" u="sng" dirty="0">
                <a:latin typeface="+mn-lt"/>
                <a:ea typeface="Cambria" panose="02040503050406030204" pitchFamily="18" charset="0"/>
              </a:rPr>
            </a:br>
            <a:endParaRPr lang="fr-FR" sz="2000" dirty="0">
              <a:solidFill>
                <a:srgbClr val="209B38"/>
              </a:solidFill>
              <a:latin typeface="+mn-lt"/>
              <a:ea typeface="Cambria" panose="02040503050406030204" pitchFamily="18" charset="0"/>
            </a:endParaRPr>
          </a:p>
        </p:txBody>
      </p:sp>
      <p:pic>
        <p:nvPicPr>
          <p:cNvPr id="7" name="Image 6">
            <a:extLst>
              <a:ext uri="{FF2B5EF4-FFF2-40B4-BE49-F238E27FC236}">
                <a16:creationId xmlns:a16="http://schemas.microsoft.com/office/drawing/2014/main" id="{4FB5029C-6DAE-41EA-8FEC-25C1C63B3A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77548" y="1545993"/>
            <a:ext cx="4548185" cy="3766013"/>
          </a:xfrm>
          <a:prstGeom prst="rect">
            <a:avLst/>
          </a:prstGeom>
        </p:spPr>
      </p:pic>
      <p:sp>
        <p:nvSpPr>
          <p:cNvPr id="10" name="Ellipse 9">
            <a:extLst>
              <a:ext uri="{FF2B5EF4-FFF2-40B4-BE49-F238E27FC236}">
                <a16:creationId xmlns:a16="http://schemas.microsoft.com/office/drawing/2014/main" id="{E705CDDB-16D2-4CDD-BEC7-10D28EDB9833}"/>
              </a:ext>
            </a:extLst>
          </p:cNvPr>
          <p:cNvSpPr/>
          <p:nvPr/>
        </p:nvSpPr>
        <p:spPr>
          <a:xfrm>
            <a:off x="8509152" y="3172913"/>
            <a:ext cx="288000" cy="349394"/>
          </a:xfrm>
          <a:prstGeom prst="ellipse">
            <a:avLst/>
          </a:prstGeom>
          <a:noFill/>
          <a:ln w="38100">
            <a:solidFill>
              <a:srgbClr val="209B38"/>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3212041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6BEEE42D-5404-4A5C-B4A6-3B4995AC7E1A}"/>
              </a:ext>
            </a:extLst>
          </p:cNvPr>
          <p:cNvSpPr>
            <a:spLocks noGrp="1"/>
          </p:cNvSpPr>
          <p:nvPr>
            <p:ph type="body" sz="quarter" idx="11"/>
          </p:nvPr>
        </p:nvSpPr>
        <p:spPr/>
        <p:txBody>
          <a:bodyPr/>
          <a:lstStyle/>
          <a:p>
            <a:r>
              <a:rPr lang="fr-FR" b="1" dirty="0">
                <a:solidFill>
                  <a:srgbClr val="209B38"/>
                </a:solidFill>
              </a:rPr>
              <a:t>SAS 86 : 3 chantiers opérationnels qui s’articulent</a:t>
            </a:r>
          </a:p>
          <a:p>
            <a:endParaRPr lang="fr-FR" dirty="0"/>
          </a:p>
        </p:txBody>
      </p:sp>
      <p:sp>
        <p:nvSpPr>
          <p:cNvPr id="4" name="Espace réservé du texte 2">
            <a:extLst>
              <a:ext uri="{FF2B5EF4-FFF2-40B4-BE49-F238E27FC236}">
                <a16:creationId xmlns:a16="http://schemas.microsoft.com/office/drawing/2014/main" id="{B2ACC368-0B04-402E-8800-167AF5364238}"/>
              </a:ext>
            </a:extLst>
          </p:cNvPr>
          <p:cNvSpPr txBox="1">
            <a:spLocks noGrp="1"/>
          </p:cNvSpPr>
          <p:nvPr>
            <p:ph sz="quarter" idx="10"/>
          </p:nvPr>
        </p:nvSpPr>
        <p:spPr>
          <a:xfrm>
            <a:off x="4939748" y="1930400"/>
            <a:ext cx="6556927" cy="3511395"/>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fr-FR" sz="2800" dirty="0">
                <a:solidFill>
                  <a:schemeClr val="tx2"/>
                </a:solidFill>
              </a:rPr>
              <a:t>Réorganisation du plateau de la régulation et  de la téléphonie : </a:t>
            </a:r>
            <a:r>
              <a:rPr lang="fr-FR" sz="2800" b="1" i="1" dirty="0">
                <a:solidFill>
                  <a:schemeClr val="accent6"/>
                </a:solidFill>
              </a:rPr>
              <a:t>Ok</a:t>
            </a:r>
          </a:p>
          <a:p>
            <a:r>
              <a:rPr lang="fr-FR" sz="2800" dirty="0">
                <a:solidFill>
                  <a:schemeClr val="tx2"/>
                </a:solidFill>
              </a:rPr>
              <a:t>Mise en place de filières spécifiques participant au parcours de soins : </a:t>
            </a:r>
            <a:r>
              <a:rPr lang="fr-FR" sz="2800" b="1" i="1" dirty="0">
                <a:solidFill>
                  <a:schemeClr val="accent6"/>
                </a:solidFill>
              </a:rPr>
              <a:t>poursuite </a:t>
            </a:r>
          </a:p>
          <a:p>
            <a:r>
              <a:rPr lang="fr-FR" sz="2800" dirty="0">
                <a:solidFill>
                  <a:schemeClr val="tx2"/>
                </a:solidFill>
              </a:rPr>
              <a:t>Mise en place avec les effecteurs de soins non-programmés : </a:t>
            </a:r>
            <a:r>
              <a:rPr lang="fr-FR" sz="2800" b="1" i="1" dirty="0">
                <a:solidFill>
                  <a:schemeClr val="accent6"/>
                </a:solidFill>
              </a:rPr>
              <a:t>en cours</a:t>
            </a:r>
          </a:p>
        </p:txBody>
      </p:sp>
      <p:pic>
        <p:nvPicPr>
          <p:cNvPr id="5" name="Image 4">
            <a:extLst>
              <a:ext uri="{FF2B5EF4-FFF2-40B4-BE49-F238E27FC236}">
                <a16:creationId xmlns:a16="http://schemas.microsoft.com/office/drawing/2014/main" id="{EEFEB782-1E66-4C1D-BEBB-27C164D80096}"/>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38277" y="1930400"/>
            <a:ext cx="3256216" cy="1938672"/>
          </a:xfrm>
          <a:prstGeom prst="rect">
            <a:avLst/>
          </a:prstGeom>
        </p:spPr>
      </p:pic>
      <p:pic>
        <p:nvPicPr>
          <p:cNvPr id="6" name="Image 5">
            <a:extLst>
              <a:ext uri="{FF2B5EF4-FFF2-40B4-BE49-F238E27FC236}">
                <a16:creationId xmlns:a16="http://schemas.microsoft.com/office/drawing/2014/main" id="{25E2CB6E-52D4-420B-869F-AFAADA63230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38277" y="4035367"/>
            <a:ext cx="3256216" cy="2126893"/>
          </a:xfrm>
          <a:prstGeom prst="rect">
            <a:avLst/>
          </a:prstGeom>
        </p:spPr>
      </p:pic>
    </p:spTree>
    <p:extLst>
      <p:ext uri="{BB962C8B-B14F-4D97-AF65-F5344CB8AC3E}">
        <p14:creationId xmlns:p14="http://schemas.microsoft.com/office/powerpoint/2010/main" val="20053944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2">
            <a:extLst>
              <a:ext uri="{FF2B5EF4-FFF2-40B4-BE49-F238E27FC236}">
                <a16:creationId xmlns:a16="http://schemas.microsoft.com/office/drawing/2014/main" id="{8C7FDD07-9790-4B63-8791-9F7BA6BC8DC7}"/>
              </a:ext>
            </a:extLst>
          </p:cNvPr>
          <p:cNvSpPr txBox="1">
            <a:spLocks/>
          </p:cNvSpPr>
          <p:nvPr/>
        </p:nvSpPr>
        <p:spPr>
          <a:xfrm>
            <a:off x="3459979" y="2532602"/>
            <a:ext cx="5272041" cy="1792796"/>
          </a:xfrm>
          <a:prstGeom prst="rect">
            <a:avLst/>
          </a:prstGeom>
        </p:spPr>
        <p:txBody>
          <a:bodyPr>
            <a:noAutofit/>
          </a:bodyPr>
          <a:lstStyle>
            <a:lvl1pPr algn="l" defTabSz="914400" rtl="0" eaLnBrk="1" latinLnBrk="0" hangingPunct="1">
              <a:lnSpc>
                <a:spcPct val="90000"/>
              </a:lnSpc>
              <a:spcBef>
                <a:spcPct val="0"/>
              </a:spcBef>
              <a:buNone/>
              <a:defRPr lang="fr-FR" sz="2800" b="0" kern="1200" dirty="0">
                <a:solidFill>
                  <a:srgbClr val="2F9BB7"/>
                </a:solidFill>
                <a:latin typeface="Arial" panose="020B0604020202020204" pitchFamily="34" charset="0"/>
                <a:ea typeface="+mn-ea"/>
                <a:cs typeface="Arial" panose="020B0604020202020204" pitchFamily="34" charset="0"/>
              </a:defRPr>
            </a:lvl1pPr>
          </a:lstStyle>
          <a:p>
            <a:pPr algn="ctr"/>
            <a:r>
              <a:rPr lang="fr-FR" sz="4400" b="1" dirty="0">
                <a:gradFill flip="none" rotWithShape="1">
                  <a:gsLst>
                    <a:gs pos="0">
                      <a:srgbClr val="182D67"/>
                    </a:gs>
                    <a:gs pos="100000">
                      <a:srgbClr val="209B38"/>
                    </a:gs>
                  </a:gsLst>
                  <a:lin ang="0" scaled="1"/>
                  <a:tileRect/>
                </a:gradFill>
                <a:ea typeface="Cambria" panose="02040503050406030204" pitchFamily="18" charset="0"/>
                <a:cs typeface="Times New Roman"/>
              </a:rPr>
              <a:t>O</a:t>
            </a:r>
            <a:r>
              <a:rPr lang="fr-FR" sz="4400" b="1" dirty="0">
                <a:gradFill flip="none" rotWithShape="1">
                  <a:gsLst>
                    <a:gs pos="0">
                      <a:srgbClr val="182D67"/>
                    </a:gs>
                    <a:gs pos="100000">
                      <a:srgbClr val="209B38"/>
                    </a:gs>
                  </a:gsLst>
                  <a:lin ang="0" scaled="1"/>
                  <a:tileRect/>
                </a:gradFill>
                <a:ea typeface="Cambria" panose="02040503050406030204" pitchFamily="18" charset="0"/>
              </a:rPr>
              <a:t>rganisation en régulation</a:t>
            </a:r>
            <a:r>
              <a:rPr lang="fr-FR" sz="4400" b="1" u="sng" dirty="0">
                <a:latin typeface="+mn-lt"/>
                <a:ea typeface="Cambria" panose="02040503050406030204" pitchFamily="18" charset="0"/>
              </a:rPr>
              <a:t/>
            </a:r>
            <a:br>
              <a:rPr lang="fr-FR" sz="4400" b="1" u="sng" dirty="0">
                <a:latin typeface="+mn-lt"/>
                <a:ea typeface="Cambria" panose="02040503050406030204" pitchFamily="18" charset="0"/>
              </a:rPr>
            </a:br>
            <a:endParaRPr lang="fr-FR" sz="2000" dirty="0">
              <a:solidFill>
                <a:srgbClr val="209B38"/>
              </a:solidFill>
              <a:latin typeface="+mn-lt"/>
              <a:ea typeface="Cambria" panose="02040503050406030204" pitchFamily="18" charset="0"/>
            </a:endParaRPr>
          </a:p>
        </p:txBody>
      </p:sp>
      <p:pic>
        <p:nvPicPr>
          <p:cNvPr id="4" name="Picture 2" descr="Contact / Samu - Urgences de France">
            <a:extLst>
              <a:ext uri="{FF2B5EF4-FFF2-40B4-BE49-F238E27FC236}">
                <a16:creationId xmlns:a16="http://schemas.microsoft.com/office/drawing/2014/main" id="{AB6A8CFE-387A-4188-9DB3-601FA08B287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12027" y="5114062"/>
            <a:ext cx="1608576" cy="9525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0112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424B58F7-AFF6-4866-8E7D-89FBA8EA22C9}"/>
              </a:ext>
            </a:extLst>
          </p:cNvPr>
          <p:cNvSpPr>
            <a:spLocks noGrp="1"/>
          </p:cNvSpPr>
          <p:nvPr>
            <p:ph sz="quarter" idx="10"/>
          </p:nvPr>
        </p:nvSpPr>
        <p:spPr>
          <a:xfrm>
            <a:off x="4214191" y="1810025"/>
            <a:ext cx="7282484" cy="4948583"/>
          </a:xfrm>
        </p:spPr>
        <p:txBody>
          <a:bodyPr>
            <a:normAutofit lnSpcReduction="10000"/>
          </a:bodyPr>
          <a:lstStyle/>
          <a:p>
            <a:pPr marL="0" indent="0" algn="ctr">
              <a:buNone/>
            </a:pPr>
            <a:r>
              <a:rPr lang="fr-FR" dirty="0">
                <a:solidFill>
                  <a:srgbClr val="FF0000"/>
                </a:solidFill>
              </a:rPr>
              <a:t>« Répondre à la capacité de prendre en compte très rapidement 24h/24 l’intégralité des appels Santé quelque soit leur motif et leur degré d’urgence »</a:t>
            </a:r>
          </a:p>
          <a:p>
            <a:pPr algn="just"/>
            <a:r>
              <a:rPr lang="fr-FR" sz="2000" dirty="0">
                <a:solidFill>
                  <a:schemeClr val="tx2">
                    <a:lumMod val="75000"/>
                  </a:schemeClr>
                </a:solidFill>
              </a:rPr>
              <a:t>les </a:t>
            </a:r>
            <a:r>
              <a:rPr lang="fr-FR" sz="2000" dirty="0">
                <a:solidFill>
                  <a:schemeClr val="accent6"/>
                </a:solidFill>
              </a:rPr>
              <a:t>ARM</a:t>
            </a:r>
            <a:r>
              <a:rPr lang="fr-FR" sz="2000" dirty="0">
                <a:solidFill>
                  <a:schemeClr val="tx2">
                    <a:lumMod val="75000"/>
                  </a:schemeClr>
                </a:solidFill>
              </a:rPr>
              <a:t> (Assistants de Régulation Médicale) sont au cœur du projet et au centre des réorganisations +++</a:t>
            </a:r>
          </a:p>
          <a:p>
            <a:pPr algn="just"/>
            <a:r>
              <a:rPr lang="fr-FR" sz="2000" dirty="0">
                <a:solidFill>
                  <a:schemeClr val="tx2">
                    <a:lumMod val="75000"/>
                  </a:schemeClr>
                </a:solidFill>
              </a:rPr>
              <a:t>Sur le plan </a:t>
            </a:r>
            <a:r>
              <a:rPr lang="fr-FR" sz="2000" dirty="0">
                <a:solidFill>
                  <a:schemeClr val="accent6"/>
                </a:solidFill>
              </a:rPr>
              <a:t>Ressources humaines </a:t>
            </a:r>
            <a:r>
              <a:rPr lang="fr-FR" sz="2000" dirty="0">
                <a:solidFill>
                  <a:schemeClr val="tx2">
                    <a:lumMod val="75000"/>
                  </a:schemeClr>
                </a:solidFill>
              </a:rPr>
              <a:t>: Objectif cible presque atteint (manque 2 ETP) , amélioration suite au poste d’ARM coordonnateur</a:t>
            </a:r>
          </a:p>
          <a:p>
            <a:pPr algn="just"/>
            <a:r>
              <a:rPr lang="fr-FR" sz="2000" dirty="0">
                <a:solidFill>
                  <a:schemeClr val="tx2">
                    <a:lumMod val="75000"/>
                  </a:schemeClr>
                </a:solidFill>
              </a:rPr>
              <a:t>Formation des ARM sur </a:t>
            </a:r>
            <a:r>
              <a:rPr lang="fr-FR" sz="2000" i="1" dirty="0">
                <a:solidFill>
                  <a:schemeClr val="accent6"/>
                </a:solidFill>
              </a:rPr>
              <a:t>l’articulation bi-niveaux </a:t>
            </a:r>
            <a:r>
              <a:rPr lang="fr-FR" sz="2000" dirty="0">
                <a:solidFill>
                  <a:schemeClr val="tx2">
                    <a:lumMod val="75000"/>
                  </a:schemeClr>
                </a:solidFill>
              </a:rPr>
              <a:t>et mise en place du </a:t>
            </a:r>
            <a:r>
              <a:rPr lang="fr-FR" sz="2000" i="1" dirty="0">
                <a:solidFill>
                  <a:schemeClr val="accent6"/>
                </a:solidFill>
              </a:rPr>
              <a:t>décroché automatique</a:t>
            </a:r>
            <a:r>
              <a:rPr lang="fr-FR" sz="2000" dirty="0">
                <a:solidFill>
                  <a:schemeClr val="accent6"/>
                </a:solidFill>
              </a:rPr>
              <a:t> </a:t>
            </a:r>
            <a:r>
              <a:rPr lang="fr-FR" sz="2000" dirty="0">
                <a:solidFill>
                  <a:schemeClr val="tx2">
                    <a:lumMod val="75000"/>
                  </a:schemeClr>
                </a:solidFill>
              </a:rPr>
              <a:t>(module de simulation CFARM)</a:t>
            </a:r>
            <a:endParaRPr lang="fr-FR" sz="2000" i="1" u="sng" dirty="0">
              <a:solidFill>
                <a:schemeClr val="tx2">
                  <a:lumMod val="75000"/>
                </a:schemeClr>
              </a:solidFill>
            </a:endParaRPr>
          </a:p>
          <a:p>
            <a:pPr algn="just"/>
            <a:r>
              <a:rPr lang="fr-FR" sz="2000" dirty="0">
                <a:solidFill>
                  <a:schemeClr val="tx2">
                    <a:lumMod val="75000"/>
                  </a:schemeClr>
                </a:solidFill>
              </a:rPr>
              <a:t>Montée en puissance de l’activité des </a:t>
            </a:r>
            <a:r>
              <a:rPr lang="fr-FR" sz="2000" dirty="0">
                <a:solidFill>
                  <a:schemeClr val="accent6"/>
                </a:solidFill>
              </a:rPr>
              <a:t>OSNP</a:t>
            </a:r>
            <a:r>
              <a:rPr lang="fr-FR" sz="2000" dirty="0">
                <a:solidFill>
                  <a:schemeClr val="tx2">
                    <a:lumMod val="75000"/>
                  </a:schemeClr>
                </a:solidFill>
              </a:rPr>
              <a:t> </a:t>
            </a:r>
          </a:p>
          <a:p>
            <a:pPr algn="just"/>
            <a:r>
              <a:rPr lang="fr-FR" sz="2000" dirty="0">
                <a:solidFill>
                  <a:schemeClr val="accent6">
                    <a:lumMod val="75000"/>
                  </a:schemeClr>
                </a:solidFill>
              </a:rPr>
              <a:t>Téléphonie</a:t>
            </a:r>
            <a:r>
              <a:rPr lang="fr-FR" sz="2000" dirty="0">
                <a:solidFill>
                  <a:schemeClr val="tx2">
                    <a:lumMod val="75000"/>
                  </a:schemeClr>
                </a:solidFill>
              </a:rPr>
              <a:t> : Configuration complexe du logiciel de téléphonie avancée pour un résultat « sur-mesure » , mise en application de numéros dédiés (SDA).</a:t>
            </a:r>
          </a:p>
          <a:p>
            <a:endParaRPr lang="fr-FR" dirty="0"/>
          </a:p>
        </p:txBody>
      </p:sp>
      <p:sp>
        <p:nvSpPr>
          <p:cNvPr id="3" name="Espace réservé du texte 2">
            <a:extLst>
              <a:ext uri="{FF2B5EF4-FFF2-40B4-BE49-F238E27FC236}">
                <a16:creationId xmlns:a16="http://schemas.microsoft.com/office/drawing/2014/main" id="{6BEEE42D-5404-4A5C-B4A6-3B4995AC7E1A}"/>
              </a:ext>
            </a:extLst>
          </p:cNvPr>
          <p:cNvSpPr>
            <a:spLocks noGrp="1"/>
          </p:cNvSpPr>
          <p:nvPr>
            <p:ph type="body" sz="quarter" idx="11"/>
          </p:nvPr>
        </p:nvSpPr>
        <p:spPr/>
        <p:txBody>
          <a:bodyPr/>
          <a:lstStyle/>
          <a:p>
            <a:r>
              <a:rPr lang="fr-FR" b="1" dirty="0">
                <a:solidFill>
                  <a:srgbClr val="209B38"/>
                </a:solidFill>
              </a:rPr>
              <a:t>SAS 86:L’organisation bi-niveaux (N1-N2): pourquoi ?</a:t>
            </a:r>
          </a:p>
          <a:p>
            <a:endParaRPr lang="fr-FR" dirty="0"/>
          </a:p>
        </p:txBody>
      </p:sp>
      <p:pic>
        <p:nvPicPr>
          <p:cNvPr id="4" name="Image 3">
            <a:extLst>
              <a:ext uri="{FF2B5EF4-FFF2-40B4-BE49-F238E27FC236}">
                <a16:creationId xmlns:a16="http://schemas.microsoft.com/office/drawing/2014/main" id="{DA974A09-1785-4DDA-89BE-6A9445DFEC07}"/>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695325" y="1958010"/>
            <a:ext cx="3301865" cy="1965850"/>
          </a:xfrm>
          <a:prstGeom prst="rect">
            <a:avLst/>
          </a:prstGeom>
        </p:spPr>
      </p:pic>
      <p:pic>
        <p:nvPicPr>
          <p:cNvPr id="5" name="Image 4">
            <a:extLst>
              <a:ext uri="{FF2B5EF4-FFF2-40B4-BE49-F238E27FC236}">
                <a16:creationId xmlns:a16="http://schemas.microsoft.com/office/drawing/2014/main" id="{430C6268-01E4-48BA-82B3-678869FD83CA}"/>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95325" y="4082856"/>
            <a:ext cx="3301865" cy="2156710"/>
          </a:xfrm>
          <a:prstGeom prst="rect">
            <a:avLst/>
          </a:prstGeom>
        </p:spPr>
      </p:pic>
    </p:spTree>
    <p:extLst>
      <p:ext uri="{BB962C8B-B14F-4D97-AF65-F5344CB8AC3E}">
        <p14:creationId xmlns:p14="http://schemas.microsoft.com/office/powerpoint/2010/main" val="39117735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424B58F7-AFF6-4866-8E7D-89FBA8EA22C9}"/>
              </a:ext>
            </a:extLst>
          </p:cNvPr>
          <p:cNvSpPr>
            <a:spLocks noGrp="1"/>
          </p:cNvSpPr>
          <p:nvPr>
            <p:ph sz="quarter" idx="10"/>
          </p:nvPr>
        </p:nvSpPr>
        <p:spPr>
          <a:xfrm>
            <a:off x="625475" y="2978023"/>
            <a:ext cx="1762125" cy="1498600"/>
          </a:xfrm>
        </p:spPr>
        <p:txBody>
          <a:bodyPr/>
          <a:lstStyle/>
          <a:p>
            <a:pPr marL="0" indent="0" algn="ctr">
              <a:buNone/>
            </a:pPr>
            <a:r>
              <a:rPr lang="fr-FR" sz="2000" b="1" u="sng" dirty="0">
                <a:solidFill>
                  <a:srgbClr val="182D67"/>
                </a:solidFill>
              </a:rPr>
              <a:t>Schéma du parcours de l’appel selon différents niveaux</a:t>
            </a:r>
          </a:p>
          <a:p>
            <a:endParaRPr lang="fr-FR" dirty="0"/>
          </a:p>
        </p:txBody>
      </p:sp>
      <p:sp>
        <p:nvSpPr>
          <p:cNvPr id="3" name="Espace réservé du texte 2">
            <a:extLst>
              <a:ext uri="{FF2B5EF4-FFF2-40B4-BE49-F238E27FC236}">
                <a16:creationId xmlns:a16="http://schemas.microsoft.com/office/drawing/2014/main" id="{6BEEE42D-5404-4A5C-B4A6-3B4995AC7E1A}"/>
              </a:ext>
            </a:extLst>
          </p:cNvPr>
          <p:cNvSpPr>
            <a:spLocks noGrp="1"/>
          </p:cNvSpPr>
          <p:nvPr>
            <p:ph type="body" sz="quarter" idx="11"/>
          </p:nvPr>
        </p:nvSpPr>
        <p:spPr>
          <a:xfrm>
            <a:off x="295275" y="1121959"/>
            <a:ext cx="11201400" cy="654181"/>
          </a:xfrm>
        </p:spPr>
        <p:txBody>
          <a:bodyPr/>
          <a:lstStyle/>
          <a:p>
            <a:r>
              <a:rPr lang="fr-FR" b="1" dirty="0">
                <a:solidFill>
                  <a:srgbClr val="209B38"/>
                </a:solidFill>
              </a:rPr>
              <a:t>SAS 86 :le parcours de l’appel : une nouvelle approche </a:t>
            </a:r>
          </a:p>
          <a:p>
            <a:endParaRPr lang="fr-FR" dirty="0"/>
          </a:p>
        </p:txBody>
      </p:sp>
      <p:pic>
        <p:nvPicPr>
          <p:cNvPr id="4" name="Picture 2">
            <a:extLst>
              <a:ext uri="{FF2B5EF4-FFF2-40B4-BE49-F238E27FC236}">
                <a16:creationId xmlns:a16="http://schemas.microsoft.com/office/drawing/2014/main" id="{FDB40C4F-2924-4D27-B7C7-75C90E0F35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7897" y="1776140"/>
            <a:ext cx="8831047" cy="42539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848034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424B58F7-AFF6-4866-8E7D-89FBA8EA22C9}"/>
              </a:ext>
            </a:extLst>
          </p:cNvPr>
          <p:cNvSpPr>
            <a:spLocks noGrp="1"/>
          </p:cNvSpPr>
          <p:nvPr>
            <p:ph sz="quarter" idx="10"/>
          </p:nvPr>
        </p:nvSpPr>
        <p:spPr>
          <a:xfrm>
            <a:off x="295275" y="1789043"/>
            <a:ext cx="11201400" cy="4916155"/>
          </a:xfrm>
        </p:spPr>
        <p:txBody>
          <a:bodyPr/>
          <a:lstStyle/>
          <a:p>
            <a:pPr marL="0" indent="0" algn="ctr">
              <a:buNone/>
            </a:pPr>
            <a:r>
              <a:rPr lang="fr-FR" sz="1800" dirty="0">
                <a:solidFill>
                  <a:srgbClr val="FF0000"/>
                </a:solidFill>
              </a:rPr>
              <a:t>« Répondre à la capacité de prendre en compte très rapidement 24h24 l’intégralité des appels Santé quelque soit leur motif et leur degré d’urgence »</a:t>
            </a:r>
          </a:p>
          <a:p>
            <a:endParaRPr lang="fr-FR" dirty="0"/>
          </a:p>
        </p:txBody>
      </p:sp>
      <p:sp>
        <p:nvSpPr>
          <p:cNvPr id="3" name="Espace réservé du texte 2">
            <a:extLst>
              <a:ext uri="{FF2B5EF4-FFF2-40B4-BE49-F238E27FC236}">
                <a16:creationId xmlns:a16="http://schemas.microsoft.com/office/drawing/2014/main" id="{6BEEE42D-5404-4A5C-B4A6-3B4995AC7E1A}"/>
              </a:ext>
            </a:extLst>
          </p:cNvPr>
          <p:cNvSpPr>
            <a:spLocks noGrp="1"/>
          </p:cNvSpPr>
          <p:nvPr>
            <p:ph type="body" sz="quarter" idx="11"/>
          </p:nvPr>
        </p:nvSpPr>
        <p:spPr/>
        <p:txBody>
          <a:bodyPr>
            <a:normAutofit fontScale="92500"/>
          </a:bodyPr>
          <a:lstStyle/>
          <a:p>
            <a:r>
              <a:rPr lang="fr-FR" b="1" dirty="0">
                <a:solidFill>
                  <a:srgbClr val="209B38"/>
                </a:solidFill>
              </a:rPr>
              <a:t>SAS 86: Quels résultats ? Quels bénéfices </a:t>
            </a:r>
            <a:r>
              <a:rPr lang="fr-FR" b="1" dirty="0" smtClean="0">
                <a:solidFill>
                  <a:srgbClr val="209B38"/>
                </a:solidFill>
              </a:rPr>
              <a:t>observés en régulation </a:t>
            </a:r>
            <a:r>
              <a:rPr lang="fr-FR" b="1" dirty="0">
                <a:solidFill>
                  <a:srgbClr val="209B38"/>
                </a:solidFill>
              </a:rPr>
              <a:t>?</a:t>
            </a:r>
          </a:p>
          <a:p>
            <a:endParaRPr lang="fr-FR" dirty="0"/>
          </a:p>
        </p:txBody>
      </p:sp>
      <p:graphicFrame>
        <p:nvGraphicFramePr>
          <p:cNvPr id="4" name="Graphique 3">
            <a:extLst>
              <a:ext uri="{FF2B5EF4-FFF2-40B4-BE49-F238E27FC236}">
                <a16:creationId xmlns:a16="http://schemas.microsoft.com/office/drawing/2014/main" id="{6C195A3B-2AFF-449B-9A28-5760F4AF1295}"/>
              </a:ext>
            </a:extLst>
          </p:cNvPr>
          <p:cNvGraphicFramePr>
            <a:graphicFrameLocks/>
          </p:cNvGraphicFramePr>
          <p:nvPr>
            <p:extLst>
              <p:ext uri="{D42A27DB-BD31-4B8C-83A1-F6EECF244321}">
                <p14:modId xmlns:p14="http://schemas.microsoft.com/office/powerpoint/2010/main" val="3526367082"/>
              </p:ext>
            </p:extLst>
          </p:nvPr>
        </p:nvGraphicFramePr>
        <p:xfrm>
          <a:off x="4691271" y="2443224"/>
          <a:ext cx="7072519" cy="4063244"/>
        </p:xfrm>
        <a:graphic>
          <a:graphicData uri="http://schemas.openxmlformats.org/drawingml/2006/chart">
            <c:chart xmlns:c="http://schemas.openxmlformats.org/drawingml/2006/chart" xmlns:r="http://schemas.openxmlformats.org/officeDocument/2006/relationships" r:id="rId2"/>
          </a:graphicData>
        </a:graphic>
      </p:graphicFrame>
      <p:pic>
        <p:nvPicPr>
          <p:cNvPr id="5" name="Image 4">
            <a:extLst>
              <a:ext uri="{FF2B5EF4-FFF2-40B4-BE49-F238E27FC236}">
                <a16:creationId xmlns:a16="http://schemas.microsoft.com/office/drawing/2014/main" id="{E1DD656D-E992-43D7-A44C-C6C23C5C197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6254" y="4147132"/>
            <a:ext cx="2862428" cy="2041675"/>
          </a:xfrm>
          <a:prstGeom prst="rect">
            <a:avLst/>
          </a:prstGeom>
        </p:spPr>
      </p:pic>
      <p:sp>
        <p:nvSpPr>
          <p:cNvPr id="6" name="Espace réservé du texte 2">
            <a:extLst>
              <a:ext uri="{FF2B5EF4-FFF2-40B4-BE49-F238E27FC236}">
                <a16:creationId xmlns:a16="http://schemas.microsoft.com/office/drawing/2014/main" id="{2F15E64D-967B-4D4E-9F6A-1F8EEB51A119}"/>
              </a:ext>
            </a:extLst>
          </p:cNvPr>
          <p:cNvSpPr txBox="1">
            <a:spLocks/>
          </p:cNvSpPr>
          <p:nvPr/>
        </p:nvSpPr>
        <p:spPr>
          <a:xfrm>
            <a:off x="695325" y="2738867"/>
            <a:ext cx="3810827" cy="3449940"/>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fr-FR" sz="1800" dirty="0">
                <a:solidFill>
                  <a:schemeClr val="tx2">
                    <a:lumMod val="75000"/>
                  </a:schemeClr>
                </a:solidFill>
              </a:rPr>
              <a:t>Amélioration nette des capacités de décrochés des appels d’urgence : </a:t>
            </a:r>
            <a:r>
              <a:rPr lang="fr-FR" sz="1800" dirty="0">
                <a:solidFill>
                  <a:srgbClr val="FF0000"/>
                </a:solidFill>
              </a:rPr>
              <a:t>95 % </a:t>
            </a:r>
            <a:r>
              <a:rPr lang="fr-FR" sz="1800" dirty="0">
                <a:solidFill>
                  <a:schemeClr val="tx2">
                    <a:lumMod val="75000"/>
                  </a:schemeClr>
                </a:solidFill>
              </a:rPr>
              <a:t>des appels décrochés dans les 30 secondes depuis novembre 2021</a:t>
            </a:r>
          </a:p>
        </p:txBody>
      </p:sp>
    </p:spTree>
    <p:extLst>
      <p:ext uri="{BB962C8B-B14F-4D97-AF65-F5344CB8AC3E}">
        <p14:creationId xmlns:p14="http://schemas.microsoft.com/office/powerpoint/2010/main" val="14468316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424B58F7-AFF6-4866-8E7D-89FBA8EA22C9}"/>
              </a:ext>
            </a:extLst>
          </p:cNvPr>
          <p:cNvSpPr>
            <a:spLocks noGrp="1"/>
          </p:cNvSpPr>
          <p:nvPr>
            <p:ph sz="quarter" idx="10"/>
          </p:nvPr>
        </p:nvSpPr>
        <p:spPr>
          <a:xfrm>
            <a:off x="4214191" y="1810025"/>
            <a:ext cx="7282484" cy="4948583"/>
          </a:xfrm>
        </p:spPr>
        <p:txBody>
          <a:bodyPr>
            <a:normAutofit/>
          </a:bodyPr>
          <a:lstStyle/>
          <a:p>
            <a:pPr algn="just"/>
            <a:r>
              <a:rPr lang="fr-FR" dirty="0">
                <a:solidFill>
                  <a:schemeClr val="tx2">
                    <a:lumMod val="75000"/>
                  </a:schemeClr>
                </a:solidFill>
              </a:rPr>
              <a:t>les </a:t>
            </a:r>
            <a:r>
              <a:rPr lang="fr-FR" dirty="0">
                <a:solidFill>
                  <a:schemeClr val="accent6"/>
                </a:solidFill>
              </a:rPr>
              <a:t>ARM</a:t>
            </a:r>
            <a:r>
              <a:rPr lang="fr-FR" dirty="0">
                <a:solidFill>
                  <a:schemeClr val="tx2">
                    <a:lumMod val="75000"/>
                  </a:schemeClr>
                </a:solidFill>
              </a:rPr>
              <a:t> (Assistants de Régulation Médicale) : 5,5 ETP</a:t>
            </a:r>
          </a:p>
          <a:p>
            <a:pPr algn="just"/>
            <a:r>
              <a:rPr lang="fr-FR" dirty="0">
                <a:solidFill>
                  <a:schemeClr val="tx2">
                    <a:lumMod val="75000"/>
                  </a:schemeClr>
                </a:solidFill>
              </a:rPr>
              <a:t>Les </a:t>
            </a:r>
            <a:r>
              <a:rPr lang="fr-FR" dirty="0">
                <a:solidFill>
                  <a:srgbClr val="92D050"/>
                </a:solidFill>
              </a:rPr>
              <a:t>OSNP</a:t>
            </a:r>
            <a:r>
              <a:rPr lang="fr-FR" dirty="0">
                <a:solidFill>
                  <a:schemeClr val="tx2">
                    <a:lumMod val="75000"/>
                  </a:schemeClr>
                </a:solidFill>
              </a:rPr>
              <a:t> (opérateurs de soins non programmés)  : 2,8 ETP</a:t>
            </a:r>
          </a:p>
          <a:p>
            <a:pPr algn="just"/>
            <a:r>
              <a:rPr lang="fr-FR" dirty="0">
                <a:solidFill>
                  <a:schemeClr val="tx2">
                    <a:lumMod val="75000"/>
                  </a:schemeClr>
                </a:solidFill>
              </a:rPr>
              <a:t>Les médecins généralistes régulateurs : + 2 600 heures par rapport à régulation PDSA</a:t>
            </a:r>
          </a:p>
          <a:p>
            <a:pPr algn="just"/>
            <a:r>
              <a:rPr lang="fr-FR" dirty="0">
                <a:solidFill>
                  <a:schemeClr val="accent6">
                    <a:lumMod val="75000"/>
                  </a:schemeClr>
                </a:solidFill>
              </a:rPr>
              <a:t>Une allocation annuelle de l’ARS de 830 000 €/an</a:t>
            </a:r>
          </a:p>
          <a:p>
            <a:pPr marL="0" indent="0" algn="just">
              <a:buNone/>
            </a:pPr>
            <a:endParaRPr lang="fr-FR" dirty="0">
              <a:solidFill>
                <a:schemeClr val="accent6">
                  <a:lumMod val="75000"/>
                </a:schemeClr>
              </a:solidFill>
            </a:endParaRPr>
          </a:p>
          <a:p>
            <a:pPr marL="0" indent="0" algn="just">
              <a:buNone/>
            </a:pPr>
            <a:r>
              <a:rPr lang="fr-FR" dirty="0">
                <a:solidFill>
                  <a:schemeClr val="tx2">
                    <a:lumMod val="75000"/>
                  </a:schemeClr>
                </a:solidFill>
              </a:rPr>
              <a:t>En attente du compte financier 2021 et quasi réalisé 2022 pour confirmer la justesse de l’allocation de moyens.</a:t>
            </a:r>
          </a:p>
          <a:p>
            <a:endParaRPr lang="fr-FR" dirty="0"/>
          </a:p>
        </p:txBody>
      </p:sp>
      <p:sp>
        <p:nvSpPr>
          <p:cNvPr id="3" name="Espace réservé du texte 2">
            <a:extLst>
              <a:ext uri="{FF2B5EF4-FFF2-40B4-BE49-F238E27FC236}">
                <a16:creationId xmlns:a16="http://schemas.microsoft.com/office/drawing/2014/main" id="{6BEEE42D-5404-4A5C-B4A6-3B4995AC7E1A}"/>
              </a:ext>
            </a:extLst>
          </p:cNvPr>
          <p:cNvSpPr>
            <a:spLocks noGrp="1"/>
          </p:cNvSpPr>
          <p:nvPr>
            <p:ph type="body" sz="quarter" idx="11"/>
          </p:nvPr>
        </p:nvSpPr>
        <p:spPr/>
        <p:txBody>
          <a:bodyPr/>
          <a:lstStyle/>
          <a:p>
            <a:r>
              <a:rPr lang="fr-FR" b="1" dirty="0">
                <a:solidFill>
                  <a:srgbClr val="209B38"/>
                </a:solidFill>
              </a:rPr>
              <a:t>SAS : </a:t>
            </a:r>
            <a:r>
              <a:rPr lang="fr-FR" b="1" dirty="0" smtClean="0">
                <a:solidFill>
                  <a:srgbClr val="209B38"/>
                </a:solidFill>
              </a:rPr>
              <a:t>quels </a:t>
            </a:r>
            <a:r>
              <a:rPr lang="fr-FR" b="1" dirty="0">
                <a:solidFill>
                  <a:srgbClr val="209B38"/>
                </a:solidFill>
              </a:rPr>
              <a:t>engagements RH et financiers ?</a:t>
            </a:r>
          </a:p>
          <a:p>
            <a:endParaRPr lang="fr-FR" dirty="0"/>
          </a:p>
        </p:txBody>
      </p:sp>
      <p:pic>
        <p:nvPicPr>
          <p:cNvPr id="4" name="Image 3">
            <a:extLst>
              <a:ext uri="{FF2B5EF4-FFF2-40B4-BE49-F238E27FC236}">
                <a16:creationId xmlns:a16="http://schemas.microsoft.com/office/drawing/2014/main" id="{DA974A09-1785-4DDA-89BE-6A9445DFEC07}"/>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695325" y="1958010"/>
            <a:ext cx="3301865" cy="1965850"/>
          </a:xfrm>
          <a:prstGeom prst="rect">
            <a:avLst/>
          </a:prstGeom>
        </p:spPr>
      </p:pic>
      <p:pic>
        <p:nvPicPr>
          <p:cNvPr id="5" name="Image 4">
            <a:extLst>
              <a:ext uri="{FF2B5EF4-FFF2-40B4-BE49-F238E27FC236}">
                <a16:creationId xmlns:a16="http://schemas.microsoft.com/office/drawing/2014/main" id="{430C6268-01E4-48BA-82B3-678869FD83CA}"/>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95325" y="4082856"/>
            <a:ext cx="3301865" cy="2156710"/>
          </a:xfrm>
          <a:prstGeom prst="rect">
            <a:avLst/>
          </a:prstGeom>
        </p:spPr>
      </p:pic>
    </p:spTree>
    <p:extLst>
      <p:ext uri="{BB962C8B-B14F-4D97-AF65-F5344CB8AC3E}">
        <p14:creationId xmlns:p14="http://schemas.microsoft.com/office/powerpoint/2010/main" val="428859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2">
            <a:extLst>
              <a:ext uri="{FF2B5EF4-FFF2-40B4-BE49-F238E27FC236}">
                <a16:creationId xmlns:a16="http://schemas.microsoft.com/office/drawing/2014/main" id="{8C7FDD07-9790-4B63-8791-9F7BA6BC8DC7}"/>
              </a:ext>
            </a:extLst>
          </p:cNvPr>
          <p:cNvSpPr txBox="1">
            <a:spLocks/>
          </p:cNvSpPr>
          <p:nvPr/>
        </p:nvSpPr>
        <p:spPr>
          <a:xfrm>
            <a:off x="2832848" y="2703095"/>
            <a:ext cx="6696636" cy="1792796"/>
          </a:xfrm>
          <a:prstGeom prst="rect">
            <a:avLst/>
          </a:prstGeom>
        </p:spPr>
        <p:txBody>
          <a:bodyPr>
            <a:noAutofit/>
          </a:bodyPr>
          <a:lstStyle>
            <a:lvl1pPr algn="l" defTabSz="914400" rtl="0" eaLnBrk="1" latinLnBrk="0" hangingPunct="1">
              <a:lnSpc>
                <a:spcPct val="90000"/>
              </a:lnSpc>
              <a:spcBef>
                <a:spcPct val="0"/>
              </a:spcBef>
              <a:buNone/>
              <a:defRPr lang="fr-FR" sz="2800" b="0" kern="1200" dirty="0">
                <a:solidFill>
                  <a:srgbClr val="2F9BB7"/>
                </a:solidFill>
                <a:latin typeface="Arial" panose="020B0604020202020204" pitchFamily="34" charset="0"/>
                <a:ea typeface="+mn-ea"/>
                <a:cs typeface="Arial" panose="020B0604020202020204" pitchFamily="34" charset="0"/>
              </a:defRPr>
            </a:lvl1pPr>
          </a:lstStyle>
          <a:p>
            <a:pPr algn="ctr"/>
            <a:r>
              <a:rPr lang="fr-FR" sz="4400" b="1" dirty="0" smtClean="0">
                <a:gradFill flip="none" rotWithShape="1">
                  <a:gsLst>
                    <a:gs pos="0">
                      <a:srgbClr val="182D67"/>
                    </a:gs>
                    <a:gs pos="100000">
                      <a:srgbClr val="209B38"/>
                    </a:gs>
                  </a:gsLst>
                  <a:lin ang="0" scaled="1"/>
                  <a:tileRect/>
                </a:gradFill>
                <a:ea typeface="Cambria" panose="02040503050406030204" pitchFamily="18" charset="0"/>
                <a:cs typeface="Times New Roman"/>
              </a:rPr>
              <a:t>EFFECTION DE SOINS</a:t>
            </a:r>
          </a:p>
          <a:p>
            <a:pPr algn="ctr"/>
            <a:endParaRPr lang="fr-FR" sz="4400" b="1" dirty="0" smtClean="0">
              <a:gradFill flip="none" rotWithShape="1">
                <a:gsLst>
                  <a:gs pos="0">
                    <a:srgbClr val="182D67"/>
                  </a:gs>
                  <a:gs pos="100000">
                    <a:srgbClr val="209B38"/>
                  </a:gs>
                </a:gsLst>
                <a:lin ang="0" scaled="1"/>
                <a:tileRect/>
              </a:gradFill>
              <a:ea typeface="Cambria" panose="02040503050406030204" pitchFamily="18" charset="0"/>
              <a:cs typeface="Times New Roman"/>
            </a:endParaRPr>
          </a:p>
          <a:p>
            <a:pPr algn="ctr"/>
            <a:r>
              <a:rPr lang="fr-FR" sz="4400" b="1" dirty="0" smtClean="0">
                <a:gradFill flip="none" rotWithShape="1">
                  <a:gsLst>
                    <a:gs pos="0">
                      <a:srgbClr val="182D67"/>
                    </a:gs>
                    <a:gs pos="100000">
                      <a:srgbClr val="209B38"/>
                    </a:gs>
                  </a:gsLst>
                  <a:lin ang="0" scaled="1"/>
                  <a:tileRect/>
                </a:gradFill>
                <a:ea typeface="Cambria" panose="02040503050406030204" pitchFamily="18" charset="0"/>
                <a:cs typeface="Times New Roman"/>
              </a:rPr>
              <a:t>Les </a:t>
            </a:r>
            <a:r>
              <a:rPr lang="fr-FR" sz="4400" b="1" dirty="0">
                <a:gradFill flip="none" rotWithShape="1">
                  <a:gsLst>
                    <a:gs pos="0">
                      <a:srgbClr val="182D67"/>
                    </a:gs>
                    <a:gs pos="100000">
                      <a:srgbClr val="209B38"/>
                    </a:gs>
                  </a:gsLst>
                  <a:lin ang="0" scaled="1"/>
                  <a:tileRect/>
                </a:gradFill>
                <a:ea typeface="Cambria" panose="02040503050406030204" pitchFamily="18" charset="0"/>
                <a:cs typeface="Times New Roman"/>
              </a:rPr>
              <a:t>différentes filières</a:t>
            </a:r>
            <a:r>
              <a:rPr lang="fr-FR" sz="4400" b="1" u="sng" dirty="0">
                <a:latin typeface="+mn-lt"/>
                <a:ea typeface="Cambria" panose="02040503050406030204" pitchFamily="18" charset="0"/>
              </a:rPr>
              <a:t/>
            </a:r>
            <a:br>
              <a:rPr lang="fr-FR" sz="4400" b="1" u="sng" dirty="0">
                <a:latin typeface="+mn-lt"/>
                <a:ea typeface="Cambria" panose="02040503050406030204" pitchFamily="18" charset="0"/>
              </a:rPr>
            </a:br>
            <a:endParaRPr lang="fr-FR" sz="2000" dirty="0">
              <a:solidFill>
                <a:srgbClr val="209B38"/>
              </a:solidFill>
              <a:latin typeface="+mn-lt"/>
              <a:ea typeface="Cambria" panose="02040503050406030204" pitchFamily="18" charset="0"/>
            </a:endParaRPr>
          </a:p>
        </p:txBody>
      </p:sp>
    </p:spTree>
    <p:extLst>
      <p:ext uri="{BB962C8B-B14F-4D97-AF65-F5344CB8AC3E}">
        <p14:creationId xmlns:p14="http://schemas.microsoft.com/office/powerpoint/2010/main" val="29156825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424B58F7-AFF6-4866-8E7D-89FBA8EA22C9}"/>
              </a:ext>
            </a:extLst>
          </p:cNvPr>
          <p:cNvSpPr>
            <a:spLocks noGrp="1"/>
          </p:cNvSpPr>
          <p:nvPr>
            <p:ph sz="quarter" idx="10"/>
          </p:nvPr>
        </p:nvSpPr>
        <p:spPr>
          <a:xfrm>
            <a:off x="295275" y="2274848"/>
            <a:ext cx="11201400" cy="4430349"/>
          </a:xfrm>
        </p:spPr>
        <p:txBody>
          <a:bodyPr/>
          <a:lstStyle/>
          <a:p>
            <a:pPr marL="342900" indent="-342900">
              <a:buClr>
                <a:srgbClr val="209B38"/>
              </a:buClr>
              <a:buFont typeface="Wingdings" panose="05000000000000000000" pitchFamily="2" charset="2"/>
              <a:buChar char="v"/>
            </a:pPr>
            <a:r>
              <a:rPr lang="fr-FR" dirty="0">
                <a:solidFill>
                  <a:srgbClr val="182D67"/>
                </a:solidFill>
                <a:latin typeface="Calibri" panose="020F0502020204030204" pitchFamily="34" charset="0"/>
              </a:rPr>
              <a:t>Filière médecine générale</a:t>
            </a:r>
          </a:p>
          <a:p>
            <a:pPr marL="342900" indent="-342900">
              <a:buClr>
                <a:srgbClr val="209B38"/>
              </a:buClr>
              <a:buFont typeface="Wingdings" panose="05000000000000000000" pitchFamily="2" charset="2"/>
              <a:buChar char="v"/>
            </a:pPr>
            <a:r>
              <a:rPr lang="fr-FR" dirty="0">
                <a:solidFill>
                  <a:srgbClr val="182D67"/>
                </a:solidFill>
                <a:latin typeface="Calibri" panose="020F0502020204030204" pitchFamily="34" charset="0"/>
              </a:rPr>
              <a:t>Filière SAS-Psychiatrie</a:t>
            </a:r>
          </a:p>
          <a:p>
            <a:pPr marL="342900" indent="-342900">
              <a:buClr>
                <a:srgbClr val="209B38"/>
              </a:buClr>
              <a:buFont typeface="Wingdings" panose="05000000000000000000" pitchFamily="2" charset="2"/>
              <a:buChar char="v"/>
            </a:pPr>
            <a:r>
              <a:rPr lang="fr-FR" dirty="0">
                <a:solidFill>
                  <a:srgbClr val="182D67"/>
                </a:solidFill>
                <a:latin typeface="Calibri" panose="020F0502020204030204" pitchFamily="34" charset="0"/>
              </a:rPr>
              <a:t>Filière Urgences dentaires*</a:t>
            </a:r>
          </a:p>
          <a:p>
            <a:pPr marL="342900" indent="-342900">
              <a:buClr>
                <a:srgbClr val="209B38"/>
              </a:buClr>
              <a:buFont typeface="Wingdings" panose="05000000000000000000" pitchFamily="2" charset="2"/>
              <a:buChar char="v"/>
            </a:pPr>
            <a:r>
              <a:rPr lang="fr-FR" dirty="0">
                <a:solidFill>
                  <a:srgbClr val="182D67"/>
                </a:solidFill>
                <a:latin typeface="Calibri" panose="020F0502020204030204" pitchFamily="34" charset="0"/>
              </a:rPr>
              <a:t>Filière SAS-ATSU Transport sanitaire</a:t>
            </a:r>
          </a:p>
          <a:p>
            <a:pPr marL="342900" indent="-342900">
              <a:buClr>
                <a:srgbClr val="209B38"/>
              </a:buClr>
              <a:buFont typeface="Wingdings" panose="05000000000000000000" pitchFamily="2" charset="2"/>
              <a:buChar char="v"/>
            </a:pPr>
            <a:r>
              <a:rPr lang="fr-FR" dirty="0">
                <a:solidFill>
                  <a:srgbClr val="182D67"/>
                </a:solidFill>
                <a:latin typeface="Calibri" panose="020F0502020204030204" pitchFamily="34" charset="0"/>
              </a:rPr>
              <a:t>Filière situations fragiles et/ou complexes : DAC-PTA</a:t>
            </a:r>
          </a:p>
          <a:p>
            <a:pPr marL="342900" indent="-342900">
              <a:buClr>
                <a:srgbClr val="209B38"/>
              </a:buClr>
              <a:buFont typeface="Wingdings" panose="05000000000000000000" pitchFamily="2" charset="2"/>
              <a:buChar char="v"/>
            </a:pPr>
            <a:r>
              <a:rPr lang="fr-FR" dirty="0">
                <a:solidFill>
                  <a:srgbClr val="182D67"/>
                </a:solidFill>
                <a:latin typeface="Calibri" panose="020F0502020204030204" pitchFamily="34" charset="0"/>
              </a:rPr>
              <a:t>Autres filières en réflexion avec d’autres professionnels de santé : filière IDEL…</a:t>
            </a:r>
          </a:p>
          <a:p>
            <a:endParaRPr lang="fr-FR" dirty="0"/>
          </a:p>
        </p:txBody>
      </p:sp>
      <p:sp>
        <p:nvSpPr>
          <p:cNvPr id="3" name="Espace réservé du texte 2">
            <a:extLst>
              <a:ext uri="{FF2B5EF4-FFF2-40B4-BE49-F238E27FC236}">
                <a16:creationId xmlns:a16="http://schemas.microsoft.com/office/drawing/2014/main" id="{6BEEE42D-5404-4A5C-B4A6-3B4995AC7E1A}"/>
              </a:ext>
            </a:extLst>
          </p:cNvPr>
          <p:cNvSpPr>
            <a:spLocks noGrp="1"/>
          </p:cNvSpPr>
          <p:nvPr>
            <p:ph type="body" sz="quarter" idx="11"/>
          </p:nvPr>
        </p:nvSpPr>
        <p:spPr>
          <a:xfrm>
            <a:off x="295275" y="1276219"/>
            <a:ext cx="11201400" cy="831981"/>
          </a:xfrm>
        </p:spPr>
        <p:txBody>
          <a:bodyPr>
            <a:normAutofit fontScale="92500" lnSpcReduction="20000"/>
          </a:bodyPr>
          <a:lstStyle/>
          <a:p>
            <a:r>
              <a:rPr lang="fr-FR" sz="4000" kern="1400" spc="25" dirty="0">
                <a:solidFill>
                  <a:srgbClr val="209B38"/>
                </a:solidFill>
                <a:ea typeface="Calibri"/>
                <a:cs typeface="Times New Roman"/>
              </a:rPr>
              <a:t> </a:t>
            </a:r>
            <a:r>
              <a:rPr lang="fr-FR" b="1" kern="1400" spc="25" dirty="0">
                <a:solidFill>
                  <a:srgbClr val="209B38"/>
                </a:solidFill>
                <a:ea typeface="Calibri"/>
                <a:cs typeface="Times New Roman"/>
              </a:rPr>
              <a:t>SAS 86: </a:t>
            </a:r>
            <a:r>
              <a:rPr lang="fr-FR" b="1" dirty="0">
                <a:solidFill>
                  <a:srgbClr val="209B38"/>
                </a:solidFill>
              </a:rPr>
              <a:t>De nouvelles filières de soins accessible dés la régulation, pour de nouveaux parcours </a:t>
            </a:r>
          </a:p>
          <a:p>
            <a:endParaRPr lang="fr-FR" dirty="0"/>
          </a:p>
        </p:txBody>
      </p:sp>
      <p:sp>
        <p:nvSpPr>
          <p:cNvPr id="4" name="ZoneTexte 3">
            <a:extLst>
              <a:ext uri="{FF2B5EF4-FFF2-40B4-BE49-F238E27FC236}">
                <a16:creationId xmlns:a16="http://schemas.microsoft.com/office/drawing/2014/main" id="{D35032CB-B0D0-4205-965B-D378C014CBF5}"/>
              </a:ext>
            </a:extLst>
          </p:cNvPr>
          <p:cNvSpPr txBox="1"/>
          <p:nvPr/>
        </p:nvSpPr>
        <p:spPr>
          <a:xfrm>
            <a:off x="427647" y="5265082"/>
            <a:ext cx="11336706" cy="1015663"/>
          </a:xfrm>
          <a:prstGeom prst="rect">
            <a:avLst/>
          </a:prstGeom>
          <a:noFill/>
        </p:spPr>
        <p:txBody>
          <a:bodyPr wrap="square" rtlCol="0">
            <a:spAutoFit/>
          </a:bodyPr>
          <a:lstStyle/>
          <a:p>
            <a:r>
              <a:rPr lang="fr-FR" sz="2000" i="1" dirty="0">
                <a:solidFill>
                  <a:srgbClr val="FF0000"/>
                </a:solidFill>
              </a:rPr>
              <a:t>Changement d’état d’esprit dans le fonctionnement des SAMU : </a:t>
            </a:r>
          </a:p>
          <a:p>
            <a:r>
              <a:rPr lang="fr-FR" sz="2000" i="1" dirty="0">
                <a:solidFill>
                  <a:srgbClr val="FF0000"/>
                </a:solidFill>
              </a:rPr>
              <a:t>« Il faut aller au delà du simple conseil médical ou de la décision unique sans suite »</a:t>
            </a:r>
          </a:p>
          <a:p>
            <a:r>
              <a:rPr lang="fr-FR" sz="2000" i="1" dirty="0">
                <a:solidFill>
                  <a:srgbClr val="FF0000"/>
                </a:solidFill>
              </a:rPr>
              <a:t>« Il faut mettre en place du suivi, du lien avec le médecin traitant, de manière réciproque »</a:t>
            </a:r>
          </a:p>
        </p:txBody>
      </p:sp>
    </p:spTree>
    <p:extLst>
      <p:ext uri="{BB962C8B-B14F-4D97-AF65-F5344CB8AC3E}">
        <p14:creationId xmlns:p14="http://schemas.microsoft.com/office/powerpoint/2010/main" val="14905039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FDF2E110-29AF-47C1-BF70-D1912C63ABA9}"/>
              </a:ext>
            </a:extLst>
          </p:cNvPr>
          <p:cNvSpPr>
            <a:spLocks noGrp="1"/>
          </p:cNvSpPr>
          <p:nvPr>
            <p:ph type="body" sz="quarter" idx="10"/>
          </p:nvPr>
        </p:nvSpPr>
        <p:spPr>
          <a:xfrm>
            <a:off x="2584174" y="1750741"/>
            <a:ext cx="8786191" cy="2430966"/>
          </a:xfrm>
        </p:spPr>
        <p:txBody>
          <a:bodyPr>
            <a:normAutofit fontScale="55000" lnSpcReduction="20000"/>
          </a:bodyPr>
          <a:lstStyle/>
          <a:p>
            <a:pPr algn="ctr"/>
            <a:r>
              <a:rPr lang="fr-FR" sz="4000" dirty="0"/>
              <a:t>Guillaume </a:t>
            </a:r>
            <a:r>
              <a:rPr lang="fr-FR" sz="4000" dirty="0" err="1"/>
              <a:t>Deshors</a:t>
            </a:r>
            <a:r>
              <a:rPr lang="fr-FR" sz="4000" dirty="0"/>
              <a:t> </a:t>
            </a:r>
            <a:endParaRPr lang="fr-FR" dirty="0"/>
          </a:p>
          <a:p>
            <a:pPr algn="ctr"/>
            <a:r>
              <a:rPr lang="fr-FR" b="0" dirty="0"/>
              <a:t>D</a:t>
            </a:r>
            <a:r>
              <a:rPr lang="fr-FR" sz="4000" b="0" dirty="0"/>
              <a:t>irecteur de cabinet du CHU de Poitiers, en charge du lien Ville-Hôpital</a:t>
            </a:r>
          </a:p>
          <a:p>
            <a:pPr marL="0" indent="0" algn="ctr"/>
            <a:endParaRPr lang="fr-FR" dirty="0"/>
          </a:p>
          <a:p>
            <a:pPr marL="0" indent="0" algn="ctr"/>
            <a:r>
              <a:rPr lang="fr-FR" dirty="0"/>
              <a:t>Xavier Lemercier </a:t>
            </a:r>
          </a:p>
          <a:p>
            <a:pPr marL="0" indent="0" algn="ctr"/>
            <a:r>
              <a:rPr lang="fr-FR" b="0" dirty="0"/>
              <a:t>Médecin généraliste, CPTS du Pays Châtelleraudais – 86, membre du COPIL du SAS 86</a:t>
            </a:r>
            <a:endParaRPr lang="fr-FR" sz="4000" b="0" dirty="0"/>
          </a:p>
        </p:txBody>
      </p:sp>
      <p:sp>
        <p:nvSpPr>
          <p:cNvPr id="3" name="Espace réservé du texte 2">
            <a:extLst>
              <a:ext uri="{FF2B5EF4-FFF2-40B4-BE49-F238E27FC236}">
                <a16:creationId xmlns:a16="http://schemas.microsoft.com/office/drawing/2014/main" id="{6DBD5EC8-0539-4056-AC16-7E555AB57903}"/>
              </a:ext>
            </a:extLst>
          </p:cNvPr>
          <p:cNvSpPr>
            <a:spLocks noGrp="1"/>
          </p:cNvSpPr>
          <p:nvPr>
            <p:ph type="body" sz="quarter" idx="11"/>
          </p:nvPr>
        </p:nvSpPr>
        <p:spPr>
          <a:xfrm>
            <a:off x="2667809" y="4627563"/>
            <a:ext cx="8550317" cy="1579152"/>
          </a:xfrm>
        </p:spPr>
        <p:txBody>
          <a:bodyPr>
            <a:normAutofit fontScale="92500"/>
          </a:bodyPr>
          <a:lstStyle/>
          <a:p>
            <a:r>
              <a:rPr lang="fr-FR" sz="4000" b="1" dirty="0"/>
              <a:t>Le Service d’Accès aux Soins (SAS)</a:t>
            </a:r>
          </a:p>
          <a:p>
            <a:r>
              <a:rPr lang="fr-FR" sz="4000" dirty="0"/>
              <a:t>Retour d’expérience de la Vienne</a:t>
            </a:r>
          </a:p>
        </p:txBody>
      </p:sp>
      <p:pic>
        <p:nvPicPr>
          <p:cNvPr id="4" name="Image 3">
            <a:extLst>
              <a:ext uri="{FF2B5EF4-FFF2-40B4-BE49-F238E27FC236}">
                <a16:creationId xmlns:a16="http://schemas.microsoft.com/office/drawing/2014/main" id="{AB9CE377-345C-4B76-A75D-FDA661EB4707}"/>
              </a:ext>
            </a:extLst>
          </p:cNvPr>
          <p:cNvPicPr/>
          <p:nvPr/>
        </p:nvPicPr>
        <p:blipFill>
          <a:blip r:embed="rId2" cstate="hqprint">
            <a:extLst>
              <a:ext uri="{28A0092B-C50C-407E-A947-70E740481C1C}">
                <a14:useLocalDpi xmlns:a14="http://schemas.microsoft.com/office/drawing/2010/main" val="0"/>
              </a:ext>
            </a:extLst>
          </a:blip>
          <a:srcRect l="10661" t="18533" r="36272" b="22293"/>
          <a:stretch>
            <a:fillRect/>
          </a:stretch>
        </p:blipFill>
        <p:spPr bwMode="auto">
          <a:xfrm>
            <a:off x="350213" y="1314624"/>
            <a:ext cx="1379192" cy="927066"/>
          </a:xfrm>
          <a:prstGeom prst="rect">
            <a:avLst/>
          </a:prstGeom>
          <a:noFill/>
        </p:spPr>
      </p:pic>
      <p:pic>
        <p:nvPicPr>
          <p:cNvPr id="5" name="Picture 2" descr="logo vertical CHU Poitiers charte graphique">
            <a:extLst>
              <a:ext uri="{FF2B5EF4-FFF2-40B4-BE49-F238E27FC236}">
                <a16:creationId xmlns:a16="http://schemas.microsoft.com/office/drawing/2014/main" id="{26EB6BA9-2C1A-406D-B3AA-5E531F50B1B5}"/>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558634" y="2241690"/>
            <a:ext cx="962351" cy="1347400"/>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 5" descr="C:\Users\202197\AppData\Local\Temp\LogoSamu_04_caduce.png">
            <a:extLst>
              <a:ext uri="{FF2B5EF4-FFF2-40B4-BE49-F238E27FC236}">
                <a16:creationId xmlns:a16="http://schemas.microsoft.com/office/drawing/2014/main" id="{65072241-6D70-45BD-82E3-AB924CA1EF7C}"/>
              </a:ext>
            </a:extLst>
          </p:cNvPr>
          <p:cNvPicPr/>
          <p:nvPr/>
        </p:nvPicPr>
        <p:blipFill>
          <a:blip r:embed="rId4"/>
          <a:srcRect/>
          <a:stretch>
            <a:fillRect/>
          </a:stretch>
        </p:blipFill>
        <p:spPr bwMode="auto">
          <a:xfrm>
            <a:off x="537335" y="3746629"/>
            <a:ext cx="1004951" cy="1008000"/>
          </a:xfrm>
          <a:prstGeom prst="rect">
            <a:avLst/>
          </a:prstGeom>
          <a:noFill/>
          <a:ln w="9525">
            <a:noFill/>
            <a:miter lim="800000"/>
            <a:headEnd/>
            <a:tailEnd/>
          </a:ln>
        </p:spPr>
      </p:pic>
      <p:pic>
        <p:nvPicPr>
          <p:cNvPr id="7" name="Image 6">
            <a:extLst>
              <a:ext uri="{FF2B5EF4-FFF2-40B4-BE49-F238E27FC236}">
                <a16:creationId xmlns:a16="http://schemas.microsoft.com/office/drawing/2014/main" id="{3E063DF2-BE53-43D9-A875-1494DB72FAB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9414" y="5069707"/>
            <a:ext cx="780794" cy="1137008"/>
          </a:xfrm>
          <a:prstGeom prst="rect">
            <a:avLst/>
          </a:prstGeom>
        </p:spPr>
      </p:pic>
    </p:spTree>
    <p:extLst>
      <p:ext uri="{BB962C8B-B14F-4D97-AF65-F5344CB8AC3E}">
        <p14:creationId xmlns:p14="http://schemas.microsoft.com/office/powerpoint/2010/main" val="15284200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2">
            <a:extLst>
              <a:ext uri="{FF2B5EF4-FFF2-40B4-BE49-F238E27FC236}">
                <a16:creationId xmlns:a16="http://schemas.microsoft.com/office/drawing/2014/main" id="{8C7FDD07-9790-4B63-8791-9F7BA6BC8DC7}"/>
              </a:ext>
            </a:extLst>
          </p:cNvPr>
          <p:cNvSpPr txBox="1">
            <a:spLocks/>
          </p:cNvSpPr>
          <p:nvPr/>
        </p:nvSpPr>
        <p:spPr>
          <a:xfrm>
            <a:off x="2014345" y="3035628"/>
            <a:ext cx="8163309" cy="786744"/>
          </a:xfrm>
          <a:prstGeom prst="rect">
            <a:avLst/>
          </a:prstGeom>
        </p:spPr>
        <p:txBody>
          <a:bodyPr>
            <a:noAutofit/>
          </a:bodyPr>
          <a:lstStyle>
            <a:lvl1pPr algn="l" defTabSz="914400" rtl="0" eaLnBrk="1" latinLnBrk="0" hangingPunct="1">
              <a:lnSpc>
                <a:spcPct val="90000"/>
              </a:lnSpc>
              <a:spcBef>
                <a:spcPct val="0"/>
              </a:spcBef>
              <a:buNone/>
              <a:defRPr lang="fr-FR" sz="2800" b="0" kern="1200" dirty="0">
                <a:solidFill>
                  <a:srgbClr val="2F9BB7"/>
                </a:solidFill>
                <a:latin typeface="Arial" panose="020B0604020202020204" pitchFamily="34" charset="0"/>
                <a:ea typeface="+mn-ea"/>
                <a:cs typeface="Arial" panose="020B0604020202020204" pitchFamily="34" charset="0"/>
              </a:defRPr>
            </a:lvl1pPr>
          </a:lstStyle>
          <a:p>
            <a:pPr algn="ctr"/>
            <a:r>
              <a:rPr lang="fr-FR" sz="4400" b="1" i="1" dirty="0">
                <a:gradFill flip="none" rotWithShape="1">
                  <a:gsLst>
                    <a:gs pos="0">
                      <a:srgbClr val="182D67"/>
                    </a:gs>
                    <a:gs pos="100000">
                      <a:srgbClr val="209B38"/>
                    </a:gs>
                  </a:gsLst>
                  <a:lin ang="0" scaled="1"/>
                  <a:tileRect/>
                </a:gradFill>
                <a:ea typeface="Cambria" panose="02040503050406030204" pitchFamily="18" charset="0"/>
                <a:cs typeface="Times New Roman"/>
              </a:rPr>
              <a:t>La filière médecine générale</a:t>
            </a:r>
            <a:endParaRPr lang="fr-FR" sz="2000" i="1" dirty="0">
              <a:solidFill>
                <a:srgbClr val="209B38"/>
              </a:solidFill>
              <a:latin typeface="+mn-lt"/>
              <a:ea typeface="Cambria" panose="02040503050406030204" pitchFamily="18" charset="0"/>
            </a:endParaRPr>
          </a:p>
        </p:txBody>
      </p:sp>
      <p:pic>
        <p:nvPicPr>
          <p:cNvPr id="2" name="Image 1">
            <a:extLst>
              <a:ext uri="{FF2B5EF4-FFF2-40B4-BE49-F238E27FC236}">
                <a16:creationId xmlns:a16="http://schemas.microsoft.com/office/drawing/2014/main" id="{BF9F9163-028B-53CA-B49B-49B777DB1366}"/>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a:stretch/>
        </p:blipFill>
        <p:spPr>
          <a:xfrm>
            <a:off x="9932019" y="4546214"/>
            <a:ext cx="1598341" cy="1873945"/>
          </a:xfrm>
          <a:prstGeom prst="rect">
            <a:avLst/>
          </a:prstGeom>
        </p:spPr>
      </p:pic>
    </p:spTree>
    <p:extLst>
      <p:ext uri="{BB962C8B-B14F-4D97-AF65-F5344CB8AC3E}">
        <p14:creationId xmlns:p14="http://schemas.microsoft.com/office/powerpoint/2010/main" val="38353091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6BEEE42D-5404-4A5C-B4A6-3B4995AC7E1A}"/>
              </a:ext>
            </a:extLst>
          </p:cNvPr>
          <p:cNvSpPr>
            <a:spLocks noGrp="1"/>
          </p:cNvSpPr>
          <p:nvPr>
            <p:ph type="body" sz="quarter" idx="11"/>
          </p:nvPr>
        </p:nvSpPr>
        <p:spPr/>
        <p:txBody>
          <a:bodyPr/>
          <a:lstStyle/>
          <a:p>
            <a:pPr marL="0" indent="0"/>
            <a:r>
              <a:rPr lang="fr-FR" b="1" dirty="0">
                <a:solidFill>
                  <a:srgbClr val="209B38"/>
                </a:solidFill>
              </a:rPr>
              <a:t>SAS 86: La filière de médecine générale</a:t>
            </a:r>
          </a:p>
          <a:p>
            <a:endParaRPr lang="fr-FR" dirty="0"/>
          </a:p>
        </p:txBody>
      </p:sp>
      <p:pic>
        <p:nvPicPr>
          <p:cNvPr id="4" name="Image 3">
            <a:extLst>
              <a:ext uri="{FF2B5EF4-FFF2-40B4-BE49-F238E27FC236}">
                <a16:creationId xmlns:a16="http://schemas.microsoft.com/office/drawing/2014/main" id="{5F70AE3D-8A12-41B1-9AE9-08D6DB3AFB4E}"/>
              </a:ext>
            </a:extLst>
          </p:cNvPr>
          <p:cNvPicPr>
            <a:picLocks noChangeAspect="1"/>
          </p:cNvPicPr>
          <p:nvPr/>
        </p:nvPicPr>
        <p:blipFill rotWithShape="1">
          <a:blip r:embed="rId2"/>
          <a:srcRect l="40313" t="34439" r="4480" b="18609"/>
          <a:stretch/>
        </p:blipFill>
        <p:spPr>
          <a:xfrm>
            <a:off x="1152525" y="1778000"/>
            <a:ext cx="9716452" cy="4648200"/>
          </a:xfrm>
          <a:prstGeom prst="rect">
            <a:avLst/>
          </a:prstGeom>
        </p:spPr>
      </p:pic>
    </p:spTree>
    <p:extLst>
      <p:ext uri="{BB962C8B-B14F-4D97-AF65-F5344CB8AC3E}">
        <p14:creationId xmlns:p14="http://schemas.microsoft.com/office/powerpoint/2010/main" val="23051964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6BEEE42D-5404-4A5C-B4A6-3B4995AC7E1A}"/>
              </a:ext>
            </a:extLst>
          </p:cNvPr>
          <p:cNvSpPr>
            <a:spLocks noGrp="1"/>
          </p:cNvSpPr>
          <p:nvPr>
            <p:ph type="body" sz="quarter" idx="11"/>
          </p:nvPr>
        </p:nvSpPr>
        <p:spPr/>
        <p:txBody>
          <a:bodyPr>
            <a:normAutofit fontScale="92500"/>
          </a:bodyPr>
          <a:lstStyle/>
          <a:p>
            <a:pPr marL="0" indent="0"/>
            <a:r>
              <a:rPr lang="fr-FR" b="1" dirty="0">
                <a:solidFill>
                  <a:srgbClr val="209B38"/>
                </a:solidFill>
              </a:rPr>
              <a:t>SAS 86: La filière de médecine générale / articulation avec les CPTS</a:t>
            </a:r>
          </a:p>
          <a:p>
            <a:endParaRPr lang="fr-FR" dirty="0"/>
          </a:p>
        </p:txBody>
      </p:sp>
      <p:pic>
        <p:nvPicPr>
          <p:cNvPr id="4" name="Image 3">
            <a:extLst>
              <a:ext uri="{FF2B5EF4-FFF2-40B4-BE49-F238E27FC236}">
                <a16:creationId xmlns:a16="http://schemas.microsoft.com/office/drawing/2014/main" id="{171F4505-73B0-4315-8635-3A12E834EF1D}"/>
              </a:ext>
            </a:extLst>
          </p:cNvPr>
          <p:cNvPicPr>
            <a:picLocks noChangeAspect="1"/>
          </p:cNvPicPr>
          <p:nvPr/>
        </p:nvPicPr>
        <p:blipFill rotWithShape="1">
          <a:blip r:embed="rId2"/>
          <a:srcRect l="40626" t="32222" r="4166" b="18609"/>
          <a:stretch/>
        </p:blipFill>
        <p:spPr>
          <a:xfrm>
            <a:off x="1574799" y="1701800"/>
            <a:ext cx="9405287" cy="4711700"/>
          </a:xfrm>
          <a:prstGeom prst="rect">
            <a:avLst/>
          </a:prstGeom>
        </p:spPr>
      </p:pic>
    </p:spTree>
    <p:extLst>
      <p:ext uri="{BB962C8B-B14F-4D97-AF65-F5344CB8AC3E}">
        <p14:creationId xmlns:p14="http://schemas.microsoft.com/office/powerpoint/2010/main" val="9858629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2">
            <a:extLst>
              <a:ext uri="{FF2B5EF4-FFF2-40B4-BE49-F238E27FC236}">
                <a16:creationId xmlns:a16="http://schemas.microsoft.com/office/drawing/2014/main" id="{8C7FDD07-9790-4B63-8791-9F7BA6BC8DC7}"/>
              </a:ext>
            </a:extLst>
          </p:cNvPr>
          <p:cNvSpPr txBox="1">
            <a:spLocks/>
          </p:cNvSpPr>
          <p:nvPr/>
        </p:nvSpPr>
        <p:spPr>
          <a:xfrm>
            <a:off x="1613056" y="2532602"/>
            <a:ext cx="8965887" cy="1792796"/>
          </a:xfrm>
          <a:prstGeom prst="rect">
            <a:avLst/>
          </a:prstGeom>
        </p:spPr>
        <p:txBody>
          <a:bodyPr>
            <a:noAutofit/>
          </a:bodyPr>
          <a:lstStyle>
            <a:lvl1pPr algn="l" defTabSz="914400" rtl="0" eaLnBrk="1" latinLnBrk="0" hangingPunct="1">
              <a:lnSpc>
                <a:spcPct val="90000"/>
              </a:lnSpc>
              <a:spcBef>
                <a:spcPct val="0"/>
              </a:spcBef>
              <a:buNone/>
              <a:defRPr lang="fr-FR" sz="2800" b="0" kern="1200" dirty="0">
                <a:solidFill>
                  <a:srgbClr val="2F9BB7"/>
                </a:solidFill>
                <a:latin typeface="Arial" panose="020B0604020202020204" pitchFamily="34" charset="0"/>
                <a:ea typeface="+mn-ea"/>
                <a:cs typeface="Arial" panose="020B0604020202020204" pitchFamily="34" charset="0"/>
              </a:defRPr>
            </a:lvl1pPr>
          </a:lstStyle>
          <a:p>
            <a:pPr algn="ctr"/>
            <a:r>
              <a:rPr lang="fr-FR" sz="4400" b="1" kern="1400" spc="25" dirty="0">
                <a:solidFill>
                  <a:srgbClr val="209B38"/>
                </a:solidFill>
                <a:ea typeface="Calibri"/>
                <a:cs typeface="Times New Roman"/>
              </a:rPr>
              <a:t> </a:t>
            </a:r>
            <a:r>
              <a:rPr lang="fr-FR" sz="4400" b="1" kern="1400" spc="25" dirty="0">
                <a:gradFill flip="none" rotWithShape="1">
                  <a:gsLst>
                    <a:gs pos="0">
                      <a:srgbClr val="182D67"/>
                    </a:gs>
                    <a:gs pos="100000">
                      <a:srgbClr val="209B38"/>
                    </a:gs>
                  </a:gsLst>
                  <a:lin ang="0" scaled="1"/>
                  <a:tileRect/>
                </a:gradFill>
                <a:ea typeface="Calibri"/>
                <a:cs typeface="Times New Roman"/>
              </a:rPr>
              <a:t>Retour d’expérience des </a:t>
            </a:r>
            <a:r>
              <a:rPr lang="fr-FR" sz="4400" b="1" dirty="0">
                <a:gradFill flip="none" rotWithShape="1">
                  <a:gsLst>
                    <a:gs pos="0">
                      <a:srgbClr val="182D67"/>
                    </a:gs>
                    <a:gs pos="100000">
                      <a:srgbClr val="209B38"/>
                    </a:gs>
                  </a:gsLst>
                  <a:lin ang="0" scaled="1"/>
                  <a:tileRect/>
                </a:gradFill>
                <a:ea typeface="Cambria" panose="02040503050406030204" pitchFamily="18" charset="0"/>
              </a:rPr>
              <a:t>« médecins testeurs » sur le pays Châtelleraudais</a:t>
            </a:r>
            <a:r>
              <a:rPr lang="fr-FR" sz="4400" b="1" u="sng" dirty="0">
                <a:latin typeface="+mn-lt"/>
                <a:ea typeface="Cambria" panose="02040503050406030204" pitchFamily="18" charset="0"/>
              </a:rPr>
              <a:t/>
            </a:r>
            <a:br>
              <a:rPr lang="fr-FR" sz="4400" b="1" u="sng" dirty="0">
                <a:latin typeface="+mn-lt"/>
                <a:ea typeface="Cambria" panose="02040503050406030204" pitchFamily="18" charset="0"/>
              </a:rPr>
            </a:br>
            <a:endParaRPr lang="fr-FR" sz="2000" dirty="0">
              <a:solidFill>
                <a:srgbClr val="209B38"/>
              </a:solidFill>
              <a:latin typeface="+mn-lt"/>
              <a:ea typeface="Cambria" panose="02040503050406030204" pitchFamily="18" charset="0"/>
            </a:endParaRPr>
          </a:p>
        </p:txBody>
      </p:sp>
    </p:spTree>
    <p:extLst>
      <p:ext uri="{BB962C8B-B14F-4D97-AF65-F5344CB8AC3E}">
        <p14:creationId xmlns:p14="http://schemas.microsoft.com/office/powerpoint/2010/main" val="16302540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2AC77109-5B93-468C-A1A9-E373E26088F2}"/>
              </a:ext>
            </a:extLst>
          </p:cNvPr>
          <p:cNvPicPr>
            <a:picLocks noChangeAspect="1"/>
          </p:cNvPicPr>
          <p:nvPr/>
        </p:nvPicPr>
        <p:blipFill rotWithShape="1">
          <a:blip r:embed="rId2"/>
          <a:srcRect l="41562" t="28518" r="6146" b="21481"/>
          <a:stretch/>
        </p:blipFill>
        <p:spPr>
          <a:xfrm>
            <a:off x="3578922" y="1996068"/>
            <a:ext cx="8244477" cy="4420214"/>
          </a:xfrm>
          <a:prstGeom prst="rect">
            <a:avLst/>
          </a:prstGeom>
        </p:spPr>
      </p:pic>
      <p:sp>
        <p:nvSpPr>
          <p:cNvPr id="2" name="Espace réservé du texte 2">
            <a:extLst>
              <a:ext uri="{FF2B5EF4-FFF2-40B4-BE49-F238E27FC236}">
                <a16:creationId xmlns:a16="http://schemas.microsoft.com/office/drawing/2014/main" id="{0F8DFAE7-4D0D-F73F-6ABE-0A20E4E9944C}"/>
              </a:ext>
            </a:extLst>
          </p:cNvPr>
          <p:cNvSpPr>
            <a:spLocks noGrp="1"/>
          </p:cNvSpPr>
          <p:nvPr>
            <p:ph type="body" sz="quarter" idx="11"/>
          </p:nvPr>
        </p:nvSpPr>
        <p:spPr>
          <a:xfrm>
            <a:off x="295275" y="1276219"/>
            <a:ext cx="11601450" cy="441069"/>
          </a:xfrm>
        </p:spPr>
        <p:txBody>
          <a:bodyPr>
            <a:normAutofit lnSpcReduction="10000"/>
          </a:bodyPr>
          <a:lstStyle/>
          <a:p>
            <a:pPr algn="ctr"/>
            <a:r>
              <a:rPr lang="fr-FR" b="1" dirty="0"/>
              <a:t>CO CONSTRUCTION de l’articulation REGULATION / EFFECTION</a:t>
            </a:r>
          </a:p>
        </p:txBody>
      </p:sp>
      <p:sp>
        <p:nvSpPr>
          <p:cNvPr id="5" name="ZoneTexte 4">
            <a:extLst>
              <a:ext uri="{FF2B5EF4-FFF2-40B4-BE49-F238E27FC236}">
                <a16:creationId xmlns:a16="http://schemas.microsoft.com/office/drawing/2014/main" id="{6538C651-45FE-3AB7-3998-3A98768EDB42}"/>
              </a:ext>
            </a:extLst>
          </p:cNvPr>
          <p:cNvSpPr txBox="1"/>
          <p:nvPr/>
        </p:nvSpPr>
        <p:spPr>
          <a:xfrm>
            <a:off x="479502" y="2673202"/>
            <a:ext cx="2776654" cy="1200329"/>
          </a:xfrm>
          <a:prstGeom prst="rect">
            <a:avLst/>
          </a:prstGeom>
          <a:noFill/>
        </p:spPr>
        <p:txBody>
          <a:bodyPr wrap="square" rtlCol="0">
            <a:spAutoFit/>
          </a:bodyPr>
          <a:lstStyle/>
          <a:p>
            <a:r>
              <a:rPr lang="fr-FR" b="1" dirty="0"/>
              <a:t>Mise en place d’une phase test entre SAS et CPTS du PAYS Châtelleraudais</a:t>
            </a:r>
          </a:p>
          <a:p>
            <a:r>
              <a:rPr lang="fr-FR" i="1" dirty="0"/>
              <a:t>Janvier - Mars 2022</a:t>
            </a:r>
          </a:p>
        </p:txBody>
      </p:sp>
      <p:sp>
        <p:nvSpPr>
          <p:cNvPr id="7" name="ZoneTexte 6">
            <a:extLst>
              <a:ext uri="{FF2B5EF4-FFF2-40B4-BE49-F238E27FC236}">
                <a16:creationId xmlns:a16="http://schemas.microsoft.com/office/drawing/2014/main" id="{9656967A-AA9A-09A0-15C8-ACDFE8FD9D5E}"/>
              </a:ext>
            </a:extLst>
          </p:cNvPr>
          <p:cNvSpPr txBox="1"/>
          <p:nvPr/>
        </p:nvSpPr>
        <p:spPr>
          <a:xfrm>
            <a:off x="479502" y="4658451"/>
            <a:ext cx="2196791" cy="923330"/>
          </a:xfrm>
          <a:prstGeom prst="rect">
            <a:avLst/>
          </a:prstGeom>
          <a:noFill/>
        </p:spPr>
        <p:txBody>
          <a:bodyPr wrap="square" rtlCol="0">
            <a:spAutoFit/>
          </a:bodyPr>
          <a:lstStyle/>
          <a:p>
            <a:r>
              <a:rPr lang="fr-FR" b="1" dirty="0"/>
              <a:t>Le SAS : lien entre médecins de ville et hôpital</a:t>
            </a:r>
          </a:p>
        </p:txBody>
      </p:sp>
    </p:spTree>
    <p:extLst>
      <p:ext uri="{BB962C8B-B14F-4D97-AF65-F5344CB8AC3E}">
        <p14:creationId xmlns:p14="http://schemas.microsoft.com/office/powerpoint/2010/main" val="34679616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DAE4519E-2A63-43A7-9EC8-9AACDC7B04A3}"/>
              </a:ext>
            </a:extLst>
          </p:cNvPr>
          <p:cNvPicPr>
            <a:picLocks noChangeAspect="1"/>
          </p:cNvPicPr>
          <p:nvPr/>
        </p:nvPicPr>
        <p:blipFill rotWithShape="1">
          <a:blip r:embed="rId2"/>
          <a:srcRect l="40936" t="27593" r="5834" b="18518"/>
          <a:stretch/>
        </p:blipFill>
        <p:spPr>
          <a:xfrm>
            <a:off x="1473200" y="1079500"/>
            <a:ext cx="9537700" cy="5431449"/>
          </a:xfrm>
          <a:prstGeom prst="rect">
            <a:avLst/>
          </a:prstGeom>
        </p:spPr>
      </p:pic>
    </p:spTree>
    <p:extLst>
      <p:ext uri="{BB962C8B-B14F-4D97-AF65-F5344CB8AC3E}">
        <p14:creationId xmlns:p14="http://schemas.microsoft.com/office/powerpoint/2010/main" val="16202304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7234C623-76BA-49EC-A162-0BEA0FDEB4DE}"/>
              </a:ext>
            </a:extLst>
          </p:cNvPr>
          <p:cNvPicPr>
            <a:picLocks noChangeAspect="1"/>
          </p:cNvPicPr>
          <p:nvPr/>
        </p:nvPicPr>
        <p:blipFill rotWithShape="1">
          <a:blip r:embed="rId3"/>
          <a:srcRect l="41354" t="27408" r="3959" b="19814"/>
          <a:stretch/>
        </p:blipFill>
        <p:spPr>
          <a:xfrm>
            <a:off x="1358900" y="1066799"/>
            <a:ext cx="9829800" cy="5336177"/>
          </a:xfrm>
          <a:prstGeom prst="rect">
            <a:avLst/>
          </a:prstGeom>
        </p:spPr>
      </p:pic>
    </p:spTree>
    <p:extLst>
      <p:ext uri="{BB962C8B-B14F-4D97-AF65-F5344CB8AC3E}">
        <p14:creationId xmlns:p14="http://schemas.microsoft.com/office/powerpoint/2010/main" val="3778610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2">
            <a:extLst>
              <a:ext uri="{FF2B5EF4-FFF2-40B4-BE49-F238E27FC236}">
                <a16:creationId xmlns:a16="http://schemas.microsoft.com/office/drawing/2014/main" id="{0F8DFAE7-4D0D-F73F-6ABE-0A20E4E9944C}"/>
              </a:ext>
            </a:extLst>
          </p:cNvPr>
          <p:cNvSpPr>
            <a:spLocks noGrp="1"/>
          </p:cNvSpPr>
          <p:nvPr>
            <p:ph type="body" sz="quarter" idx="11"/>
          </p:nvPr>
        </p:nvSpPr>
        <p:spPr>
          <a:xfrm>
            <a:off x="295275" y="1276219"/>
            <a:ext cx="11601450" cy="441069"/>
          </a:xfrm>
        </p:spPr>
        <p:txBody>
          <a:bodyPr>
            <a:normAutofit fontScale="92500" lnSpcReduction="10000"/>
          </a:bodyPr>
          <a:lstStyle/>
          <a:p>
            <a:pPr algn="ctr"/>
            <a:r>
              <a:rPr lang="fr-FR" b="1" dirty="0"/>
              <a:t>CE QUE LA PHASE TEST NOUS A PERMIS DE METTRE EN EVIDENCE</a:t>
            </a:r>
          </a:p>
        </p:txBody>
      </p:sp>
      <p:graphicFrame>
        <p:nvGraphicFramePr>
          <p:cNvPr id="3" name="Diagramme 2">
            <a:extLst>
              <a:ext uri="{FF2B5EF4-FFF2-40B4-BE49-F238E27FC236}">
                <a16:creationId xmlns:a16="http://schemas.microsoft.com/office/drawing/2014/main" id="{AD5CE29E-94A5-B5D9-C3E9-04158D0FF862}"/>
              </a:ext>
            </a:extLst>
          </p:cNvPr>
          <p:cNvGraphicFramePr/>
          <p:nvPr>
            <p:extLst>
              <p:ext uri="{D42A27DB-BD31-4B8C-83A1-F6EECF244321}">
                <p14:modId xmlns:p14="http://schemas.microsoft.com/office/powerpoint/2010/main" val="2521502448"/>
              </p:ext>
            </p:extLst>
          </p:nvPr>
        </p:nvGraphicFramePr>
        <p:xfrm>
          <a:off x="843775" y="2181433"/>
          <a:ext cx="10329747" cy="29592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ZoneTexte 6">
            <a:extLst>
              <a:ext uri="{FF2B5EF4-FFF2-40B4-BE49-F238E27FC236}">
                <a16:creationId xmlns:a16="http://schemas.microsoft.com/office/drawing/2014/main" id="{9656967A-AA9A-09A0-15C8-ACDFE8FD9D5E}"/>
              </a:ext>
            </a:extLst>
          </p:cNvPr>
          <p:cNvSpPr txBox="1"/>
          <p:nvPr/>
        </p:nvSpPr>
        <p:spPr>
          <a:xfrm>
            <a:off x="843775" y="5862782"/>
            <a:ext cx="10504449" cy="523220"/>
          </a:xfrm>
          <a:prstGeom prst="rect">
            <a:avLst/>
          </a:prstGeom>
          <a:noFill/>
        </p:spPr>
        <p:txBody>
          <a:bodyPr wrap="square" rtlCol="0">
            <a:spAutoFit/>
          </a:bodyPr>
          <a:lstStyle/>
          <a:p>
            <a:r>
              <a:rPr lang="fr-FR" sz="2800" b="1" dirty="0"/>
              <a:t>Le SAS devient une application concrète du  lien entre ville - hôpital</a:t>
            </a:r>
          </a:p>
        </p:txBody>
      </p:sp>
    </p:spTree>
    <p:extLst>
      <p:ext uri="{BB962C8B-B14F-4D97-AF65-F5344CB8AC3E}">
        <p14:creationId xmlns:p14="http://schemas.microsoft.com/office/powerpoint/2010/main" val="14436515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51EB45A0-63C1-4105-9EFA-60B8F86EF7E5}"/>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9055972" y="4004487"/>
            <a:ext cx="2609387" cy="2395953"/>
          </a:xfrm>
          <a:prstGeom prst="rect">
            <a:avLst/>
          </a:prstGeom>
        </p:spPr>
      </p:pic>
      <p:sp>
        <p:nvSpPr>
          <p:cNvPr id="2" name="Titre 2">
            <a:extLst>
              <a:ext uri="{FF2B5EF4-FFF2-40B4-BE49-F238E27FC236}">
                <a16:creationId xmlns:a16="http://schemas.microsoft.com/office/drawing/2014/main" id="{A60191A5-A9C9-2D45-FCC5-681F7DEC7156}"/>
              </a:ext>
            </a:extLst>
          </p:cNvPr>
          <p:cNvSpPr txBox="1">
            <a:spLocks/>
          </p:cNvSpPr>
          <p:nvPr/>
        </p:nvSpPr>
        <p:spPr>
          <a:xfrm>
            <a:off x="2014345" y="2299647"/>
            <a:ext cx="8163309" cy="786744"/>
          </a:xfrm>
          <a:prstGeom prst="rect">
            <a:avLst/>
          </a:prstGeom>
        </p:spPr>
        <p:txBody>
          <a:bodyPr>
            <a:noAutofit/>
          </a:bodyPr>
          <a:lstStyle>
            <a:lvl1pPr algn="l" defTabSz="914400" rtl="0" eaLnBrk="1" latinLnBrk="0" hangingPunct="1">
              <a:lnSpc>
                <a:spcPct val="90000"/>
              </a:lnSpc>
              <a:spcBef>
                <a:spcPct val="0"/>
              </a:spcBef>
              <a:buNone/>
              <a:defRPr lang="fr-FR" sz="2800" b="0" kern="1200" dirty="0">
                <a:solidFill>
                  <a:srgbClr val="2F9BB7"/>
                </a:solidFill>
                <a:latin typeface="Arial" panose="020B0604020202020204" pitchFamily="34" charset="0"/>
                <a:ea typeface="+mn-ea"/>
                <a:cs typeface="Arial" panose="020B0604020202020204" pitchFamily="34" charset="0"/>
              </a:defRPr>
            </a:lvl1pPr>
          </a:lstStyle>
          <a:p>
            <a:pPr algn="ctr"/>
            <a:r>
              <a:rPr lang="fr-FR" sz="4400" b="1" i="1" dirty="0">
                <a:gradFill flip="none" rotWithShape="1">
                  <a:gsLst>
                    <a:gs pos="0">
                      <a:srgbClr val="182D67"/>
                    </a:gs>
                    <a:gs pos="100000">
                      <a:srgbClr val="209B38"/>
                    </a:gs>
                  </a:gsLst>
                  <a:lin ang="0" scaled="1"/>
                  <a:tileRect/>
                </a:gradFill>
                <a:ea typeface="Cambria" panose="02040503050406030204" pitchFamily="18" charset="0"/>
                <a:cs typeface="Times New Roman"/>
              </a:rPr>
              <a:t>L’apport du DAC-PTA : </a:t>
            </a:r>
          </a:p>
          <a:p>
            <a:pPr algn="ctr"/>
            <a:r>
              <a:rPr lang="fr-FR" sz="4400" b="1" i="1" dirty="0">
                <a:gradFill flip="none" rotWithShape="1">
                  <a:gsLst>
                    <a:gs pos="0">
                      <a:srgbClr val="182D67"/>
                    </a:gs>
                    <a:gs pos="100000">
                      <a:srgbClr val="209B38"/>
                    </a:gs>
                  </a:gsLst>
                  <a:lin ang="0" scaled="1"/>
                  <a:tileRect/>
                </a:gradFill>
                <a:latin typeface="+mn-lt"/>
                <a:ea typeface="Cambria" panose="02040503050406030204" pitchFamily="18" charset="0"/>
                <a:cs typeface="Times New Roman"/>
              </a:rPr>
              <a:t>Repérage des situations fragiles et/ou complexe</a:t>
            </a:r>
            <a:endParaRPr lang="fr-FR" sz="2000" i="1" dirty="0">
              <a:solidFill>
                <a:srgbClr val="209B38"/>
              </a:solidFill>
              <a:latin typeface="+mn-lt"/>
              <a:ea typeface="Cambria" panose="02040503050406030204" pitchFamily="18" charset="0"/>
            </a:endParaRPr>
          </a:p>
        </p:txBody>
      </p:sp>
    </p:spTree>
    <p:extLst>
      <p:ext uri="{BB962C8B-B14F-4D97-AF65-F5344CB8AC3E}">
        <p14:creationId xmlns:p14="http://schemas.microsoft.com/office/powerpoint/2010/main" val="28420248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6DC3F9C-26CC-4BF0-BF66-D54AB5D7AC37}"/>
              </a:ext>
            </a:extLst>
          </p:cNvPr>
          <p:cNvSpPr/>
          <p:nvPr/>
        </p:nvSpPr>
        <p:spPr>
          <a:xfrm>
            <a:off x="481839" y="1359542"/>
            <a:ext cx="5120728" cy="3536481"/>
          </a:xfrm>
          <a:prstGeom prst="rect">
            <a:avLst/>
          </a:prstGeom>
        </p:spPr>
        <p:txBody>
          <a:bodyPr wrap="square" lIns="0" tIns="0" rIns="0" bIns="0">
            <a:spAutoFit/>
          </a:bodyPr>
          <a:lstStyle/>
          <a:p>
            <a:pPr marL="898525" algn="just">
              <a:lnSpc>
                <a:spcPct val="105000"/>
              </a:lnSpc>
              <a:spcAft>
                <a:spcPts val="0"/>
              </a:spcAft>
            </a:pPr>
            <a:r>
              <a:rPr lang="fr-FR" sz="1600" kern="1400" spc="25" dirty="0">
                <a:solidFill>
                  <a:srgbClr val="209B38"/>
                </a:solidFill>
                <a:ea typeface="Calibri"/>
                <a:cs typeface="Times New Roman"/>
              </a:rPr>
              <a:t>Les coordonnateurs du DAC-PTA interviennent </a:t>
            </a:r>
            <a:r>
              <a:rPr lang="fr-FR" sz="1600" b="1" kern="1400" spc="25" dirty="0">
                <a:solidFill>
                  <a:srgbClr val="209B38"/>
                </a:solidFill>
                <a:ea typeface="Calibri"/>
                <a:cs typeface="Times New Roman"/>
              </a:rPr>
              <a:t>« sur prescription », </a:t>
            </a:r>
            <a:r>
              <a:rPr lang="fr-FR" sz="1600" kern="1400" spc="25" dirty="0">
                <a:solidFill>
                  <a:srgbClr val="209B38"/>
                </a:solidFill>
                <a:ea typeface="Calibri"/>
                <a:cs typeface="Times New Roman"/>
              </a:rPr>
              <a:t>en aval d’une régulation médicale. </a:t>
            </a:r>
          </a:p>
          <a:p>
            <a:pPr marL="898525" algn="just">
              <a:lnSpc>
                <a:spcPct val="105000"/>
              </a:lnSpc>
              <a:spcAft>
                <a:spcPts val="0"/>
              </a:spcAft>
            </a:pPr>
            <a:r>
              <a:rPr lang="fr-FR" sz="1600" kern="1400" spc="25" dirty="0">
                <a:solidFill>
                  <a:srgbClr val="209B38"/>
                </a:solidFill>
                <a:ea typeface="Calibri"/>
                <a:cs typeface="Times New Roman"/>
              </a:rPr>
              <a:t>Ils mettent à disposition leur « expertise » parcours et leur connaissance du territoire.</a:t>
            </a:r>
          </a:p>
          <a:p>
            <a:pPr algn="just">
              <a:lnSpc>
                <a:spcPct val="105000"/>
              </a:lnSpc>
              <a:spcAft>
                <a:spcPts val="0"/>
              </a:spcAft>
            </a:pPr>
            <a:r>
              <a:rPr lang="fr-FR" sz="1600" kern="1400" spc="25" dirty="0">
                <a:solidFill>
                  <a:srgbClr val="209B38"/>
                </a:solidFill>
                <a:ea typeface="Calibri"/>
                <a:cs typeface="Times New Roman"/>
              </a:rPr>
              <a:t>C’est une nouvelle posture professionnelle qui consiste à « aller vers » les patients et leur équipe de soins afin d’identifier les difficultés voire la complexité dans le but d’anticiper les ruptures ou la dégradation de l’état de santé.</a:t>
            </a:r>
          </a:p>
          <a:p>
            <a:pPr algn="just">
              <a:lnSpc>
                <a:spcPct val="105000"/>
              </a:lnSpc>
            </a:pPr>
            <a:r>
              <a:rPr lang="fr-FR" sz="1600" kern="1400" spc="25" dirty="0">
                <a:solidFill>
                  <a:srgbClr val="209B38"/>
                </a:solidFill>
                <a:ea typeface="Calibri"/>
                <a:cs typeface="Times New Roman"/>
              </a:rPr>
              <a:t>Le patient est positionné dans un accompagnement global et structuré.</a:t>
            </a:r>
          </a:p>
          <a:p>
            <a:pPr algn="just">
              <a:lnSpc>
                <a:spcPct val="105000"/>
              </a:lnSpc>
            </a:pPr>
            <a:r>
              <a:rPr lang="fr-FR" sz="1600" kern="1400" spc="25" dirty="0">
                <a:solidFill>
                  <a:srgbClr val="209B38"/>
                </a:solidFill>
                <a:ea typeface="Calibri"/>
                <a:cs typeface="Times New Roman"/>
              </a:rPr>
              <a:t>Le lien avec le médecin traitant est systématique.</a:t>
            </a:r>
          </a:p>
          <a:p>
            <a:pPr algn="just">
              <a:lnSpc>
                <a:spcPct val="105000"/>
              </a:lnSpc>
              <a:spcAft>
                <a:spcPts val="0"/>
              </a:spcAft>
            </a:pPr>
            <a:endParaRPr lang="fr-FR" sz="2800" kern="1400" spc="25" dirty="0">
              <a:solidFill>
                <a:srgbClr val="209B38"/>
              </a:solidFill>
              <a:ea typeface="Calibri"/>
              <a:cs typeface="Times New Roman"/>
            </a:endParaRPr>
          </a:p>
        </p:txBody>
      </p:sp>
      <p:sp>
        <p:nvSpPr>
          <p:cNvPr id="7" name="Rectangle 6">
            <a:extLst>
              <a:ext uri="{FF2B5EF4-FFF2-40B4-BE49-F238E27FC236}">
                <a16:creationId xmlns:a16="http://schemas.microsoft.com/office/drawing/2014/main" id="{7DEF1885-BE50-4346-8D37-853E64A8A484}"/>
              </a:ext>
            </a:extLst>
          </p:cNvPr>
          <p:cNvSpPr/>
          <p:nvPr/>
        </p:nvSpPr>
        <p:spPr>
          <a:xfrm>
            <a:off x="382447" y="4713628"/>
            <a:ext cx="5120728" cy="1569660"/>
          </a:xfrm>
          <a:prstGeom prst="rect">
            <a:avLst/>
          </a:prstGeom>
        </p:spPr>
        <p:txBody>
          <a:bodyPr wrap="square">
            <a:spAutoFit/>
          </a:bodyPr>
          <a:lstStyle/>
          <a:p>
            <a:pPr algn="ctr">
              <a:spcAft>
                <a:spcPts val="0"/>
              </a:spcAft>
            </a:pPr>
            <a:r>
              <a:rPr lang="fr-FR" sz="1600" b="1" dirty="0">
                <a:solidFill>
                  <a:srgbClr val="002060"/>
                </a:solidFill>
                <a:ea typeface="Cambria" panose="02040503050406030204" pitchFamily="18" charset="0"/>
                <a:cs typeface="Times New Roman" panose="02020603050405020304" pitchFamily="18" charset="0"/>
              </a:rPr>
              <a:t>Cette approche permet aussi de mettre en lumière les principaux risques de ruptures et les besoins de renforcement de la coordination afin de favoriser la continuité, la sécurité et la fluidité du parcours.</a:t>
            </a:r>
          </a:p>
          <a:p>
            <a:pPr algn="ctr">
              <a:spcAft>
                <a:spcPts val="0"/>
              </a:spcAft>
            </a:pPr>
            <a:r>
              <a:rPr lang="fr-FR" sz="1600" b="1" dirty="0">
                <a:solidFill>
                  <a:srgbClr val="002060"/>
                </a:solidFill>
                <a:ea typeface="Cambria" panose="02040503050406030204" pitchFamily="18" charset="0"/>
                <a:cs typeface="Times New Roman" panose="02020603050405020304" pitchFamily="18" charset="0"/>
              </a:rPr>
              <a:t>Elle vient renforcer le rôle de coordination territoriale du DAC-PTA.</a:t>
            </a:r>
          </a:p>
        </p:txBody>
      </p:sp>
      <p:pic>
        <p:nvPicPr>
          <p:cNvPr id="8" name="Image 7">
            <a:extLst>
              <a:ext uri="{FF2B5EF4-FFF2-40B4-BE49-F238E27FC236}">
                <a16:creationId xmlns:a16="http://schemas.microsoft.com/office/drawing/2014/main" id="{BE0F631D-5280-42C0-B92E-B7DF53CCE82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9226" y="1430644"/>
            <a:ext cx="643360" cy="936874"/>
          </a:xfrm>
          <a:prstGeom prst="rect">
            <a:avLst/>
          </a:prstGeom>
        </p:spPr>
      </p:pic>
      <p:graphicFrame>
        <p:nvGraphicFramePr>
          <p:cNvPr id="9" name="Tableau 8">
            <a:extLst>
              <a:ext uri="{FF2B5EF4-FFF2-40B4-BE49-F238E27FC236}">
                <a16:creationId xmlns:a16="http://schemas.microsoft.com/office/drawing/2014/main" id="{E7FDD43C-E8CD-4821-A8DD-E955CAA7C813}"/>
              </a:ext>
            </a:extLst>
          </p:cNvPr>
          <p:cNvGraphicFramePr>
            <a:graphicFrameLocks noGrp="1"/>
          </p:cNvGraphicFramePr>
          <p:nvPr>
            <p:extLst>
              <p:ext uri="{D42A27DB-BD31-4B8C-83A1-F6EECF244321}">
                <p14:modId xmlns:p14="http://schemas.microsoft.com/office/powerpoint/2010/main" val="1220500059"/>
              </p:ext>
            </p:extLst>
          </p:nvPr>
        </p:nvGraphicFramePr>
        <p:xfrm>
          <a:off x="6096000" y="1098740"/>
          <a:ext cx="5120728" cy="5184548"/>
        </p:xfrm>
        <a:graphic>
          <a:graphicData uri="http://schemas.openxmlformats.org/drawingml/2006/table">
            <a:tbl>
              <a:tblPr firstRow="1" bandRow="1">
                <a:tableStyleId>{5C22544A-7EE6-4342-B048-85BDC9FD1C3A}</a:tableStyleId>
              </a:tblPr>
              <a:tblGrid>
                <a:gridCol w="3530718">
                  <a:extLst>
                    <a:ext uri="{9D8B030D-6E8A-4147-A177-3AD203B41FA5}">
                      <a16:colId xmlns:a16="http://schemas.microsoft.com/office/drawing/2014/main" val="20000"/>
                    </a:ext>
                  </a:extLst>
                </a:gridCol>
                <a:gridCol w="776299">
                  <a:extLst>
                    <a:ext uri="{9D8B030D-6E8A-4147-A177-3AD203B41FA5}">
                      <a16:colId xmlns:a16="http://schemas.microsoft.com/office/drawing/2014/main" val="20001"/>
                    </a:ext>
                  </a:extLst>
                </a:gridCol>
                <a:gridCol w="813711">
                  <a:extLst>
                    <a:ext uri="{9D8B030D-6E8A-4147-A177-3AD203B41FA5}">
                      <a16:colId xmlns:a16="http://schemas.microsoft.com/office/drawing/2014/main" val="20002"/>
                    </a:ext>
                  </a:extLst>
                </a:gridCol>
              </a:tblGrid>
              <a:tr h="508608">
                <a:tc>
                  <a:txBody>
                    <a:bodyPr/>
                    <a:lstStyle/>
                    <a:p>
                      <a:pPr algn="ctr"/>
                      <a:r>
                        <a:rPr lang="fr-FR" sz="1200" dirty="0">
                          <a:solidFill>
                            <a:srgbClr val="182D67"/>
                          </a:solidFill>
                        </a:rPr>
                        <a:t>SITUATIONS/PROBLÉMATIQUES PEC par le DAC-PTA</a:t>
                      </a:r>
                    </a:p>
                  </a:txBody>
                  <a:tcPr anchor="ctr">
                    <a:noFill/>
                  </a:tcPr>
                </a:tc>
                <a:tc>
                  <a:txBody>
                    <a:bodyPr/>
                    <a:lstStyle/>
                    <a:p>
                      <a:pPr algn="ctr"/>
                      <a:r>
                        <a:rPr lang="fr-FR" sz="700" dirty="0" err="1"/>
                        <a:t>Interpellat</a:t>
                      </a:r>
                      <a:r>
                        <a:rPr lang="fr-FR" sz="700" dirty="0"/>
                        <a:t>° DAC PTA en TEMPS REEL</a:t>
                      </a:r>
                    </a:p>
                  </a:txBody>
                  <a:tcPr/>
                </a:tc>
                <a:tc>
                  <a:txBody>
                    <a:bodyPr/>
                    <a:lstStyle/>
                    <a:p>
                      <a:pPr algn="ctr"/>
                      <a:r>
                        <a:rPr lang="fr-FR" sz="700" dirty="0"/>
                        <a:t>VIGILANCE </a:t>
                      </a:r>
                      <a:r>
                        <a:rPr lang="fr-FR" sz="700" baseline="0" dirty="0"/>
                        <a:t>et/ou SUIVIS (rappels)</a:t>
                      </a:r>
                      <a:endParaRPr lang="fr-FR" sz="700" dirty="0"/>
                    </a:p>
                  </a:txBody>
                  <a:tcPr/>
                </a:tc>
                <a:extLst>
                  <a:ext uri="{0D108BD9-81ED-4DB2-BD59-A6C34878D82A}">
                    <a16:rowId xmlns:a16="http://schemas.microsoft.com/office/drawing/2014/main" val="10000"/>
                  </a:ext>
                </a:extLst>
              </a:tr>
              <a:tr h="702594">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sz="900" dirty="0">
                          <a:solidFill>
                            <a:schemeClr val="tx2"/>
                          </a:solidFill>
                          <a:latin typeface="+mn-lt"/>
                          <a:ea typeface="Calibri"/>
                          <a:cs typeface="Calibri Light"/>
                        </a:rPr>
                        <a:t>Patient</a:t>
                      </a:r>
                      <a:r>
                        <a:rPr lang="fr-FR" sz="900" baseline="0" dirty="0">
                          <a:solidFill>
                            <a:schemeClr val="tx2"/>
                          </a:solidFill>
                          <a:latin typeface="+mn-lt"/>
                          <a:ea typeface="Calibri"/>
                          <a:cs typeface="Calibri Light"/>
                        </a:rPr>
                        <a:t> fragile/complexe nécessitant une évaluation complémentaire et un recours au médecin traitant ou un accès à des soins non programmés</a:t>
                      </a:r>
                      <a:r>
                        <a:rPr lang="fr-FR" sz="900" dirty="0">
                          <a:solidFill>
                            <a:schemeClr val="tx2"/>
                          </a:solidFill>
                          <a:latin typeface="+mn-lt"/>
                          <a:ea typeface="Calibri"/>
                          <a:cs typeface="Calibri Light"/>
                        </a:rPr>
                        <a:t> (en lien avec OSNP…)</a:t>
                      </a:r>
                      <a:endParaRPr lang="fr-FR" sz="900" dirty="0">
                        <a:solidFill>
                          <a:schemeClr val="tx2"/>
                        </a:solidFill>
                        <a:latin typeface="+mn-lt"/>
                        <a:ea typeface="Calibri"/>
                        <a:cs typeface="Times New Roman"/>
                      </a:endParaRP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050" dirty="0">
                          <a:solidFill>
                            <a:schemeClr val="tx2"/>
                          </a:solidFill>
                          <a:latin typeface="+mn-lt"/>
                          <a:ea typeface="Calibri"/>
                          <a:cs typeface="Times New Roman"/>
                        </a:rPr>
                        <a:t>X</a:t>
                      </a:r>
                    </a:p>
                  </a:txBody>
                  <a:tcPr anchor="ctr"/>
                </a:tc>
                <a:tc>
                  <a:txBody>
                    <a:bodyPr/>
                    <a:lstStyle/>
                    <a:p>
                      <a:pPr algn="ctr"/>
                      <a:endParaRPr lang="fr-FR" sz="1050" dirty="0">
                        <a:solidFill>
                          <a:schemeClr val="tx2"/>
                        </a:solidFill>
                      </a:endParaRPr>
                    </a:p>
                  </a:txBody>
                  <a:tcPr anchor="ctr"/>
                </a:tc>
                <a:extLst>
                  <a:ext uri="{0D108BD9-81ED-4DB2-BD59-A6C34878D82A}">
                    <a16:rowId xmlns:a16="http://schemas.microsoft.com/office/drawing/2014/main" val="10001"/>
                  </a:ext>
                </a:extLst>
              </a:tr>
              <a:tr h="406886">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sz="900" dirty="0">
                          <a:solidFill>
                            <a:schemeClr val="tx2"/>
                          </a:solidFill>
                          <a:latin typeface="+mn-lt"/>
                          <a:ea typeface="Calibri"/>
                          <a:cs typeface="Times New Roman"/>
                        </a:rPr>
                        <a:t>Personne isolée ou aidant nécessitant une hospitalisation sans critère d’urgence </a:t>
                      </a: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050" dirty="0">
                          <a:solidFill>
                            <a:schemeClr val="tx2"/>
                          </a:solidFill>
                          <a:latin typeface="+mn-lt"/>
                          <a:ea typeface="Calibri"/>
                          <a:cs typeface="Times New Roman"/>
                        </a:rPr>
                        <a:t>X</a:t>
                      </a:r>
                    </a:p>
                  </a:txBody>
                  <a:tcPr anchor="ctr"/>
                </a:tc>
                <a:tc>
                  <a:txBody>
                    <a:bodyPr/>
                    <a:lstStyle/>
                    <a:p>
                      <a:pPr algn="ctr"/>
                      <a:endParaRPr lang="fr-FR" sz="1050" dirty="0">
                        <a:solidFill>
                          <a:schemeClr val="tx2"/>
                        </a:solidFill>
                      </a:endParaRPr>
                    </a:p>
                  </a:txBody>
                  <a:tcPr anchor="ctr"/>
                </a:tc>
                <a:extLst>
                  <a:ext uri="{0D108BD9-81ED-4DB2-BD59-A6C34878D82A}">
                    <a16:rowId xmlns:a16="http://schemas.microsoft.com/office/drawing/2014/main" val="10002"/>
                  </a:ext>
                </a:extLst>
              </a:tr>
              <a:tr h="549857">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sz="900" kern="1200" dirty="0">
                          <a:solidFill>
                            <a:schemeClr val="tx2"/>
                          </a:solidFill>
                          <a:latin typeface="+mn-lt"/>
                          <a:ea typeface="+mn-ea"/>
                          <a:cs typeface="+mn-cs"/>
                        </a:rPr>
                        <a:t>Patient en sortie d’hospitalisation avec problématique ne nécessitant pas de nouvelle hospitalisation</a:t>
                      </a:r>
                    </a:p>
                  </a:txBody>
                  <a:tcPr anchor="ctr"/>
                </a:tc>
                <a:tc>
                  <a:txBody>
                    <a:bodyPr/>
                    <a:lstStyle/>
                    <a:p>
                      <a:pPr algn="ctr"/>
                      <a:r>
                        <a:rPr lang="fr-FR" sz="1050" dirty="0">
                          <a:solidFill>
                            <a:schemeClr val="tx2"/>
                          </a:solidFill>
                        </a:rPr>
                        <a:t>X</a:t>
                      </a:r>
                    </a:p>
                  </a:txBody>
                  <a:tcPr anchor="ctr"/>
                </a:tc>
                <a:tc>
                  <a:txBody>
                    <a:bodyPr/>
                    <a:lstStyle/>
                    <a:p>
                      <a:pPr algn="ctr"/>
                      <a:r>
                        <a:rPr lang="fr-FR" sz="1050" dirty="0">
                          <a:solidFill>
                            <a:schemeClr val="tx2"/>
                          </a:solidFill>
                        </a:rPr>
                        <a:t>X</a:t>
                      </a:r>
                    </a:p>
                  </a:txBody>
                  <a:tcPr anchor="ctr"/>
                </a:tc>
                <a:extLst>
                  <a:ext uri="{0D108BD9-81ED-4DB2-BD59-A6C34878D82A}">
                    <a16:rowId xmlns:a16="http://schemas.microsoft.com/office/drawing/2014/main" val="10003"/>
                  </a:ext>
                </a:extLst>
              </a:tr>
              <a:tr h="549857">
                <a:tc>
                  <a:txBody>
                    <a:bodyPr/>
                    <a:lstStyle/>
                    <a:p>
                      <a:r>
                        <a:rPr lang="fr-FR" sz="900" kern="1200" dirty="0">
                          <a:solidFill>
                            <a:schemeClr val="tx2"/>
                          </a:solidFill>
                          <a:latin typeface="+mn-lt"/>
                          <a:ea typeface="+mn-ea"/>
                          <a:cs typeface="+mn-cs"/>
                        </a:rPr>
                        <a:t>Patient isolé en situation médico-sociale complexe ne relevant pas d’une hospitalisation</a:t>
                      </a:r>
                    </a:p>
                  </a:txBody>
                  <a:tcPr anchor="ctr"/>
                </a:tc>
                <a:tc>
                  <a:txBody>
                    <a:bodyPr/>
                    <a:lstStyle/>
                    <a:p>
                      <a:pPr algn="ctr"/>
                      <a:r>
                        <a:rPr lang="fr-FR" sz="1050" dirty="0">
                          <a:solidFill>
                            <a:schemeClr val="tx2"/>
                          </a:solidFill>
                        </a:rPr>
                        <a:t>X</a:t>
                      </a:r>
                    </a:p>
                  </a:txBody>
                  <a:tcPr anchor="ctr"/>
                </a:tc>
                <a:tc>
                  <a:txBody>
                    <a:bodyPr/>
                    <a:lstStyle/>
                    <a:p>
                      <a:pPr algn="ctr"/>
                      <a:r>
                        <a:rPr lang="fr-FR" sz="1050" dirty="0">
                          <a:solidFill>
                            <a:schemeClr val="tx2"/>
                          </a:solidFill>
                        </a:rPr>
                        <a:t>X</a:t>
                      </a:r>
                    </a:p>
                  </a:txBody>
                  <a:tcPr anchor="ctr"/>
                </a:tc>
                <a:extLst>
                  <a:ext uri="{0D108BD9-81ED-4DB2-BD59-A6C34878D82A}">
                    <a16:rowId xmlns:a16="http://schemas.microsoft.com/office/drawing/2014/main" val="10004"/>
                  </a:ext>
                </a:extLst>
              </a:tr>
              <a:tr h="279734">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sz="900" kern="1200" dirty="0">
                          <a:solidFill>
                            <a:schemeClr val="tx2"/>
                          </a:solidFill>
                          <a:latin typeface="+mn-lt"/>
                          <a:ea typeface="+mn-ea"/>
                          <a:cs typeface="+mn-cs"/>
                        </a:rPr>
                        <a:t>Patients </a:t>
                      </a:r>
                      <a:r>
                        <a:rPr lang="fr-FR" sz="900" kern="1200" dirty="0" err="1">
                          <a:solidFill>
                            <a:schemeClr val="tx2"/>
                          </a:solidFill>
                          <a:latin typeface="+mn-lt"/>
                          <a:ea typeface="+mn-ea"/>
                          <a:cs typeface="+mn-cs"/>
                        </a:rPr>
                        <a:t>onco</a:t>
                      </a:r>
                      <a:r>
                        <a:rPr lang="fr-FR" sz="900" kern="1200" dirty="0">
                          <a:solidFill>
                            <a:schemeClr val="tx2"/>
                          </a:solidFill>
                          <a:latin typeface="+mn-lt"/>
                          <a:ea typeface="+mn-ea"/>
                          <a:cs typeface="+mn-cs"/>
                        </a:rPr>
                        <a:t>-gériatriques</a:t>
                      </a:r>
                    </a:p>
                  </a:txBody>
                  <a:tcPr anchor="ctr"/>
                </a:tc>
                <a:tc>
                  <a:txBody>
                    <a:bodyPr/>
                    <a:lstStyle/>
                    <a:p>
                      <a:pPr algn="ctr"/>
                      <a:r>
                        <a:rPr lang="fr-FR" sz="1050" dirty="0">
                          <a:solidFill>
                            <a:schemeClr val="tx2"/>
                          </a:solidFill>
                        </a:rPr>
                        <a:t>X</a:t>
                      </a:r>
                    </a:p>
                  </a:txBody>
                  <a:tcPr anchor="ctr"/>
                </a:tc>
                <a:tc>
                  <a:txBody>
                    <a:bodyPr/>
                    <a:lstStyle/>
                    <a:p>
                      <a:pPr algn="ctr"/>
                      <a:r>
                        <a:rPr lang="fr-FR" sz="1050" dirty="0">
                          <a:solidFill>
                            <a:schemeClr val="tx2"/>
                          </a:solidFill>
                        </a:rPr>
                        <a:t>X</a:t>
                      </a:r>
                    </a:p>
                  </a:txBody>
                  <a:tcPr anchor="ctr"/>
                </a:tc>
                <a:extLst>
                  <a:ext uri="{0D108BD9-81ED-4DB2-BD59-A6C34878D82A}">
                    <a16:rowId xmlns:a16="http://schemas.microsoft.com/office/drawing/2014/main" val="10005"/>
                  </a:ext>
                </a:extLst>
              </a:tr>
              <a:tr h="279734">
                <a:tc>
                  <a:txBody>
                    <a:bodyPr/>
                    <a:lstStyle/>
                    <a:p>
                      <a:r>
                        <a:rPr lang="fr-FR" sz="900" kern="1200" dirty="0">
                          <a:solidFill>
                            <a:schemeClr val="tx2"/>
                          </a:solidFill>
                          <a:latin typeface="+mn-lt"/>
                          <a:ea typeface="+mn-ea"/>
                          <a:cs typeface="+mn-cs"/>
                        </a:rPr>
                        <a:t>Patient avec des troubles cognitifs à domicile</a:t>
                      </a:r>
                      <a:endParaRPr lang="fr-FR" sz="900" dirty="0">
                        <a:solidFill>
                          <a:schemeClr val="tx2"/>
                        </a:solidFill>
                      </a:endParaRPr>
                    </a:p>
                  </a:txBody>
                  <a:tcPr anchor="ctr"/>
                </a:tc>
                <a:tc>
                  <a:txBody>
                    <a:bodyPr/>
                    <a:lstStyle/>
                    <a:p>
                      <a:pPr algn="ctr"/>
                      <a:r>
                        <a:rPr lang="fr-FR" sz="1050" dirty="0">
                          <a:solidFill>
                            <a:schemeClr val="tx2"/>
                          </a:solidFill>
                        </a:rPr>
                        <a:t>X</a:t>
                      </a:r>
                    </a:p>
                  </a:txBody>
                  <a:tcPr anchor="ctr"/>
                </a:tc>
                <a:tc>
                  <a:txBody>
                    <a:bodyPr/>
                    <a:lstStyle/>
                    <a:p>
                      <a:pPr algn="ctr"/>
                      <a:r>
                        <a:rPr lang="fr-FR" sz="1050" dirty="0">
                          <a:solidFill>
                            <a:schemeClr val="tx2"/>
                          </a:solidFill>
                        </a:rPr>
                        <a:t>X</a:t>
                      </a:r>
                    </a:p>
                  </a:txBody>
                  <a:tcPr anchor="ctr"/>
                </a:tc>
                <a:extLst>
                  <a:ext uri="{0D108BD9-81ED-4DB2-BD59-A6C34878D82A}">
                    <a16:rowId xmlns:a16="http://schemas.microsoft.com/office/drawing/2014/main" val="10006"/>
                  </a:ext>
                </a:extLst>
              </a:tr>
              <a:tr h="406886">
                <a:tc>
                  <a:txBody>
                    <a:bodyPr/>
                    <a:lstStyle/>
                    <a:p>
                      <a:r>
                        <a:rPr lang="fr-FR" sz="900" dirty="0">
                          <a:solidFill>
                            <a:schemeClr val="tx2"/>
                          </a:solidFill>
                        </a:rPr>
                        <a:t>Personne en situation de handicap </a:t>
                      </a:r>
                      <a:r>
                        <a:rPr lang="fr-FR" sz="900" kern="1200" dirty="0">
                          <a:solidFill>
                            <a:schemeClr val="tx2"/>
                          </a:solidFill>
                          <a:latin typeface="+mn-lt"/>
                          <a:ea typeface="+mn-ea"/>
                          <a:cs typeface="+mn-cs"/>
                        </a:rPr>
                        <a:t>ne relevant pas d’une hospitalisation</a:t>
                      </a:r>
                      <a:endParaRPr lang="fr-FR" sz="900" dirty="0">
                        <a:solidFill>
                          <a:schemeClr val="tx2"/>
                        </a:solidFill>
                      </a:endParaRPr>
                    </a:p>
                  </a:txBody>
                  <a:tcPr anchor="ctr"/>
                </a:tc>
                <a:tc>
                  <a:txBody>
                    <a:bodyPr/>
                    <a:lstStyle/>
                    <a:p>
                      <a:pPr algn="ctr"/>
                      <a:r>
                        <a:rPr lang="fr-FR" sz="1050" dirty="0">
                          <a:solidFill>
                            <a:schemeClr val="tx2"/>
                          </a:solidFill>
                        </a:rPr>
                        <a:t>X</a:t>
                      </a:r>
                    </a:p>
                  </a:txBody>
                  <a:tcPr anchor="ctr"/>
                </a:tc>
                <a:tc>
                  <a:txBody>
                    <a:bodyPr/>
                    <a:lstStyle/>
                    <a:p>
                      <a:pPr algn="ctr"/>
                      <a:r>
                        <a:rPr lang="fr-FR" sz="1050" dirty="0">
                          <a:solidFill>
                            <a:schemeClr val="tx2"/>
                          </a:solidFill>
                        </a:rPr>
                        <a:t>X</a:t>
                      </a:r>
                    </a:p>
                  </a:txBody>
                  <a:tcPr anchor="ctr"/>
                </a:tc>
                <a:extLst>
                  <a:ext uri="{0D108BD9-81ED-4DB2-BD59-A6C34878D82A}">
                    <a16:rowId xmlns:a16="http://schemas.microsoft.com/office/drawing/2014/main" val="10007"/>
                  </a:ext>
                </a:extLst>
              </a:tr>
              <a:tr h="406886">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sz="900" kern="1200" dirty="0">
                          <a:solidFill>
                            <a:schemeClr val="tx2"/>
                          </a:solidFill>
                          <a:latin typeface="+mn-lt"/>
                          <a:ea typeface="+mn-ea"/>
                          <a:cs typeface="+mn-cs"/>
                        </a:rPr>
                        <a:t>Patient</a:t>
                      </a:r>
                      <a:r>
                        <a:rPr lang="fr-FR" sz="900" kern="1200" baseline="0" dirty="0">
                          <a:solidFill>
                            <a:schemeClr val="tx2"/>
                          </a:solidFill>
                          <a:latin typeface="+mn-lt"/>
                          <a:ea typeface="+mn-ea"/>
                          <a:cs typeface="+mn-cs"/>
                        </a:rPr>
                        <a:t> avec troubles de la santé mentale (hors situation de crise)</a:t>
                      </a:r>
                      <a:endParaRPr lang="fr-FR" sz="900" kern="1200" dirty="0">
                        <a:solidFill>
                          <a:schemeClr val="tx2"/>
                        </a:solidFill>
                        <a:latin typeface="+mn-lt"/>
                        <a:ea typeface="+mn-ea"/>
                        <a:cs typeface="+mn-cs"/>
                      </a:endParaRPr>
                    </a:p>
                  </a:txBody>
                  <a:tcPr anchor="ctr"/>
                </a:tc>
                <a:tc>
                  <a:txBody>
                    <a:bodyPr/>
                    <a:lstStyle/>
                    <a:p>
                      <a:pPr algn="ctr"/>
                      <a:r>
                        <a:rPr lang="fr-FR" sz="1050" dirty="0">
                          <a:solidFill>
                            <a:schemeClr val="tx2"/>
                          </a:solidFill>
                        </a:rPr>
                        <a:t>X</a:t>
                      </a:r>
                    </a:p>
                  </a:txBody>
                  <a:tcPr anchor="ctr"/>
                </a:tc>
                <a:tc>
                  <a:txBody>
                    <a:bodyPr/>
                    <a:lstStyle/>
                    <a:p>
                      <a:pPr algn="ctr"/>
                      <a:r>
                        <a:rPr lang="fr-FR" sz="1050" dirty="0">
                          <a:solidFill>
                            <a:schemeClr val="tx2"/>
                          </a:solidFill>
                        </a:rPr>
                        <a:t>X</a:t>
                      </a:r>
                    </a:p>
                  </a:txBody>
                  <a:tcPr anchor="ctr"/>
                </a:tc>
                <a:extLst>
                  <a:ext uri="{0D108BD9-81ED-4DB2-BD59-A6C34878D82A}">
                    <a16:rowId xmlns:a16="http://schemas.microsoft.com/office/drawing/2014/main" val="10008"/>
                  </a:ext>
                </a:extLst>
              </a:tr>
              <a:tr h="279734">
                <a:tc>
                  <a:txBody>
                    <a:bodyPr/>
                    <a:lstStyle/>
                    <a:p>
                      <a:r>
                        <a:rPr lang="fr-FR" sz="900" kern="1200" dirty="0">
                          <a:solidFill>
                            <a:schemeClr val="tx2"/>
                          </a:solidFill>
                          <a:latin typeface="+mn-lt"/>
                          <a:ea typeface="+mn-ea"/>
                          <a:cs typeface="+mn-cs"/>
                        </a:rPr>
                        <a:t>Patient en fin de vie à domicile</a:t>
                      </a:r>
                      <a:endParaRPr lang="fr-FR" sz="900" dirty="0">
                        <a:solidFill>
                          <a:schemeClr val="tx2"/>
                        </a:solidFill>
                      </a:endParaRPr>
                    </a:p>
                  </a:txBody>
                  <a:tcPr anchor="ctr"/>
                </a:tc>
                <a:tc>
                  <a:txBody>
                    <a:bodyPr/>
                    <a:lstStyle/>
                    <a:p>
                      <a:pPr algn="ctr"/>
                      <a:endParaRPr lang="fr-FR" sz="1050" dirty="0">
                        <a:solidFill>
                          <a:schemeClr val="tx2"/>
                        </a:solidFill>
                      </a:endParaRPr>
                    </a:p>
                  </a:txBody>
                  <a:tcPr anchor="ctr"/>
                </a:tc>
                <a:tc>
                  <a:txBody>
                    <a:bodyPr/>
                    <a:lstStyle/>
                    <a:p>
                      <a:pPr algn="ctr"/>
                      <a:r>
                        <a:rPr lang="fr-FR" sz="1050" dirty="0">
                          <a:solidFill>
                            <a:schemeClr val="tx2"/>
                          </a:solidFill>
                        </a:rPr>
                        <a:t>X</a:t>
                      </a:r>
                    </a:p>
                  </a:txBody>
                  <a:tcPr anchor="ctr"/>
                </a:tc>
                <a:extLst>
                  <a:ext uri="{0D108BD9-81ED-4DB2-BD59-A6C34878D82A}">
                    <a16:rowId xmlns:a16="http://schemas.microsoft.com/office/drawing/2014/main" val="10009"/>
                  </a:ext>
                </a:extLst>
              </a:tr>
              <a:tr h="406886">
                <a:tc>
                  <a:txBody>
                    <a:bodyPr/>
                    <a:lstStyle/>
                    <a:p>
                      <a:r>
                        <a:rPr lang="fr-FR" sz="900" dirty="0">
                          <a:solidFill>
                            <a:schemeClr val="tx2"/>
                          </a:solidFill>
                        </a:rPr>
                        <a:t>Patient </a:t>
                      </a:r>
                      <a:r>
                        <a:rPr lang="fr-FR" sz="900" baseline="0" dirty="0">
                          <a:solidFill>
                            <a:schemeClr val="tx2"/>
                          </a:solidFill>
                        </a:rPr>
                        <a:t>ayant bénéficié d’un conseil médical en nuit profonde</a:t>
                      </a:r>
                      <a:endParaRPr lang="fr-FR" sz="900" dirty="0">
                        <a:solidFill>
                          <a:schemeClr val="tx2"/>
                        </a:solidFill>
                      </a:endParaRPr>
                    </a:p>
                  </a:txBody>
                  <a:tcPr anchor="ctr"/>
                </a:tc>
                <a:tc>
                  <a:txBody>
                    <a:bodyPr/>
                    <a:lstStyle/>
                    <a:p>
                      <a:pPr algn="ctr"/>
                      <a:endParaRPr lang="fr-FR" sz="1050" dirty="0">
                        <a:solidFill>
                          <a:schemeClr val="tx2"/>
                        </a:solidFill>
                      </a:endParaRPr>
                    </a:p>
                  </a:txBody>
                  <a:tcPr anchor="ctr"/>
                </a:tc>
                <a:tc>
                  <a:txBody>
                    <a:bodyPr/>
                    <a:lstStyle/>
                    <a:p>
                      <a:pPr algn="ctr"/>
                      <a:r>
                        <a:rPr lang="fr-FR" sz="1050" dirty="0">
                          <a:solidFill>
                            <a:schemeClr val="tx2"/>
                          </a:solidFill>
                        </a:rPr>
                        <a:t>X</a:t>
                      </a:r>
                    </a:p>
                  </a:txBody>
                  <a:tcPr anchor="ctr"/>
                </a:tc>
                <a:extLst>
                  <a:ext uri="{0D108BD9-81ED-4DB2-BD59-A6C34878D82A}">
                    <a16:rowId xmlns:a16="http://schemas.microsoft.com/office/drawing/2014/main" val="10010"/>
                  </a:ext>
                </a:extLst>
              </a:tr>
              <a:tr h="406886">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sz="900" kern="1200" dirty="0">
                          <a:solidFill>
                            <a:schemeClr val="tx2"/>
                          </a:solidFill>
                          <a:latin typeface="+mn-lt"/>
                          <a:ea typeface="+mn-ea"/>
                          <a:cs typeface="+mn-cs"/>
                        </a:rPr>
                        <a:t>Patient chuteur ayant nécessité un relevage sans hospitalisation</a:t>
                      </a:r>
                      <a:endParaRPr lang="fr-FR" sz="900" dirty="0">
                        <a:solidFill>
                          <a:schemeClr val="tx2"/>
                        </a:solidFill>
                      </a:endParaRPr>
                    </a:p>
                  </a:txBody>
                  <a:tcPr anchor="ctr"/>
                </a:tc>
                <a:tc>
                  <a:txBody>
                    <a:bodyPr/>
                    <a:lstStyle/>
                    <a:p>
                      <a:pPr algn="ctr"/>
                      <a:endParaRPr lang="fr-FR" sz="1050" dirty="0">
                        <a:solidFill>
                          <a:schemeClr val="tx2"/>
                        </a:solidFill>
                      </a:endParaRPr>
                    </a:p>
                  </a:txBody>
                  <a:tcPr anchor="ctr"/>
                </a:tc>
                <a:tc>
                  <a:txBody>
                    <a:bodyPr/>
                    <a:lstStyle/>
                    <a:p>
                      <a:pPr algn="ctr"/>
                      <a:r>
                        <a:rPr lang="fr-FR" sz="1050" dirty="0">
                          <a:solidFill>
                            <a:schemeClr val="tx2"/>
                          </a:solidFill>
                        </a:rPr>
                        <a:t>X</a:t>
                      </a:r>
                    </a:p>
                  </a:txBody>
                  <a:tcPr anchor="ct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6505628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2">
            <a:extLst>
              <a:ext uri="{FF2B5EF4-FFF2-40B4-BE49-F238E27FC236}">
                <a16:creationId xmlns:a16="http://schemas.microsoft.com/office/drawing/2014/main" id="{8C7FDD07-9790-4B63-8791-9F7BA6BC8DC7}"/>
              </a:ext>
            </a:extLst>
          </p:cNvPr>
          <p:cNvSpPr txBox="1">
            <a:spLocks/>
          </p:cNvSpPr>
          <p:nvPr/>
        </p:nvSpPr>
        <p:spPr>
          <a:xfrm>
            <a:off x="1501970" y="2451212"/>
            <a:ext cx="5272041" cy="1792796"/>
          </a:xfrm>
          <a:prstGeom prst="rect">
            <a:avLst/>
          </a:prstGeom>
        </p:spPr>
        <p:txBody>
          <a:bodyPr>
            <a:noAutofit/>
          </a:bodyPr>
          <a:lstStyle>
            <a:lvl1pPr algn="l" defTabSz="914400" rtl="0" eaLnBrk="1" latinLnBrk="0" hangingPunct="1">
              <a:lnSpc>
                <a:spcPct val="90000"/>
              </a:lnSpc>
              <a:spcBef>
                <a:spcPct val="0"/>
              </a:spcBef>
              <a:buNone/>
              <a:defRPr lang="fr-FR" sz="2800" b="0" kern="1200" dirty="0">
                <a:solidFill>
                  <a:srgbClr val="2F9BB7"/>
                </a:solidFill>
                <a:latin typeface="Arial" panose="020B0604020202020204" pitchFamily="34" charset="0"/>
                <a:ea typeface="+mn-ea"/>
                <a:cs typeface="Arial" panose="020B0604020202020204" pitchFamily="34" charset="0"/>
              </a:defRPr>
            </a:lvl1pPr>
          </a:lstStyle>
          <a:p>
            <a:pPr algn="ctr"/>
            <a:r>
              <a:rPr lang="fr-FR" sz="4400" b="1" dirty="0">
                <a:gradFill flip="none" rotWithShape="1">
                  <a:gsLst>
                    <a:gs pos="0">
                      <a:srgbClr val="182D67"/>
                    </a:gs>
                    <a:gs pos="100000">
                      <a:srgbClr val="209B38"/>
                    </a:gs>
                  </a:gsLst>
                  <a:lin ang="0" scaled="1"/>
                  <a:tileRect/>
                </a:gradFill>
                <a:ea typeface="Cambria" panose="02040503050406030204" pitchFamily="18" charset="0"/>
                <a:cs typeface="Times New Roman"/>
              </a:rPr>
              <a:t>CONTEXTE </a:t>
            </a:r>
          </a:p>
          <a:p>
            <a:pPr algn="ctr"/>
            <a:r>
              <a:rPr lang="fr-FR" sz="4400" b="1" dirty="0">
                <a:gradFill flip="none" rotWithShape="1">
                  <a:gsLst>
                    <a:gs pos="0">
                      <a:srgbClr val="182D67"/>
                    </a:gs>
                    <a:gs pos="100000">
                      <a:srgbClr val="209B38"/>
                    </a:gs>
                  </a:gsLst>
                  <a:lin ang="0" scaled="1"/>
                  <a:tileRect/>
                </a:gradFill>
                <a:ea typeface="Cambria" panose="02040503050406030204" pitchFamily="18" charset="0"/>
                <a:cs typeface="Times New Roman"/>
              </a:rPr>
              <a:t>du SAS 86</a:t>
            </a:r>
            <a:r>
              <a:rPr lang="fr-FR" sz="4400" b="1" u="sng" dirty="0">
                <a:latin typeface="+mn-lt"/>
                <a:ea typeface="Cambria" panose="02040503050406030204" pitchFamily="18" charset="0"/>
              </a:rPr>
              <a:t/>
            </a:r>
            <a:br>
              <a:rPr lang="fr-FR" sz="4400" b="1" u="sng" dirty="0">
                <a:latin typeface="+mn-lt"/>
                <a:ea typeface="Cambria" panose="02040503050406030204" pitchFamily="18" charset="0"/>
              </a:rPr>
            </a:br>
            <a:endParaRPr lang="fr-FR" sz="2000" dirty="0">
              <a:solidFill>
                <a:srgbClr val="209B38"/>
              </a:solidFill>
              <a:latin typeface="+mn-lt"/>
              <a:ea typeface="Cambria" panose="02040503050406030204" pitchFamily="18" charset="0"/>
            </a:endParaRPr>
          </a:p>
        </p:txBody>
      </p:sp>
      <p:pic>
        <p:nvPicPr>
          <p:cNvPr id="7" name="Image 6">
            <a:extLst>
              <a:ext uri="{FF2B5EF4-FFF2-40B4-BE49-F238E27FC236}">
                <a16:creationId xmlns:a16="http://schemas.microsoft.com/office/drawing/2014/main" id="{4FB5029C-6DAE-41EA-8FEC-25C1C63B3A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77548" y="1545993"/>
            <a:ext cx="4548185" cy="3766013"/>
          </a:xfrm>
          <a:prstGeom prst="rect">
            <a:avLst/>
          </a:prstGeom>
        </p:spPr>
      </p:pic>
      <p:sp>
        <p:nvSpPr>
          <p:cNvPr id="10" name="Ellipse 9">
            <a:extLst>
              <a:ext uri="{FF2B5EF4-FFF2-40B4-BE49-F238E27FC236}">
                <a16:creationId xmlns:a16="http://schemas.microsoft.com/office/drawing/2014/main" id="{E705CDDB-16D2-4CDD-BEC7-10D28EDB9833}"/>
              </a:ext>
            </a:extLst>
          </p:cNvPr>
          <p:cNvSpPr/>
          <p:nvPr/>
        </p:nvSpPr>
        <p:spPr>
          <a:xfrm>
            <a:off x="8509152" y="3172913"/>
            <a:ext cx="288000" cy="349394"/>
          </a:xfrm>
          <a:prstGeom prst="ellipse">
            <a:avLst/>
          </a:prstGeom>
          <a:noFill/>
          <a:ln w="38100">
            <a:solidFill>
              <a:srgbClr val="209B38"/>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2435661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6BEEE42D-5404-4A5C-B4A6-3B4995AC7E1A}"/>
              </a:ext>
            </a:extLst>
          </p:cNvPr>
          <p:cNvSpPr>
            <a:spLocks noGrp="1"/>
          </p:cNvSpPr>
          <p:nvPr>
            <p:ph type="body" sz="quarter" idx="11"/>
          </p:nvPr>
        </p:nvSpPr>
        <p:spPr/>
        <p:txBody>
          <a:bodyPr/>
          <a:lstStyle/>
          <a:p>
            <a:r>
              <a:rPr lang="fr-FR" b="1" dirty="0">
                <a:solidFill>
                  <a:srgbClr val="008000"/>
                </a:solidFill>
              </a:rPr>
              <a:t>SAS 86: Quelques chiffres sur le bilan d’activité du DAC</a:t>
            </a:r>
          </a:p>
          <a:p>
            <a:endParaRPr lang="fr-FR" dirty="0"/>
          </a:p>
        </p:txBody>
      </p:sp>
      <p:pic>
        <p:nvPicPr>
          <p:cNvPr id="4" name="table">
            <a:extLst>
              <a:ext uri="{FF2B5EF4-FFF2-40B4-BE49-F238E27FC236}">
                <a16:creationId xmlns:a16="http://schemas.microsoft.com/office/drawing/2014/main" id="{5973D92B-5BB9-40F4-80AD-1F1EFD9854F2}"/>
              </a:ext>
            </a:extLst>
          </p:cNvPr>
          <p:cNvPicPr>
            <a:picLocks noChangeAspect="1"/>
          </p:cNvPicPr>
          <p:nvPr/>
        </p:nvPicPr>
        <p:blipFill>
          <a:blip r:embed="rId2"/>
          <a:stretch>
            <a:fillRect/>
          </a:stretch>
        </p:blipFill>
        <p:spPr>
          <a:xfrm>
            <a:off x="611558" y="1930400"/>
            <a:ext cx="3505992" cy="4241800"/>
          </a:xfrm>
          <a:prstGeom prst="rect">
            <a:avLst/>
          </a:prstGeom>
        </p:spPr>
      </p:pic>
      <p:pic>
        <p:nvPicPr>
          <p:cNvPr id="5" name="Image 4">
            <a:extLst>
              <a:ext uri="{FF2B5EF4-FFF2-40B4-BE49-F238E27FC236}">
                <a16:creationId xmlns:a16="http://schemas.microsoft.com/office/drawing/2014/main" id="{67A36238-2FC5-4E80-8F1F-1C07298E1FB2}"/>
              </a:ext>
            </a:extLst>
          </p:cNvPr>
          <p:cNvPicPr>
            <a:picLocks noChangeAspect="1"/>
          </p:cNvPicPr>
          <p:nvPr/>
        </p:nvPicPr>
        <p:blipFill rotWithShape="1">
          <a:blip r:embed="rId3"/>
          <a:srcRect l="60000" t="34348" r="4049" b="24834"/>
          <a:stretch/>
        </p:blipFill>
        <p:spPr>
          <a:xfrm>
            <a:off x="4338355" y="1930400"/>
            <a:ext cx="6937514" cy="4430643"/>
          </a:xfrm>
          <a:prstGeom prst="rect">
            <a:avLst/>
          </a:prstGeom>
        </p:spPr>
      </p:pic>
    </p:spTree>
    <p:extLst>
      <p:ext uri="{BB962C8B-B14F-4D97-AF65-F5344CB8AC3E}">
        <p14:creationId xmlns:p14="http://schemas.microsoft.com/office/powerpoint/2010/main" val="23679947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930D12E4-BC97-4B5F-AB06-C0802D781184}"/>
              </a:ext>
            </a:extLst>
          </p:cNvPr>
          <p:cNvPicPr>
            <a:picLocks noChangeAspect="1"/>
          </p:cNvPicPr>
          <p:nvPr/>
        </p:nvPicPr>
        <p:blipFill>
          <a:blip r:embed="rId2" cstate="hq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9383540" y="4654936"/>
            <a:ext cx="2116033" cy="1685685"/>
          </a:xfrm>
          <a:prstGeom prst="rect">
            <a:avLst/>
          </a:prstGeom>
        </p:spPr>
      </p:pic>
      <p:sp>
        <p:nvSpPr>
          <p:cNvPr id="2" name="Titre 2">
            <a:extLst>
              <a:ext uri="{FF2B5EF4-FFF2-40B4-BE49-F238E27FC236}">
                <a16:creationId xmlns:a16="http://schemas.microsoft.com/office/drawing/2014/main" id="{4681C034-6455-0C07-AC46-85195CFF07B1}"/>
              </a:ext>
            </a:extLst>
          </p:cNvPr>
          <p:cNvSpPr txBox="1">
            <a:spLocks/>
          </p:cNvSpPr>
          <p:nvPr/>
        </p:nvSpPr>
        <p:spPr>
          <a:xfrm>
            <a:off x="1497197" y="3035628"/>
            <a:ext cx="9197606" cy="786744"/>
          </a:xfrm>
          <a:prstGeom prst="rect">
            <a:avLst/>
          </a:prstGeom>
        </p:spPr>
        <p:txBody>
          <a:bodyPr>
            <a:noAutofit/>
          </a:bodyPr>
          <a:lstStyle>
            <a:lvl1pPr algn="l" defTabSz="914400" rtl="0" eaLnBrk="1" latinLnBrk="0" hangingPunct="1">
              <a:lnSpc>
                <a:spcPct val="90000"/>
              </a:lnSpc>
              <a:spcBef>
                <a:spcPct val="0"/>
              </a:spcBef>
              <a:buNone/>
              <a:defRPr lang="fr-FR" sz="2800" b="0" kern="1200" dirty="0">
                <a:solidFill>
                  <a:srgbClr val="2F9BB7"/>
                </a:solidFill>
                <a:latin typeface="Arial" panose="020B0604020202020204" pitchFamily="34" charset="0"/>
                <a:ea typeface="+mn-ea"/>
                <a:cs typeface="Arial" panose="020B0604020202020204" pitchFamily="34" charset="0"/>
              </a:defRPr>
            </a:lvl1pPr>
          </a:lstStyle>
          <a:p>
            <a:pPr algn="ctr"/>
            <a:r>
              <a:rPr lang="fr-FR" sz="4400" b="1" i="1" dirty="0">
                <a:gradFill flip="none" rotWithShape="1">
                  <a:gsLst>
                    <a:gs pos="0">
                      <a:srgbClr val="182D67"/>
                    </a:gs>
                    <a:gs pos="100000">
                      <a:srgbClr val="209B38"/>
                    </a:gs>
                  </a:gsLst>
                  <a:lin ang="0" scaled="1"/>
                  <a:tileRect/>
                </a:gradFill>
                <a:ea typeface="Cambria" panose="02040503050406030204" pitchFamily="18" charset="0"/>
                <a:cs typeface="Times New Roman"/>
              </a:rPr>
              <a:t>La filière de soins psychiatriques</a:t>
            </a:r>
            <a:endParaRPr lang="fr-FR" sz="2000" i="1" dirty="0">
              <a:solidFill>
                <a:srgbClr val="209B38"/>
              </a:solidFill>
              <a:latin typeface="+mn-lt"/>
              <a:ea typeface="Cambria" panose="02040503050406030204" pitchFamily="18" charset="0"/>
            </a:endParaRPr>
          </a:p>
        </p:txBody>
      </p:sp>
    </p:spTree>
    <p:extLst>
      <p:ext uri="{BB962C8B-B14F-4D97-AF65-F5344CB8AC3E}">
        <p14:creationId xmlns:p14="http://schemas.microsoft.com/office/powerpoint/2010/main" val="20304515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6BEEE42D-5404-4A5C-B4A6-3B4995AC7E1A}"/>
              </a:ext>
            </a:extLst>
          </p:cNvPr>
          <p:cNvSpPr>
            <a:spLocks noGrp="1"/>
          </p:cNvSpPr>
          <p:nvPr>
            <p:ph type="body" sz="quarter" idx="11"/>
          </p:nvPr>
        </p:nvSpPr>
        <p:spPr/>
        <p:txBody>
          <a:bodyPr/>
          <a:lstStyle/>
          <a:p>
            <a:r>
              <a:rPr lang="fr-FR" b="1" dirty="0">
                <a:solidFill>
                  <a:srgbClr val="209B38"/>
                </a:solidFill>
                <a:latin typeface="Calibri"/>
              </a:rPr>
              <a:t>SAS 86: Filière de soins psychiatriques</a:t>
            </a:r>
            <a:endParaRPr lang="fr-FR" dirty="0"/>
          </a:p>
        </p:txBody>
      </p:sp>
      <p:pic>
        <p:nvPicPr>
          <p:cNvPr id="4" name="Image 3">
            <a:extLst>
              <a:ext uri="{FF2B5EF4-FFF2-40B4-BE49-F238E27FC236}">
                <a16:creationId xmlns:a16="http://schemas.microsoft.com/office/drawing/2014/main" id="{B4BC06C6-B332-4F9C-8BEF-7EB57D19CD84}"/>
              </a:ext>
            </a:extLst>
          </p:cNvPr>
          <p:cNvPicPr>
            <a:picLocks noChangeAspect="1"/>
          </p:cNvPicPr>
          <p:nvPr/>
        </p:nvPicPr>
        <p:blipFill rotWithShape="1">
          <a:blip r:embed="rId2"/>
          <a:srcRect l="40761" t="35217" r="5703" b="17536"/>
          <a:stretch/>
        </p:blipFill>
        <p:spPr>
          <a:xfrm>
            <a:off x="1166191" y="1716258"/>
            <a:ext cx="9859618" cy="4768466"/>
          </a:xfrm>
          <a:prstGeom prst="rect">
            <a:avLst/>
          </a:prstGeom>
        </p:spPr>
      </p:pic>
      <p:graphicFrame>
        <p:nvGraphicFramePr>
          <p:cNvPr id="5" name="Diagramme 4">
            <a:extLst>
              <a:ext uri="{FF2B5EF4-FFF2-40B4-BE49-F238E27FC236}">
                <a16:creationId xmlns:a16="http://schemas.microsoft.com/office/drawing/2014/main" id="{7809953A-A5F9-128D-925E-91771C7D1729}"/>
              </a:ext>
            </a:extLst>
          </p:cNvPr>
          <p:cNvGraphicFramePr/>
          <p:nvPr>
            <p:extLst>
              <p:ext uri="{D42A27DB-BD31-4B8C-83A1-F6EECF244321}">
                <p14:modId xmlns:p14="http://schemas.microsoft.com/office/powerpoint/2010/main" val="3056091206"/>
              </p:ext>
            </p:extLst>
          </p:nvPr>
        </p:nvGraphicFramePr>
        <p:xfrm>
          <a:off x="8372845" y="1355597"/>
          <a:ext cx="2207941" cy="11496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104919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23CD8E34-22EE-4B4B-BB30-A0C6F7CFDA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98889" y="4992442"/>
            <a:ext cx="1598341" cy="1324940"/>
          </a:xfrm>
          <a:prstGeom prst="rect">
            <a:avLst/>
          </a:prstGeom>
        </p:spPr>
      </p:pic>
      <p:sp>
        <p:nvSpPr>
          <p:cNvPr id="2" name="Titre 2">
            <a:extLst>
              <a:ext uri="{FF2B5EF4-FFF2-40B4-BE49-F238E27FC236}">
                <a16:creationId xmlns:a16="http://schemas.microsoft.com/office/drawing/2014/main" id="{CFB0723C-28D8-BF1D-5E12-6192274EE009}"/>
              </a:ext>
            </a:extLst>
          </p:cNvPr>
          <p:cNvSpPr txBox="1">
            <a:spLocks/>
          </p:cNvSpPr>
          <p:nvPr/>
        </p:nvSpPr>
        <p:spPr>
          <a:xfrm>
            <a:off x="2014345" y="3035628"/>
            <a:ext cx="8163309" cy="786744"/>
          </a:xfrm>
          <a:prstGeom prst="rect">
            <a:avLst/>
          </a:prstGeom>
        </p:spPr>
        <p:txBody>
          <a:bodyPr>
            <a:noAutofit/>
          </a:bodyPr>
          <a:lstStyle>
            <a:lvl1pPr algn="l" defTabSz="914400" rtl="0" eaLnBrk="1" latinLnBrk="0" hangingPunct="1">
              <a:lnSpc>
                <a:spcPct val="90000"/>
              </a:lnSpc>
              <a:spcBef>
                <a:spcPct val="0"/>
              </a:spcBef>
              <a:buNone/>
              <a:defRPr lang="fr-FR" sz="2800" b="0" kern="1200" dirty="0">
                <a:solidFill>
                  <a:srgbClr val="2F9BB7"/>
                </a:solidFill>
                <a:latin typeface="Arial" panose="020B0604020202020204" pitchFamily="34" charset="0"/>
                <a:ea typeface="+mn-ea"/>
                <a:cs typeface="Arial" panose="020B0604020202020204" pitchFamily="34" charset="0"/>
              </a:defRPr>
            </a:lvl1pPr>
          </a:lstStyle>
          <a:p>
            <a:pPr algn="ctr"/>
            <a:r>
              <a:rPr lang="fr-FR" sz="4400" b="1" i="1" dirty="0">
                <a:gradFill flip="none" rotWithShape="1">
                  <a:gsLst>
                    <a:gs pos="0">
                      <a:srgbClr val="182D67"/>
                    </a:gs>
                    <a:gs pos="100000">
                      <a:srgbClr val="209B38"/>
                    </a:gs>
                  </a:gsLst>
                  <a:lin ang="0" scaled="1"/>
                  <a:tileRect/>
                </a:gradFill>
                <a:ea typeface="Cambria" panose="02040503050406030204" pitchFamily="18" charset="0"/>
                <a:cs typeface="Times New Roman"/>
              </a:rPr>
              <a:t>La filière SAS - ATSU</a:t>
            </a:r>
            <a:endParaRPr lang="fr-FR" sz="2000" i="1" dirty="0">
              <a:solidFill>
                <a:srgbClr val="209B38"/>
              </a:solidFill>
              <a:latin typeface="+mn-lt"/>
              <a:ea typeface="Cambria" panose="02040503050406030204" pitchFamily="18" charset="0"/>
            </a:endParaRPr>
          </a:p>
        </p:txBody>
      </p:sp>
    </p:spTree>
    <p:extLst>
      <p:ext uri="{BB962C8B-B14F-4D97-AF65-F5344CB8AC3E}">
        <p14:creationId xmlns:p14="http://schemas.microsoft.com/office/powerpoint/2010/main" val="163822977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424B58F7-AFF6-4866-8E7D-89FBA8EA22C9}"/>
              </a:ext>
            </a:extLst>
          </p:cNvPr>
          <p:cNvSpPr>
            <a:spLocks noGrp="1"/>
          </p:cNvSpPr>
          <p:nvPr>
            <p:ph sz="quarter" idx="10"/>
          </p:nvPr>
        </p:nvSpPr>
        <p:spPr>
          <a:xfrm>
            <a:off x="295275" y="1790147"/>
            <a:ext cx="11201400" cy="1917149"/>
          </a:xfrm>
        </p:spPr>
        <p:txBody>
          <a:bodyPr>
            <a:normAutofit fontScale="92500" lnSpcReduction="20000"/>
          </a:bodyPr>
          <a:lstStyle/>
          <a:p>
            <a:pPr marL="285750" indent="-285750">
              <a:spcBef>
                <a:spcPct val="20000"/>
              </a:spcBef>
              <a:buClr>
                <a:srgbClr val="209B38"/>
              </a:buClr>
              <a:buFont typeface="Wingdings" panose="05000000000000000000" pitchFamily="2" charset="2"/>
              <a:buChar char="§"/>
            </a:pPr>
            <a:r>
              <a:rPr lang="fr-FR" altLang="fr-FR" dirty="0">
                <a:solidFill>
                  <a:srgbClr val="182D67"/>
                </a:solidFill>
              </a:rPr>
              <a:t>les représentants de l’ATSU (3 représentants au minimum)</a:t>
            </a:r>
          </a:p>
          <a:p>
            <a:pPr marL="285750" indent="-285750">
              <a:spcBef>
                <a:spcPct val="20000"/>
              </a:spcBef>
              <a:buClr>
                <a:srgbClr val="209B38"/>
              </a:buClr>
              <a:buFont typeface="Wingdings" panose="05000000000000000000" pitchFamily="2" charset="2"/>
              <a:buChar char="§"/>
            </a:pPr>
            <a:r>
              <a:rPr lang="fr-FR" altLang="fr-FR" dirty="0">
                <a:solidFill>
                  <a:srgbClr val="182D67"/>
                </a:solidFill>
              </a:rPr>
              <a:t>1 médecin urgentiste </a:t>
            </a:r>
          </a:p>
          <a:p>
            <a:pPr marL="285750" indent="-285750">
              <a:spcBef>
                <a:spcPct val="20000"/>
              </a:spcBef>
              <a:buClr>
                <a:srgbClr val="209B38"/>
              </a:buClr>
              <a:buFont typeface="Wingdings" panose="05000000000000000000" pitchFamily="2" charset="2"/>
              <a:buChar char="§"/>
            </a:pPr>
            <a:r>
              <a:rPr lang="fr-FR" altLang="fr-FR" dirty="0">
                <a:solidFill>
                  <a:srgbClr val="182D67"/>
                </a:solidFill>
              </a:rPr>
              <a:t>2 ARM (dont 1 qui assure le poste d’ARM coordonnateur à terme)</a:t>
            </a:r>
          </a:p>
          <a:p>
            <a:pPr marL="285750" indent="-285750">
              <a:spcBef>
                <a:spcPct val="20000"/>
              </a:spcBef>
              <a:buClr>
                <a:srgbClr val="209B38"/>
              </a:buClr>
              <a:buFont typeface="Wingdings" panose="05000000000000000000" pitchFamily="2" charset="2"/>
              <a:buChar char="§"/>
            </a:pPr>
            <a:r>
              <a:rPr lang="fr-FR" altLang="fr-FR" dirty="0">
                <a:solidFill>
                  <a:srgbClr val="182D67"/>
                </a:solidFill>
              </a:rPr>
              <a:t>1 cadre de santé du service du SAMU</a:t>
            </a:r>
          </a:p>
          <a:p>
            <a:pPr marL="285750" indent="-285750">
              <a:spcBef>
                <a:spcPct val="20000"/>
              </a:spcBef>
              <a:buClr>
                <a:srgbClr val="209B38"/>
              </a:buClr>
              <a:buFont typeface="Wingdings" panose="05000000000000000000" pitchFamily="2" charset="2"/>
              <a:buChar char="§"/>
            </a:pPr>
            <a:r>
              <a:rPr lang="fr-FR" altLang="fr-FR" dirty="0">
                <a:solidFill>
                  <a:srgbClr val="182D67"/>
                </a:solidFill>
              </a:rPr>
              <a:t>1 représentant de l’ARS</a:t>
            </a:r>
          </a:p>
          <a:p>
            <a:pPr marL="285750" indent="-285750">
              <a:spcBef>
                <a:spcPct val="20000"/>
              </a:spcBef>
              <a:buClr>
                <a:srgbClr val="209B38"/>
              </a:buClr>
              <a:buFont typeface="Wingdings" panose="05000000000000000000" pitchFamily="2" charset="2"/>
              <a:buChar char="§"/>
            </a:pPr>
            <a:r>
              <a:rPr lang="fr-FR" altLang="fr-FR" dirty="0">
                <a:solidFill>
                  <a:srgbClr val="182D67"/>
                </a:solidFill>
              </a:rPr>
              <a:t>1 représentant du SDIS</a:t>
            </a:r>
            <a:endParaRPr lang="fr-FR" altLang="fr-FR" dirty="0">
              <a:solidFill>
                <a:srgbClr val="898989"/>
              </a:solidFill>
            </a:endParaRPr>
          </a:p>
          <a:p>
            <a:endParaRPr lang="fr-FR" dirty="0"/>
          </a:p>
        </p:txBody>
      </p:sp>
      <p:sp>
        <p:nvSpPr>
          <p:cNvPr id="3" name="Espace réservé du texte 2">
            <a:extLst>
              <a:ext uri="{FF2B5EF4-FFF2-40B4-BE49-F238E27FC236}">
                <a16:creationId xmlns:a16="http://schemas.microsoft.com/office/drawing/2014/main" id="{6BEEE42D-5404-4A5C-B4A6-3B4995AC7E1A}"/>
              </a:ext>
            </a:extLst>
          </p:cNvPr>
          <p:cNvSpPr>
            <a:spLocks noGrp="1"/>
          </p:cNvSpPr>
          <p:nvPr>
            <p:ph type="body" sz="quarter" idx="11"/>
          </p:nvPr>
        </p:nvSpPr>
        <p:spPr/>
        <p:txBody>
          <a:bodyPr/>
          <a:lstStyle/>
          <a:p>
            <a:r>
              <a:rPr lang="fr-FR" altLang="fr-FR" b="1" dirty="0">
                <a:solidFill>
                  <a:srgbClr val="209B38"/>
                </a:solidFill>
              </a:rPr>
              <a:t>SAS 86: Mise en œuvre d’un groupe de travail</a:t>
            </a:r>
          </a:p>
          <a:p>
            <a:endParaRPr lang="fr-FR" dirty="0"/>
          </a:p>
        </p:txBody>
      </p:sp>
      <p:sp>
        <p:nvSpPr>
          <p:cNvPr id="4" name="Espace réservé du texte 2">
            <a:extLst>
              <a:ext uri="{FF2B5EF4-FFF2-40B4-BE49-F238E27FC236}">
                <a16:creationId xmlns:a16="http://schemas.microsoft.com/office/drawing/2014/main" id="{4C80E2DF-99B4-4AC1-93F7-571FA7B5A4A9}"/>
              </a:ext>
            </a:extLst>
          </p:cNvPr>
          <p:cNvSpPr txBox="1">
            <a:spLocks/>
          </p:cNvSpPr>
          <p:nvPr/>
        </p:nvSpPr>
        <p:spPr>
          <a:xfrm>
            <a:off x="295275" y="3750219"/>
            <a:ext cx="11201400" cy="65418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None/>
              <a:defRPr lang="fr-FR" sz="2800" b="0" kern="1200">
                <a:solidFill>
                  <a:srgbClr val="2F9BB7"/>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lang="fr-FR" sz="2000" kern="1200" dirty="0">
                <a:solidFill>
                  <a:srgbClr val="2F9BB7"/>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altLang="fr-FR" b="1" dirty="0">
                <a:solidFill>
                  <a:srgbClr val="209B38"/>
                </a:solidFill>
              </a:rPr>
              <a:t>Objectifs</a:t>
            </a:r>
          </a:p>
          <a:p>
            <a:endParaRPr lang="fr-FR" dirty="0"/>
          </a:p>
        </p:txBody>
      </p:sp>
      <p:sp>
        <p:nvSpPr>
          <p:cNvPr id="5" name="Espace réservé du contenu 1">
            <a:extLst>
              <a:ext uri="{FF2B5EF4-FFF2-40B4-BE49-F238E27FC236}">
                <a16:creationId xmlns:a16="http://schemas.microsoft.com/office/drawing/2014/main" id="{2A98E271-5677-4662-A2BB-574587F00F78}"/>
              </a:ext>
            </a:extLst>
          </p:cNvPr>
          <p:cNvSpPr txBox="1">
            <a:spLocks/>
          </p:cNvSpPr>
          <p:nvPr/>
        </p:nvSpPr>
        <p:spPr>
          <a:xfrm>
            <a:off x="295275" y="4404400"/>
            <a:ext cx="11201400" cy="215278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lang="fr-FR" sz="2400" kern="1200" dirty="0" smtClean="0">
                <a:solidFill>
                  <a:srgbClr val="70B967"/>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lang="fr-FR" sz="2000" kern="1200" dirty="0">
                <a:solidFill>
                  <a:srgbClr val="2F9BB7"/>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gn="just">
              <a:spcBef>
                <a:spcPct val="20000"/>
              </a:spcBef>
              <a:buClr>
                <a:srgbClr val="209B38"/>
              </a:buClr>
              <a:buFont typeface="Wingdings" panose="05000000000000000000" pitchFamily="2" charset="2"/>
              <a:buChar char="Ø"/>
            </a:pPr>
            <a:r>
              <a:rPr lang="fr-FR" altLang="fr-FR" sz="1800" b="1" dirty="0">
                <a:solidFill>
                  <a:srgbClr val="182D67"/>
                </a:solidFill>
              </a:rPr>
              <a:t>Établir un nouveau schéma d’organisation territoriale de l’activité des transports sanitaires au sein du département en optimisant les moyens en lien avec le SAS ( délai maximal d’intervention de 30 minutes) : </a:t>
            </a:r>
            <a:r>
              <a:rPr lang="fr-FR" altLang="fr-FR" sz="1800" b="1" dirty="0">
                <a:solidFill>
                  <a:srgbClr val="FF0000"/>
                </a:solidFill>
              </a:rPr>
              <a:t>mise en place de la réforme avenant 10 +++ , </a:t>
            </a:r>
            <a:r>
              <a:rPr lang="fr-FR" altLang="fr-FR" sz="1800" b="1" dirty="0" err="1">
                <a:solidFill>
                  <a:srgbClr val="FF0000"/>
                </a:solidFill>
              </a:rPr>
              <a:t>presenté</a:t>
            </a:r>
            <a:r>
              <a:rPr lang="fr-FR" altLang="fr-FR" sz="1800" b="1" dirty="0">
                <a:solidFill>
                  <a:srgbClr val="FF0000"/>
                </a:solidFill>
              </a:rPr>
              <a:t> le 21/06/2022 en CODAMUPS-TS</a:t>
            </a:r>
          </a:p>
          <a:p>
            <a:pPr marL="285750" indent="-285750" algn="just">
              <a:spcBef>
                <a:spcPct val="20000"/>
              </a:spcBef>
              <a:buClr>
                <a:srgbClr val="209B38"/>
              </a:buClr>
              <a:buFont typeface="Wingdings" panose="05000000000000000000" pitchFamily="2" charset="2"/>
              <a:buChar char="Ø"/>
            </a:pPr>
            <a:r>
              <a:rPr lang="fr-FR" altLang="fr-FR" sz="1800" b="1" dirty="0">
                <a:solidFill>
                  <a:srgbClr val="182D67"/>
                </a:solidFill>
              </a:rPr>
              <a:t>Recentrer l’ATSU et le SDIS sur leurs propres missions (poursuite du travail engagé en lien avec le SAMU pour diminuer les carences)</a:t>
            </a:r>
          </a:p>
          <a:p>
            <a:pPr marL="285750" indent="-285750" algn="just">
              <a:spcBef>
                <a:spcPct val="20000"/>
              </a:spcBef>
              <a:buClr>
                <a:srgbClr val="209B38"/>
              </a:buClr>
              <a:buFont typeface="Wingdings" panose="05000000000000000000" pitchFamily="2" charset="2"/>
              <a:buChar char="Ø"/>
            </a:pPr>
            <a:r>
              <a:rPr lang="fr-FR" altLang="fr-FR" sz="1800" b="1" dirty="0">
                <a:solidFill>
                  <a:srgbClr val="182D67"/>
                </a:solidFill>
              </a:rPr>
              <a:t>Gérer les </a:t>
            </a:r>
            <a:r>
              <a:rPr lang="fr-FR" altLang="fr-FR" sz="1800" b="1" dirty="0" err="1">
                <a:solidFill>
                  <a:srgbClr val="182D67"/>
                </a:solidFill>
              </a:rPr>
              <a:t>Evènements</a:t>
            </a:r>
            <a:r>
              <a:rPr lang="fr-FR" altLang="fr-FR" sz="1800" b="1" dirty="0">
                <a:solidFill>
                  <a:srgbClr val="182D67"/>
                </a:solidFill>
              </a:rPr>
              <a:t> Indésirables</a:t>
            </a:r>
          </a:p>
        </p:txBody>
      </p:sp>
    </p:spTree>
    <p:extLst>
      <p:ext uri="{BB962C8B-B14F-4D97-AF65-F5344CB8AC3E}">
        <p14:creationId xmlns:p14="http://schemas.microsoft.com/office/powerpoint/2010/main" val="51773045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2">
            <a:extLst>
              <a:ext uri="{FF2B5EF4-FFF2-40B4-BE49-F238E27FC236}">
                <a16:creationId xmlns:a16="http://schemas.microsoft.com/office/drawing/2014/main" id="{8C7FDD07-9790-4B63-8791-9F7BA6BC8DC7}"/>
              </a:ext>
            </a:extLst>
          </p:cNvPr>
          <p:cNvSpPr txBox="1">
            <a:spLocks/>
          </p:cNvSpPr>
          <p:nvPr/>
        </p:nvSpPr>
        <p:spPr>
          <a:xfrm>
            <a:off x="2438400" y="2532602"/>
            <a:ext cx="7315199" cy="1792796"/>
          </a:xfrm>
          <a:prstGeom prst="rect">
            <a:avLst/>
          </a:prstGeom>
        </p:spPr>
        <p:txBody>
          <a:bodyPr>
            <a:noAutofit/>
          </a:bodyPr>
          <a:lstStyle>
            <a:lvl1pPr algn="l" defTabSz="914400" rtl="0" eaLnBrk="1" latinLnBrk="0" hangingPunct="1">
              <a:lnSpc>
                <a:spcPct val="90000"/>
              </a:lnSpc>
              <a:spcBef>
                <a:spcPct val="0"/>
              </a:spcBef>
              <a:buNone/>
              <a:defRPr lang="fr-FR" sz="2800" b="0" kern="1200" dirty="0">
                <a:solidFill>
                  <a:srgbClr val="2F9BB7"/>
                </a:solidFill>
                <a:latin typeface="Arial" panose="020B0604020202020204" pitchFamily="34" charset="0"/>
                <a:ea typeface="+mn-ea"/>
                <a:cs typeface="Arial" panose="020B0604020202020204" pitchFamily="34" charset="0"/>
              </a:defRPr>
            </a:lvl1pPr>
          </a:lstStyle>
          <a:p>
            <a:pPr algn="ctr"/>
            <a:r>
              <a:rPr lang="fr-FR" sz="4400" b="1" kern="1400" spc="25" dirty="0">
                <a:solidFill>
                  <a:srgbClr val="209B38"/>
                </a:solidFill>
                <a:ea typeface="Calibri"/>
                <a:cs typeface="Times New Roman"/>
              </a:rPr>
              <a:t> </a:t>
            </a:r>
            <a:r>
              <a:rPr lang="fr-FR" sz="4400" b="1" dirty="0">
                <a:solidFill>
                  <a:srgbClr val="209B38"/>
                </a:solidFill>
              </a:rPr>
              <a:t>Quels résultats ? </a:t>
            </a:r>
          </a:p>
          <a:p>
            <a:pPr algn="ctr"/>
            <a:r>
              <a:rPr lang="fr-FR" sz="4400" b="1" dirty="0">
                <a:solidFill>
                  <a:srgbClr val="209B38"/>
                </a:solidFill>
              </a:rPr>
              <a:t>Quels bénéfices observés sur ces filières ?</a:t>
            </a:r>
          </a:p>
          <a:p>
            <a:pPr algn="ctr"/>
            <a:r>
              <a:rPr lang="fr-FR" sz="4400" b="1" u="sng" dirty="0">
                <a:latin typeface="+mn-lt"/>
                <a:ea typeface="Cambria" panose="02040503050406030204" pitchFamily="18" charset="0"/>
              </a:rPr>
              <a:t/>
            </a:r>
            <a:br>
              <a:rPr lang="fr-FR" sz="4400" b="1" u="sng" dirty="0">
                <a:latin typeface="+mn-lt"/>
                <a:ea typeface="Cambria" panose="02040503050406030204" pitchFamily="18" charset="0"/>
              </a:rPr>
            </a:br>
            <a:endParaRPr lang="fr-FR" sz="2000" dirty="0">
              <a:solidFill>
                <a:srgbClr val="209B38"/>
              </a:solidFill>
              <a:latin typeface="+mn-lt"/>
              <a:ea typeface="Cambria" panose="02040503050406030204" pitchFamily="18" charset="0"/>
            </a:endParaRPr>
          </a:p>
        </p:txBody>
      </p:sp>
      <p:pic>
        <p:nvPicPr>
          <p:cNvPr id="4" name="Picture 2" descr="Contact / Samu - Urgences de France">
            <a:extLst>
              <a:ext uri="{FF2B5EF4-FFF2-40B4-BE49-F238E27FC236}">
                <a16:creationId xmlns:a16="http://schemas.microsoft.com/office/drawing/2014/main" id="{520F5D07-232F-42C5-B5CA-1CE6EA0742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44348" y="4430704"/>
            <a:ext cx="1303302" cy="771759"/>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 6">
            <a:extLst>
              <a:ext uri="{FF2B5EF4-FFF2-40B4-BE49-F238E27FC236}">
                <a16:creationId xmlns:a16="http://schemas.microsoft.com/office/drawing/2014/main" id="{8E6E33B3-9A77-4626-8EC6-81CDC9F0BFD8}"/>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8988653" y="4570201"/>
            <a:ext cx="2746147" cy="1887549"/>
          </a:xfrm>
          <a:prstGeom prst="rect">
            <a:avLst/>
          </a:prstGeom>
        </p:spPr>
      </p:pic>
    </p:spTree>
    <p:extLst>
      <p:ext uri="{BB962C8B-B14F-4D97-AF65-F5344CB8AC3E}">
        <p14:creationId xmlns:p14="http://schemas.microsoft.com/office/powerpoint/2010/main" val="172109499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424B58F7-AFF6-4866-8E7D-89FBA8EA22C9}"/>
              </a:ext>
            </a:extLst>
          </p:cNvPr>
          <p:cNvSpPr>
            <a:spLocks noGrp="1"/>
          </p:cNvSpPr>
          <p:nvPr>
            <p:ph sz="quarter" idx="10"/>
          </p:nvPr>
        </p:nvSpPr>
        <p:spPr>
          <a:xfrm>
            <a:off x="355600" y="1930400"/>
            <a:ext cx="11541125" cy="3175000"/>
          </a:xfrm>
        </p:spPr>
        <p:txBody>
          <a:bodyPr>
            <a:normAutofit fontScale="92500" lnSpcReduction="20000"/>
          </a:bodyPr>
          <a:lstStyle/>
          <a:p>
            <a:pPr marL="0" indent="0">
              <a:buNone/>
            </a:pPr>
            <a:r>
              <a:rPr lang="fr-FR" sz="2000" b="1" dirty="0">
                <a:solidFill>
                  <a:schemeClr val="accent1">
                    <a:lumMod val="75000"/>
                  </a:schemeClr>
                </a:solidFill>
              </a:rPr>
              <a:t>Filière Médecine Générale : </a:t>
            </a:r>
            <a:r>
              <a:rPr lang="fr-FR" sz="1600" dirty="0">
                <a:solidFill>
                  <a:srgbClr val="92D050"/>
                </a:solidFill>
              </a:rPr>
              <a:t>Véritable collaboration quotidienne entre urgentistes et généralistes, dans un lieu unique et vers les territoires. Le SAS devient un moyen de faciliter l’accès aux soins pour les patients </a:t>
            </a:r>
            <a:r>
              <a:rPr lang="fr-FR" sz="1600" b="1" dirty="0">
                <a:solidFill>
                  <a:srgbClr val="92D050"/>
                </a:solidFill>
              </a:rPr>
              <a:t>ET </a:t>
            </a:r>
            <a:r>
              <a:rPr lang="fr-FR" sz="1600" dirty="0">
                <a:solidFill>
                  <a:srgbClr val="92D050"/>
                </a:solidFill>
              </a:rPr>
              <a:t>un outil a disposition des MG du département.</a:t>
            </a:r>
          </a:p>
          <a:p>
            <a:pPr marL="0" indent="0">
              <a:buNone/>
            </a:pPr>
            <a:r>
              <a:rPr lang="fr-FR" sz="2000" b="1" dirty="0">
                <a:solidFill>
                  <a:schemeClr val="accent1">
                    <a:lumMod val="75000"/>
                  </a:schemeClr>
                </a:solidFill>
              </a:rPr>
              <a:t>Filière Psychiatrie </a:t>
            </a:r>
            <a:r>
              <a:rPr lang="fr-FR" sz="2000" dirty="0"/>
              <a:t>: </a:t>
            </a:r>
            <a:r>
              <a:rPr lang="fr-FR" sz="1600" dirty="0"/>
              <a:t>Porte d’entrée unique pour les situations d’urgence , amélioration de la visibilité de l’offre de soins psy, recours à un avis spécialisé, aide à la rédaction de certificat, optimisation du recours au transport sanitaire et/ou SMUR</a:t>
            </a:r>
          </a:p>
          <a:p>
            <a:pPr marL="0" indent="0">
              <a:buNone/>
            </a:pPr>
            <a:r>
              <a:rPr lang="fr-FR" sz="2000" b="1" dirty="0">
                <a:solidFill>
                  <a:schemeClr val="accent1">
                    <a:lumMod val="75000"/>
                  </a:schemeClr>
                </a:solidFill>
              </a:rPr>
              <a:t>Filière SAS-ATSU </a:t>
            </a:r>
            <a:r>
              <a:rPr lang="fr-FR" sz="2000" dirty="0"/>
              <a:t>: </a:t>
            </a:r>
            <a:r>
              <a:rPr lang="fr-FR" sz="1600" dirty="0"/>
              <a:t>Réflexion profonde sur les besoins, la sectorisation, et l’intégration des spécificités du département pour la future réforme des TSU</a:t>
            </a:r>
          </a:p>
          <a:p>
            <a:pPr marL="0" indent="0">
              <a:buNone/>
            </a:pPr>
            <a:r>
              <a:rPr lang="fr-FR" sz="2000" b="1" dirty="0">
                <a:solidFill>
                  <a:schemeClr val="accent1">
                    <a:lumMod val="75000"/>
                  </a:schemeClr>
                </a:solidFill>
              </a:rPr>
              <a:t>Filière SAS-Urgence dentaire </a:t>
            </a:r>
            <a:r>
              <a:rPr lang="fr-FR" sz="2000" dirty="0"/>
              <a:t>: </a:t>
            </a:r>
            <a:r>
              <a:rPr lang="fr-FR" sz="1600" dirty="0"/>
              <a:t>Filière à remobiliser, enjeu important +++</a:t>
            </a:r>
          </a:p>
          <a:p>
            <a:pPr marL="0" indent="0">
              <a:buNone/>
            </a:pPr>
            <a:r>
              <a:rPr lang="fr-FR" sz="2000" b="1" dirty="0">
                <a:solidFill>
                  <a:schemeClr val="accent1">
                    <a:lumMod val="75000"/>
                  </a:schemeClr>
                </a:solidFill>
              </a:rPr>
              <a:t>Filière du DAC-PTA </a:t>
            </a:r>
            <a:r>
              <a:rPr lang="fr-FR" sz="2000" dirty="0"/>
              <a:t>: </a:t>
            </a:r>
            <a:r>
              <a:rPr lang="fr-FR" sz="1600" dirty="0"/>
              <a:t>Amélioration du lien « ville-hôpital », mobilisation des acteurs locaux, organisation des alternatives à l’hospitalisation, prise en compte les situations complexes, repérage des fragilités pour mise en place de réponses adaptées, travail sur les parcours</a:t>
            </a:r>
          </a:p>
          <a:p>
            <a:pPr marL="0" indent="0">
              <a:buNone/>
            </a:pPr>
            <a:r>
              <a:rPr lang="fr-FR" sz="2000" b="1" dirty="0">
                <a:solidFill>
                  <a:schemeClr val="accent1">
                    <a:lumMod val="75000"/>
                  </a:schemeClr>
                </a:solidFill>
              </a:rPr>
              <a:t>Filière </a:t>
            </a:r>
            <a:r>
              <a:rPr lang="fr-FR" sz="2000" b="1" dirty="0" smtClean="0">
                <a:solidFill>
                  <a:schemeClr val="accent1">
                    <a:lumMod val="75000"/>
                  </a:schemeClr>
                </a:solidFill>
              </a:rPr>
              <a:t>soins infirmiers: </a:t>
            </a:r>
            <a:r>
              <a:rPr lang="fr-FR" sz="1600" dirty="0">
                <a:solidFill>
                  <a:srgbClr val="92D050"/>
                </a:solidFill>
              </a:rPr>
              <a:t>Travaux en cours d’étude sur des modalités d’intervention des IDEL mobilisés par le SAS ET sur les modalités de recours au SAS par les IDEL</a:t>
            </a:r>
          </a:p>
        </p:txBody>
      </p:sp>
      <p:sp>
        <p:nvSpPr>
          <p:cNvPr id="3" name="Espace réservé du texte 2">
            <a:extLst>
              <a:ext uri="{FF2B5EF4-FFF2-40B4-BE49-F238E27FC236}">
                <a16:creationId xmlns:a16="http://schemas.microsoft.com/office/drawing/2014/main" id="{6BEEE42D-5404-4A5C-B4A6-3B4995AC7E1A}"/>
              </a:ext>
            </a:extLst>
          </p:cNvPr>
          <p:cNvSpPr>
            <a:spLocks noGrp="1"/>
          </p:cNvSpPr>
          <p:nvPr>
            <p:ph type="body" sz="quarter" idx="11"/>
          </p:nvPr>
        </p:nvSpPr>
        <p:spPr/>
        <p:txBody>
          <a:bodyPr>
            <a:normAutofit/>
          </a:bodyPr>
          <a:lstStyle/>
          <a:p>
            <a:r>
              <a:rPr lang="fr-FR" b="1" dirty="0">
                <a:solidFill>
                  <a:srgbClr val="209B38"/>
                </a:solidFill>
              </a:rPr>
              <a:t>SAS 86: Filières de soin </a:t>
            </a:r>
          </a:p>
        </p:txBody>
      </p:sp>
      <p:sp>
        <p:nvSpPr>
          <p:cNvPr id="4" name="ZoneTexte 3">
            <a:extLst>
              <a:ext uri="{FF2B5EF4-FFF2-40B4-BE49-F238E27FC236}">
                <a16:creationId xmlns:a16="http://schemas.microsoft.com/office/drawing/2014/main" id="{CE06552B-A782-4168-9531-78EB0286D5C8}"/>
              </a:ext>
            </a:extLst>
          </p:cNvPr>
          <p:cNvSpPr txBox="1"/>
          <p:nvPr/>
        </p:nvSpPr>
        <p:spPr>
          <a:xfrm>
            <a:off x="880665" y="5251749"/>
            <a:ext cx="10490994" cy="1015663"/>
          </a:xfrm>
          <a:prstGeom prst="rect">
            <a:avLst/>
          </a:prstGeom>
          <a:noFill/>
        </p:spPr>
        <p:txBody>
          <a:bodyPr wrap="square" rtlCol="0">
            <a:spAutoFit/>
          </a:bodyPr>
          <a:lstStyle/>
          <a:p>
            <a:pPr algn="just"/>
            <a:r>
              <a:rPr lang="fr-FR" sz="2000" b="1" dirty="0">
                <a:solidFill>
                  <a:srgbClr val="209B38"/>
                </a:solidFill>
              </a:rPr>
              <a:t> =&gt; Amélioration globale de la démarche qualité avec la notion de suivi et les futures perspectives en terme de soins, de moyens et d’organisation en lien avec les CPTS et les acteurs locaux.</a:t>
            </a:r>
          </a:p>
          <a:p>
            <a:pPr algn="just"/>
            <a:r>
              <a:rPr lang="fr-FR" sz="2000" b="1" dirty="0">
                <a:solidFill>
                  <a:srgbClr val="209B38"/>
                </a:solidFill>
              </a:rPr>
              <a:t> </a:t>
            </a:r>
            <a:r>
              <a:rPr lang="fr-FR" sz="2000" b="1" dirty="0">
                <a:solidFill>
                  <a:srgbClr val="FF0000"/>
                </a:solidFill>
              </a:rPr>
              <a:t>=&gt; Eviter le recours inapproprié vers les services d’urgence +++</a:t>
            </a:r>
          </a:p>
        </p:txBody>
      </p:sp>
    </p:spTree>
    <p:extLst>
      <p:ext uri="{BB962C8B-B14F-4D97-AF65-F5344CB8AC3E}">
        <p14:creationId xmlns:p14="http://schemas.microsoft.com/office/powerpoint/2010/main" val="22526165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6BEEE42D-5404-4A5C-B4A6-3B4995AC7E1A}"/>
              </a:ext>
            </a:extLst>
          </p:cNvPr>
          <p:cNvSpPr>
            <a:spLocks noGrp="1"/>
          </p:cNvSpPr>
          <p:nvPr>
            <p:ph type="body" sz="quarter" idx="11"/>
          </p:nvPr>
        </p:nvSpPr>
        <p:spPr/>
        <p:txBody>
          <a:bodyPr/>
          <a:lstStyle/>
          <a:p>
            <a:r>
              <a:rPr lang="fr-FR" b="1" dirty="0">
                <a:solidFill>
                  <a:srgbClr val="209B38"/>
                </a:solidFill>
              </a:rPr>
              <a:t>SAS 86 : Bilan de suivi, devenir des appels</a:t>
            </a:r>
          </a:p>
          <a:p>
            <a:endParaRPr lang="fr-FR" dirty="0"/>
          </a:p>
        </p:txBody>
      </p:sp>
      <p:graphicFrame>
        <p:nvGraphicFramePr>
          <p:cNvPr id="4" name="Espace réservé du contenu 3">
            <a:extLst>
              <a:ext uri="{FF2B5EF4-FFF2-40B4-BE49-F238E27FC236}">
                <a16:creationId xmlns:a16="http://schemas.microsoft.com/office/drawing/2014/main" id="{E054B694-8A01-4B5E-95D1-4496A1648D8A}"/>
              </a:ext>
            </a:extLst>
          </p:cNvPr>
          <p:cNvGraphicFramePr>
            <a:graphicFrameLocks noGrp="1"/>
          </p:cNvGraphicFramePr>
          <p:nvPr>
            <p:ph sz="quarter" idx="10"/>
            <p:extLst>
              <p:ext uri="{D42A27DB-BD31-4B8C-83A1-F6EECF244321}">
                <p14:modId xmlns:p14="http://schemas.microsoft.com/office/powerpoint/2010/main" val="1840447305"/>
              </p:ext>
            </p:extLst>
          </p:nvPr>
        </p:nvGraphicFramePr>
        <p:xfrm>
          <a:off x="495300" y="1930400"/>
          <a:ext cx="11201400" cy="45974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40437395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2">
            <a:extLst>
              <a:ext uri="{FF2B5EF4-FFF2-40B4-BE49-F238E27FC236}">
                <a16:creationId xmlns:a16="http://schemas.microsoft.com/office/drawing/2014/main" id="{8C7FDD07-9790-4B63-8791-9F7BA6BC8DC7}"/>
              </a:ext>
            </a:extLst>
          </p:cNvPr>
          <p:cNvSpPr txBox="1">
            <a:spLocks/>
          </p:cNvSpPr>
          <p:nvPr/>
        </p:nvSpPr>
        <p:spPr>
          <a:xfrm>
            <a:off x="1780170" y="2532602"/>
            <a:ext cx="8631660" cy="1792796"/>
          </a:xfrm>
          <a:prstGeom prst="rect">
            <a:avLst/>
          </a:prstGeom>
        </p:spPr>
        <p:txBody>
          <a:bodyPr>
            <a:noAutofit/>
          </a:bodyPr>
          <a:lstStyle>
            <a:lvl1pPr algn="l" defTabSz="914400" rtl="0" eaLnBrk="1" latinLnBrk="0" hangingPunct="1">
              <a:lnSpc>
                <a:spcPct val="90000"/>
              </a:lnSpc>
              <a:spcBef>
                <a:spcPct val="0"/>
              </a:spcBef>
              <a:buNone/>
              <a:defRPr lang="fr-FR" sz="2800" b="0" kern="1200" dirty="0">
                <a:solidFill>
                  <a:srgbClr val="2F9BB7"/>
                </a:solidFill>
                <a:latin typeface="Arial" panose="020B0604020202020204" pitchFamily="34" charset="0"/>
                <a:ea typeface="+mn-ea"/>
                <a:cs typeface="Arial" panose="020B0604020202020204" pitchFamily="34" charset="0"/>
              </a:defRPr>
            </a:lvl1pPr>
          </a:lstStyle>
          <a:p>
            <a:pPr algn="ctr"/>
            <a:r>
              <a:rPr lang="fr-FR" sz="4400" b="1" dirty="0">
                <a:gradFill flip="none" rotWithShape="1">
                  <a:gsLst>
                    <a:gs pos="0">
                      <a:srgbClr val="182D67"/>
                    </a:gs>
                    <a:gs pos="100000">
                      <a:srgbClr val="209B38"/>
                    </a:gs>
                  </a:gsLst>
                  <a:lin ang="0" scaled="1"/>
                  <a:tileRect/>
                </a:gradFill>
                <a:ea typeface="Cambria" panose="02040503050406030204" pitchFamily="18" charset="0"/>
                <a:cs typeface="Times New Roman"/>
              </a:rPr>
              <a:t>FOCUS sur un nouveau métier : opérateur de soins non programmés (OSNP)</a:t>
            </a:r>
            <a:r>
              <a:rPr lang="fr-FR" sz="4400" b="1" u="sng" dirty="0">
                <a:latin typeface="+mn-lt"/>
                <a:ea typeface="Cambria" panose="02040503050406030204" pitchFamily="18" charset="0"/>
              </a:rPr>
              <a:t/>
            </a:r>
            <a:br>
              <a:rPr lang="fr-FR" sz="4400" b="1" u="sng" dirty="0">
                <a:latin typeface="+mn-lt"/>
                <a:ea typeface="Cambria" panose="02040503050406030204" pitchFamily="18" charset="0"/>
              </a:rPr>
            </a:br>
            <a:endParaRPr lang="fr-FR" sz="2000" dirty="0">
              <a:solidFill>
                <a:srgbClr val="209B38"/>
              </a:solidFill>
              <a:latin typeface="+mn-lt"/>
              <a:ea typeface="Cambria" panose="02040503050406030204" pitchFamily="18" charset="0"/>
            </a:endParaRPr>
          </a:p>
        </p:txBody>
      </p:sp>
    </p:spTree>
    <p:extLst>
      <p:ext uri="{BB962C8B-B14F-4D97-AF65-F5344CB8AC3E}">
        <p14:creationId xmlns:p14="http://schemas.microsoft.com/office/powerpoint/2010/main" val="86629717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424B58F7-AFF6-4866-8E7D-89FBA8EA22C9}"/>
              </a:ext>
            </a:extLst>
          </p:cNvPr>
          <p:cNvSpPr>
            <a:spLocks noGrp="1"/>
          </p:cNvSpPr>
          <p:nvPr>
            <p:ph sz="quarter" idx="10"/>
          </p:nvPr>
        </p:nvSpPr>
        <p:spPr>
          <a:xfrm>
            <a:off x="1196975" y="1832761"/>
            <a:ext cx="4340225" cy="1028700"/>
          </a:xfrm>
        </p:spPr>
        <p:txBody>
          <a:bodyPr/>
          <a:lstStyle/>
          <a:p>
            <a:pPr marL="0" indent="0" algn="ctr">
              <a:buNone/>
            </a:pPr>
            <a:r>
              <a:rPr lang="fr-FR" sz="2000" dirty="0">
                <a:solidFill>
                  <a:srgbClr val="002060"/>
                </a:solidFill>
              </a:rPr>
              <a:t>3 Acteurs (2,8 ETP) sur un profil AMA (Assistants Médico-administratifs) – Secretariat médical </a:t>
            </a:r>
          </a:p>
          <a:p>
            <a:endParaRPr lang="fr-FR" dirty="0"/>
          </a:p>
        </p:txBody>
      </p:sp>
      <p:sp>
        <p:nvSpPr>
          <p:cNvPr id="3" name="Espace réservé du texte 2">
            <a:extLst>
              <a:ext uri="{FF2B5EF4-FFF2-40B4-BE49-F238E27FC236}">
                <a16:creationId xmlns:a16="http://schemas.microsoft.com/office/drawing/2014/main" id="{6BEEE42D-5404-4A5C-B4A6-3B4995AC7E1A}"/>
              </a:ext>
            </a:extLst>
          </p:cNvPr>
          <p:cNvSpPr>
            <a:spLocks noGrp="1"/>
          </p:cNvSpPr>
          <p:nvPr>
            <p:ph type="body" sz="quarter" idx="11"/>
          </p:nvPr>
        </p:nvSpPr>
        <p:spPr/>
        <p:txBody>
          <a:bodyPr/>
          <a:lstStyle/>
          <a:p>
            <a:pPr lvl="0" defTabSz="457189">
              <a:spcBef>
                <a:spcPct val="20000"/>
              </a:spcBef>
            </a:pPr>
            <a:r>
              <a:rPr lang="fr-FR" b="1" dirty="0">
                <a:solidFill>
                  <a:srgbClr val="209B38"/>
                </a:solidFill>
                <a:latin typeface="Calibri"/>
              </a:rPr>
              <a:t>SAS 86: Les OSNP</a:t>
            </a:r>
          </a:p>
          <a:p>
            <a:endParaRPr lang="fr-FR" dirty="0"/>
          </a:p>
        </p:txBody>
      </p:sp>
      <p:sp>
        <p:nvSpPr>
          <p:cNvPr id="4" name="ZoneTexte 3">
            <a:extLst>
              <a:ext uri="{FF2B5EF4-FFF2-40B4-BE49-F238E27FC236}">
                <a16:creationId xmlns:a16="http://schemas.microsoft.com/office/drawing/2014/main" id="{9D61AEAE-EF5F-43FB-9536-D94F6FAA3A90}"/>
              </a:ext>
            </a:extLst>
          </p:cNvPr>
          <p:cNvSpPr txBox="1"/>
          <p:nvPr/>
        </p:nvSpPr>
        <p:spPr>
          <a:xfrm>
            <a:off x="816547" y="2935881"/>
            <a:ext cx="5101079" cy="830997"/>
          </a:xfrm>
          <a:prstGeom prst="rect">
            <a:avLst/>
          </a:prstGeom>
          <a:noFill/>
        </p:spPr>
        <p:txBody>
          <a:bodyPr wrap="square" rtlCol="0">
            <a:spAutoFit/>
          </a:bodyPr>
          <a:lstStyle/>
          <a:p>
            <a:r>
              <a:rPr lang="fr-FR" sz="1600" dirty="0"/>
              <a:t>Fiche de poste et missions réalisée suite aux réflexions d’un groupe de travail associant MU et MG (</a:t>
            </a:r>
            <a:r>
              <a:rPr lang="fr-FR" sz="1600" i="1" dirty="0"/>
              <a:t>Dr Ladougne et Dr Audoux</a:t>
            </a:r>
            <a:r>
              <a:rPr lang="fr-FR" sz="1600" dirty="0"/>
              <a:t>)</a:t>
            </a:r>
          </a:p>
        </p:txBody>
      </p:sp>
      <p:pic>
        <p:nvPicPr>
          <p:cNvPr id="5" name="Image 4">
            <a:extLst>
              <a:ext uri="{FF2B5EF4-FFF2-40B4-BE49-F238E27FC236}">
                <a16:creationId xmlns:a16="http://schemas.microsoft.com/office/drawing/2014/main" id="{4FFAD4BF-D4EA-42DC-94A6-4EA51E1FF3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78702" y="1276219"/>
            <a:ext cx="3072346" cy="2244437"/>
          </a:xfrm>
          <a:prstGeom prst="rect">
            <a:avLst/>
          </a:prstGeom>
        </p:spPr>
      </p:pic>
      <p:sp>
        <p:nvSpPr>
          <p:cNvPr id="6" name="Rectangle 5">
            <a:extLst>
              <a:ext uri="{FF2B5EF4-FFF2-40B4-BE49-F238E27FC236}">
                <a16:creationId xmlns:a16="http://schemas.microsoft.com/office/drawing/2014/main" id="{593373B6-9F01-455B-8894-B400A95B160F}"/>
              </a:ext>
            </a:extLst>
          </p:cNvPr>
          <p:cNvSpPr/>
          <p:nvPr/>
        </p:nvSpPr>
        <p:spPr>
          <a:xfrm>
            <a:off x="295275" y="4002917"/>
            <a:ext cx="6489982" cy="523220"/>
          </a:xfrm>
          <a:prstGeom prst="rect">
            <a:avLst/>
          </a:prstGeom>
        </p:spPr>
        <p:txBody>
          <a:bodyPr wrap="none">
            <a:spAutoFit/>
          </a:bodyPr>
          <a:lstStyle/>
          <a:p>
            <a:pPr defTabSz="457189">
              <a:spcBef>
                <a:spcPct val="20000"/>
              </a:spcBef>
            </a:pPr>
            <a:r>
              <a:rPr lang="fr-FR" sz="2800" b="1" dirty="0">
                <a:solidFill>
                  <a:srgbClr val="209B38"/>
                </a:solidFill>
                <a:latin typeface="Calibri"/>
              </a:rPr>
              <a:t>Organisation hiérarchique et fonctionnelle</a:t>
            </a:r>
          </a:p>
        </p:txBody>
      </p:sp>
      <p:sp>
        <p:nvSpPr>
          <p:cNvPr id="7" name="ZoneTexte 6">
            <a:extLst>
              <a:ext uri="{FF2B5EF4-FFF2-40B4-BE49-F238E27FC236}">
                <a16:creationId xmlns:a16="http://schemas.microsoft.com/office/drawing/2014/main" id="{7C850E03-4537-4DE2-9D61-F7F22A7F88E3}"/>
              </a:ext>
            </a:extLst>
          </p:cNvPr>
          <p:cNvSpPr txBox="1"/>
          <p:nvPr/>
        </p:nvSpPr>
        <p:spPr>
          <a:xfrm>
            <a:off x="578105" y="4639072"/>
            <a:ext cx="11201400" cy="1323439"/>
          </a:xfrm>
          <a:prstGeom prst="rect">
            <a:avLst/>
          </a:prstGeom>
          <a:noFill/>
        </p:spPr>
        <p:txBody>
          <a:bodyPr wrap="square" rtlCol="0">
            <a:spAutoFit/>
          </a:bodyPr>
          <a:lstStyle/>
          <a:p>
            <a:r>
              <a:rPr lang="fr-FR" sz="2000" b="1" dirty="0">
                <a:solidFill>
                  <a:srgbClr val="002060"/>
                </a:solidFill>
                <a:latin typeface="Arial" panose="020B0604020202020204" pitchFamily="34" charset="0"/>
                <a:cs typeface="Arial" panose="020B0604020202020204" pitchFamily="34" charset="0"/>
              </a:rPr>
              <a:t>- Rattachement Hiérarchique </a:t>
            </a:r>
            <a:r>
              <a:rPr lang="fr-FR" sz="2000" dirty="0">
                <a:latin typeface="Arial" panose="020B0604020202020204" pitchFamily="34" charset="0"/>
                <a:cs typeface="Arial" panose="020B0604020202020204" pitchFamily="34" charset="0"/>
              </a:rPr>
              <a:t>: cadre de santé du SAMU, Cadre supérieur du pôle USSAR, Coordinateur général des soins</a:t>
            </a:r>
          </a:p>
          <a:p>
            <a:r>
              <a:rPr lang="fr-FR" sz="2000" b="1" dirty="0">
                <a:solidFill>
                  <a:srgbClr val="002060"/>
                </a:solidFill>
                <a:latin typeface="Arial" panose="020B0604020202020204" pitchFamily="34" charset="0"/>
                <a:cs typeface="Arial" panose="020B0604020202020204" pitchFamily="34" charset="0"/>
              </a:rPr>
              <a:t>- Rattachement Fonctionnel </a:t>
            </a:r>
            <a:r>
              <a:rPr lang="fr-FR" sz="2000" dirty="0">
                <a:latin typeface="Arial" panose="020B0604020202020204" pitchFamily="34" charset="0"/>
                <a:cs typeface="Arial" panose="020B0604020202020204" pitchFamily="34" charset="0"/>
              </a:rPr>
              <a:t>: Responsable médical SAMU, Responsable médical de la filière médecine générale, Directeur administratif du SAS, Directeur du DAC-PTA</a:t>
            </a:r>
          </a:p>
        </p:txBody>
      </p:sp>
    </p:spTree>
    <p:extLst>
      <p:ext uri="{BB962C8B-B14F-4D97-AF65-F5344CB8AC3E}">
        <p14:creationId xmlns:p14="http://schemas.microsoft.com/office/powerpoint/2010/main" val="28634870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424B58F7-AFF6-4866-8E7D-89FBA8EA22C9}"/>
              </a:ext>
            </a:extLst>
          </p:cNvPr>
          <p:cNvSpPr>
            <a:spLocks noGrp="1"/>
          </p:cNvSpPr>
          <p:nvPr>
            <p:ph sz="quarter" idx="10"/>
          </p:nvPr>
        </p:nvSpPr>
        <p:spPr/>
        <p:txBody>
          <a:bodyPr/>
          <a:lstStyle/>
          <a:p>
            <a:pPr algn="just"/>
            <a:r>
              <a:rPr lang="fr-FR" dirty="0">
                <a:solidFill>
                  <a:srgbClr val="182D67"/>
                </a:solidFill>
              </a:rPr>
              <a:t>Le SAS est une structure inédite de coopération ville/hôpital issue </a:t>
            </a:r>
          </a:p>
          <a:p>
            <a:pPr marL="342900" indent="-342900" algn="just">
              <a:buFontTx/>
              <a:buChar char="-"/>
            </a:pPr>
            <a:r>
              <a:rPr lang="fr-FR" dirty="0">
                <a:solidFill>
                  <a:srgbClr val="182D67"/>
                </a:solidFill>
              </a:rPr>
              <a:t>du Pacte de refondation des urgences (2019)</a:t>
            </a:r>
          </a:p>
          <a:p>
            <a:pPr marL="342900" indent="-342900" algn="just">
              <a:buFontTx/>
              <a:buChar char="-"/>
            </a:pPr>
            <a:r>
              <a:rPr lang="fr-FR" dirty="0">
                <a:solidFill>
                  <a:srgbClr val="182D67"/>
                </a:solidFill>
              </a:rPr>
              <a:t>traduit dans la loi n° 2021-502 du 26 avril 2021 (article 28)</a:t>
            </a:r>
          </a:p>
          <a:p>
            <a:pPr algn="just"/>
            <a:r>
              <a:rPr lang="fr-FR" dirty="0">
                <a:solidFill>
                  <a:srgbClr val="182D67"/>
                </a:solidFill>
              </a:rPr>
              <a:t>=&gt; Renforcé par la gestion de la crise </a:t>
            </a:r>
            <a:r>
              <a:rPr lang="fr-FR" dirty="0" err="1">
                <a:solidFill>
                  <a:srgbClr val="182D67"/>
                </a:solidFill>
              </a:rPr>
              <a:t>covid</a:t>
            </a:r>
            <a:r>
              <a:rPr lang="fr-FR" dirty="0">
                <a:solidFill>
                  <a:srgbClr val="182D67"/>
                </a:solidFill>
              </a:rPr>
              <a:t> </a:t>
            </a:r>
          </a:p>
          <a:p>
            <a:pPr algn="just"/>
            <a:endParaRPr lang="fr-FR" dirty="0">
              <a:solidFill>
                <a:srgbClr val="182D67"/>
              </a:solidFill>
            </a:endParaRPr>
          </a:p>
          <a:p>
            <a:pPr algn="just"/>
            <a:r>
              <a:rPr lang="fr-FR" dirty="0">
                <a:solidFill>
                  <a:srgbClr val="182D67"/>
                </a:solidFill>
              </a:rPr>
              <a:t>Co-porteurs du projet SAS de la Vienne :</a:t>
            </a:r>
          </a:p>
          <a:p>
            <a:pPr marL="1076325" indent="-306388" algn="just">
              <a:buClr>
                <a:srgbClr val="209B38"/>
              </a:buClr>
              <a:buFont typeface="Wingdings" panose="05000000000000000000" pitchFamily="2" charset="2"/>
              <a:buChar char="Ø"/>
            </a:pPr>
            <a:r>
              <a:rPr lang="fr-FR" sz="2000" dirty="0">
                <a:solidFill>
                  <a:srgbClr val="182D67"/>
                </a:solidFill>
              </a:rPr>
              <a:t>Association des Praticiens pour la Permanence des Soins de la Vienne - APPS 86</a:t>
            </a:r>
          </a:p>
          <a:p>
            <a:pPr marL="1076325" indent="-306388" algn="just">
              <a:buClr>
                <a:srgbClr val="209B38"/>
              </a:buClr>
              <a:buFont typeface="Wingdings" panose="05000000000000000000" pitchFamily="2" charset="2"/>
              <a:buChar char="Ø"/>
            </a:pPr>
            <a:r>
              <a:rPr lang="fr-FR" sz="2000" dirty="0">
                <a:solidFill>
                  <a:srgbClr val="182D67"/>
                </a:solidFill>
              </a:rPr>
              <a:t>CHU de Poitiers (SAMU centre 15)</a:t>
            </a:r>
          </a:p>
          <a:p>
            <a:pPr marL="1076325" indent="-306388" algn="just">
              <a:buClr>
                <a:srgbClr val="209B38"/>
              </a:buClr>
              <a:buFont typeface="Wingdings" panose="05000000000000000000" pitchFamily="2" charset="2"/>
              <a:buChar char="Ø"/>
            </a:pPr>
            <a:r>
              <a:rPr lang="fr-FR" sz="2000" dirty="0">
                <a:solidFill>
                  <a:srgbClr val="182D67"/>
                </a:solidFill>
              </a:rPr>
              <a:t>DAC-PTA Plateforme Territoriale d’Appui de la Vienne</a:t>
            </a:r>
          </a:p>
          <a:p>
            <a:pPr marL="0" indent="0">
              <a:buNone/>
            </a:pPr>
            <a:endParaRPr lang="fr-FR" dirty="0"/>
          </a:p>
        </p:txBody>
      </p:sp>
      <p:sp>
        <p:nvSpPr>
          <p:cNvPr id="3" name="Espace réservé du texte 2">
            <a:extLst>
              <a:ext uri="{FF2B5EF4-FFF2-40B4-BE49-F238E27FC236}">
                <a16:creationId xmlns:a16="http://schemas.microsoft.com/office/drawing/2014/main" id="{6BEEE42D-5404-4A5C-B4A6-3B4995AC7E1A}"/>
              </a:ext>
            </a:extLst>
          </p:cNvPr>
          <p:cNvSpPr>
            <a:spLocks noGrp="1"/>
          </p:cNvSpPr>
          <p:nvPr>
            <p:ph type="body" sz="quarter" idx="11"/>
          </p:nvPr>
        </p:nvSpPr>
        <p:spPr/>
        <p:txBody>
          <a:bodyPr/>
          <a:lstStyle/>
          <a:p>
            <a:r>
              <a:rPr lang="fr-FR" b="1" dirty="0">
                <a:solidFill>
                  <a:srgbClr val="209B38"/>
                </a:solidFill>
              </a:rPr>
              <a:t>SAS 86: un projet de territoire</a:t>
            </a:r>
          </a:p>
          <a:p>
            <a:endParaRPr lang="fr-FR" dirty="0"/>
          </a:p>
        </p:txBody>
      </p:sp>
    </p:spTree>
    <p:extLst>
      <p:ext uri="{BB962C8B-B14F-4D97-AF65-F5344CB8AC3E}">
        <p14:creationId xmlns:p14="http://schemas.microsoft.com/office/powerpoint/2010/main" val="370082507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6BEEE42D-5404-4A5C-B4A6-3B4995AC7E1A}"/>
              </a:ext>
            </a:extLst>
          </p:cNvPr>
          <p:cNvSpPr>
            <a:spLocks noGrp="1"/>
          </p:cNvSpPr>
          <p:nvPr>
            <p:ph type="body" sz="quarter" idx="11"/>
          </p:nvPr>
        </p:nvSpPr>
        <p:spPr>
          <a:xfrm>
            <a:off x="729820" y="1403219"/>
            <a:ext cx="2105025" cy="1428881"/>
          </a:xfrm>
        </p:spPr>
        <p:txBody>
          <a:bodyPr/>
          <a:lstStyle/>
          <a:p>
            <a:pPr marL="0" lvl="0" indent="0" algn="ctr" defTabSz="457189">
              <a:spcBef>
                <a:spcPct val="20000"/>
              </a:spcBef>
            </a:pPr>
            <a:r>
              <a:rPr lang="fr-FR" b="1" dirty="0">
                <a:solidFill>
                  <a:srgbClr val="209B38"/>
                </a:solidFill>
                <a:latin typeface="Calibri"/>
              </a:rPr>
              <a:t>Activité des OSNP</a:t>
            </a:r>
          </a:p>
          <a:p>
            <a:endParaRPr lang="fr-FR" dirty="0"/>
          </a:p>
        </p:txBody>
      </p:sp>
      <p:graphicFrame>
        <p:nvGraphicFramePr>
          <p:cNvPr id="4" name="Graphique 3">
            <a:extLst>
              <a:ext uri="{FF2B5EF4-FFF2-40B4-BE49-F238E27FC236}">
                <a16:creationId xmlns:a16="http://schemas.microsoft.com/office/drawing/2014/main" id="{18A8BA0C-A55D-47BF-BF69-644A255CA194}"/>
              </a:ext>
            </a:extLst>
          </p:cNvPr>
          <p:cNvGraphicFramePr>
            <a:graphicFrameLocks/>
          </p:cNvGraphicFramePr>
          <p:nvPr>
            <p:extLst>
              <p:ext uri="{D42A27DB-BD31-4B8C-83A1-F6EECF244321}">
                <p14:modId xmlns:p14="http://schemas.microsoft.com/office/powerpoint/2010/main" val="1422042316"/>
              </p:ext>
            </p:extLst>
          </p:nvPr>
        </p:nvGraphicFramePr>
        <p:xfrm>
          <a:off x="3035300" y="1121264"/>
          <a:ext cx="7823201" cy="247283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Graphique 4">
            <a:extLst>
              <a:ext uri="{FF2B5EF4-FFF2-40B4-BE49-F238E27FC236}">
                <a16:creationId xmlns:a16="http://schemas.microsoft.com/office/drawing/2014/main" id="{E4C117F8-4730-400A-B96C-FB7DCBE21EFF}"/>
              </a:ext>
            </a:extLst>
          </p:cNvPr>
          <p:cNvGraphicFramePr>
            <a:graphicFrameLocks/>
          </p:cNvGraphicFramePr>
          <p:nvPr>
            <p:extLst>
              <p:ext uri="{D42A27DB-BD31-4B8C-83A1-F6EECF244321}">
                <p14:modId xmlns:p14="http://schemas.microsoft.com/office/powerpoint/2010/main" val="2519362595"/>
              </p:ext>
            </p:extLst>
          </p:nvPr>
        </p:nvGraphicFramePr>
        <p:xfrm>
          <a:off x="729820" y="3570614"/>
          <a:ext cx="10255679" cy="305878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7773168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6BEEE42D-5404-4A5C-B4A6-3B4995AC7E1A}"/>
              </a:ext>
            </a:extLst>
          </p:cNvPr>
          <p:cNvSpPr>
            <a:spLocks noGrp="1"/>
          </p:cNvSpPr>
          <p:nvPr>
            <p:ph type="body" sz="quarter" idx="11"/>
          </p:nvPr>
        </p:nvSpPr>
        <p:spPr/>
        <p:txBody>
          <a:bodyPr/>
          <a:lstStyle/>
          <a:p>
            <a:pPr lvl="0" defTabSz="457189">
              <a:spcBef>
                <a:spcPct val="20000"/>
              </a:spcBef>
            </a:pPr>
            <a:r>
              <a:rPr lang="fr-FR" b="1" dirty="0">
                <a:solidFill>
                  <a:srgbClr val="209B38"/>
                </a:solidFill>
                <a:latin typeface="Calibri"/>
              </a:rPr>
              <a:t>Activité OSNP : évalue l’activité des SNP par secteur</a:t>
            </a:r>
          </a:p>
          <a:p>
            <a:endParaRPr lang="fr-FR" dirty="0"/>
          </a:p>
        </p:txBody>
      </p:sp>
      <p:pic>
        <p:nvPicPr>
          <p:cNvPr id="4" name="Image 3">
            <a:extLst>
              <a:ext uri="{FF2B5EF4-FFF2-40B4-BE49-F238E27FC236}">
                <a16:creationId xmlns:a16="http://schemas.microsoft.com/office/drawing/2014/main" id="{0C79F4CA-74C1-48C1-ADBB-C001CE3E3D6B}"/>
              </a:ext>
            </a:extLst>
          </p:cNvPr>
          <p:cNvPicPr>
            <a:picLocks noChangeAspect="1"/>
          </p:cNvPicPr>
          <p:nvPr/>
        </p:nvPicPr>
        <p:blipFill rotWithShape="1">
          <a:blip r:embed="rId2"/>
          <a:srcRect l="41146" t="32593" r="5703" b="17222"/>
          <a:stretch/>
        </p:blipFill>
        <p:spPr>
          <a:xfrm>
            <a:off x="1624439" y="1739899"/>
            <a:ext cx="8943121" cy="4749801"/>
          </a:xfrm>
          <a:prstGeom prst="rect">
            <a:avLst/>
          </a:prstGeom>
        </p:spPr>
      </p:pic>
    </p:spTree>
    <p:extLst>
      <p:ext uri="{BB962C8B-B14F-4D97-AF65-F5344CB8AC3E}">
        <p14:creationId xmlns:p14="http://schemas.microsoft.com/office/powerpoint/2010/main" val="424592948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905F0E13-6D05-4F75-BFD5-59116B5B82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86416" y="1664084"/>
            <a:ext cx="8077251" cy="3974716"/>
          </a:xfrm>
          <a:prstGeom prst="rect">
            <a:avLst/>
          </a:prstGeom>
        </p:spPr>
      </p:pic>
    </p:spTree>
    <p:extLst>
      <p:ext uri="{BB962C8B-B14F-4D97-AF65-F5344CB8AC3E}">
        <p14:creationId xmlns:p14="http://schemas.microsoft.com/office/powerpoint/2010/main" val="329071144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98859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424B58F7-AFF6-4866-8E7D-89FBA8EA22C9}"/>
              </a:ext>
            </a:extLst>
          </p:cNvPr>
          <p:cNvSpPr>
            <a:spLocks noGrp="1"/>
          </p:cNvSpPr>
          <p:nvPr>
            <p:ph sz="quarter" idx="10"/>
          </p:nvPr>
        </p:nvSpPr>
        <p:spPr/>
        <p:txBody>
          <a:bodyPr/>
          <a:lstStyle/>
          <a:p>
            <a:pPr marL="342900" indent="-342900" algn="just">
              <a:buClr>
                <a:srgbClr val="209B38"/>
              </a:buClr>
            </a:pPr>
            <a:r>
              <a:rPr lang="fr-FR" dirty="0">
                <a:solidFill>
                  <a:srgbClr val="182D67"/>
                </a:solidFill>
              </a:rPr>
              <a:t>Lancement de l’expérimentation  le 1</a:t>
            </a:r>
            <a:r>
              <a:rPr lang="fr-FR" baseline="30000" dirty="0">
                <a:solidFill>
                  <a:srgbClr val="182D67"/>
                </a:solidFill>
              </a:rPr>
              <a:t>er</a:t>
            </a:r>
            <a:r>
              <a:rPr lang="fr-FR" dirty="0">
                <a:solidFill>
                  <a:srgbClr val="182D67"/>
                </a:solidFill>
              </a:rPr>
              <a:t> mars 2021</a:t>
            </a:r>
          </a:p>
          <a:p>
            <a:pPr marL="342900" indent="-342900" algn="just">
              <a:buClr>
                <a:srgbClr val="209B38"/>
              </a:buClr>
            </a:pPr>
            <a:r>
              <a:rPr lang="fr-FR" dirty="0">
                <a:solidFill>
                  <a:srgbClr val="182D67"/>
                </a:solidFill>
              </a:rPr>
              <a:t>Durée de l’expérimentation non précisée au lancement</a:t>
            </a:r>
          </a:p>
          <a:p>
            <a:pPr marL="342900" indent="-342900" algn="just">
              <a:buClr>
                <a:srgbClr val="209B38"/>
              </a:buClr>
            </a:pPr>
            <a:r>
              <a:rPr lang="fr-FR" dirty="0">
                <a:solidFill>
                  <a:srgbClr val="182D67"/>
                </a:solidFill>
              </a:rPr>
              <a:t>Mise en place d’un </a:t>
            </a:r>
            <a:r>
              <a:rPr lang="fr-FR" b="1" dirty="0">
                <a:solidFill>
                  <a:srgbClr val="182D67"/>
                </a:solidFill>
              </a:rPr>
              <a:t>Comité de Pilotage </a:t>
            </a:r>
            <a:r>
              <a:rPr lang="fr-FR" dirty="0">
                <a:solidFill>
                  <a:srgbClr val="182D67"/>
                </a:solidFill>
              </a:rPr>
              <a:t>réunissant les trois institutions porteurs de projet (réunions bimensuelles)</a:t>
            </a:r>
          </a:p>
          <a:p>
            <a:pPr marL="342900" indent="-342900" algn="just">
              <a:buClr>
                <a:srgbClr val="209B38"/>
              </a:buClr>
            </a:pPr>
            <a:r>
              <a:rPr lang="fr-FR" dirty="0">
                <a:solidFill>
                  <a:srgbClr val="182D67"/>
                </a:solidFill>
              </a:rPr>
              <a:t>Mise en place d’un </a:t>
            </a:r>
            <a:r>
              <a:rPr lang="fr-FR" b="1" dirty="0">
                <a:solidFill>
                  <a:srgbClr val="182D67"/>
                </a:solidFill>
              </a:rPr>
              <a:t>Comité Territorial du SAS </a:t>
            </a:r>
            <a:r>
              <a:rPr lang="fr-FR" dirty="0">
                <a:solidFill>
                  <a:srgbClr val="182D67"/>
                </a:solidFill>
              </a:rPr>
              <a:t>réunissant tous les acteurs des soins du territoire</a:t>
            </a:r>
            <a:endParaRPr lang="fr-FR" sz="1600" dirty="0">
              <a:solidFill>
                <a:srgbClr val="182D67"/>
              </a:solidFill>
            </a:endParaRPr>
          </a:p>
          <a:p>
            <a:pPr marL="700088" indent="-342900">
              <a:buFont typeface="Symbol" pitchFamily="2" charset="2"/>
              <a:buChar char="Þ"/>
            </a:pPr>
            <a:r>
              <a:rPr lang="fr-FR" b="1" dirty="0">
                <a:solidFill>
                  <a:srgbClr val="182D67"/>
                </a:solidFill>
              </a:rPr>
              <a:t>Le COPIL devra proposer au Comité Territorial du SAS un projet de gouvernance pérenne </a:t>
            </a:r>
          </a:p>
          <a:p>
            <a:pPr marL="700088" indent="-342900">
              <a:buFont typeface="Symbol" pitchFamily="2" charset="2"/>
              <a:buChar char="Þ"/>
            </a:pPr>
            <a:r>
              <a:rPr lang="fr-FR" b="1" dirty="0">
                <a:solidFill>
                  <a:srgbClr val="182D67"/>
                </a:solidFill>
              </a:rPr>
              <a:t>Élargissement du COPIL au CDOM 86, URPS ML et CPTS</a:t>
            </a:r>
          </a:p>
          <a:p>
            <a:pPr marL="700088" indent="-342900">
              <a:buFont typeface="Symbol" pitchFamily="2" charset="2"/>
              <a:buChar char="Þ"/>
            </a:pPr>
            <a:r>
              <a:rPr lang="fr-FR" dirty="0">
                <a:solidFill>
                  <a:srgbClr val="182D67"/>
                </a:solidFill>
              </a:rPr>
              <a:t>Annonce de la généralisation nationale du SAS le 09 mars 2022.</a:t>
            </a:r>
            <a:endParaRPr lang="fr-FR" b="1" dirty="0">
              <a:solidFill>
                <a:srgbClr val="182D67"/>
              </a:solidFill>
            </a:endParaRPr>
          </a:p>
        </p:txBody>
      </p:sp>
      <p:sp>
        <p:nvSpPr>
          <p:cNvPr id="3" name="Espace réservé du texte 2">
            <a:extLst>
              <a:ext uri="{FF2B5EF4-FFF2-40B4-BE49-F238E27FC236}">
                <a16:creationId xmlns:a16="http://schemas.microsoft.com/office/drawing/2014/main" id="{6BEEE42D-5404-4A5C-B4A6-3B4995AC7E1A}"/>
              </a:ext>
            </a:extLst>
          </p:cNvPr>
          <p:cNvSpPr>
            <a:spLocks noGrp="1"/>
          </p:cNvSpPr>
          <p:nvPr>
            <p:ph type="body" sz="quarter" idx="11"/>
          </p:nvPr>
        </p:nvSpPr>
        <p:spPr/>
        <p:txBody>
          <a:bodyPr/>
          <a:lstStyle/>
          <a:p>
            <a:r>
              <a:rPr lang="fr-FR" b="1" dirty="0">
                <a:solidFill>
                  <a:srgbClr val="209B38"/>
                </a:solidFill>
              </a:rPr>
              <a:t>SAS 86: gouvernance du projet</a:t>
            </a:r>
            <a:endParaRPr lang="fr-FR" dirty="0"/>
          </a:p>
        </p:txBody>
      </p:sp>
    </p:spTree>
    <p:extLst>
      <p:ext uri="{BB962C8B-B14F-4D97-AF65-F5344CB8AC3E}">
        <p14:creationId xmlns:p14="http://schemas.microsoft.com/office/powerpoint/2010/main" val="41430823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6BEEE42D-5404-4A5C-B4A6-3B4995AC7E1A}"/>
              </a:ext>
            </a:extLst>
          </p:cNvPr>
          <p:cNvSpPr>
            <a:spLocks noGrp="1"/>
          </p:cNvSpPr>
          <p:nvPr>
            <p:ph type="body" sz="quarter" idx="11"/>
          </p:nvPr>
        </p:nvSpPr>
        <p:spPr/>
        <p:txBody>
          <a:bodyPr/>
          <a:lstStyle/>
          <a:p>
            <a:pPr marL="0" lvl="0" indent="0" defTabSz="457200">
              <a:lnSpc>
                <a:spcPct val="100000"/>
              </a:lnSpc>
              <a:spcBef>
                <a:spcPts val="0"/>
              </a:spcBef>
              <a:defRPr/>
            </a:pPr>
            <a:r>
              <a:rPr lang="fr-FR" b="1" dirty="0">
                <a:solidFill>
                  <a:srgbClr val="209B38"/>
                </a:solidFill>
                <a:latin typeface="Calibri"/>
              </a:rPr>
              <a:t>SAS: 6 chantiers – état d’avancement </a:t>
            </a:r>
            <a:endParaRPr lang="fr-FR" sz="2400" b="1" dirty="0">
              <a:solidFill>
                <a:srgbClr val="209B38"/>
              </a:solidFill>
              <a:latin typeface="Calibri"/>
            </a:endParaRPr>
          </a:p>
          <a:p>
            <a:endParaRPr lang="fr-FR" dirty="0"/>
          </a:p>
        </p:txBody>
      </p:sp>
      <p:pic>
        <p:nvPicPr>
          <p:cNvPr id="4" name="Espace réservé du contenu 3">
            <a:extLst>
              <a:ext uri="{FF2B5EF4-FFF2-40B4-BE49-F238E27FC236}">
                <a16:creationId xmlns:a16="http://schemas.microsoft.com/office/drawing/2014/main" id="{2A62ABA6-7663-411A-876C-D8997D71D8CF}"/>
              </a:ext>
            </a:extLst>
          </p:cNvPr>
          <p:cNvPicPr>
            <a:picLocks noGrp="1" noChangeAspect="1"/>
          </p:cNvPicPr>
          <p:nvPr>
            <p:ph sz="quarter" idx="10"/>
          </p:nvPr>
        </p:nvPicPr>
        <p:blipFill rotWithShape="1">
          <a:blip r:embed="rId2">
            <a:extLst>
              <a:ext uri="{28A0092B-C50C-407E-A947-70E740481C1C}">
                <a14:useLocalDpi xmlns:a14="http://schemas.microsoft.com/office/drawing/2010/main" val="0"/>
              </a:ext>
            </a:extLst>
          </a:blip>
          <a:srcRect/>
          <a:stretch/>
        </p:blipFill>
        <p:spPr>
          <a:xfrm>
            <a:off x="2025237" y="1930400"/>
            <a:ext cx="7753625" cy="4430643"/>
          </a:xfrm>
          <a:prstGeom prst="rect">
            <a:avLst/>
          </a:prstGeom>
        </p:spPr>
      </p:pic>
    </p:spTree>
    <p:extLst>
      <p:ext uri="{BB962C8B-B14F-4D97-AF65-F5344CB8AC3E}">
        <p14:creationId xmlns:p14="http://schemas.microsoft.com/office/powerpoint/2010/main" val="7465664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2">
            <a:extLst>
              <a:ext uri="{FF2B5EF4-FFF2-40B4-BE49-F238E27FC236}">
                <a16:creationId xmlns:a16="http://schemas.microsoft.com/office/drawing/2014/main" id="{8C7FDD07-9790-4B63-8791-9F7BA6BC8DC7}"/>
              </a:ext>
            </a:extLst>
          </p:cNvPr>
          <p:cNvSpPr txBox="1">
            <a:spLocks/>
          </p:cNvSpPr>
          <p:nvPr/>
        </p:nvSpPr>
        <p:spPr>
          <a:xfrm>
            <a:off x="1501970" y="2451212"/>
            <a:ext cx="5272041" cy="1792796"/>
          </a:xfrm>
          <a:prstGeom prst="rect">
            <a:avLst/>
          </a:prstGeom>
        </p:spPr>
        <p:txBody>
          <a:bodyPr>
            <a:noAutofit/>
          </a:bodyPr>
          <a:lstStyle>
            <a:lvl1pPr algn="l" defTabSz="914400" rtl="0" eaLnBrk="1" latinLnBrk="0" hangingPunct="1">
              <a:lnSpc>
                <a:spcPct val="90000"/>
              </a:lnSpc>
              <a:spcBef>
                <a:spcPct val="0"/>
              </a:spcBef>
              <a:buNone/>
              <a:defRPr lang="fr-FR" sz="2800" b="0" kern="1200" dirty="0">
                <a:solidFill>
                  <a:srgbClr val="2F9BB7"/>
                </a:solidFill>
                <a:latin typeface="Arial" panose="020B0604020202020204" pitchFamily="34" charset="0"/>
                <a:ea typeface="+mn-ea"/>
                <a:cs typeface="Arial" panose="020B0604020202020204" pitchFamily="34" charset="0"/>
              </a:defRPr>
            </a:lvl1pPr>
          </a:lstStyle>
          <a:p>
            <a:pPr algn="ctr"/>
            <a:r>
              <a:rPr lang="fr-FR" sz="4400" b="1" dirty="0">
                <a:gradFill flip="none" rotWithShape="1">
                  <a:gsLst>
                    <a:gs pos="0">
                      <a:srgbClr val="182D67"/>
                    </a:gs>
                    <a:gs pos="100000">
                      <a:srgbClr val="209B38"/>
                    </a:gs>
                  </a:gsLst>
                  <a:lin ang="0" scaled="1"/>
                  <a:tileRect/>
                </a:gradFill>
                <a:ea typeface="Cambria" panose="02040503050406030204" pitchFamily="18" charset="0"/>
                <a:cs typeface="Times New Roman"/>
              </a:rPr>
              <a:t>DE QUOI </a:t>
            </a:r>
          </a:p>
          <a:p>
            <a:pPr algn="ctr"/>
            <a:r>
              <a:rPr lang="fr-FR" sz="4400" b="1" dirty="0">
                <a:gradFill flip="none" rotWithShape="1">
                  <a:gsLst>
                    <a:gs pos="0">
                      <a:srgbClr val="182D67"/>
                    </a:gs>
                    <a:gs pos="100000">
                      <a:srgbClr val="209B38"/>
                    </a:gs>
                  </a:gsLst>
                  <a:lin ang="0" scaled="1"/>
                  <a:tileRect/>
                </a:gradFill>
                <a:ea typeface="Cambria" panose="02040503050406030204" pitchFamily="18" charset="0"/>
                <a:cs typeface="Times New Roman"/>
              </a:rPr>
              <a:t>PARLE-T-ON ? </a:t>
            </a:r>
            <a:r>
              <a:rPr lang="fr-FR" sz="4400" b="1" u="sng" dirty="0">
                <a:latin typeface="+mn-lt"/>
                <a:ea typeface="Cambria" panose="02040503050406030204" pitchFamily="18" charset="0"/>
              </a:rPr>
              <a:t/>
            </a:r>
            <a:br>
              <a:rPr lang="fr-FR" sz="4400" b="1" u="sng" dirty="0">
                <a:latin typeface="+mn-lt"/>
                <a:ea typeface="Cambria" panose="02040503050406030204" pitchFamily="18" charset="0"/>
              </a:rPr>
            </a:br>
            <a:endParaRPr lang="fr-FR" sz="2000" dirty="0">
              <a:solidFill>
                <a:srgbClr val="209B38"/>
              </a:solidFill>
              <a:latin typeface="+mn-lt"/>
              <a:ea typeface="Cambria" panose="02040503050406030204" pitchFamily="18" charset="0"/>
            </a:endParaRPr>
          </a:p>
        </p:txBody>
      </p:sp>
      <p:pic>
        <p:nvPicPr>
          <p:cNvPr id="7" name="Image 6">
            <a:extLst>
              <a:ext uri="{FF2B5EF4-FFF2-40B4-BE49-F238E27FC236}">
                <a16:creationId xmlns:a16="http://schemas.microsoft.com/office/drawing/2014/main" id="{4FB5029C-6DAE-41EA-8FEC-25C1C63B3A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77548" y="1545993"/>
            <a:ext cx="4548185" cy="3766013"/>
          </a:xfrm>
          <a:prstGeom prst="rect">
            <a:avLst/>
          </a:prstGeom>
        </p:spPr>
      </p:pic>
      <p:sp>
        <p:nvSpPr>
          <p:cNvPr id="10" name="Ellipse 9">
            <a:extLst>
              <a:ext uri="{FF2B5EF4-FFF2-40B4-BE49-F238E27FC236}">
                <a16:creationId xmlns:a16="http://schemas.microsoft.com/office/drawing/2014/main" id="{E705CDDB-16D2-4CDD-BEC7-10D28EDB9833}"/>
              </a:ext>
            </a:extLst>
          </p:cNvPr>
          <p:cNvSpPr/>
          <p:nvPr/>
        </p:nvSpPr>
        <p:spPr>
          <a:xfrm>
            <a:off x="8509152" y="3172913"/>
            <a:ext cx="288000" cy="349394"/>
          </a:xfrm>
          <a:prstGeom prst="ellipse">
            <a:avLst/>
          </a:prstGeom>
          <a:noFill/>
          <a:ln w="38100">
            <a:solidFill>
              <a:srgbClr val="209B38"/>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9098144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ce réservé du contenu 3">
            <a:extLst>
              <a:ext uri="{FF2B5EF4-FFF2-40B4-BE49-F238E27FC236}">
                <a16:creationId xmlns:a16="http://schemas.microsoft.com/office/drawing/2014/main" id="{D3D40595-69E7-6AAC-55B4-C790ABAEDF7D}"/>
              </a:ext>
            </a:extLst>
          </p:cNvPr>
          <p:cNvGraphicFramePr>
            <a:graphicFrameLocks noGrp="1"/>
          </p:cNvGraphicFramePr>
          <p:nvPr>
            <p:ph sz="quarter" idx="10"/>
            <p:extLst>
              <p:ext uri="{D42A27DB-BD31-4B8C-83A1-F6EECF244321}">
                <p14:modId xmlns:p14="http://schemas.microsoft.com/office/powerpoint/2010/main" val="3231542100"/>
              </p:ext>
            </p:extLst>
          </p:nvPr>
        </p:nvGraphicFramePr>
        <p:xfrm>
          <a:off x="570570" y="1717288"/>
          <a:ext cx="11050859" cy="45608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Espace réservé du texte 2">
            <a:extLst>
              <a:ext uri="{FF2B5EF4-FFF2-40B4-BE49-F238E27FC236}">
                <a16:creationId xmlns:a16="http://schemas.microsoft.com/office/drawing/2014/main" id="{943EFB3C-B665-B9F1-AA24-060A1C66534E}"/>
              </a:ext>
            </a:extLst>
          </p:cNvPr>
          <p:cNvSpPr>
            <a:spLocks noGrp="1"/>
          </p:cNvSpPr>
          <p:nvPr>
            <p:ph type="body" sz="quarter" idx="11"/>
          </p:nvPr>
        </p:nvSpPr>
        <p:spPr>
          <a:xfrm>
            <a:off x="295275" y="1276219"/>
            <a:ext cx="11601450" cy="441069"/>
          </a:xfrm>
        </p:spPr>
        <p:txBody>
          <a:bodyPr>
            <a:normAutofit lnSpcReduction="10000"/>
          </a:bodyPr>
          <a:lstStyle/>
          <a:p>
            <a:pPr algn="ctr"/>
            <a:r>
              <a:rPr lang="fr-FR" b="1" dirty="0"/>
              <a:t>AVANT LE SAS</a:t>
            </a:r>
          </a:p>
        </p:txBody>
      </p:sp>
    </p:spTree>
    <p:extLst>
      <p:ext uri="{BB962C8B-B14F-4D97-AF65-F5344CB8AC3E}">
        <p14:creationId xmlns:p14="http://schemas.microsoft.com/office/powerpoint/2010/main" val="21924336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ce réservé du contenu 3">
            <a:extLst>
              <a:ext uri="{FF2B5EF4-FFF2-40B4-BE49-F238E27FC236}">
                <a16:creationId xmlns:a16="http://schemas.microsoft.com/office/drawing/2014/main" id="{D3D40595-69E7-6AAC-55B4-C790ABAEDF7D}"/>
              </a:ext>
            </a:extLst>
          </p:cNvPr>
          <p:cNvGraphicFramePr>
            <a:graphicFrameLocks noGrp="1"/>
          </p:cNvGraphicFramePr>
          <p:nvPr>
            <p:ph sz="quarter" idx="10"/>
            <p:extLst>
              <p:ext uri="{D42A27DB-BD31-4B8C-83A1-F6EECF244321}">
                <p14:modId xmlns:p14="http://schemas.microsoft.com/office/powerpoint/2010/main" val="2108487407"/>
              </p:ext>
            </p:extLst>
          </p:nvPr>
        </p:nvGraphicFramePr>
        <p:xfrm>
          <a:off x="588110" y="1717288"/>
          <a:ext cx="11015779" cy="46166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Espace réservé du texte 2">
            <a:extLst>
              <a:ext uri="{FF2B5EF4-FFF2-40B4-BE49-F238E27FC236}">
                <a16:creationId xmlns:a16="http://schemas.microsoft.com/office/drawing/2014/main" id="{7B3850AE-7B8D-8FEC-7968-99F0FC325A07}"/>
              </a:ext>
            </a:extLst>
          </p:cNvPr>
          <p:cNvSpPr>
            <a:spLocks noGrp="1"/>
          </p:cNvSpPr>
          <p:nvPr>
            <p:ph type="body" sz="quarter" idx="11"/>
          </p:nvPr>
        </p:nvSpPr>
        <p:spPr>
          <a:xfrm>
            <a:off x="295275" y="1276219"/>
            <a:ext cx="11601450" cy="441069"/>
          </a:xfrm>
        </p:spPr>
        <p:txBody>
          <a:bodyPr>
            <a:normAutofit lnSpcReduction="10000"/>
          </a:bodyPr>
          <a:lstStyle/>
          <a:p>
            <a:pPr algn="ctr"/>
            <a:r>
              <a:rPr lang="fr-FR" b="1" dirty="0"/>
              <a:t>AVEC LE SAS</a:t>
            </a:r>
          </a:p>
        </p:txBody>
      </p:sp>
    </p:spTree>
    <p:extLst>
      <p:ext uri="{BB962C8B-B14F-4D97-AF65-F5344CB8AC3E}">
        <p14:creationId xmlns:p14="http://schemas.microsoft.com/office/powerpoint/2010/main" val="640981870"/>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288</TotalTime>
  <Words>1617</Words>
  <Application>Microsoft Office PowerPoint</Application>
  <PresentationFormat>Grand écran</PresentationFormat>
  <Paragraphs>205</Paragraphs>
  <Slides>43</Slides>
  <Notes>1</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43</vt:i4>
      </vt:variant>
    </vt:vector>
  </HeadingPairs>
  <TitlesOfParts>
    <vt:vector size="51" baseType="lpstr">
      <vt:lpstr>Arial</vt:lpstr>
      <vt:lpstr>Calibri</vt:lpstr>
      <vt:lpstr>Calibri Light</vt:lpstr>
      <vt:lpstr>Cambria</vt:lpstr>
      <vt:lpstr>Symbol</vt:lpstr>
      <vt:lpstr>Times New Roman</vt:lpstr>
      <vt:lpstr>Wingdings</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COMM SANTE</dc:creator>
  <cp:lastModifiedBy>DESHORS Guillaume</cp:lastModifiedBy>
  <cp:revision>37</cp:revision>
  <cp:lastPrinted>2022-09-06T14:11:34Z</cp:lastPrinted>
  <dcterms:created xsi:type="dcterms:W3CDTF">2020-12-16T18:30:32Z</dcterms:created>
  <dcterms:modified xsi:type="dcterms:W3CDTF">2022-09-13T09:57:43Z</dcterms:modified>
</cp:coreProperties>
</file>