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62" r:id="rId3"/>
    <p:sldId id="296" r:id="rId4"/>
    <p:sldId id="257" r:id="rId5"/>
    <p:sldId id="258" r:id="rId6"/>
    <p:sldId id="259" r:id="rId7"/>
    <p:sldId id="293" r:id="rId8"/>
    <p:sldId id="295" r:id="rId9"/>
    <p:sldId id="282" r:id="rId10"/>
    <p:sldId id="285" r:id="rId11"/>
    <p:sldId id="287" r:id="rId12"/>
    <p:sldId id="260"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356" autoAdjust="0"/>
  </p:normalViewPr>
  <p:slideViewPr>
    <p:cSldViewPr snapToGrid="0">
      <p:cViewPr varScale="1">
        <p:scale>
          <a:sx n="48" d="100"/>
          <a:sy n="48" d="100"/>
        </p:scale>
        <p:origin x="129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AC4AD22-BAD0-4EC7-9584-1B8BF20F5E10}" type="datetimeFigureOut">
              <a:rPr lang="fr-FR" smtClean="0"/>
              <a:t>29/11/2024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5D6464F-2D8D-4878-BBAC-67B34C55D4F2}" type="slidenum">
              <a:rPr lang="fr-FR" smtClean="0"/>
              <a:t>‹N°›</a:t>
            </a:fld>
            <a:endParaRPr lang="fr-FR"/>
          </a:p>
        </p:txBody>
      </p:sp>
    </p:spTree>
    <p:extLst>
      <p:ext uri="{BB962C8B-B14F-4D97-AF65-F5344CB8AC3E}">
        <p14:creationId xmlns:p14="http://schemas.microsoft.com/office/powerpoint/2010/main" val="1779697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Très bien / attention a ce que les différents slides sur vos appuis et missions ne soient pas trop redondants – celui est très clair et concret – peut </a:t>
            </a:r>
            <a:r>
              <a:rPr lang="fr-FR" dirty="0" err="1"/>
              <a:t>etre</a:t>
            </a:r>
            <a:r>
              <a:rPr lang="fr-FR" dirty="0"/>
              <a:t> passer rapidement sur certains slides précédents </a:t>
            </a:r>
            <a:r>
              <a:rPr lang="fr-FR" dirty="0" err="1"/>
              <a:t>pr</a:t>
            </a:r>
            <a:r>
              <a:rPr lang="fr-FR" dirty="0"/>
              <a:t> arriver directement sur celui-ci </a:t>
            </a:r>
          </a:p>
        </p:txBody>
      </p:sp>
      <p:sp>
        <p:nvSpPr>
          <p:cNvPr id="4" name="Espace réservé du numéro de diapositive 3"/>
          <p:cNvSpPr>
            <a:spLocks noGrp="1"/>
          </p:cNvSpPr>
          <p:nvPr>
            <p:ph type="sldNum" sz="quarter" idx="5"/>
          </p:nvPr>
        </p:nvSpPr>
        <p:spPr/>
        <p:txBody>
          <a:bodyPr/>
          <a:lstStyle/>
          <a:p>
            <a:fld id="{55D6464F-2D8D-4878-BBAC-67B34C55D4F2}" type="slidenum">
              <a:rPr lang="fr-FR" smtClean="0"/>
              <a:t>7</a:t>
            </a:fld>
            <a:endParaRPr lang="fr-FR"/>
          </a:p>
        </p:txBody>
      </p:sp>
    </p:spTree>
    <p:extLst>
      <p:ext uri="{BB962C8B-B14F-4D97-AF65-F5344CB8AC3E}">
        <p14:creationId xmlns:p14="http://schemas.microsoft.com/office/powerpoint/2010/main" val="374822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Peut-etre</a:t>
            </a:r>
            <a:r>
              <a:rPr lang="fr-FR" dirty="0"/>
              <a:t> passer rapidement avant sur vos missions pour rentrer dans ces aspects concrets </a:t>
            </a:r>
            <a:br>
              <a:rPr lang="fr-FR" dirty="0"/>
            </a:br>
            <a:r>
              <a:rPr lang="fr-FR" dirty="0"/>
              <a:t>Je pense qu’il faudrait voir comment on peut les faire réagir en direct pour que vous puissiez rentrer si besoin plus </a:t>
            </a:r>
            <a:r>
              <a:rPr lang="fr-FR" dirty="0" err="1"/>
              <a:t>ds</a:t>
            </a:r>
            <a:r>
              <a:rPr lang="fr-FR" dirty="0"/>
              <a:t> le détail au gré de leurs questions / choix sur ces différentes questions excepté sur le conventionnement </a:t>
            </a:r>
          </a:p>
        </p:txBody>
      </p:sp>
      <p:sp>
        <p:nvSpPr>
          <p:cNvPr id="4" name="Espace réservé du numéro de diapositive 3"/>
          <p:cNvSpPr>
            <a:spLocks noGrp="1"/>
          </p:cNvSpPr>
          <p:nvPr>
            <p:ph type="sldNum" sz="quarter" idx="5"/>
          </p:nvPr>
        </p:nvSpPr>
        <p:spPr/>
        <p:txBody>
          <a:bodyPr/>
          <a:lstStyle/>
          <a:p>
            <a:fld id="{55D6464F-2D8D-4878-BBAC-67B34C55D4F2}" type="slidenum">
              <a:rPr lang="fr-FR" smtClean="0"/>
              <a:t>8</a:t>
            </a:fld>
            <a:endParaRPr lang="fr-FR"/>
          </a:p>
        </p:txBody>
      </p:sp>
    </p:spTree>
    <p:extLst>
      <p:ext uri="{BB962C8B-B14F-4D97-AF65-F5344CB8AC3E}">
        <p14:creationId xmlns:p14="http://schemas.microsoft.com/office/powerpoint/2010/main" val="2109603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Rappeler que le cadre de la plate forme nécessite d’</a:t>
            </a:r>
            <a:r>
              <a:rPr lang="fr-FR" dirty="0" err="1"/>
              <a:t>etre</a:t>
            </a:r>
            <a:r>
              <a:rPr lang="fr-FR" dirty="0"/>
              <a:t> très rigoureux </a:t>
            </a:r>
            <a:r>
              <a:rPr lang="fr-FR" dirty="0" err="1"/>
              <a:t>pr</a:t>
            </a:r>
            <a:r>
              <a:rPr lang="fr-FR" dirty="0"/>
              <a:t> remplir sa demande </a:t>
            </a:r>
          </a:p>
        </p:txBody>
      </p:sp>
      <p:sp>
        <p:nvSpPr>
          <p:cNvPr id="4" name="Espace réservé du numéro de diapositive 3"/>
          <p:cNvSpPr>
            <a:spLocks noGrp="1"/>
          </p:cNvSpPr>
          <p:nvPr>
            <p:ph type="sldNum" sz="quarter" idx="5"/>
          </p:nvPr>
        </p:nvSpPr>
        <p:spPr/>
        <p:txBody>
          <a:bodyPr/>
          <a:lstStyle/>
          <a:p>
            <a:fld id="{55D6464F-2D8D-4878-BBAC-67B34C55D4F2}" type="slidenum">
              <a:rPr lang="fr-FR" smtClean="0"/>
              <a:t>11</a:t>
            </a:fld>
            <a:endParaRPr lang="fr-FR"/>
          </a:p>
        </p:txBody>
      </p:sp>
    </p:spTree>
    <p:extLst>
      <p:ext uri="{BB962C8B-B14F-4D97-AF65-F5344CB8AC3E}">
        <p14:creationId xmlns:p14="http://schemas.microsoft.com/office/powerpoint/2010/main" val="3941218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63D7ABC-A64C-46F9-AFDB-B1D962D84255}"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77E5CF3-876F-4F69-9836-4E932C54940D}"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77941A4-476D-45F3-BECE-92B49CAB2D7A}"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B05961C-4063-4B79-8AE1-AF79A750A970}"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8C33103-F939-4E79-91EB-33FD833798BB}"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C5401D7-0BE0-40D0-AD5C-FD5ED3C48F1D}"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E2FE034-EBF0-4F0C-BDBE-C47A1DB5C7AC}"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85813E-7210-4AC9-B39C-E69CC22C938E}"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1175B9D-34A9-44AD-BC5A-EF8BD9D072CE}"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263A3A0-89CF-468A-8BF1-08A3B3215023}" type="datetime1">
              <a:rPr lang="en-US" smtClean="0"/>
              <a:t>11/29/2024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56B6FBE-F3AF-4015-BF7A-EDC01B6BBC15}" type="datetime1">
              <a:rPr lang="en-US" smtClean="0"/>
              <a:t>11/29/2024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B04EA95-841B-4C76-BD59-6389BF8D9FD0}" type="datetime1">
              <a:rPr lang="en-US" smtClean="0"/>
              <a:t>11/29/2024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7D0CB6D-A1CD-4AC6-A111-A66105918915}" type="datetime1">
              <a:rPr lang="en-US" smtClean="0"/>
              <a:t>11/29/2024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B2461-4258-4003-B446-1C8CD4BAE42F}" type="datetime1">
              <a:rPr lang="en-US" smtClean="0"/>
              <a:t>11/29/2024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578B47F-A5A0-44A4-B42E-7B67BB1810D6}" type="datetime1">
              <a:rPr lang="en-US" smtClean="0"/>
              <a:t>11/29/2024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D826B759-E67B-4F33-977A-F4AF4CDCD445}" type="datetime1">
              <a:rPr lang="en-US" smtClean="0"/>
              <a:t>11/29/2024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49AFAE-E848-412C-B90F-3D25C8D1CE0F}" type="datetime1">
              <a:rPr lang="en-US" smtClean="0"/>
              <a:t>11/29/2024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
        <p:nvSpPr>
          <p:cNvPr id="8" name="ZoneTexte 7">
            <a:extLst>
              <a:ext uri="{FF2B5EF4-FFF2-40B4-BE49-F238E27FC236}">
                <a16:creationId xmlns:a16="http://schemas.microsoft.com/office/drawing/2014/main" id="{F2BBC5A8-6FC4-8324-A726-B6C21BECFF6F}"/>
              </a:ext>
            </a:extLst>
          </p:cNvPr>
          <p:cNvSpPr txBox="1"/>
          <p:nvPr userDrawn="1">
            <p:extLst>
              <p:ext uri="{1162E1C5-73C7-4A58-AE30-91384D911F3F}">
                <p184:classification xmlns:p184="http://schemas.microsoft.com/office/powerpoint/2018/4/main" val="ftr"/>
              </p:ext>
            </p:extLst>
          </p:nvPr>
        </p:nvSpPr>
        <p:spPr>
          <a:xfrm>
            <a:off x="63500" y="6642100"/>
            <a:ext cx="407988" cy="152400"/>
          </a:xfrm>
          <a:prstGeom prst="rect">
            <a:avLst/>
          </a:prstGeom>
        </p:spPr>
        <p:txBody>
          <a:bodyPr horzOverflow="overflow" lIns="0" tIns="0" rIns="0" bIns="0">
            <a:spAutoFit/>
          </a:bodyPr>
          <a:lstStyle/>
          <a:p>
            <a:pPr algn="l"/>
            <a:r>
              <a:rPr lang="fr-FR" sz="1000">
                <a:solidFill>
                  <a:srgbClr val="FF0000"/>
                </a:solidFill>
                <a:latin typeface="Calibri" panose="020F0502020204030204" pitchFamily="34" charset="0"/>
                <a:ea typeface="Calibri" panose="020F0502020204030204" pitchFamily="34" charset="0"/>
                <a:cs typeface="Calibri" panose="020F0502020204030204" pitchFamily="34" charset="0"/>
              </a:rPr>
              <a:t>Interne</a:t>
            </a:r>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1.emf"/><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hyperlink" Target="mailto:referent-handicap-mutualise.nouvelle-aquitaine@ch-libourne.fr" TargetMode="Externa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emf"/><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hf.fr/en-regions/nouvelle-aquitaine/nos-actualites/fiphfp-presentation-du-referent-handicap-mutualise-nouvelle-aquitai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DD5B05-FF68-4F8C-9E40-B40F6FF2736E}"/>
              </a:ext>
            </a:extLst>
          </p:cNvPr>
          <p:cNvSpPr>
            <a:spLocks noGrp="1"/>
          </p:cNvSpPr>
          <p:nvPr>
            <p:ph type="ctrTitle"/>
          </p:nvPr>
        </p:nvSpPr>
        <p:spPr>
          <a:xfrm>
            <a:off x="1528232" y="1960734"/>
            <a:ext cx="8428568" cy="2270841"/>
          </a:xfrm>
        </p:spPr>
        <p:txBody>
          <a:bodyPr/>
          <a:lstStyle/>
          <a:p>
            <a:pPr marR="0" algn="ctr" rtl="0"/>
            <a:r>
              <a:rPr lang="fr-FR" sz="3600" b="1" dirty="0">
                <a:solidFill>
                  <a:schemeClr val="accent2"/>
                </a:solidFill>
                <a:latin typeface="Arial" panose="020B0604020202020204" pitchFamily="34" charset="0"/>
                <a:cs typeface="Arial" panose="020B0604020202020204" pitchFamily="34" charset="0"/>
              </a:rPr>
              <a:t>L</a:t>
            </a:r>
            <a:r>
              <a:rPr lang="fr-FR" sz="3600" b="1" i="0" u="none" strike="noStrike" baseline="0" dirty="0">
                <a:solidFill>
                  <a:schemeClr val="accent2"/>
                </a:solidFill>
                <a:latin typeface="Arial" panose="020B0604020202020204" pitchFamily="34" charset="0"/>
                <a:cs typeface="Arial" panose="020B0604020202020204" pitchFamily="34" charset="0"/>
              </a:rPr>
              <a:t>a Référente Handicap Mutualisée Nouvelle Aquitaine</a:t>
            </a:r>
            <a:br>
              <a:rPr lang="fr-FR" sz="2400" b="1" i="0" u="none" strike="noStrike" baseline="0" dirty="0">
                <a:solidFill>
                  <a:schemeClr val="accent2"/>
                </a:solidFill>
                <a:latin typeface="Arial" panose="020B0604020202020204" pitchFamily="34" charset="0"/>
                <a:cs typeface="Arial" panose="020B0604020202020204" pitchFamily="34" charset="0"/>
              </a:rPr>
            </a:br>
            <a:br>
              <a:rPr lang="fr-FR" sz="2400" b="1" i="0" u="none" strike="noStrike" baseline="0" dirty="0">
                <a:solidFill>
                  <a:schemeClr val="accent2"/>
                </a:solidFill>
                <a:latin typeface="Arial" panose="020B0604020202020204" pitchFamily="34" charset="0"/>
                <a:cs typeface="Arial" panose="020B0604020202020204" pitchFamily="34" charset="0"/>
              </a:rPr>
            </a:br>
            <a:r>
              <a:rPr lang="fr-FR" sz="1200" b="1" i="1" dirty="0">
                <a:solidFill>
                  <a:schemeClr val="accent2"/>
                </a:solidFill>
                <a:latin typeface="Arial" panose="020B0604020202020204" pitchFamily="34" charset="0"/>
                <a:cs typeface="Arial" panose="020B0604020202020204" pitchFamily="34" charset="0"/>
              </a:rPr>
              <a:t>29 novembre </a:t>
            </a:r>
            <a:r>
              <a:rPr lang="fr-FR" sz="1200" b="1" i="1" u="none" strike="noStrike" baseline="0" dirty="0">
                <a:solidFill>
                  <a:schemeClr val="accent2"/>
                </a:solidFill>
                <a:latin typeface="Arial" panose="020B0604020202020204" pitchFamily="34" charset="0"/>
                <a:cs typeface="Arial" panose="020B0604020202020204" pitchFamily="34" charset="0"/>
              </a:rPr>
              <a:t>2024</a:t>
            </a:r>
            <a:endParaRPr lang="fr-FR" sz="1200" i="1" dirty="0">
              <a:solidFill>
                <a:schemeClr val="accent2"/>
              </a:solidFill>
              <a:latin typeface="Arial" panose="020B0604020202020204" pitchFamily="34" charset="0"/>
              <a:cs typeface="Arial" panose="020B0604020202020204" pitchFamily="34" charset="0"/>
            </a:endParaRPr>
          </a:p>
        </p:txBody>
      </p:sp>
      <p:sp>
        <p:nvSpPr>
          <p:cNvPr id="3" name="Sous-titre 2">
            <a:extLst>
              <a:ext uri="{FF2B5EF4-FFF2-40B4-BE49-F238E27FC236}">
                <a16:creationId xmlns:a16="http://schemas.microsoft.com/office/drawing/2014/main" id="{39954D0D-F428-4275-B408-AE1FCBAED91E}"/>
              </a:ext>
            </a:extLst>
          </p:cNvPr>
          <p:cNvSpPr>
            <a:spLocks noGrp="1"/>
          </p:cNvSpPr>
          <p:nvPr>
            <p:ph type="subTitle" idx="1"/>
          </p:nvPr>
        </p:nvSpPr>
        <p:spPr>
          <a:xfrm>
            <a:off x="2819401" y="4308477"/>
            <a:ext cx="5393266" cy="2270840"/>
          </a:xfrm>
        </p:spPr>
        <p:txBody>
          <a:bodyPr>
            <a:noAutofit/>
          </a:bodyPr>
          <a:lstStyle/>
          <a:p>
            <a:pPr algn="ctr"/>
            <a:endParaRPr lang="fr-FR" sz="140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endParaRPr>
          </a:p>
          <a:p>
            <a:pPr marR="0" algn="ctr" rtl="0"/>
            <a:r>
              <a:rPr lang="fr-FR" sz="1400" b="1" i="0"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rPr>
              <a:t>Magali DOUMECHE</a:t>
            </a:r>
          </a:p>
          <a:p>
            <a:pPr marR="0" algn="ctr" rtl="0"/>
            <a:r>
              <a:rPr lang="fr-FR" sz="1400" b="0" i="1"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rPr>
              <a:t>Référente Handicap mutualisée Nouvelle Aquitaine</a:t>
            </a:r>
          </a:p>
          <a:p>
            <a:pPr marR="0" algn="ctr" rtl="0"/>
            <a:r>
              <a:rPr lang="fr-FR" sz="1400" b="1" i="0"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rPr>
              <a:t>mobile 06 75 17 52 71 </a:t>
            </a:r>
          </a:p>
          <a:p>
            <a:pPr marR="0" algn="ctr" rtl="0"/>
            <a:r>
              <a:rPr lang="fr-FR" sz="1400" b="0" i="1" u="sng"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referent-handicap-mutualise.nouvelle-aquitaine@ch-libourne.fr</a:t>
            </a:r>
            <a:endParaRPr lang="fr-FR" sz="1400" b="0" i="1"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endParaRPr>
          </a:p>
          <a:p>
            <a:pPr marR="0" algn="ctr" rtl="0"/>
            <a:endParaRPr lang="fr-FR" sz="1400" b="0" i="0"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endParaRPr>
          </a:p>
          <a:p>
            <a:pPr marR="0" algn="ctr" rtl="0"/>
            <a:endParaRPr lang="fr-FR" sz="1400" b="0" i="0" u="none" strike="noStrike" baseline="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endParaRPr>
          </a:p>
          <a:p>
            <a:pPr algn="ctr"/>
            <a:endParaRPr lang="fr-FR" sz="140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endParaRPr>
          </a:p>
          <a:p>
            <a:pPr algn="ctr"/>
            <a:endParaRPr lang="fr-FR" sz="1400" dirty="0">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4106" name="Image 79">
            <a:extLst>
              <a:ext uri="{FF2B5EF4-FFF2-40B4-BE49-F238E27FC236}">
                <a16:creationId xmlns:a16="http://schemas.microsoft.com/office/drawing/2014/main" id="{DE6963CA-D8CE-42A8-9DB9-B8C112E6C6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6118" t="7312" r="27238" b="12239"/>
          <a:stretch>
            <a:fillRect/>
          </a:stretch>
        </p:blipFill>
        <p:spPr bwMode="auto">
          <a:xfrm>
            <a:off x="685512" y="1479935"/>
            <a:ext cx="502227" cy="441614"/>
          </a:xfrm>
          <a:prstGeom prst="rect">
            <a:avLst/>
          </a:prstGeom>
          <a:noFill/>
          <a:extLst>
            <a:ext uri="{909E8E84-426E-40DD-AFC4-6F175D3DCCD1}">
              <a14:hiddenFill xmlns:a14="http://schemas.microsoft.com/office/drawing/2010/main">
                <a:solidFill>
                  <a:srgbClr val="FFFFFF"/>
                </a:solidFill>
              </a14:hiddenFill>
            </a:ext>
          </a:extLst>
        </p:spPr>
      </p:pic>
      <p:pic>
        <p:nvPicPr>
          <p:cNvPr id="4105" name="Image 80">
            <a:extLst>
              <a:ext uri="{FF2B5EF4-FFF2-40B4-BE49-F238E27FC236}">
                <a16:creationId xmlns:a16="http://schemas.microsoft.com/office/drawing/2014/main" id="{68B30110-119D-4072-8E0E-539498E8A6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1943630"/>
            <a:ext cx="552450" cy="485775"/>
          </a:xfrm>
          <a:prstGeom prst="rect">
            <a:avLst/>
          </a:prstGeom>
          <a:noFill/>
          <a:extLst>
            <a:ext uri="{909E8E84-426E-40DD-AFC4-6F175D3DCCD1}">
              <a14:hiddenFill xmlns:a14="http://schemas.microsoft.com/office/drawing/2010/main">
                <a:solidFill>
                  <a:srgbClr val="FFFFFF"/>
                </a:solidFill>
              </a14:hiddenFill>
            </a:ext>
          </a:extLst>
        </p:spPr>
      </p:pic>
      <p:pic>
        <p:nvPicPr>
          <p:cNvPr id="4104" name="Image 81">
            <a:extLst>
              <a:ext uri="{FF2B5EF4-FFF2-40B4-BE49-F238E27FC236}">
                <a16:creationId xmlns:a16="http://schemas.microsoft.com/office/drawing/2014/main" id="{7027D424-7001-4754-B07E-D91ABAF080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400" y="2429405"/>
            <a:ext cx="466725" cy="447675"/>
          </a:xfrm>
          <a:prstGeom prst="rect">
            <a:avLst/>
          </a:prstGeom>
          <a:noFill/>
          <a:extLst>
            <a:ext uri="{909E8E84-426E-40DD-AFC4-6F175D3DCCD1}">
              <a14:hiddenFill xmlns:a14="http://schemas.microsoft.com/office/drawing/2010/main">
                <a:solidFill>
                  <a:srgbClr val="FFFFFF"/>
                </a:solidFill>
              </a14:hiddenFill>
            </a:ext>
          </a:extLst>
        </p:spPr>
      </p:pic>
      <p:pic>
        <p:nvPicPr>
          <p:cNvPr id="4103" name="Image 82">
            <a:extLst>
              <a:ext uri="{FF2B5EF4-FFF2-40B4-BE49-F238E27FC236}">
                <a16:creationId xmlns:a16="http://schemas.microsoft.com/office/drawing/2014/main" id="{E20DFA0E-9FB5-4B9B-8D51-CD5145962E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 y="2877080"/>
            <a:ext cx="571500" cy="438150"/>
          </a:xfrm>
          <a:prstGeom prst="rect">
            <a:avLst/>
          </a:prstGeom>
          <a:noFill/>
          <a:extLst>
            <a:ext uri="{909E8E84-426E-40DD-AFC4-6F175D3DCCD1}">
              <a14:hiddenFill xmlns:a14="http://schemas.microsoft.com/office/drawing/2010/main">
                <a:solidFill>
                  <a:srgbClr val="FFFFFF"/>
                </a:solidFill>
              </a14:hiddenFill>
            </a:ext>
          </a:extLst>
        </p:spPr>
      </p:pic>
      <p:pic>
        <p:nvPicPr>
          <p:cNvPr id="4102" name="Image 84">
            <a:extLst>
              <a:ext uri="{FF2B5EF4-FFF2-40B4-BE49-F238E27FC236}">
                <a16:creationId xmlns:a16="http://schemas.microsoft.com/office/drawing/2014/main" id="{AFB4EBA7-33BB-44E5-B963-29B702E2676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0400" y="3315230"/>
            <a:ext cx="571500" cy="419100"/>
          </a:xfrm>
          <a:prstGeom prst="rect">
            <a:avLst/>
          </a:prstGeom>
          <a:noFill/>
          <a:extLst>
            <a:ext uri="{909E8E84-426E-40DD-AFC4-6F175D3DCCD1}">
              <a14:hiddenFill xmlns:a14="http://schemas.microsoft.com/office/drawing/2010/main">
                <a:solidFill>
                  <a:srgbClr val="FFFFFF"/>
                </a:solidFill>
              </a14:hiddenFill>
            </a:ext>
          </a:extLst>
        </p:spPr>
      </p:pic>
      <p:pic>
        <p:nvPicPr>
          <p:cNvPr id="4101" name="Image 86">
            <a:extLst>
              <a:ext uri="{FF2B5EF4-FFF2-40B4-BE49-F238E27FC236}">
                <a16:creationId xmlns:a16="http://schemas.microsoft.com/office/drawing/2014/main" id="{B05E3C40-EE12-4E26-941B-311DB0223A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0400" y="3734330"/>
            <a:ext cx="552450" cy="5238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Image 85">
            <a:extLst>
              <a:ext uri="{FF2B5EF4-FFF2-40B4-BE49-F238E27FC236}">
                <a16:creationId xmlns:a16="http://schemas.microsoft.com/office/drawing/2014/main" id="{0B8E7E00-3302-4601-8B37-F98F5D921CE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0399" y="4258205"/>
            <a:ext cx="552449" cy="523875"/>
          </a:xfrm>
          <a:prstGeom prst="rect">
            <a:avLst/>
          </a:prstGeom>
          <a:noFill/>
          <a:extLst>
            <a:ext uri="{909E8E84-426E-40DD-AFC4-6F175D3DCCD1}">
              <a14:hiddenFill xmlns:a14="http://schemas.microsoft.com/office/drawing/2010/main">
                <a:solidFill>
                  <a:srgbClr val="FFFFFF"/>
                </a:solidFill>
              </a14:hiddenFill>
            </a:ext>
          </a:extLst>
        </p:spPr>
      </p:pic>
      <p:pic>
        <p:nvPicPr>
          <p:cNvPr id="4099" name="Image 87">
            <a:extLst>
              <a:ext uri="{FF2B5EF4-FFF2-40B4-BE49-F238E27FC236}">
                <a16:creationId xmlns:a16="http://schemas.microsoft.com/office/drawing/2014/main" id="{676511A4-36EF-4CC3-B0A3-031837A7A03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l="25574" t="12915" r="23283" b="15129"/>
          <a:stretch>
            <a:fillRect/>
          </a:stretch>
        </p:blipFill>
        <p:spPr bwMode="auto">
          <a:xfrm>
            <a:off x="660400" y="4782080"/>
            <a:ext cx="552448" cy="485775"/>
          </a:xfrm>
          <a:prstGeom prst="rect">
            <a:avLst/>
          </a:prstGeom>
          <a:noFill/>
          <a:extLst>
            <a:ext uri="{909E8E84-426E-40DD-AFC4-6F175D3DCCD1}">
              <a14:hiddenFill xmlns:a14="http://schemas.microsoft.com/office/drawing/2010/main">
                <a:solidFill>
                  <a:srgbClr val="FFFFFF"/>
                </a:solidFill>
              </a14:hiddenFill>
            </a:ext>
          </a:extLst>
        </p:spPr>
      </p:pic>
      <p:pic>
        <p:nvPicPr>
          <p:cNvPr id="4098" name="Image 88">
            <a:extLst>
              <a:ext uri="{FF2B5EF4-FFF2-40B4-BE49-F238E27FC236}">
                <a16:creationId xmlns:a16="http://schemas.microsoft.com/office/drawing/2014/main" id="{B187726C-5220-4331-9016-BB05F99A2BF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2331" t="7518" r="25565" b="11653"/>
          <a:stretch>
            <a:fillRect/>
          </a:stretch>
        </p:blipFill>
        <p:spPr bwMode="auto">
          <a:xfrm>
            <a:off x="660399" y="5267855"/>
            <a:ext cx="466725" cy="533400"/>
          </a:xfrm>
          <a:prstGeom prst="rect">
            <a:avLst/>
          </a:prstGeom>
          <a:noFill/>
          <a:extLst>
            <a:ext uri="{909E8E84-426E-40DD-AFC4-6F175D3DCCD1}">
              <a14:hiddenFill xmlns:a14="http://schemas.microsoft.com/office/drawing/2010/main">
                <a:solidFill>
                  <a:srgbClr val="FFFFFF"/>
                </a:solidFill>
              </a14:hiddenFill>
            </a:ext>
          </a:extLst>
        </p:spPr>
      </p:pic>
      <p:pic>
        <p:nvPicPr>
          <p:cNvPr id="4097" name="Image 89">
            <a:extLst>
              <a:ext uri="{FF2B5EF4-FFF2-40B4-BE49-F238E27FC236}">
                <a16:creationId xmlns:a16="http://schemas.microsoft.com/office/drawing/2014/main" id="{EEE8E428-FC3B-42C7-AE83-8EECE376B43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414" t="11566" r="33228" b="16669"/>
          <a:stretch>
            <a:fillRect/>
          </a:stretch>
        </p:blipFill>
        <p:spPr bwMode="auto">
          <a:xfrm>
            <a:off x="660399" y="5847587"/>
            <a:ext cx="466724" cy="5048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1">
            <a:extLst>
              <a:ext uri="{FF2B5EF4-FFF2-40B4-BE49-F238E27FC236}">
                <a16:creationId xmlns:a16="http://schemas.microsoft.com/office/drawing/2014/main" id="{7E0A5E8E-5BC9-4567-AC42-223722820728}"/>
              </a:ext>
            </a:extLst>
          </p:cNvPr>
          <p:cNvSpPr>
            <a:spLocks noChangeArrowheads="1"/>
          </p:cNvSpPr>
          <p:nvPr/>
        </p:nvSpPr>
        <p:spPr bwMode="auto">
          <a:xfrm>
            <a:off x="660400" y="101970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5" name="Image 4">
            <a:extLst>
              <a:ext uri="{FF2B5EF4-FFF2-40B4-BE49-F238E27FC236}">
                <a16:creationId xmlns:a16="http://schemas.microsoft.com/office/drawing/2014/main" id="{DF4AFBE6-88EE-497F-AC78-D0203452E8D4}"/>
              </a:ext>
            </a:extLst>
          </p:cNvPr>
          <p:cNvPicPr>
            <a:picLocks noChangeAspect="1"/>
          </p:cNvPicPr>
          <p:nvPr/>
        </p:nvPicPr>
        <p:blipFill>
          <a:blip r:embed="rId13"/>
          <a:stretch>
            <a:fillRect/>
          </a:stretch>
        </p:blipFill>
        <p:spPr>
          <a:xfrm>
            <a:off x="6829954" y="250624"/>
            <a:ext cx="885825" cy="523875"/>
          </a:xfrm>
          <a:prstGeom prst="rect">
            <a:avLst/>
          </a:prstGeom>
        </p:spPr>
      </p:pic>
      <p:pic>
        <p:nvPicPr>
          <p:cNvPr id="8" name="Image 7">
            <a:extLst>
              <a:ext uri="{FF2B5EF4-FFF2-40B4-BE49-F238E27FC236}">
                <a16:creationId xmlns:a16="http://schemas.microsoft.com/office/drawing/2014/main" id="{E7525F86-4C51-4A5C-81DE-3F88202E8231}"/>
              </a:ext>
            </a:extLst>
          </p:cNvPr>
          <p:cNvPicPr>
            <a:picLocks noChangeAspect="1"/>
          </p:cNvPicPr>
          <p:nvPr/>
        </p:nvPicPr>
        <p:blipFill>
          <a:blip r:embed="rId14"/>
          <a:stretch>
            <a:fillRect/>
          </a:stretch>
        </p:blipFill>
        <p:spPr>
          <a:xfrm>
            <a:off x="5080972" y="250624"/>
            <a:ext cx="619125" cy="666750"/>
          </a:xfrm>
          <a:prstGeom prst="rect">
            <a:avLst/>
          </a:prstGeom>
        </p:spPr>
      </p:pic>
      <p:pic>
        <p:nvPicPr>
          <p:cNvPr id="10" name="Image 9">
            <a:extLst>
              <a:ext uri="{FF2B5EF4-FFF2-40B4-BE49-F238E27FC236}">
                <a16:creationId xmlns:a16="http://schemas.microsoft.com/office/drawing/2014/main" id="{E73B6708-1939-4547-AA3E-4A6A6EAE15D5}"/>
              </a:ext>
            </a:extLst>
          </p:cNvPr>
          <p:cNvPicPr>
            <a:picLocks noChangeAspect="1"/>
          </p:cNvPicPr>
          <p:nvPr/>
        </p:nvPicPr>
        <p:blipFill>
          <a:blip r:embed="rId15"/>
          <a:stretch>
            <a:fillRect/>
          </a:stretch>
        </p:blipFill>
        <p:spPr>
          <a:xfrm>
            <a:off x="2693815" y="291043"/>
            <a:ext cx="1257300" cy="742950"/>
          </a:xfrm>
          <a:prstGeom prst="rect">
            <a:avLst/>
          </a:prstGeom>
        </p:spPr>
      </p:pic>
      <p:sp>
        <p:nvSpPr>
          <p:cNvPr id="7" name="Espace réservé du numéro de diapositive 6">
            <a:extLst>
              <a:ext uri="{FF2B5EF4-FFF2-40B4-BE49-F238E27FC236}">
                <a16:creationId xmlns:a16="http://schemas.microsoft.com/office/drawing/2014/main" id="{D179F8D7-62A0-4F7B-A7E6-292EA580D07E}"/>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193785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2365E-F2E9-4F1A-8CD3-8EF6D7517BDD}"/>
              </a:ext>
            </a:extLst>
          </p:cNvPr>
          <p:cNvSpPr>
            <a:spLocks noGrp="1"/>
          </p:cNvSpPr>
          <p:nvPr>
            <p:ph type="title"/>
          </p:nvPr>
        </p:nvSpPr>
        <p:spPr>
          <a:xfrm>
            <a:off x="677334" y="609600"/>
            <a:ext cx="8596668" cy="555812"/>
          </a:xfrm>
        </p:spPr>
        <p:txBody>
          <a:bodyPr>
            <a:normAutofit fontScale="90000"/>
          </a:bodyPr>
          <a:lstStyle/>
          <a:p>
            <a:r>
              <a:rPr lang="fr-FR" sz="2400" dirty="0">
                <a:solidFill>
                  <a:srgbClr val="00B0F0"/>
                </a:solidFill>
                <a:latin typeface="Tahoma" panose="020B0604030504040204" pitchFamily="34" charset="0"/>
                <a:ea typeface="Tahoma" panose="020B0604030504040204" pitchFamily="34" charset="0"/>
                <a:cs typeface="Tahoma" panose="020B0604030504040204" pitchFamily="34" charset="0"/>
              </a:rPr>
              <a:t>Quelques situations rencontrées par les établissements</a:t>
            </a:r>
            <a:br>
              <a:rPr lang="fr-FR" sz="2400" dirty="0">
                <a:latin typeface="Tahoma" panose="020B0604030504040204" pitchFamily="34" charset="0"/>
                <a:ea typeface="Tahoma" panose="020B0604030504040204" pitchFamily="34" charset="0"/>
                <a:cs typeface="Tahoma" panose="020B0604030504040204" pitchFamily="34" charset="0"/>
              </a:rPr>
            </a:br>
            <a:endParaRPr lang="fr-FR" sz="2400" dirty="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a:extLst>
              <a:ext uri="{FF2B5EF4-FFF2-40B4-BE49-F238E27FC236}">
                <a16:creationId xmlns:a16="http://schemas.microsoft.com/office/drawing/2014/main" id="{C82FDA85-9753-48B4-AB60-FD8714348745}"/>
              </a:ext>
            </a:extLst>
          </p:cNvPr>
          <p:cNvSpPr>
            <a:spLocks noGrp="1"/>
          </p:cNvSpPr>
          <p:nvPr>
            <p:ph idx="1"/>
          </p:nvPr>
        </p:nvSpPr>
        <p:spPr>
          <a:xfrm>
            <a:off x="94628" y="1066799"/>
            <a:ext cx="10340290" cy="4682400"/>
          </a:xfrm>
        </p:spPr>
        <p:txBody>
          <a:bodyPr>
            <a:normAutofit fontScale="92500"/>
          </a:bodyPr>
          <a:lstStyle/>
          <a:p>
            <a:pPr marR="0" algn="l" rtl="0"/>
            <a:endParaRPr lang="fr-FR" sz="1100" b="0" i="0" u="none" strike="noStrike" baseline="0" dirty="0">
              <a:solidFill>
                <a:srgbClr val="0070C0"/>
              </a:solidFill>
              <a:latin typeface="Calibri" panose="020F0502020204030204" pitchFamily="34" charset="0"/>
            </a:endParaRPr>
          </a:p>
          <a:p>
            <a:pPr marL="114300" indent="0">
              <a:buNone/>
            </a:pPr>
            <a:r>
              <a:rPr lang="fr-FR" sz="1600" b="1" dirty="0" err="1">
                <a:solidFill>
                  <a:srgbClr val="0070C0"/>
                </a:solidFill>
              </a:rPr>
              <a:t>Ehpad</a:t>
            </a:r>
            <a:r>
              <a:rPr lang="fr-FR" sz="1600" b="1" dirty="0">
                <a:solidFill>
                  <a:srgbClr val="0070C0"/>
                </a:solidFill>
              </a:rPr>
              <a:t>, 30 salariés, milieu rural</a:t>
            </a:r>
          </a:p>
          <a:p>
            <a:pPr marL="800100" lvl="1">
              <a:buFont typeface="Wingdings" panose="05000000000000000000" pitchFamily="2" charset="2"/>
              <a:buChar char="q"/>
            </a:pPr>
            <a:r>
              <a:rPr lang="fr-FR" dirty="0">
                <a:solidFill>
                  <a:srgbClr val="0070C0"/>
                </a:solidFill>
              </a:rPr>
              <a:t>Ils viennent de recevoir la notification de la part du </a:t>
            </a:r>
            <a:r>
              <a:rPr lang="fr-FR" dirty="0" err="1">
                <a:solidFill>
                  <a:srgbClr val="0070C0"/>
                </a:solidFill>
              </a:rPr>
              <a:t>Fiphfp</a:t>
            </a:r>
            <a:r>
              <a:rPr lang="fr-FR" dirty="0">
                <a:solidFill>
                  <a:srgbClr val="0070C0"/>
                </a:solidFill>
              </a:rPr>
              <a:t>: 16600 euros </a:t>
            </a:r>
            <a:r>
              <a:rPr lang="fr-FR" dirty="0" err="1">
                <a:solidFill>
                  <a:srgbClr val="0070C0"/>
                </a:solidFill>
              </a:rPr>
              <a:t>dûs</a:t>
            </a:r>
            <a:endParaRPr lang="fr-FR" dirty="0">
              <a:solidFill>
                <a:srgbClr val="0070C0"/>
              </a:solidFill>
            </a:endParaRPr>
          </a:p>
          <a:p>
            <a:pPr marL="800100" lvl="1">
              <a:buFont typeface="Wingdings" panose="05000000000000000000" pitchFamily="2" charset="2"/>
              <a:buChar char="q"/>
            </a:pPr>
            <a:r>
              <a:rPr lang="fr-FR" dirty="0">
                <a:solidFill>
                  <a:srgbClr val="0070C0"/>
                </a:solidFill>
              </a:rPr>
              <a:t>Elle ne comprend pas l’origine de cette somme</a:t>
            </a:r>
          </a:p>
          <a:p>
            <a:pPr marL="800100" lvl="1">
              <a:buFont typeface="Wingdings" panose="05000000000000000000" pitchFamily="2" charset="2"/>
              <a:buChar char="q"/>
            </a:pPr>
            <a:r>
              <a:rPr lang="fr-FR" dirty="0">
                <a:solidFill>
                  <a:srgbClr val="0070C0"/>
                </a:solidFill>
              </a:rPr>
              <a:t>C’est un agent du service RH qui remplit la DOETH, elle n’a pas accès à la plateforme PEPS et ne voit donc pas les tableaux de bord</a:t>
            </a:r>
          </a:p>
          <a:p>
            <a:pPr marL="800100" lvl="1">
              <a:buFont typeface="Wingdings" panose="05000000000000000000" pitchFamily="2" charset="2"/>
              <a:buChar char="q"/>
            </a:pPr>
            <a:r>
              <a:rPr lang="fr-FR" dirty="0">
                <a:solidFill>
                  <a:srgbClr val="0070C0"/>
                </a:solidFill>
              </a:rPr>
              <a:t>L’attachée de direction, nouvellement nommée, n’a aucune idée de ce qu’elle pourrait faire pour « limiter les frais »</a:t>
            </a:r>
          </a:p>
          <a:p>
            <a:pPr marL="800100" lvl="1">
              <a:buFont typeface="Wingdings" panose="05000000000000000000" pitchFamily="2" charset="2"/>
              <a:buChar char="q"/>
            </a:pPr>
            <a:r>
              <a:rPr lang="fr-FR" dirty="0">
                <a:solidFill>
                  <a:srgbClr val="0070C0"/>
                </a:solidFill>
              </a:rPr>
              <a:t>Elle contacte la RHM suite à l’envoi d’un mailing d’information dans l’idée d’avoir une « solution rapide »</a:t>
            </a:r>
          </a:p>
          <a:p>
            <a:pPr marL="800100" lvl="1">
              <a:buFont typeface="Wingdings" panose="05000000000000000000" pitchFamily="2" charset="2"/>
              <a:buChar char="q"/>
            </a:pPr>
            <a:r>
              <a:rPr lang="fr-FR" dirty="0">
                <a:solidFill>
                  <a:srgbClr val="0070C0"/>
                </a:solidFill>
              </a:rPr>
              <a:t>Mon appui, au-delà de l’apport d’outils et d’informations?</a:t>
            </a:r>
          </a:p>
          <a:p>
            <a:pPr marL="1257300" lvl="2" indent="-285750">
              <a:buFont typeface="Wingdings" panose="05000000000000000000" pitchFamily="2" charset="2"/>
              <a:buChar char="Ø"/>
            </a:pPr>
            <a:r>
              <a:rPr lang="fr-FR" sz="1600" dirty="0">
                <a:solidFill>
                  <a:srgbClr val="0070C0"/>
                </a:solidFill>
              </a:rPr>
              <a:t>Accepter de prendre du temps pour s’approprier la politique handicap</a:t>
            </a:r>
          </a:p>
          <a:p>
            <a:pPr marL="1257300" lvl="2" indent="-285750">
              <a:buFont typeface="Wingdings" panose="05000000000000000000" pitchFamily="2" charset="2"/>
              <a:buChar char="Ø"/>
            </a:pPr>
            <a:r>
              <a:rPr lang="fr-FR" sz="1600" dirty="0">
                <a:solidFill>
                  <a:srgbClr val="0070C0"/>
                </a:solidFill>
              </a:rPr>
              <a:t>Accepter de passer d’une vision strictement comptable à une vision RH</a:t>
            </a:r>
          </a:p>
          <a:p>
            <a:pPr marL="1257300" lvl="2" indent="-285750">
              <a:buFont typeface="Wingdings" panose="05000000000000000000" pitchFamily="2" charset="2"/>
              <a:buChar char="Ø"/>
            </a:pPr>
            <a:r>
              <a:rPr lang="fr-FR" sz="1600" dirty="0">
                <a:solidFill>
                  <a:srgbClr val="0070C0"/>
                </a:solidFill>
              </a:rPr>
              <a:t>Prendre le temps d’explorer son environnement et les appuis mobilisables</a:t>
            </a:r>
          </a:p>
          <a:p>
            <a:pPr marL="1257300" lvl="2" indent="-285750">
              <a:buFont typeface="Wingdings" panose="05000000000000000000" pitchFamily="2" charset="2"/>
              <a:buChar char="Ø"/>
            </a:pPr>
            <a:r>
              <a:rPr lang="fr-FR" sz="1600" dirty="0">
                <a:solidFill>
                  <a:srgbClr val="0070C0"/>
                </a:solidFill>
              </a:rPr>
              <a:t>Travailler sur le moyen et le long terme</a:t>
            </a:r>
          </a:p>
          <a:p>
            <a:pPr marL="514350" lvl="1" indent="0">
              <a:buNone/>
            </a:pPr>
            <a:endParaRPr lang="fr-FR" dirty="0">
              <a:solidFill>
                <a:srgbClr val="0070C0"/>
              </a:solidFill>
            </a:endParaRPr>
          </a:p>
          <a:p>
            <a:pPr marL="800100" lvl="1">
              <a:buFont typeface="Wingdings" panose="05000000000000000000" pitchFamily="2" charset="2"/>
              <a:buChar char="Ø"/>
            </a:pPr>
            <a:endParaRPr lang="fr-FR" dirty="0">
              <a:solidFill>
                <a:srgbClr val="0070C0"/>
              </a:solidFill>
            </a:endParaRPr>
          </a:p>
          <a:p>
            <a:pPr marL="114300" indent="0">
              <a:buNone/>
            </a:pPr>
            <a:endParaRPr lang="fr-FR" b="1" dirty="0">
              <a:solidFill>
                <a:srgbClr val="0070C0"/>
              </a:solidFill>
            </a:endParaRPr>
          </a:p>
          <a:p>
            <a:pPr marL="800100" lvl="1">
              <a:buFont typeface="Wingdings" panose="05000000000000000000" pitchFamily="2" charset="2"/>
              <a:buChar char="q"/>
            </a:pPr>
            <a:endParaRPr lang="fr-FR" dirty="0">
              <a:solidFill>
                <a:srgbClr val="0070C0"/>
              </a:solidFill>
            </a:endParaRPr>
          </a:p>
          <a:p>
            <a:pPr marL="800100" lvl="1">
              <a:buFont typeface="Wingdings" panose="05000000000000000000" pitchFamily="2" charset="2"/>
              <a:buChar char="q"/>
            </a:pPr>
            <a:endParaRPr lang="fr-FR" dirty="0">
              <a:solidFill>
                <a:srgbClr val="0070C0"/>
              </a:solidFill>
            </a:endParaRPr>
          </a:p>
          <a:p>
            <a:pPr lvl="2">
              <a:buFont typeface="Arial" panose="020B0604020202020204" pitchFamily="34" charset="0"/>
              <a:buChar char="•"/>
            </a:pPr>
            <a:endParaRPr lang="fr-FR" dirty="0">
              <a:solidFill>
                <a:srgbClr val="0070C0"/>
              </a:solidFill>
            </a:endParaRPr>
          </a:p>
          <a:p>
            <a:pPr lvl="2">
              <a:buFont typeface="Arial" panose="020B0604020202020204" pitchFamily="34" charset="0"/>
              <a:buChar char="•"/>
            </a:pPr>
            <a:endParaRPr lang="fr-FR" dirty="0">
              <a:solidFill>
                <a:srgbClr val="0070C0"/>
              </a:solidFill>
            </a:endParaRPr>
          </a:p>
        </p:txBody>
      </p:sp>
      <p:sp>
        <p:nvSpPr>
          <p:cNvPr id="4" name="Flèche : droite 3">
            <a:extLst>
              <a:ext uri="{FF2B5EF4-FFF2-40B4-BE49-F238E27FC236}">
                <a16:creationId xmlns:a16="http://schemas.microsoft.com/office/drawing/2014/main" id="{5EDE4820-6831-4B62-9737-EFC8E2909F87}"/>
              </a:ext>
            </a:extLst>
          </p:cNvPr>
          <p:cNvSpPr/>
          <p:nvPr/>
        </p:nvSpPr>
        <p:spPr>
          <a:xfrm>
            <a:off x="917662" y="5749199"/>
            <a:ext cx="757938" cy="49086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CF721B8C-0F60-448E-85F8-68B1EB0326D0}"/>
              </a:ext>
            </a:extLst>
          </p:cNvPr>
          <p:cNvSpPr txBox="1"/>
          <p:nvPr/>
        </p:nvSpPr>
        <p:spPr>
          <a:xfrm>
            <a:off x="1880355" y="5749199"/>
            <a:ext cx="7128178" cy="523220"/>
          </a:xfrm>
          <a:prstGeom prst="rect">
            <a:avLst/>
          </a:prstGeom>
          <a:noFill/>
        </p:spPr>
        <p:txBody>
          <a:bodyPr wrap="square" rtlCol="0">
            <a:spAutoFit/>
          </a:bodyPr>
          <a:lstStyle/>
          <a:p>
            <a:r>
              <a:rPr lang="fr-FR" sz="1400" b="1" dirty="0">
                <a:solidFill>
                  <a:srgbClr val="7030A0"/>
                </a:solidFill>
              </a:rPr>
              <a:t>Quels leviers de proximité pour les petites structures en milieu rural? </a:t>
            </a:r>
          </a:p>
          <a:p>
            <a:r>
              <a:rPr lang="fr-FR" sz="1400" b="1" dirty="0">
                <a:solidFill>
                  <a:srgbClr val="7030A0"/>
                </a:solidFill>
              </a:rPr>
              <a:t>Quelles marges de manœuvre?</a:t>
            </a:r>
          </a:p>
        </p:txBody>
      </p:sp>
    </p:spTree>
    <p:extLst>
      <p:ext uri="{BB962C8B-B14F-4D97-AF65-F5344CB8AC3E}">
        <p14:creationId xmlns:p14="http://schemas.microsoft.com/office/powerpoint/2010/main" val="3790629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2365E-F2E9-4F1A-8CD3-8EF6D7517BDD}"/>
              </a:ext>
            </a:extLst>
          </p:cNvPr>
          <p:cNvSpPr>
            <a:spLocks noGrp="1"/>
          </p:cNvSpPr>
          <p:nvPr>
            <p:ph type="title"/>
          </p:nvPr>
        </p:nvSpPr>
        <p:spPr>
          <a:xfrm>
            <a:off x="677334" y="609600"/>
            <a:ext cx="8596668" cy="555812"/>
          </a:xfrm>
        </p:spPr>
        <p:txBody>
          <a:bodyPr>
            <a:normAutofit fontScale="90000"/>
          </a:bodyPr>
          <a:lstStyle/>
          <a:p>
            <a:r>
              <a:rPr lang="fr-FR" sz="2400" dirty="0">
                <a:latin typeface="Tahoma" panose="020B0604030504040204" pitchFamily="34" charset="0"/>
                <a:ea typeface="Tahoma" panose="020B0604030504040204" pitchFamily="34" charset="0"/>
                <a:cs typeface="Tahoma" panose="020B0604030504040204" pitchFamily="34" charset="0"/>
              </a:rPr>
              <a:t>Quelques situations rencontrées par les établissements</a:t>
            </a:r>
            <a:br>
              <a:rPr lang="fr-FR" sz="2400" dirty="0">
                <a:latin typeface="Tahoma" panose="020B0604030504040204" pitchFamily="34" charset="0"/>
                <a:ea typeface="Tahoma" panose="020B0604030504040204" pitchFamily="34" charset="0"/>
                <a:cs typeface="Tahoma" panose="020B0604030504040204" pitchFamily="34" charset="0"/>
              </a:rPr>
            </a:br>
            <a:endParaRPr lang="fr-FR" sz="2400" dirty="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a:extLst>
              <a:ext uri="{FF2B5EF4-FFF2-40B4-BE49-F238E27FC236}">
                <a16:creationId xmlns:a16="http://schemas.microsoft.com/office/drawing/2014/main" id="{C82FDA85-9753-48B4-AB60-FD8714348745}"/>
              </a:ext>
            </a:extLst>
          </p:cNvPr>
          <p:cNvSpPr>
            <a:spLocks noGrp="1"/>
          </p:cNvSpPr>
          <p:nvPr>
            <p:ph idx="1"/>
          </p:nvPr>
        </p:nvSpPr>
        <p:spPr>
          <a:xfrm>
            <a:off x="597150" y="1165412"/>
            <a:ext cx="9102662" cy="5495270"/>
          </a:xfrm>
        </p:spPr>
        <p:txBody>
          <a:bodyPr>
            <a:normAutofit/>
          </a:bodyPr>
          <a:lstStyle/>
          <a:p>
            <a:pPr marL="114300" indent="0">
              <a:buNone/>
            </a:pPr>
            <a:r>
              <a:rPr lang="fr-FR" b="1" dirty="0">
                <a:solidFill>
                  <a:srgbClr val="0070C0"/>
                </a:solidFill>
              </a:rPr>
              <a:t>Etablissement dédié à l’insertion des personnes en situation de handicap,</a:t>
            </a:r>
          </a:p>
          <a:p>
            <a:pPr marL="114300" indent="0">
              <a:buNone/>
            </a:pPr>
            <a:r>
              <a:rPr lang="fr-FR" b="1" dirty="0">
                <a:solidFill>
                  <a:srgbClr val="0070C0"/>
                </a:solidFill>
              </a:rPr>
              <a:t>milieu rural, 50 salariés</a:t>
            </a:r>
          </a:p>
          <a:p>
            <a:pPr marL="114300" indent="0">
              <a:buNone/>
            </a:pPr>
            <a:r>
              <a:rPr lang="fr-FR" b="1" dirty="0">
                <a:solidFill>
                  <a:srgbClr val="0070C0"/>
                </a:solidFill>
              </a:rPr>
              <a:t>Ils sollicitent la référente handicap pour faire un point sur la politique handicap et les aides accessibles</a:t>
            </a:r>
          </a:p>
          <a:p>
            <a:pPr marL="114300" indent="0">
              <a:buNone/>
            </a:pPr>
            <a:r>
              <a:rPr lang="fr-FR" b="1" dirty="0">
                <a:solidFill>
                  <a:srgbClr val="0070C0"/>
                </a:solidFill>
              </a:rPr>
              <a:t>Ils ont une aide en cours pour un auxiliaire dans le cadre des activités professionnelles et n’ont pas de nouvelles… ils ont perçu cette aide les 3 années précédentes.</a:t>
            </a:r>
          </a:p>
          <a:p>
            <a:pPr marL="114300" indent="0">
              <a:buNone/>
            </a:pPr>
            <a:r>
              <a:rPr lang="fr-FR" b="1" dirty="0">
                <a:solidFill>
                  <a:srgbClr val="0070C0"/>
                </a:solidFill>
              </a:rPr>
              <a:t>Finalement, nous décryptons ensemble les messages et découvrons que l’aide a été annulée car ils s’étaient trompés de référencement d’aide….</a:t>
            </a:r>
          </a:p>
          <a:p>
            <a:pPr marL="114300" indent="0">
              <a:buNone/>
            </a:pPr>
            <a:r>
              <a:rPr lang="fr-FR" b="1" dirty="0">
                <a:solidFill>
                  <a:srgbClr val="0070C0"/>
                </a:solidFill>
              </a:rPr>
              <a:t>Mais ils se trouvent en grande difficulté financière ….</a:t>
            </a:r>
          </a:p>
          <a:p>
            <a:pPr marL="114300" indent="0">
              <a:buNone/>
            </a:pPr>
            <a:r>
              <a:rPr lang="fr-FR" b="1" dirty="0">
                <a:solidFill>
                  <a:srgbClr val="0070C0"/>
                </a:solidFill>
              </a:rPr>
              <a:t>		</a:t>
            </a:r>
            <a:endParaRPr lang="fr-FR" dirty="0">
              <a:solidFill>
                <a:srgbClr val="0070C0"/>
              </a:solidFill>
            </a:endParaRPr>
          </a:p>
          <a:p>
            <a:pPr marL="514350" lvl="1" indent="0">
              <a:buNone/>
            </a:pPr>
            <a:endParaRPr lang="fr-FR" sz="1800" dirty="0">
              <a:solidFill>
                <a:srgbClr val="0070C0"/>
              </a:solidFill>
            </a:endParaRPr>
          </a:p>
          <a:p>
            <a:pPr marL="800100" lvl="1">
              <a:buFont typeface="Wingdings" panose="05000000000000000000" pitchFamily="2" charset="2"/>
              <a:buChar char="Ø"/>
            </a:pPr>
            <a:endParaRPr lang="fr-FR" sz="1800" dirty="0">
              <a:solidFill>
                <a:srgbClr val="0070C0"/>
              </a:solidFill>
            </a:endParaRPr>
          </a:p>
          <a:p>
            <a:pPr marL="114300" indent="0">
              <a:buNone/>
            </a:pPr>
            <a:endParaRPr lang="fr-FR" b="1" dirty="0">
              <a:solidFill>
                <a:srgbClr val="0070C0"/>
              </a:solidFill>
            </a:endParaRPr>
          </a:p>
          <a:p>
            <a:pPr marL="800100" lvl="1">
              <a:buFont typeface="Wingdings" panose="05000000000000000000" pitchFamily="2" charset="2"/>
              <a:buChar char="q"/>
            </a:pPr>
            <a:endParaRPr lang="fr-FR" sz="1800" dirty="0">
              <a:solidFill>
                <a:srgbClr val="0070C0"/>
              </a:solidFill>
            </a:endParaRPr>
          </a:p>
          <a:p>
            <a:pPr marL="800100" lvl="1">
              <a:buFont typeface="Wingdings" panose="05000000000000000000" pitchFamily="2" charset="2"/>
              <a:buChar char="q"/>
            </a:pPr>
            <a:endParaRPr lang="fr-FR" sz="1800" dirty="0">
              <a:solidFill>
                <a:srgbClr val="0070C0"/>
              </a:solidFill>
            </a:endParaRPr>
          </a:p>
          <a:p>
            <a:pPr lvl="2">
              <a:buFont typeface="Arial" panose="020B0604020202020204" pitchFamily="34" charset="0"/>
              <a:buChar char="•"/>
            </a:pPr>
            <a:endParaRPr lang="fr-FR" sz="1800" dirty="0">
              <a:solidFill>
                <a:srgbClr val="0070C0"/>
              </a:solidFill>
            </a:endParaRPr>
          </a:p>
          <a:p>
            <a:pPr lvl="2">
              <a:buFont typeface="Arial" panose="020B0604020202020204" pitchFamily="34" charset="0"/>
              <a:buChar char="•"/>
            </a:pPr>
            <a:endParaRPr lang="fr-FR" sz="1800" dirty="0">
              <a:solidFill>
                <a:srgbClr val="0070C0"/>
              </a:solidFill>
            </a:endParaRPr>
          </a:p>
        </p:txBody>
      </p:sp>
      <p:sp>
        <p:nvSpPr>
          <p:cNvPr id="4" name="Flèche : droite 3">
            <a:extLst>
              <a:ext uri="{FF2B5EF4-FFF2-40B4-BE49-F238E27FC236}">
                <a16:creationId xmlns:a16="http://schemas.microsoft.com/office/drawing/2014/main" id="{5EDE4820-6831-4B62-9737-EFC8E2909F87}"/>
              </a:ext>
            </a:extLst>
          </p:cNvPr>
          <p:cNvSpPr/>
          <p:nvPr/>
        </p:nvSpPr>
        <p:spPr>
          <a:xfrm>
            <a:off x="819481" y="4891600"/>
            <a:ext cx="757938" cy="49086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CF721B8C-0F60-448E-85F8-68B1EB0326D0}"/>
              </a:ext>
            </a:extLst>
          </p:cNvPr>
          <p:cNvSpPr txBox="1"/>
          <p:nvPr/>
        </p:nvSpPr>
        <p:spPr>
          <a:xfrm>
            <a:off x="1799751" y="4920800"/>
            <a:ext cx="7394068" cy="923330"/>
          </a:xfrm>
          <a:prstGeom prst="rect">
            <a:avLst/>
          </a:prstGeom>
          <a:solidFill>
            <a:schemeClr val="accent1">
              <a:lumMod val="20000"/>
              <a:lumOff val="80000"/>
            </a:schemeClr>
          </a:solidFill>
        </p:spPr>
        <p:txBody>
          <a:bodyPr wrap="square" rtlCol="0">
            <a:spAutoFit/>
          </a:bodyPr>
          <a:lstStyle/>
          <a:p>
            <a:r>
              <a:rPr lang="fr-FR" b="1" dirty="0">
                <a:solidFill>
                  <a:srgbClr val="7030A0"/>
                </a:solidFill>
              </a:rPr>
              <a:t>J’ai pu trouver les bons interlocuteurs au sein du </a:t>
            </a:r>
            <a:r>
              <a:rPr lang="fr-FR" b="1" dirty="0" err="1">
                <a:solidFill>
                  <a:srgbClr val="7030A0"/>
                </a:solidFill>
              </a:rPr>
              <a:t>Fiphfp</a:t>
            </a:r>
            <a:r>
              <a:rPr lang="fr-FR" b="1" dirty="0">
                <a:solidFill>
                  <a:srgbClr val="7030A0"/>
                </a:solidFill>
              </a:rPr>
              <a:t> afin de décrypter et comprendre le souci et les aider dans l’obtention d’une aide</a:t>
            </a:r>
          </a:p>
        </p:txBody>
      </p:sp>
    </p:spTree>
    <p:extLst>
      <p:ext uri="{BB962C8B-B14F-4D97-AF65-F5344CB8AC3E}">
        <p14:creationId xmlns:p14="http://schemas.microsoft.com/office/powerpoint/2010/main" val="4152657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D4CAEF2-5121-4142-AB03-01492CE5770B}"/>
              </a:ext>
            </a:extLst>
          </p:cNvPr>
          <p:cNvSpPr>
            <a:spLocks noGrp="1"/>
          </p:cNvSpPr>
          <p:nvPr>
            <p:ph idx="1"/>
          </p:nvPr>
        </p:nvSpPr>
        <p:spPr>
          <a:xfrm>
            <a:off x="677334" y="1168401"/>
            <a:ext cx="8596668" cy="4872962"/>
          </a:xfrm>
        </p:spPr>
        <p:txBody>
          <a:bodyPr>
            <a:normAutofit/>
          </a:bodyPr>
          <a:lstStyle/>
          <a:p>
            <a:pPr marL="0" indent="0" algn="ctr">
              <a:buNone/>
            </a:pPr>
            <a:r>
              <a:rPr lang="fr-FR" sz="48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Merci de votre attention,</a:t>
            </a:r>
          </a:p>
          <a:p>
            <a:pPr marL="0" indent="0" algn="ctr">
              <a:buNone/>
            </a:pPr>
            <a:endParaRPr lang="fr-FR" sz="48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32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N’hésitez pas à me solliciter ou à me faire tout simplement part de vos besoins et attentes!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a:extLst>
              <a:ext uri="{FF2B5EF4-FFF2-40B4-BE49-F238E27FC236}">
                <a16:creationId xmlns:a16="http://schemas.microsoft.com/office/drawing/2014/main" id="{9E4612A4-69B3-4511-8800-91B83EE1CFB4}"/>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8C365936-D891-42F7-B6C3-D321AE1202F6}"/>
              </a:ext>
            </a:extLst>
          </p:cNvPr>
          <p:cNvSpPr>
            <a:spLocks noGrp="1"/>
          </p:cNvSpPr>
          <p:nvPr>
            <p:ph type="sldNum" sz="quarter" idx="12"/>
          </p:nvPr>
        </p:nvSpPr>
        <p:spPr/>
        <p:txBody>
          <a:bodyPr/>
          <a:lstStyle/>
          <a:p>
            <a:fld id="{519954A3-9DFD-4C44-94BA-B95130A3BA1C}" type="slidenum">
              <a:rPr lang="en-US" smtClean="0"/>
              <a:t>12</a:t>
            </a:fld>
            <a:endParaRPr lang="en-US" dirty="0"/>
          </a:p>
        </p:txBody>
      </p:sp>
    </p:spTree>
    <p:extLst>
      <p:ext uri="{BB962C8B-B14F-4D97-AF65-F5344CB8AC3E}">
        <p14:creationId xmlns:p14="http://schemas.microsoft.com/office/powerpoint/2010/main" val="149937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0A7879-C31C-49FA-9E9B-E8042B22A16C}"/>
              </a:ext>
            </a:extLst>
          </p:cNvPr>
          <p:cNvSpPr>
            <a:spLocks noGrp="1"/>
          </p:cNvSpPr>
          <p:nvPr>
            <p:ph type="title"/>
          </p:nvPr>
        </p:nvSpPr>
        <p:spPr/>
        <p:txBody>
          <a:bodyPr/>
          <a:lstStyle/>
          <a:p>
            <a:r>
              <a:rPr lang="fr-FR" dirty="0"/>
              <a:t>Présentations</a:t>
            </a:r>
          </a:p>
        </p:txBody>
      </p:sp>
      <p:sp>
        <p:nvSpPr>
          <p:cNvPr id="3" name="Espace réservé du contenu 2">
            <a:extLst>
              <a:ext uri="{FF2B5EF4-FFF2-40B4-BE49-F238E27FC236}">
                <a16:creationId xmlns:a16="http://schemas.microsoft.com/office/drawing/2014/main" id="{66E37AA4-8A32-4D0F-8121-61853C872CFE}"/>
              </a:ext>
            </a:extLst>
          </p:cNvPr>
          <p:cNvSpPr>
            <a:spLocks noGrp="1"/>
          </p:cNvSpPr>
          <p:nvPr>
            <p:ph idx="1"/>
          </p:nvPr>
        </p:nvSpPr>
        <p:spPr>
          <a:xfrm>
            <a:off x="203200" y="1270000"/>
            <a:ext cx="9855199" cy="3880773"/>
          </a:xfrm>
        </p:spPr>
        <p:txBody>
          <a:bodyPr>
            <a:normAutofit/>
          </a:bodyPr>
          <a:lstStyle/>
          <a:p>
            <a:pPr marL="0" indent="0" algn="ctr">
              <a:lnSpc>
                <a:spcPct val="107000"/>
              </a:lnSpc>
              <a:spcAft>
                <a:spcPts val="800"/>
              </a:spcAft>
              <a:buNone/>
            </a:pPr>
            <a:endParaRPr lang="fr-FR" sz="2800" b="1" i="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0" indent="0" algn="ctr">
              <a:lnSpc>
                <a:spcPct val="107000"/>
              </a:lnSpc>
              <a:spcAft>
                <a:spcPts val="800"/>
              </a:spcAft>
              <a:buNone/>
            </a:pPr>
            <a:r>
              <a:rPr lang="fr-FR" sz="2800" b="1" i="1" dirty="0">
                <a:solidFill>
                  <a:srgbClr val="0070C0"/>
                </a:solidFill>
                <a:latin typeface="Calibri" panose="020F0502020204030204" pitchFamily="34" charset="0"/>
                <a:ea typeface="Calibri" panose="020F0502020204030204" pitchFamily="34" charset="0"/>
                <a:cs typeface="Calibri" panose="020F0502020204030204" pitchFamily="34" charset="0"/>
              </a:rPr>
              <a:t>Je suis la </a:t>
            </a:r>
            <a:r>
              <a:rPr lang="fr-FR" sz="2800" b="1"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référente handicap mutualisée pour les établissements publics hospitaliers de Nouvelle Aquitaine.</a:t>
            </a:r>
          </a:p>
          <a:p>
            <a:pPr marL="0" indent="0" algn="ctr">
              <a:lnSpc>
                <a:spcPct val="107000"/>
              </a:lnSpc>
              <a:spcAft>
                <a:spcPts val="800"/>
              </a:spcAft>
              <a:buNone/>
            </a:pPr>
            <a:r>
              <a:rPr lang="fr-FR" sz="2800" b="1" i="1" dirty="0">
                <a:solidFill>
                  <a:srgbClr val="0070C0"/>
                </a:solidFill>
                <a:latin typeface="Calibri" panose="020F0502020204030204" pitchFamily="34" charset="0"/>
                <a:ea typeface="Calibri" panose="020F0502020204030204" pitchFamily="34" charset="0"/>
                <a:cs typeface="Calibri" panose="020F0502020204030204" pitchFamily="34" charset="0"/>
              </a:rPr>
              <a:t>J</a:t>
            </a:r>
            <a:r>
              <a:rPr lang="fr-FR" sz="2800" b="1"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’ai pris mes fonctions en mai 2023.</a:t>
            </a:r>
          </a:p>
          <a:p>
            <a:pPr marL="0" indent="0" algn="ctr">
              <a:lnSpc>
                <a:spcPct val="107000"/>
              </a:lnSpc>
              <a:spcAft>
                <a:spcPts val="800"/>
              </a:spcAft>
              <a:buNone/>
            </a:pPr>
            <a:r>
              <a:rPr lang="fr-FR" sz="2800" b="1" i="1" dirty="0">
                <a:solidFill>
                  <a:srgbClr val="0070C0"/>
                </a:solidFill>
                <a:latin typeface="Calibri" panose="020F0502020204030204" pitchFamily="34" charset="0"/>
                <a:ea typeface="Calibri" panose="020F0502020204030204" pitchFamily="34" charset="0"/>
                <a:cs typeface="Calibri" panose="020F0502020204030204" pitchFamily="34" charset="0"/>
              </a:rPr>
              <a:t>J’exerce ma mission dans le cadre d’une convention régionale entre la FHF Nouvelle Aquitaine, le </a:t>
            </a:r>
            <a:r>
              <a:rPr lang="fr-FR" sz="2800" b="1" i="1" dirty="0" err="1">
                <a:solidFill>
                  <a:srgbClr val="0070C0"/>
                </a:solidFill>
                <a:latin typeface="Calibri" panose="020F0502020204030204" pitchFamily="34" charset="0"/>
                <a:ea typeface="Calibri" panose="020F0502020204030204" pitchFamily="34" charset="0"/>
                <a:cs typeface="Calibri" panose="020F0502020204030204" pitchFamily="34" charset="0"/>
              </a:rPr>
              <a:t>Fiphfp</a:t>
            </a:r>
            <a:r>
              <a:rPr lang="fr-FR" sz="2800" b="1" i="1" dirty="0">
                <a:solidFill>
                  <a:srgbClr val="0070C0"/>
                </a:solidFill>
                <a:latin typeface="Calibri" panose="020F0502020204030204" pitchFamily="34" charset="0"/>
                <a:ea typeface="Calibri" panose="020F0502020204030204" pitchFamily="34" charset="0"/>
                <a:cs typeface="Calibri" panose="020F0502020204030204" pitchFamily="34" charset="0"/>
              </a:rPr>
              <a:t> et le CH de Libourne.</a:t>
            </a:r>
          </a:p>
          <a:p>
            <a:pPr marL="0" indent="0">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a:extLst>
              <a:ext uri="{FF2B5EF4-FFF2-40B4-BE49-F238E27FC236}">
                <a16:creationId xmlns:a16="http://schemas.microsoft.com/office/drawing/2014/main" id="{DDC71B46-CACC-4BF8-8143-C1ADA59A048F}"/>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73696A28-4809-4231-8BF9-0A326E5C88AD}"/>
              </a:ext>
            </a:extLst>
          </p:cNvPr>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447364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2CC15E-155B-4143-9F9E-A7CCD3D122B2}"/>
              </a:ext>
            </a:extLst>
          </p:cNvPr>
          <p:cNvSpPr>
            <a:spLocks noGrp="1"/>
          </p:cNvSpPr>
          <p:nvPr>
            <p:ph type="title"/>
          </p:nvPr>
        </p:nvSpPr>
        <p:spPr>
          <a:xfrm>
            <a:off x="677334" y="609600"/>
            <a:ext cx="10016066" cy="1320800"/>
          </a:xfrm>
        </p:spPr>
        <p:txBody>
          <a:bodyPr>
            <a:normAutofit fontScale="90000"/>
          </a:bodyPr>
          <a:lstStyle/>
          <a:p>
            <a:r>
              <a:rPr lang="fr-FR" b="1" dirty="0">
                <a:latin typeface="Calibri" panose="020F0502020204030204" pitchFamily="34" charset="0"/>
                <a:ea typeface="Calibri" panose="020F0502020204030204" pitchFamily="34" charset="0"/>
                <a:cs typeface="Calibri" panose="020F0502020204030204" pitchFamily="34" charset="0"/>
              </a:rPr>
              <a:t>Constat territorial sur l’appropriation par la  Fonction publique Hospitalière (FPH)  du sujet handicap </a:t>
            </a:r>
            <a:br>
              <a:rPr lang="fr-FR" b="1" dirty="0">
                <a:solidFill>
                  <a:srgbClr val="0070C0"/>
                </a:solidFill>
                <a:latin typeface="Calibri" panose="020F0502020204030204" pitchFamily="34" charset="0"/>
                <a:ea typeface="Calibri" panose="020F0502020204030204" pitchFamily="34" charset="0"/>
                <a:cs typeface="Calibri" panose="020F0502020204030204" pitchFamily="34" charset="0"/>
              </a:rPr>
            </a:br>
            <a:endParaRPr lang="fr-FR"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6F1DF082-8416-4231-A0BE-05A193517C42}"/>
              </a:ext>
            </a:extLst>
          </p:cNvPr>
          <p:cNvSpPr>
            <a:spLocks noGrp="1"/>
          </p:cNvSpPr>
          <p:nvPr>
            <p:ph idx="1"/>
          </p:nvPr>
        </p:nvSpPr>
        <p:spPr>
          <a:xfrm>
            <a:off x="347133" y="1930400"/>
            <a:ext cx="9838267" cy="4110962"/>
          </a:xfrm>
        </p:spPr>
        <p:txBody>
          <a:bodyPr>
            <a:noAutofit/>
          </a:bodyPr>
          <a:lstStyle/>
          <a:p>
            <a:pPr marL="0" indent="0" algn="just">
              <a:spcBef>
                <a:spcPts val="600"/>
              </a:spcBef>
              <a:spcAft>
                <a:spcPts val="600"/>
              </a:spcAft>
              <a:buNone/>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Contrairement à la Fonction Publique Territoriale,  il n’existe pas de structure dédiée jouant un rôle d’accompagnement en proximité à l’instar des Centres de Gestion de la Fonction Publique Territoriale pour les petites et moyennes communes. On constate ainsi une faiblesse de l’accompagnement des établissements hospitaliers, en particulier les établissements de petite et moyenne taille. Or les besoins dans ce segment de l’hospitalier sont avérés notamment sur les champs suivants : </a:t>
            </a:r>
          </a:p>
          <a:p>
            <a:pPr marL="342900" lvl="0" indent="-342900" algn="just">
              <a:lnSpc>
                <a:spcPct val="107000"/>
              </a:lnSpc>
              <a:spcBef>
                <a:spcPts val="600"/>
              </a:spcBef>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Sensibilisation des collaborateurs et en particulier des cadres de santé pour lever les fortes représentations autour du handicap et également les outiller ;</a:t>
            </a:r>
          </a:p>
          <a:p>
            <a:pPr marL="342900" lvl="0" indent="-342900" algn="just">
              <a:lnSpc>
                <a:spcPct val="107000"/>
              </a:lnSpc>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Accompagnement pour lancer des politiques internes de gestion du maintien dans l’emploi des agents hospitaliers handicapés : l’hôpital « fabrique » du handicap </a:t>
            </a:r>
          </a:p>
          <a:p>
            <a:pPr marL="342900" lvl="0" indent="-342900" algn="just">
              <a:lnSpc>
                <a:spcPct val="107000"/>
              </a:lnSpc>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Méconnaissance des dispositifs d’aides du FIPHFP très souvent et de ses modalités d’attribution : catalogue des aides / mécanisme de remboursement sur plateforme ou du conventionnement non maitrisé ;</a:t>
            </a:r>
          </a:p>
          <a:p>
            <a:pPr marL="342900" lvl="0" indent="-342900" algn="just">
              <a:lnSpc>
                <a:spcPct val="107000"/>
              </a:lnSpc>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Méconnaissance de l’écosystème local du handicap : acteurs et dispositifs tant du maintien dans l’emploi que l’insertion ou de la formation (cap emploi, CFA, CRP, plateforme emploi accompagné) ;</a:t>
            </a:r>
          </a:p>
          <a:p>
            <a:pPr marL="342900" lvl="0" indent="-342900" algn="just">
              <a:lnSpc>
                <a:spcPct val="107000"/>
              </a:lnSpc>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Besoin de renouveler les effectifs BOE notamment sur la filière technique. Un certain nombre d’établissements a dépassé le taux légal de 6% du fait d’une pyramide des âges élevée qui, combinée à une certaine pénibilité au poste, a généré des reconnaissances handicap en cours de carrière. Un certain nombre de ces bénéficiaires vont partir en retraite d’ici les 5 prochaines années entrainant une chute du taux d’emploi légal de ces établissements ;</a:t>
            </a:r>
          </a:p>
          <a:p>
            <a:pPr marL="342900" lvl="0" indent="-342900" algn="just">
              <a:lnSpc>
                <a:spcPct val="107000"/>
              </a:lnSpc>
              <a:spcAft>
                <a:spcPts val="800"/>
              </a:spcAft>
              <a:buFont typeface="Calibri" panose="020F0502020204030204" pitchFamily="34" charset="0"/>
              <a:buChar char="-"/>
            </a:pPr>
            <a:r>
              <a:rPr lang="fr-FR" sz="12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Mauvaise appropriation du contrat d’apprentissage très peu développé dans la filière hospitalière ;</a:t>
            </a:r>
          </a:p>
          <a:p>
            <a:endParaRPr lang="fr-FR" sz="1200" dirty="0"/>
          </a:p>
        </p:txBody>
      </p:sp>
      <p:sp>
        <p:nvSpPr>
          <p:cNvPr id="5" name="Espace réservé du numéro de diapositive 4">
            <a:extLst>
              <a:ext uri="{FF2B5EF4-FFF2-40B4-BE49-F238E27FC236}">
                <a16:creationId xmlns:a16="http://schemas.microsoft.com/office/drawing/2014/main" id="{9D204254-60A0-4252-B69C-BB238620D717}"/>
              </a:ext>
            </a:extLst>
          </p:cNvPr>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191083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B491B8-E076-4CF7-A3B7-E9913B827828}"/>
              </a:ext>
            </a:extLst>
          </p:cNvPr>
          <p:cNvSpPr>
            <a:spLocks noGrp="1"/>
          </p:cNvSpPr>
          <p:nvPr>
            <p:ph type="title"/>
          </p:nvPr>
        </p:nvSpPr>
        <p:spPr/>
        <p:txBody>
          <a:bodyPr/>
          <a:lstStyle/>
          <a:p>
            <a:pPr algn="ctr"/>
            <a:r>
              <a:rPr lang="fr-FR" dirty="0"/>
              <a:t>Le rôle du Référent Handicap Mutualisé</a:t>
            </a:r>
            <a:br>
              <a:rPr lang="fr-FR" dirty="0"/>
            </a:br>
            <a:r>
              <a:rPr lang="fr-FR" dirty="0"/>
              <a:t>RHM</a:t>
            </a:r>
          </a:p>
        </p:txBody>
      </p:sp>
      <p:sp>
        <p:nvSpPr>
          <p:cNvPr id="3" name="Espace réservé du contenu 2">
            <a:extLst>
              <a:ext uri="{FF2B5EF4-FFF2-40B4-BE49-F238E27FC236}">
                <a16:creationId xmlns:a16="http://schemas.microsoft.com/office/drawing/2014/main" id="{3D2D5B31-CBA9-4F84-B326-6C2B0F222054}"/>
              </a:ext>
            </a:extLst>
          </p:cNvPr>
          <p:cNvSpPr>
            <a:spLocks noGrp="1"/>
          </p:cNvSpPr>
          <p:nvPr>
            <p:ph idx="1"/>
          </p:nvPr>
        </p:nvSpPr>
        <p:spPr>
          <a:xfrm>
            <a:off x="355600" y="1957451"/>
            <a:ext cx="10007596" cy="4661573"/>
          </a:xfrm>
        </p:spPr>
        <p:txBody>
          <a:bodyPr/>
          <a:lstStyle/>
          <a:p>
            <a:pPr marL="0" indent="0" algn="ctr" defTabSz="914400" eaLnBrk="0" fontAlgn="base" hangingPunct="0">
              <a:spcBef>
                <a:spcPct val="0"/>
              </a:spcBef>
              <a:spcAft>
                <a:spcPct val="0"/>
              </a:spcAft>
              <a:buClrTx/>
              <a:buSzTx/>
              <a:buNone/>
            </a:pPr>
            <a:r>
              <a:rPr lang="fr-FR" sz="1800" b="1" i="1" dirty="0">
                <a:solidFill>
                  <a:srgbClr val="0070C0"/>
                </a:solidFill>
                <a:effectLst/>
                <a:latin typeface="CIDFont+F6"/>
                <a:ea typeface="Calibri" panose="020F0502020204030204" pitchFamily="34" charset="0"/>
                <a:cs typeface="CIDFont+F6"/>
              </a:rPr>
              <a:t>Ma mission est d’épauler les établissements dans tous les aspects de la politique handicap en interne du recrutement, accompagnement et suivi des personnes en situation de handicap dans votre effectif, recherche de solutions individuelles.</a:t>
            </a:r>
            <a:r>
              <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kumimoji="0" lang="fr-FR" altLang="fr-FR" sz="1800" b="0"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En tant que personne ressource, sur le territoire, je me tiens </a:t>
            </a:r>
            <a:r>
              <a:rPr kumimoji="0" lang="fr-FR" altLang="fr-FR" sz="1800" b="0" i="1"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à</a:t>
            </a:r>
            <a:r>
              <a:rPr kumimoji="0" lang="fr-FR" altLang="fr-FR" sz="1800" b="0"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la disposition des </a:t>
            </a:r>
            <a:r>
              <a:rPr kumimoji="0" lang="fr-FR" altLang="fr-FR" sz="1800" b="1" i="1"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é</a:t>
            </a:r>
            <a:r>
              <a:rPr kumimoji="0" lang="fr-FR" altLang="fr-FR" sz="1800" b="1"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tablissements publics </a:t>
            </a:r>
            <a:r>
              <a:rPr kumimoji="0" lang="fr-FR" altLang="fr-FR" sz="1800" b="1" i="1" u="none" strike="noStrike" cap="none" normalizeH="0" baseline="0" dirty="0" err="1">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hospitaliers,sanitaires</a:t>
            </a:r>
            <a:r>
              <a:rPr kumimoji="0" lang="fr-FR" altLang="fr-FR" sz="1800" b="1"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et m</a:t>
            </a:r>
            <a:r>
              <a:rPr kumimoji="0" lang="fr-FR" altLang="fr-FR" sz="1800" b="1" i="1"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é</a:t>
            </a:r>
            <a:r>
              <a:rPr kumimoji="0" lang="fr-FR" altLang="fr-FR" sz="1800" b="1"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dico-sociaux</a:t>
            </a:r>
            <a:r>
              <a:rPr lang="fr-FR" altLang="fr-FR" i="1" dirty="0">
                <a:solidFill>
                  <a:srgbClr val="0070C0"/>
                </a:solidFill>
                <a:latin typeface="Arial" panose="020B0604020202020204" pitchFamily="34" charset="0"/>
                <a:ea typeface="Times New Roman" panose="02020603050405020304" pitchFamily="18" charset="0"/>
                <a:cs typeface="Arial" panose="020B0604020202020204" pitchFamily="34" charset="0"/>
              </a:rPr>
              <a:t> pour:</a:t>
            </a:r>
            <a:endParaRPr kumimoji="0" lang="fr-FR" altLang="fr-FR" sz="1800" b="0"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050" b="0" i="0" u="none" strike="noStrike" cap="none" normalizeH="0" baseline="0" dirty="0">
              <a:ln>
                <a:noFill/>
              </a:ln>
              <a:solidFill>
                <a:srgbClr val="0070C0"/>
              </a:solidFill>
              <a:effectLst/>
            </a:endParaRP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fr-FR" altLang="fr-FR" sz="18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Recruter </a:t>
            </a:r>
            <a:r>
              <a:rPr kumimoji="0" lang="fr-FR" altLang="fr-FR" sz="1800" b="0"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des personnes en situation de handicap</a:t>
            </a:r>
            <a:endParaRPr kumimoji="0" lang="fr-FR" altLang="fr-FR" sz="1050" b="0" i="0" u="none" strike="noStrike" cap="none" normalizeH="0" baseline="0" dirty="0">
              <a:ln>
                <a:noFill/>
              </a:ln>
              <a:solidFill>
                <a:srgbClr val="0070C0"/>
              </a:solidFill>
              <a:effectLst/>
            </a:endParaRP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fr-FR" altLang="fr-FR" sz="1800" b="1"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Maintenir dans l</a:t>
            </a:r>
            <a:r>
              <a:rPr kumimoji="0" lang="fr-FR" altLang="fr-FR" sz="1800" b="1" i="0"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a:t>
            </a:r>
            <a:r>
              <a:rPr kumimoji="0" lang="fr-FR" altLang="fr-FR" sz="1800" b="1"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emploi</a:t>
            </a:r>
            <a:r>
              <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 des agents ayant des restrictions d</a:t>
            </a:r>
            <a:r>
              <a:rPr kumimoji="0" lang="fr-FR" altLang="fr-FR" sz="1800" b="0" i="0"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a:t>
            </a:r>
            <a:r>
              <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aptitude </a:t>
            </a:r>
            <a:r>
              <a:rPr kumimoji="0" lang="fr-FR" altLang="fr-FR" sz="1800" b="0" i="0"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à</a:t>
            </a:r>
            <a:r>
              <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 leur poste de travail</a:t>
            </a:r>
          </a:p>
          <a:p>
            <a:pPr defTabSz="914400" eaLnBrk="0" fontAlgn="base" hangingPunct="0">
              <a:spcBef>
                <a:spcPct val="0"/>
              </a:spcBef>
              <a:spcAft>
                <a:spcPct val="0"/>
              </a:spcAft>
              <a:buClrTx/>
              <a:buSzTx/>
              <a:buFont typeface="Wingdings" panose="05000000000000000000" pitchFamily="2" charset="2"/>
              <a:buChar char="q"/>
            </a:pPr>
            <a:r>
              <a:rPr lang="fr-FR" altLang="fr-FR" b="1" dirty="0">
                <a:solidFill>
                  <a:srgbClr val="0070C0"/>
                </a:solidFill>
                <a:latin typeface="Arial" panose="020B0604020202020204" pitchFamily="34" charset="0"/>
                <a:ea typeface="Calibri" panose="020F0502020204030204" pitchFamily="34" charset="0"/>
                <a:cs typeface="Arial" panose="020B0604020202020204" pitchFamily="34" charset="0"/>
              </a:rPr>
              <a:t>Trouver des aides </a:t>
            </a: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/Trouver des partenaires</a:t>
            </a: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Epauler un agent dans un </a:t>
            </a:r>
            <a:r>
              <a:rPr lang="fr-FR" altLang="fr-FR" b="1" dirty="0">
                <a:solidFill>
                  <a:srgbClr val="0070C0"/>
                </a:solidFill>
                <a:latin typeface="Arial" panose="020B0604020202020204" pitchFamily="34" charset="0"/>
                <a:ea typeface="Calibri" panose="020F0502020204030204" pitchFamily="34" charset="0"/>
                <a:cs typeface="Arial" panose="020B0604020202020204" pitchFamily="34" charset="0"/>
              </a:rPr>
              <a:t>parcours de reconversion</a:t>
            </a: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Installer une </a:t>
            </a:r>
            <a:r>
              <a:rPr lang="fr-FR" altLang="fr-FR" b="1" dirty="0">
                <a:solidFill>
                  <a:srgbClr val="0070C0"/>
                </a:solidFill>
                <a:latin typeface="Arial" panose="020B0604020202020204" pitchFamily="34" charset="0"/>
                <a:ea typeface="Calibri" panose="020F0502020204030204" pitchFamily="34" charset="0"/>
                <a:cs typeface="Arial" panose="020B0604020202020204" pitchFamily="34" charset="0"/>
              </a:rPr>
              <a:t>politique handicap </a:t>
            </a: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a:t>
            </a:r>
            <a:r>
              <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rPr>
              <a:t>Mettre en place les outils associés</a:t>
            </a: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Mettre en place des </a:t>
            </a:r>
            <a:r>
              <a:rPr lang="fr-FR" altLang="fr-FR" b="1" dirty="0">
                <a:solidFill>
                  <a:srgbClr val="0070C0"/>
                </a:solidFill>
                <a:latin typeface="Arial" panose="020B0604020202020204" pitchFamily="34" charset="0"/>
                <a:ea typeface="Calibri" panose="020F0502020204030204" pitchFamily="34" charset="0"/>
                <a:cs typeface="Arial" panose="020B0604020202020204" pitchFamily="34" charset="0"/>
              </a:rPr>
              <a:t>campagnes de communication</a:t>
            </a:r>
          </a:p>
          <a:p>
            <a:pPr marR="0" lvl="0"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rPr>
              <a:t>……</a:t>
            </a:r>
          </a:p>
          <a:p>
            <a:pPr marL="0" marR="0" lvl="0" indent="0" defTabSz="914400" rtl="0" eaLnBrk="0" fontAlgn="base" latinLnBrk="0" hangingPunct="0">
              <a:lnSpc>
                <a:spcPct val="100000"/>
              </a:lnSpc>
              <a:spcBef>
                <a:spcPct val="0"/>
              </a:spcBef>
              <a:spcAft>
                <a:spcPct val="0"/>
              </a:spcAft>
              <a:buClrTx/>
              <a:buSzTx/>
              <a:buNone/>
              <a:tabLst/>
            </a:pPr>
            <a:endPar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None/>
              <a:tabLst/>
            </a:pPr>
            <a:endPar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None/>
              <a:tabLst/>
            </a:pPr>
            <a:endParaRPr kumimoji="0" lang="fr-FR" altLang="fr-FR" sz="1800" b="0" i="0" u="none" strike="noStrike" cap="none" normalizeH="0" baseline="0" dirty="0">
              <a:ln>
                <a:noFill/>
              </a:ln>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endParaRPr lang="fr-FR" altLang="fr-FR" dirty="0">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endParaRPr kumimoji="0" lang="fr-FR" altLang="fr-FR" sz="1050" b="0" i="0" u="none" strike="noStrike" cap="none" normalizeH="0" baseline="0" dirty="0">
              <a:ln>
                <a:noFill/>
              </a:ln>
              <a:solidFill>
                <a:srgbClr val="0070C0"/>
              </a:solidFill>
              <a:effectLst/>
            </a:endParaRPr>
          </a:p>
          <a:p>
            <a:endParaRPr lang="fr-FR" dirty="0"/>
          </a:p>
          <a:p>
            <a:endParaRPr lang="fr-FR" dirty="0"/>
          </a:p>
          <a:p>
            <a:endParaRPr lang="fr-FR" dirty="0"/>
          </a:p>
        </p:txBody>
      </p:sp>
      <p:sp>
        <p:nvSpPr>
          <p:cNvPr id="9" name="Rectangle 7">
            <a:extLst>
              <a:ext uri="{FF2B5EF4-FFF2-40B4-BE49-F238E27FC236}">
                <a16:creationId xmlns:a16="http://schemas.microsoft.com/office/drawing/2014/main" id="{79AF62E5-AC41-4171-8BB0-9E44CBFF1A00}"/>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2894BE47-84B9-4586-8BE3-EC8EB936E873}"/>
              </a:ext>
            </a:extLst>
          </p:cNvPr>
          <p:cNvSpPr>
            <a:spLocks noChangeArrowheads="1"/>
          </p:cNvSpPr>
          <p:nvPr/>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à coins arrondis 196">
            <a:extLst>
              <a:ext uri="{FF2B5EF4-FFF2-40B4-BE49-F238E27FC236}">
                <a16:creationId xmlns:a16="http://schemas.microsoft.com/office/drawing/2014/main" id="{3BA0EEC7-C0E0-4463-9BA8-1017B482B3C6}"/>
              </a:ext>
            </a:extLst>
          </p:cNvPr>
          <p:cNvSpPr>
            <a:spLocks noChangeArrowheads="1"/>
          </p:cNvSpPr>
          <p:nvPr/>
        </p:nvSpPr>
        <p:spPr bwMode="auto">
          <a:xfrm>
            <a:off x="3098800" y="5238512"/>
            <a:ext cx="3620135" cy="626529"/>
          </a:xfrm>
          <a:prstGeom prst="roundRect">
            <a:avLst>
              <a:gd name="adj" fmla="val 3099"/>
            </a:avLst>
          </a:prstGeom>
          <a:noFill/>
          <a:ln w="38100">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L</a:t>
            </a:r>
            <a:r>
              <a:rPr kumimoji="0" lang="fr-FR" altLang="fr-FR" sz="1600" b="1"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Arial" panose="020B0604020202020204" pitchFamily="34" charset="0"/>
              </a:rPr>
              <a:t>’</a:t>
            </a:r>
            <a:r>
              <a:rPr kumimoji="0" lang="fr-FR" altLang="fr-FR" sz="16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intervention du RHM est gratuite </a:t>
            </a:r>
            <a:endParaRPr kumimoji="0" lang="fr-FR" altLang="fr-FR" sz="1800" b="0" i="0" u="none" strike="noStrike" cap="none" normalizeH="0" baseline="0" dirty="0">
              <a:ln>
                <a:noFill/>
              </a:ln>
              <a:solidFill>
                <a:srgbClr val="0070C0"/>
              </a:solidFill>
              <a:effectLst/>
              <a:latin typeface="Arial" panose="020B0604020202020204" pitchFamily="34" charset="0"/>
            </a:endParaRPr>
          </a:p>
        </p:txBody>
      </p:sp>
      <p:sp>
        <p:nvSpPr>
          <p:cNvPr id="8" name="Espace réservé du pied de page 7">
            <a:extLst>
              <a:ext uri="{FF2B5EF4-FFF2-40B4-BE49-F238E27FC236}">
                <a16:creationId xmlns:a16="http://schemas.microsoft.com/office/drawing/2014/main" id="{61B8847B-5FED-4C71-8959-D94E3FDFC92D}"/>
              </a:ext>
            </a:extLst>
          </p:cNvPr>
          <p:cNvSpPr>
            <a:spLocks noGrp="1"/>
          </p:cNvSpPr>
          <p:nvPr>
            <p:ph type="ftr" sz="quarter" idx="11"/>
          </p:nvPr>
        </p:nvSpPr>
        <p:spPr/>
        <p:txBody>
          <a:bodyPr/>
          <a:lstStyle/>
          <a:p>
            <a:endParaRPr lang="en-US" dirty="0"/>
          </a:p>
        </p:txBody>
      </p:sp>
      <p:sp>
        <p:nvSpPr>
          <p:cNvPr id="11" name="Espace réservé du numéro de diapositive 10">
            <a:extLst>
              <a:ext uri="{FF2B5EF4-FFF2-40B4-BE49-F238E27FC236}">
                <a16:creationId xmlns:a16="http://schemas.microsoft.com/office/drawing/2014/main" id="{FEC7F145-376D-49CC-81A0-DB9F8F20ECDB}"/>
              </a:ext>
            </a:extLst>
          </p:cNvPr>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1838315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B491B8-E076-4CF7-A3B7-E9913B827828}"/>
              </a:ext>
            </a:extLst>
          </p:cNvPr>
          <p:cNvSpPr>
            <a:spLocks noGrp="1"/>
          </p:cNvSpPr>
          <p:nvPr>
            <p:ph type="title"/>
          </p:nvPr>
        </p:nvSpPr>
        <p:spPr/>
        <p:txBody>
          <a:bodyPr/>
          <a:lstStyle/>
          <a:p>
            <a:r>
              <a:rPr lang="fr-FR" dirty="0"/>
              <a:t>Le rôle du référent handicap mutualisé</a:t>
            </a:r>
          </a:p>
        </p:txBody>
      </p:sp>
      <p:pic>
        <p:nvPicPr>
          <p:cNvPr id="2053" name="Picture 80">
            <a:extLst>
              <a:ext uri="{FF2B5EF4-FFF2-40B4-BE49-F238E27FC236}">
                <a16:creationId xmlns:a16="http://schemas.microsoft.com/office/drawing/2014/main" id="{7A6B6F64-F242-4E99-8B1B-448951108A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715" y="1439333"/>
            <a:ext cx="7149485" cy="460203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7">
            <a:extLst>
              <a:ext uri="{FF2B5EF4-FFF2-40B4-BE49-F238E27FC236}">
                <a16:creationId xmlns:a16="http://schemas.microsoft.com/office/drawing/2014/main" id="{79AF62E5-AC41-4171-8BB0-9E44CBFF1A00}"/>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2894BE47-84B9-4586-8BE3-EC8EB936E873}"/>
              </a:ext>
            </a:extLst>
          </p:cNvPr>
          <p:cNvSpPr>
            <a:spLocks noChangeArrowheads="1"/>
          </p:cNvSpPr>
          <p:nvPr/>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Espace réservé du pied de page 2">
            <a:extLst>
              <a:ext uri="{FF2B5EF4-FFF2-40B4-BE49-F238E27FC236}">
                <a16:creationId xmlns:a16="http://schemas.microsoft.com/office/drawing/2014/main" id="{AFF3A3BC-E80E-4FAD-9CFF-3306DAD96DDB}"/>
              </a:ext>
            </a:extLst>
          </p:cNvPr>
          <p:cNvSpPr>
            <a:spLocks noGrp="1"/>
          </p:cNvSpPr>
          <p:nvPr>
            <p:ph type="ftr" sz="quarter" idx="11"/>
          </p:nvPr>
        </p:nvSpPr>
        <p:spPr/>
        <p:txBody>
          <a:bodyPr/>
          <a:lstStyle/>
          <a:p>
            <a:endParaRPr lang="en-US" dirty="0"/>
          </a:p>
        </p:txBody>
      </p:sp>
      <p:sp>
        <p:nvSpPr>
          <p:cNvPr id="8" name="Espace réservé du numéro de diapositive 7">
            <a:extLst>
              <a:ext uri="{FF2B5EF4-FFF2-40B4-BE49-F238E27FC236}">
                <a16:creationId xmlns:a16="http://schemas.microsoft.com/office/drawing/2014/main" id="{01CDC595-84CF-48C5-A0ED-51A5617345E1}"/>
              </a:ext>
            </a:extLst>
          </p:cNvPr>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187484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123ECA-D2A5-4E2B-BC34-22F10D7AF9F2}"/>
              </a:ext>
            </a:extLst>
          </p:cNvPr>
          <p:cNvSpPr>
            <a:spLocks noGrp="1"/>
          </p:cNvSpPr>
          <p:nvPr>
            <p:ph type="title"/>
          </p:nvPr>
        </p:nvSpPr>
        <p:spPr>
          <a:xfrm>
            <a:off x="372533" y="609600"/>
            <a:ext cx="8901469" cy="787399"/>
          </a:xfrm>
        </p:spPr>
        <p:txBody>
          <a:bodyPr>
            <a:normAutofit/>
          </a:bodyPr>
          <a:lstStyle/>
          <a:p>
            <a:r>
              <a:rPr lang="fr-FR" altLang="fr-FR"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Depuis une année…</a:t>
            </a:r>
            <a:endParaRPr lang="fr-FR" dirty="0"/>
          </a:p>
        </p:txBody>
      </p:sp>
      <p:sp>
        <p:nvSpPr>
          <p:cNvPr id="3" name="Espace réservé du contenu 2">
            <a:extLst>
              <a:ext uri="{FF2B5EF4-FFF2-40B4-BE49-F238E27FC236}">
                <a16:creationId xmlns:a16="http://schemas.microsoft.com/office/drawing/2014/main" id="{0EA47246-611C-4327-B2A5-918A76C6996B}"/>
              </a:ext>
            </a:extLst>
          </p:cNvPr>
          <p:cNvSpPr>
            <a:spLocks noGrp="1"/>
          </p:cNvSpPr>
          <p:nvPr>
            <p:ph idx="1"/>
          </p:nvPr>
        </p:nvSpPr>
        <p:spPr>
          <a:xfrm>
            <a:off x="95249" y="1396999"/>
            <a:ext cx="10895479" cy="5165166"/>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331866"/>
                </a:solidFill>
                <a:effectLst/>
                <a:latin typeface="Calibri" panose="020F0502020204030204" pitchFamily="34" charset="0"/>
                <a:ea typeface="Calibri" panose="020F0502020204030204" pitchFamily="34" charset="0"/>
                <a:cs typeface="Calibri" panose="020F0502020204030204" pitchFamily="34" charset="0"/>
              </a:rPr>
              <a:t> </a:t>
            </a:r>
            <a:r>
              <a:rPr lang="fr-FR" b="1" dirty="0">
                <a:solidFill>
                  <a:srgbClr val="0070C0"/>
                </a:solidFill>
                <a:latin typeface="Calibri" panose="020F0502020204030204" pitchFamily="34" charset="0"/>
                <a:ea typeface="Calibri" panose="020F0502020204030204" pitchFamily="34" charset="0"/>
                <a:cs typeface="Calibri" panose="020F0502020204030204" pitchFamily="34" charset="0"/>
              </a:rPr>
              <a:t>Je me suis concentrée sur plusieurs actions:</a:t>
            </a:r>
          </a:p>
          <a:p>
            <a:pPr marL="0" indent="0" defTabSz="914400" eaLnBrk="0" fontAlgn="base" hangingPunct="0">
              <a:spcBef>
                <a:spcPct val="0"/>
              </a:spcBef>
              <a:spcAft>
                <a:spcPct val="0"/>
              </a:spcAft>
              <a:buClrTx/>
              <a:buSzTx/>
              <a:buNone/>
            </a:pPr>
            <a:r>
              <a:rPr lang="fr-FR" b="1" i="1" dirty="0">
                <a:solidFill>
                  <a:srgbClr val="0070C0"/>
                </a:solidFill>
                <a:latin typeface="Calibri" panose="020F0502020204030204" pitchFamily="34" charset="0"/>
                <a:ea typeface="Calibri" panose="020F0502020204030204" pitchFamily="34" charset="0"/>
                <a:cs typeface="Calibri" panose="020F0502020204030204" pitchFamily="34" charset="0"/>
              </a:rPr>
              <a:t>de manière générale, toute action de nature à favoriser une amélioration de la prise en compte des salariés en situation de handicap au sein des établissements publics hospitaliers.</a:t>
            </a:r>
          </a:p>
          <a:p>
            <a:pPr marL="0" marR="0" lvl="0" indent="0" algn="l" defTabSz="914400" rtl="0" eaLnBrk="0" fontAlgn="base" latinLnBrk="0" hangingPunct="0">
              <a:lnSpc>
                <a:spcPct val="100000"/>
              </a:lnSpc>
              <a:spcBef>
                <a:spcPct val="0"/>
              </a:spcBef>
              <a:spcAft>
                <a:spcPct val="0"/>
              </a:spcAft>
              <a:buClrTx/>
              <a:buSzTx/>
              <a:buFontTx/>
              <a:buNone/>
              <a:tabLst/>
            </a:pPr>
            <a:endParaRPr lang="fr-FR"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Mettre à jour la liste de coordonnées de 240 structures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R</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épertorier plus de 173 personnes en charge du suivi des agents en situation de handicap: un public très hétérogène</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N</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ouer des contacts avec </a:t>
            </a: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les</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établissements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Bien comprendre </a:t>
            </a: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et connaitre les établissements et leurs difficultés</a:t>
            </a:r>
            <a:endPar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Mener</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des</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interventions en direction des acteurs de terrain pour les outiller et travailler sur des situations </a:t>
            </a:r>
            <a:endParaRPr lang="fr-FR"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Entrer en contact avec prés de 500 acteurs</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Obtenir le statut de « super référent </a:t>
            </a:r>
            <a:r>
              <a:rPr lang="fr-FR" dirty="0" err="1">
                <a:solidFill>
                  <a:srgbClr val="0070C0"/>
                </a:solidFill>
                <a:latin typeface="Calibri" panose="020F0502020204030204" pitchFamily="34" charset="0"/>
                <a:ea typeface="Calibri" panose="020F0502020204030204" pitchFamily="34" charset="0"/>
                <a:cs typeface="Calibri" panose="020F0502020204030204" pitchFamily="34" charset="0"/>
              </a:rPr>
              <a:t>Duoday</a:t>
            </a:r>
            <a:r>
              <a:rPr lang="fr-FR" dirty="0">
                <a:solidFill>
                  <a:srgbClr val="0070C0"/>
                </a:solidFill>
                <a:latin typeface="Calibri" panose="020F0502020204030204" pitchFamily="34" charset="0"/>
                <a:ea typeface="Calibri" panose="020F0502020204030204" pitchFamily="34" charset="0"/>
                <a:cs typeface="Calibri" panose="020F0502020204030204" pitchFamily="34" charset="0"/>
              </a:rPr>
              <a:t> » qui me donne un visuel sur tous les Duos de la région</a:t>
            </a:r>
          </a:p>
          <a:p>
            <a:pPr marL="400050" lvl="1" indent="0" defTabSz="914400" eaLnBrk="0" fontAlgn="base" hangingPunct="0">
              <a:spcBef>
                <a:spcPct val="0"/>
              </a:spcBef>
              <a:spcAft>
                <a:spcPct val="0"/>
              </a:spcAft>
              <a:buClrTx/>
              <a:buSzTx/>
              <a:buNone/>
            </a:pPr>
            <a:r>
              <a:rPr lang="fr-FR" sz="1200" i="1" dirty="0" err="1">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Duoday</a:t>
            </a:r>
            <a:r>
              <a:rPr lang="fr-FR" sz="1200" i="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2024: 21/11</a:t>
            </a:r>
          </a:p>
          <a:p>
            <a:pPr marL="0" marR="0" lvl="0" indent="0" algn="l" defTabSz="914400" rtl="0" eaLnBrk="0" fontAlgn="base" latinLnBrk="0" hangingPunct="0">
              <a:lnSpc>
                <a:spcPct val="100000"/>
              </a:lnSpc>
              <a:spcBef>
                <a:spcPct val="0"/>
              </a:spcBef>
              <a:spcAft>
                <a:spcPct val="0"/>
              </a:spcAft>
              <a:buClrTx/>
              <a:buSzTx/>
              <a:buNone/>
              <a:tabLst/>
            </a:pPr>
            <a:endPar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fr-FR"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sz="1600" b="1" i="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0" indent="0" algn="ctr" defTabSz="914400" eaLnBrk="0" fontAlgn="base" hangingPunct="0">
              <a:spcBef>
                <a:spcPct val="0"/>
              </a:spcBef>
              <a:spcAft>
                <a:spcPct val="0"/>
              </a:spcAft>
              <a:buClrTx/>
              <a:buSzTx/>
              <a:buNone/>
            </a:pPr>
            <a:r>
              <a:rPr lang="fr-FR" sz="2000" b="1" i="1" dirty="0">
                <a:solidFill>
                  <a:srgbClr val="0070C0"/>
                </a:solidFill>
                <a:latin typeface="Calibri" panose="020F0502020204030204" pitchFamily="34" charset="0"/>
                <a:ea typeface="Calibri" panose="020F0502020204030204" pitchFamily="34" charset="0"/>
                <a:cs typeface="Calibri" panose="020F0502020204030204" pitchFamily="34" charset="0"/>
              </a:rPr>
              <a:t>J’ai créé une</a:t>
            </a:r>
            <a:r>
              <a:rPr lang="fr-FR" sz="2000" b="1"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fr-FR" sz="2000" b="1" i="1" dirty="0">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2"/>
              </a:rPr>
              <a:t>base d’outils </a:t>
            </a:r>
            <a:r>
              <a:rPr lang="fr-FR" sz="2000" b="1" i="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sur le site de la FHF  </a:t>
            </a:r>
          </a:p>
          <a:p>
            <a:pPr marL="0" indent="0" algn="ctr" defTabSz="914400" eaLnBrk="0" fontAlgn="base" hangingPunct="0">
              <a:spcBef>
                <a:spcPct val="0"/>
              </a:spcBef>
              <a:spcAft>
                <a:spcPct val="0"/>
              </a:spcAft>
              <a:buClrTx/>
              <a:buSzTx/>
              <a:buNone/>
            </a:pPr>
            <a:endParaRPr lang="fr-FR" sz="1600" dirty="0">
              <a:solidFill>
                <a:srgbClr val="0070C0"/>
              </a:solidFill>
              <a:effectLst/>
              <a:latin typeface="Calibri" panose="020F0502020204030204" pitchFamily="34" charset="0"/>
              <a:ea typeface="Calibri" panose="020F0502020204030204" pitchFamily="34" charset="0"/>
              <a:cs typeface="Calibri" panose="020F0502020204030204" pitchFamily="34" charset="0"/>
            </a:endParaRPr>
          </a:p>
          <a:p>
            <a:endParaRPr lang="fr-FR" dirty="0">
              <a:latin typeface="Calibri" panose="020F0502020204030204" pitchFamily="34" charset="0"/>
              <a:ea typeface="Calibri" panose="020F0502020204030204" pitchFamily="34" charset="0"/>
              <a:cs typeface="Calibri" panose="020F0502020204030204" pitchFamily="34" charset="0"/>
            </a:endParaRPr>
          </a:p>
        </p:txBody>
      </p:sp>
      <p:sp>
        <p:nvSpPr>
          <p:cNvPr id="6" name="Rectangle 4">
            <a:extLst>
              <a:ext uri="{FF2B5EF4-FFF2-40B4-BE49-F238E27FC236}">
                <a16:creationId xmlns:a16="http://schemas.microsoft.com/office/drawing/2014/main" id="{33A1C466-0DB4-4D6F-B178-B2E4B5F08935}"/>
              </a:ext>
            </a:extLst>
          </p:cNvPr>
          <p:cNvSpPr>
            <a:spLocks noChangeArrowheads="1"/>
          </p:cNvSpPr>
          <p:nvPr/>
        </p:nvSpPr>
        <p:spPr bwMode="auto">
          <a:xfrm>
            <a:off x="952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Espace réservé du numéro de diapositive 4">
            <a:extLst>
              <a:ext uri="{FF2B5EF4-FFF2-40B4-BE49-F238E27FC236}">
                <a16:creationId xmlns:a16="http://schemas.microsoft.com/office/drawing/2014/main" id="{940BE6A6-B528-49A6-8639-45A6AFE1D700}"/>
              </a:ext>
            </a:extLst>
          </p:cNvPr>
          <p:cNvSpPr>
            <a:spLocks noGrp="1"/>
          </p:cNvSpPr>
          <p:nvPr>
            <p:ph type="sldNum" sz="quarter" idx="12"/>
          </p:nvPr>
        </p:nvSpPr>
        <p:spPr/>
        <p:txBody>
          <a:bodyPr/>
          <a:lstStyle/>
          <a:p>
            <a:fld id="{519954A3-9DFD-4C44-94BA-B95130A3BA1C}" type="slidenum">
              <a:rPr lang="en-US" smtClean="0"/>
              <a:t>6</a:t>
            </a:fld>
            <a:endParaRPr lang="en-US" dirty="0"/>
          </a:p>
        </p:txBody>
      </p:sp>
      <p:sp>
        <p:nvSpPr>
          <p:cNvPr id="7" name="Flèche : bas 6">
            <a:extLst>
              <a:ext uri="{FF2B5EF4-FFF2-40B4-BE49-F238E27FC236}">
                <a16:creationId xmlns:a16="http://schemas.microsoft.com/office/drawing/2014/main" id="{07CFB9EE-2284-40E6-A244-166EEC1F495B}"/>
              </a:ext>
            </a:extLst>
          </p:cNvPr>
          <p:cNvSpPr/>
          <p:nvPr/>
        </p:nvSpPr>
        <p:spPr>
          <a:xfrm>
            <a:off x="4289867" y="5224827"/>
            <a:ext cx="914400" cy="816535"/>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p>
        </p:txBody>
      </p:sp>
    </p:spTree>
    <p:extLst>
      <p:ext uri="{BB962C8B-B14F-4D97-AF65-F5344CB8AC3E}">
        <p14:creationId xmlns:p14="http://schemas.microsoft.com/office/powerpoint/2010/main" val="330306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123ECA-D2A5-4E2B-BC34-22F10D7AF9F2}"/>
              </a:ext>
            </a:extLst>
          </p:cNvPr>
          <p:cNvSpPr>
            <a:spLocks noGrp="1"/>
          </p:cNvSpPr>
          <p:nvPr>
            <p:ph type="title"/>
          </p:nvPr>
        </p:nvSpPr>
        <p:spPr>
          <a:xfrm>
            <a:off x="677334" y="609600"/>
            <a:ext cx="8407399" cy="599612"/>
          </a:xfrm>
        </p:spPr>
        <p:txBody>
          <a:bodyPr>
            <a:normAutofit fontScale="90000"/>
          </a:bodyPr>
          <a:lstStyle/>
          <a:p>
            <a:r>
              <a:rPr lang="fr-FR" altLang="fr-FR"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En quoi consiste mon appui?</a:t>
            </a:r>
            <a:br>
              <a:rPr kumimoji="0" lang="fr-FR" altLang="fr-FR" sz="1400" b="0" i="0" u="none" strike="noStrike" cap="none" normalizeH="0" baseline="0" dirty="0">
                <a:ln>
                  <a:noFill/>
                </a:ln>
                <a:solidFill>
                  <a:schemeClr val="tx1"/>
                </a:solidFill>
                <a:effectLst/>
              </a:rPr>
            </a:br>
            <a:endParaRPr lang="fr-FR" dirty="0"/>
          </a:p>
        </p:txBody>
      </p:sp>
      <p:sp>
        <p:nvSpPr>
          <p:cNvPr id="3" name="Espace réservé du contenu 2">
            <a:extLst>
              <a:ext uri="{FF2B5EF4-FFF2-40B4-BE49-F238E27FC236}">
                <a16:creationId xmlns:a16="http://schemas.microsoft.com/office/drawing/2014/main" id="{0EA47246-611C-4327-B2A5-918A76C6996B}"/>
              </a:ext>
            </a:extLst>
          </p:cNvPr>
          <p:cNvSpPr>
            <a:spLocks noGrp="1"/>
          </p:cNvSpPr>
          <p:nvPr>
            <p:ph idx="1"/>
          </p:nvPr>
        </p:nvSpPr>
        <p:spPr>
          <a:xfrm>
            <a:off x="378267" y="1209212"/>
            <a:ext cx="10235945" cy="5191585"/>
          </a:xfrm>
        </p:spPr>
        <p:txBody>
          <a:bodyPr>
            <a:normAutofit fontScale="925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331866"/>
                </a:solidFill>
                <a:effectLst/>
                <a:latin typeface="Arial" panose="020B0604020202020204" pitchFamily="34" charset="0"/>
                <a:ea typeface="Calibri" panose="020F0502020204030204" pitchFamily="34" charset="0"/>
                <a:cs typeface="Arial" panose="020B0604020202020204" pitchFamily="34" charset="0"/>
              </a:rPr>
              <a:t> </a:t>
            </a:r>
            <a:endParaRPr kumimoji="0" lang="fr-FR" altLang="fr-FR" b="0" i="0" u="none" strike="noStrike" cap="none" normalizeH="0" baseline="0" dirty="0">
              <a:ln>
                <a:noFill/>
              </a:ln>
              <a:solidFill>
                <a:schemeClr val="tx1"/>
              </a:solidFill>
              <a:effectLst/>
            </a:endParaRPr>
          </a:p>
          <a:p>
            <a:r>
              <a:rPr lang="fr-FR" dirty="0">
                <a:solidFill>
                  <a:srgbClr val="0070C0"/>
                </a:solidFill>
                <a:effectLst/>
                <a:latin typeface="CIDFont+F6"/>
                <a:ea typeface="Calibri" panose="020F0502020204030204" pitchFamily="34" charset="0"/>
                <a:cs typeface="CIDFont+F6"/>
              </a:rPr>
              <a:t>Ma mission passe par :</a:t>
            </a:r>
          </a:p>
          <a:p>
            <a:pPr lvl="1"/>
            <a:r>
              <a:rPr lang="fr-FR" dirty="0">
                <a:solidFill>
                  <a:srgbClr val="0070C0"/>
                </a:solidFill>
                <a:effectLst/>
                <a:latin typeface="CIDFont+F6"/>
                <a:ea typeface="Calibri" panose="020F0502020204030204" pitchFamily="34" charset="0"/>
                <a:cs typeface="CIDFont+F6"/>
              </a:rPr>
              <a:t>des appuis pédagogiques, techniques et méthodologiques </a:t>
            </a:r>
          </a:p>
          <a:p>
            <a:pPr lvl="1"/>
            <a:r>
              <a:rPr lang="fr-FR" dirty="0">
                <a:solidFill>
                  <a:srgbClr val="0070C0"/>
                </a:solidFill>
                <a:effectLst/>
                <a:latin typeface="CIDFont+F6"/>
                <a:ea typeface="Calibri" panose="020F0502020204030204" pitchFamily="34" charset="0"/>
                <a:cs typeface="CIDFont+F6"/>
              </a:rPr>
              <a:t> informations pratiques</a:t>
            </a:r>
          </a:p>
          <a:p>
            <a:r>
              <a:rPr lang="fr-FR" dirty="0">
                <a:solidFill>
                  <a:srgbClr val="0070C0"/>
                </a:solidFill>
                <a:effectLst/>
                <a:latin typeface="Calibri" panose="020F0502020204030204" pitchFamily="34" charset="0"/>
                <a:ea typeface="Times New Roman" panose="02020603050405020304" pitchFamily="18" charset="0"/>
              </a:rPr>
              <a:t>J’aide aussi les établissement dans la compréhension de l’ensemble des dispositifs et la réflexion sur les stratégies à mettre en place selon votre situation </a:t>
            </a:r>
          </a:p>
          <a:p>
            <a:r>
              <a:rPr lang="fr-FR" dirty="0">
                <a:solidFill>
                  <a:srgbClr val="0070C0"/>
                </a:solidFill>
                <a:latin typeface="Calibri" panose="020F0502020204030204" pitchFamily="34" charset="0"/>
                <a:ea typeface="Times New Roman" panose="02020603050405020304" pitchFamily="18" charset="0"/>
                <a:cs typeface="Calibri" panose="020F0502020204030204" pitchFamily="34" charset="0"/>
              </a:rPr>
              <a:t>J’accompagne et outille aussi les nouveaux référents handicap</a:t>
            </a:r>
          </a:p>
          <a:p>
            <a:r>
              <a:rPr lang="fr-FR"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Je réponds aussi aux sollicitations sur des situations complexes pour lesquelles il est bon de réfléchir à plusieurs : </a:t>
            </a:r>
            <a:r>
              <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rPr>
              <a:t>t</a:t>
            </a:r>
            <a:r>
              <a:rPr lang="fr-FR"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rouver une aide pour accompagner un agent, l’aider à construire un parcours pour la suite de sa vie professionnelle qui prenne en compte sa situation de santé, trouver un interlocuteur local, …</a:t>
            </a:r>
          </a:p>
          <a:p>
            <a:pPr marL="104775" indent="0" algn="ctr">
              <a:lnSpc>
                <a:spcPct val="107000"/>
              </a:lnSpc>
              <a:spcAft>
                <a:spcPts val="800"/>
              </a:spcAft>
              <a:buNone/>
            </a:pPr>
            <a:r>
              <a:rPr lang="fr-FR" sz="1600" dirty="0">
                <a:solidFill>
                  <a:schemeClr val="accent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fr-FR" sz="21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Au gré des questions,</a:t>
            </a:r>
          </a:p>
          <a:p>
            <a:pPr marL="390525" indent="-285750">
              <a:lnSpc>
                <a:spcPct val="107000"/>
              </a:lnSpc>
              <a:spcAft>
                <a:spcPts val="800"/>
              </a:spcAft>
              <a:buFont typeface="Wingdings" panose="05000000000000000000" pitchFamily="2" charset="2"/>
              <a:buChar char="Ø"/>
            </a:pPr>
            <a:r>
              <a:rPr lang="fr-FR" dirty="0">
                <a:solidFill>
                  <a:srgbClr val="0070C0"/>
                </a:solidFill>
                <a:latin typeface="Calibri" panose="020F0502020204030204" pitchFamily="34" charset="0"/>
                <a:ea typeface="Times New Roman" panose="02020603050405020304" pitchFamily="18" charset="0"/>
                <a:cs typeface="Calibri" panose="020F0502020204030204" pitchFamily="34" charset="0"/>
              </a:rPr>
              <a:t>J</a:t>
            </a:r>
            <a:r>
              <a:rPr lang="fr-FR"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e crée des fiches pratiques et je rédige un flash info mensuel pour partager les réponses avec tout le réseau. </a:t>
            </a:r>
          </a:p>
          <a:p>
            <a:pPr marL="390525" indent="-285750">
              <a:lnSpc>
                <a:spcPct val="107000"/>
              </a:lnSpc>
              <a:spcAft>
                <a:spcPts val="800"/>
              </a:spcAft>
              <a:buFont typeface="Wingdings" panose="05000000000000000000" pitchFamily="2" charset="2"/>
              <a:buChar char="Ø"/>
            </a:pPr>
            <a:r>
              <a:rPr lang="fr-FR"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Je fais remonter les besoins, échange avec les partenaires et acteurs pour vous proposer des actions adaptées.</a:t>
            </a:r>
            <a:endParaRPr lang="fr-FR"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4">
            <a:extLst>
              <a:ext uri="{FF2B5EF4-FFF2-40B4-BE49-F238E27FC236}">
                <a16:creationId xmlns:a16="http://schemas.microsoft.com/office/drawing/2014/main" id="{33A1C466-0DB4-4D6F-B178-B2E4B5F08935}"/>
              </a:ext>
            </a:extLst>
          </p:cNvPr>
          <p:cNvSpPr>
            <a:spLocks noChangeArrowheads="1"/>
          </p:cNvSpPr>
          <p:nvPr/>
        </p:nvSpPr>
        <p:spPr bwMode="auto">
          <a:xfrm>
            <a:off x="952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Espace réservé du numéro de diapositive 4">
            <a:extLst>
              <a:ext uri="{FF2B5EF4-FFF2-40B4-BE49-F238E27FC236}">
                <a16:creationId xmlns:a16="http://schemas.microsoft.com/office/drawing/2014/main" id="{940BE6A6-B528-49A6-8639-45A6AFE1D700}"/>
              </a:ext>
            </a:extLst>
          </p:cNvPr>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2006126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123ECA-D2A5-4E2B-BC34-22F10D7AF9F2}"/>
              </a:ext>
            </a:extLst>
          </p:cNvPr>
          <p:cNvSpPr>
            <a:spLocks noGrp="1"/>
          </p:cNvSpPr>
          <p:nvPr>
            <p:ph type="title"/>
          </p:nvPr>
        </p:nvSpPr>
        <p:spPr/>
        <p:txBody>
          <a:bodyPr>
            <a:normAutofit fontScale="90000"/>
          </a:bodyPr>
          <a:lstStyle/>
          <a:p>
            <a:r>
              <a:rPr lang="fr-FR" altLang="fr-FR"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Quelques illustrations des sollicitations</a:t>
            </a:r>
            <a:br>
              <a:rPr kumimoji="0" lang="fr-FR" altLang="fr-FR" sz="1400" b="0" i="0" u="none" strike="noStrike" cap="none" normalizeH="0" baseline="0" dirty="0">
                <a:ln>
                  <a:noFill/>
                </a:ln>
                <a:solidFill>
                  <a:schemeClr val="tx1"/>
                </a:solidFill>
                <a:effectLst/>
              </a:rPr>
            </a:br>
            <a:endParaRPr lang="fr-FR" dirty="0"/>
          </a:p>
        </p:txBody>
      </p:sp>
      <p:sp>
        <p:nvSpPr>
          <p:cNvPr id="3" name="Espace réservé du contenu 2">
            <a:extLst>
              <a:ext uri="{FF2B5EF4-FFF2-40B4-BE49-F238E27FC236}">
                <a16:creationId xmlns:a16="http://schemas.microsoft.com/office/drawing/2014/main" id="{0EA47246-611C-4327-B2A5-918A76C6996B}"/>
              </a:ext>
            </a:extLst>
          </p:cNvPr>
          <p:cNvSpPr>
            <a:spLocks noGrp="1"/>
          </p:cNvSpPr>
          <p:nvPr>
            <p:ph idx="1"/>
          </p:nvPr>
        </p:nvSpPr>
        <p:spPr>
          <a:xfrm>
            <a:off x="378268" y="1209213"/>
            <a:ext cx="9707026" cy="4759786"/>
          </a:xfrm>
        </p:spPr>
        <p:txBody>
          <a:bodyP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b="1" i="0" u="none" strike="noStrike" cap="none" normalizeH="0" baseline="0" dirty="0">
                <a:ln>
                  <a:noFill/>
                </a:ln>
                <a:solidFill>
                  <a:srgbClr val="331866"/>
                </a:solidFill>
                <a:effectLst/>
                <a:latin typeface="Arial" panose="020B0604020202020204" pitchFamily="34" charset="0"/>
                <a:ea typeface="Calibri" panose="020F0502020204030204" pitchFamily="34" charset="0"/>
                <a:cs typeface="Arial" panose="020B0604020202020204" pitchFamily="34" charset="0"/>
              </a:rPr>
              <a:t> </a:t>
            </a:r>
            <a:endParaRPr kumimoji="0" lang="fr-FR" altLang="fr-FR" b="0" i="0" u="none" strike="noStrike" cap="none" normalizeH="0" baseline="0" dirty="0">
              <a:ln>
                <a:noFill/>
              </a:ln>
              <a:solidFill>
                <a:schemeClr val="tx1"/>
              </a:solidFill>
              <a:effectLst/>
            </a:endParaRPr>
          </a:p>
          <a:p>
            <a:r>
              <a:rPr lang="fr-FR" dirty="0">
                <a:solidFill>
                  <a:schemeClr val="accent2">
                    <a:lumMod val="75000"/>
                  </a:schemeClr>
                </a:solidFill>
              </a:rPr>
              <a:t>Comment amener les agents à me faire connaitre leur situation de handicap?</a:t>
            </a:r>
          </a:p>
          <a:p>
            <a:r>
              <a:rPr lang="fr-FR" dirty="0">
                <a:solidFill>
                  <a:schemeClr val="accent2">
                    <a:lumMod val="75000"/>
                  </a:schemeClr>
                </a:solidFill>
              </a:rPr>
              <a:t>Qui peut m’aider à mettre en place un plan d’aménagement pour cet agent?</a:t>
            </a:r>
          </a:p>
          <a:p>
            <a:r>
              <a:rPr lang="fr-FR" dirty="0">
                <a:solidFill>
                  <a:schemeClr val="accent2">
                    <a:lumMod val="75000"/>
                  </a:schemeClr>
                </a:solidFill>
              </a:rPr>
              <a:t>Quels financements pour les aménagements préconisés pour cette personne?</a:t>
            </a:r>
          </a:p>
          <a:p>
            <a:r>
              <a:rPr lang="fr-FR" dirty="0">
                <a:solidFill>
                  <a:schemeClr val="accent2">
                    <a:lumMod val="75000"/>
                  </a:schemeClr>
                </a:solidFill>
              </a:rPr>
              <a:t>Quelle aide du </a:t>
            </a:r>
            <a:r>
              <a:rPr lang="fr-FR" dirty="0" err="1">
                <a:solidFill>
                  <a:schemeClr val="accent2">
                    <a:lumMod val="75000"/>
                  </a:schemeClr>
                </a:solidFill>
              </a:rPr>
              <a:t>Fiphfp</a:t>
            </a:r>
            <a:r>
              <a:rPr lang="fr-FR" dirty="0">
                <a:solidFill>
                  <a:schemeClr val="accent2">
                    <a:lumMod val="75000"/>
                  </a:schemeClr>
                </a:solidFill>
              </a:rPr>
              <a:t> puis-je solliciter, comment fait-on pour demander une aide?</a:t>
            </a:r>
          </a:p>
          <a:p>
            <a:r>
              <a:rPr lang="fr-FR" dirty="0">
                <a:solidFill>
                  <a:schemeClr val="accent2">
                    <a:lumMod val="75000"/>
                  </a:schemeClr>
                </a:solidFill>
              </a:rPr>
              <a:t>Comment préparer ma déclaration annuelle?</a:t>
            </a:r>
          </a:p>
          <a:p>
            <a:r>
              <a:rPr lang="fr-FR" dirty="0">
                <a:solidFill>
                  <a:schemeClr val="accent2">
                    <a:lumMod val="75000"/>
                  </a:schemeClr>
                </a:solidFill>
              </a:rPr>
              <a:t>Où trouver des acteurs pour organiser des sensibilisations?</a:t>
            </a:r>
          </a:p>
          <a:p>
            <a:r>
              <a:rPr lang="fr-FR" dirty="0">
                <a:solidFill>
                  <a:schemeClr val="accent2">
                    <a:lumMod val="75000"/>
                  </a:schemeClr>
                </a:solidFill>
              </a:rPr>
              <a:t>Comment sensibiliser une équipe?</a:t>
            </a:r>
          </a:p>
          <a:p>
            <a:r>
              <a:rPr lang="fr-FR" dirty="0">
                <a:solidFill>
                  <a:schemeClr val="accent2">
                    <a:lumMod val="75000"/>
                  </a:schemeClr>
                </a:solidFill>
              </a:rPr>
              <a:t>Comment accompagner un parcours de reconversion?</a:t>
            </a:r>
          </a:p>
          <a:p>
            <a:r>
              <a:rPr lang="fr-FR" dirty="0">
                <a:solidFill>
                  <a:schemeClr val="accent2">
                    <a:lumMod val="75000"/>
                  </a:schemeClr>
                </a:solidFill>
              </a:rPr>
              <a:t>Comment financer une formation?</a:t>
            </a:r>
          </a:p>
          <a:p>
            <a:r>
              <a:rPr lang="fr-FR" dirty="0">
                <a:solidFill>
                  <a:schemeClr val="accent2">
                    <a:lumMod val="75000"/>
                  </a:schemeClr>
                </a:solidFill>
              </a:rPr>
              <a:t>Par où dois-je commencer la mise en place d’une politique handicap?</a:t>
            </a:r>
          </a:p>
          <a:p>
            <a:r>
              <a:rPr lang="fr-FR" dirty="0">
                <a:solidFill>
                  <a:schemeClr val="accent2">
                    <a:lumMod val="75000"/>
                  </a:schemeClr>
                </a:solidFill>
              </a:rPr>
              <a:t>C’est quoi une convention avec le </a:t>
            </a:r>
            <a:r>
              <a:rPr lang="fr-FR" dirty="0" err="1">
                <a:solidFill>
                  <a:schemeClr val="accent2">
                    <a:lumMod val="75000"/>
                  </a:schemeClr>
                </a:solidFill>
              </a:rPr>
              <a:t>Fiphfp</a:t>
            </a:r>
            <a:r>
              <a:rPr lang="fr-FR" dirty="0">
                <a:solidFill>
                  <a:schemeClr val="accent2">
                    <a:lumMod val="75000"/>
                  </a:schemeClr>
                </a:solidFill>
              </a:rPr>
              <a:t>?</a:t>
            </a:r>
          </a:p>
          <a:p>
            <a:r>
              <a:rPr lang="fr-FR" dirty="0">
                <a:solidFill>
                  <a:schemeClr val="accent2">
                    <a:lumMod val="75000"/>
                  </a:schemeClr>
                </a:solidFill>
              </a:rPr>
              <a:t>Je veux mettre en place une convention avec le </a:t>
            </a:r>
            <a:r>
              <a:rPr lang="fr-FR" dirty="0" err="1">
                <a:solidFill>
                  <a:schemeClr val="accent2">
                    <a:lumMod val="75000"/>
                  </a:schemeClr>
                </a:solidFill>
              </a:rPr>
              <a:t>Fiphfp</a:t>
            </a:r>
            <a:r>
              <a:rPr lang="fr-FR" dirty="0">
                <a:solidFill>
                  <a:schemeClr val="accent2">
                    <a:lumMod val="75000"/>
                  </a:schemeClr>
                </a:solidFill>
              </a:rPr>
              <a:t> mais je ne sais pas par où commencer?</a:t>
            </a:r>
          </a:p>
          <a:p>
            <a:endParaRPr lang="fr-FR" dirty="0"/>
          </a:p>
        </p:txBody>
      </p:sp>
      <p:sp>
        <p:nvSpPr>
          <p:cNvPr id="6" name="Rectangle 4">
            <a:extLst>
              <a:ext uri="{FF2B5EF4-FFF2-40B4-BE49-F238E27FC236}">
                <a16:creationId xmlns:a16="http://schemas.microsoft.com/office/drawing/2014/main" id="{33A1C466-0DB4-4D6F-B178-B2E4B5F08935}"/>
              </a:ext>
            </a:extLst>
          </p:cNvPr>
          <p:cNvSpPr>
            <a:spLocks noChangeArrowheads="1"/>
          </p:cNvSpPr>
          <p:nvPr/>
        </p:nvSpPr>
        <p:spPr bwMode="auto">
          <a:xfrm>
            <a:off x="952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Espace réservé du pied de page 3">
            <a:extLst>
              <a:ext uri="{FF2B5EF4-FFF2-40B4-BE49-F238E27FC236}">
                <a16:creationId xmlns:a16="http://schemas.microsoft.com/office/drawing/2014/main" id="{2B7A6FB1-5E3D-4607-A5EE-2BE7627D0555}"/>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940BE6A6-B528-49A6-8639-45A6AFE1D700}"/>
              </a:ext>
            </a:extLst>
          </p:cNvPr>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3826797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2365E-F2E9-4F1A-8CD3-8EF6D7517BDD}"/>
              </a:ext>
            </a:extLst>
          </p:cNvPr>
          <p:cNvSpPr>
            <a:spLocks noGrp="1"/>
          </p:cNvSpPr>
          <p:nvPr>
            <p:ph type="title"/>
          </p:nvPr>
        </p:nvSpPr>
        <p:spPr>
          <a:xfrm>
            <a:off x="677334" y="609600"/>
            <a:ext cx="8596668" cy="555812"/>
          </a:xfrm>
        </p:spPr>
        <p:txBody>
          <a:bodyPr>
            <a:normAutofit/>
          </a:bodyPr>
          <a:lstStyle/>
          <a:p>
            <a:r>
              <a:rPr lang="fr-FR" sz="2400" dirty="0">
                <a:latin typeface="Tahoma" panose="020B0604030504040204" pitchFamily="34" charset="0"/>
                <a:ea typeface="Tahoma" panose="020B0604030504040204" pitchFamily="34" charset="0"/>
                <a:cs typeface="Tahoma" panose="020B0604030504040204" pitchFamily="34" charset="0"/>
              </a:rPr>
              <a:t>Exemples de situations rencontrées avec des salariés</a:t>
            </a:r>
          </a:p>
        </p:txBody>
      </p:sp>
      <p:sp>
        <p:nvSpPr>
          <p:cNvPr id="3" name="Espace réservé du contenu 2">
            <a:extLst>
              <a:ext uri="{FF2B5EF4-FFF2-40B4-BE49-F238E27FC236}">
                <a16:creationId xmlns:a16="http://schemas.microsoft.com/office/drawing/2014/main" id="{C82FDA85-9753-48B4-AB60-FD8714348745}"/>
              </a:ext>
            </a:extLst>
          </p:cNvPr>
          <p:cNvSpPr>
            <a:spLocks noGrp="1"/>
          </p:cNvSpPr>
          <p:nvPr>
            <p:ph idx="1"/>
          </p:nvPr>
        </p:nvSpPr>
        <p:spPr>
          <a:xfrm>
            <a:off x="578708" y="1165412"/>
            <a:ext cx="8596668" cy="5082988"/>
          </a:xfrm>
        </p:spPr>
        <p:txBody>
          <a:bodyPr>
            <a:normAutofit fontScale="92500" lnSpcReduction="20000"/>
          </a:bodyPr>
          <a:lstStyle/>
          <a:p>
            <a:pPr marR="0" algn="l" rtl="0"/>
            <a:endParaRPr lang="fr-FR" sz="1100" b="0" i="0" u="none" strike="noStrike" baseline="0" dirty="0">
              <a:solidFill>
                <a:srgbClr val="0070C0"/>
              </a:solidFill>
              <a:latin typeface="Calibri" panose="020F0502020204030204" pitchFamily="34" charset="0"/>
            </a:endParaRPr>
          </a:p>
          <a:p>
            <a:pPr marL="114300" indent="0">
              <a:buNone/>
            </a:pPr>
            <a:r>
              <a:rPr lang="fr-FR" b="1" dirty="0">
                <a:solidFill>
                  <a:srgbClr val="0070C0"/>
                </a:solidFill>
              </a:rPr>
              <a:t>Madeleine, 53 ans, aide soignante</a:t>
            </a:r>
          </a:p>
          <a:p>
            <a:pPr marL="800100" lvl="1">
              <a:buFont typeface="Wingdings" panose="05000000000000000000" pitchFamily="2" charset="2"/>
              <a:buChar char="q"/>
            </a:pPr>
            <a:r>
              <a:rPr lang="fr-FR" dirty="0">
                <a:solidFill>
                  <a:srgbClr val="0070C0"/>
                </a:solidFill>
              </a:rPr>
              <a:t>Suite à un arrêt long (CLM), elle a du reprendre en temps partiel thérapeutique</a:t>
            </a:r>
          </a:p>
          <a:p>
            <a:pPr marL="800100" lvl="1">
              <a:buFont typeface="Wingdings" panose="05000000000000000000" pitchFamily="2" charset="2"/>
              <a:buChar char="q"/>
            </a:pPr>
            <a:r>
              <a:rPr lang="fr-FR" dirty="0">
                <a:solidFill>
                  <a:srgbClr val="0070C0"/>
                </a:solidFill>
              </a:rPr>
              <a:t>Elle a une RQTH</a:t>
            </a:r>
          </a:p>
          <a:p>
            <a:pPr marL="800100" lvl="1">
              <a:buFont typeface="Wingdings" panose="05000000000000000000" pitchFamily="2" charset="2"/>
              <a:buChar char="q"/>
            </a:pPr>
            <a:r>
              <a:rPr lang="fr-FR" dirty="0">
                <a:solidFill>
                  <a:srgbClr val="0070C0"/>
                </a:solidFill>
              </a:rPr>
              <a:t>Pour le moment en délégation </a:t>
            </a:r>
          </a:p>
          <a:p>
            <a:pPr marL="800100" lvl="1">
              <a:buFont typeface="Wingdings" panose="05000000000000000000" pitchFamily="2" charset="2"/>
              <a:buChar char="q"/>
            </a:pPr>
            <a:r>
              <a:rPr lang="fr-FR" dirty="0">
                <a:solidFill>
                  <a:srgbClr val="0070C0"/>
                </a:solidFill>
              </a:rPr>
              <a:t>Elle a compris que sa reprise sur son ancien poste serait impossible dans la durée et a entamé seule et à ses frais des démarches de reconversion, elle a obtenu des qualifications mais elle n’a pas trouvé d’emploi à ce stade correspondant à ses nouvelles compétences</a:t>
            </a:r>
          </a:p>
          <a:p>
            <a:pPr marL="800100" lvl="1">
              <a:buFont typeface="Wingdings" panose="05000000000000000000" pitchFamily="2" charset="2"/>
              <a:buChar char="q"/>
            </a:pPr>
            <a:r>
              <a:rPr lang="fr-FR" dirty="0">
                <a:solidFill>
                  <a:srgbClr val="0070C0"/>
                </a:solidFill>
              </a:rPr>
              <a:t>Pas d’analyse de l’ergonomie du poste et d’adaptation des outils/ conditions de travail lors de la reprise car en délégation</a:t>
            </a:r>
          </a:p>
          <a:p>
            <a:pPr marL="800100" lvl="1">
              <a:buFont typeface="Wingdings" panose="05000000000000000000" pitchFamily="2" charset="2"/>
              <a:buChar char="q"/>
            </a:pPr>
            <a:r>
              <a:rPr lang="fr-FR" dirty="0">
                <a:solidFill>
                  <a:srgbClr val="0070C0"/>
                </a:solidFill>
              </a:rPr>
              <a:t>Vient pour savoir « de quels appuis elle peut bénéficier »</a:t>
            </a:r>
          </a:p>
          <a:p>
            <a:pPr marL="1200150" lvl="2">
              <a:buFont typeface="Symbol" panose="05050102010706020507" pitchFamily="18" charset="2"/>
              <a:buChar char="Þ"/>
            </a:pPr>
            <a:r>
              <a:rPr lang="fr-FR" dirty="0">
                <a:solidFill>
                  <a:srgbClr val="0070C0"/>
                </a:solidFill>
              </a:rPr>
              <a:t>Elle aurait pu bénéficier d’un accompagnement par Cap emploi afin de valider ses nouveaux objectifs professionnels</a:t>
            </a:r>
          </a:p>
          <a:p>
            <a:pPr marL="1200150" lvl="2">
              <a:buFont typeface="Symbol" panose="05050102010706020507" pitchFamily="18" charset="2"/>
              <a:buChar char="Þ"/>
            </a:pPr>
            <a:r>
              <a:rPr lang="fr-FR" dirty="0">
                <a:solidFill>
                  <a:srgbClr val="0070C0"/>
                </a:solidFill>
              </a:rPr>
              <a:t>Sa formation, sous réserve de validation, aurait pu être financée via les aides du </a:t>
            </a:r>
            <a:r>
              <a:rPr lang="fr-FR" dirty="0" err="1">
                <a:solidFill>
                  <a:srgbClr val="0070C0"/>
                </a:solidFill>
              </a:rPr>
              <a:t>Fiphfp</a:t>
            </a:r>
            <a:r>
              <a:rPr lang="fr-FR" dirty="0">
                <a:solidFill>
                  <a:srgbClr val="0070C0"/>
                </a:solidFill>
              </a:rPr>
              <a:t> et la convention ANFH/</a:t>
            </a:r>
            <a:r>
              <a:rPr lang="fr-FR" dirty="0" err="1">
                <a:solidFill>
                  <a:srgbClr val="0070C0"/>
                </a:solidFill>
              </a:rPr>
              <a:t>Fiphfp</a:t>
            </a:r>
            <a:endParaRPr lang="fr-FR" dirty="0">
              <a:solidFill>
                <a:srgbClr val="0070C0"/>
              </a:solidFill>
            </a:endParaRPr>
          </a:p>
          <a:p>
            <a:pPr marL="1200150" lvl="2">
              <a:buFont typeface="Symbol" panose="05050102010706020507" pitchFamily="18" charset="2"/>
              <a:buChar char="Þ"/>
            </a:pPr>
            <a:r>
              <a:rPr lang="fr-FR" dirty="0">
                <a:solidFill>
                  <a:srgbClr val="0070C0"/>
                </a:solidFill>
              </a:rPr>
              <a:t>Une reprise sur son poste durant son temps partiel aurait pu être sécurisée par des aménagements en attendant que son projet aboutisse</a:t>
            </a:r>
          </a:p>
          <a:p>
            <a:pPr marL="1200150" lvl="2">
              <a:buFont typeface="Symbol" panose="05050102010706020507" pitchFamily="18" charset="2"/>
              <a:buChar char="Þ"/>
            </a:pPr>
            <a:r>
              <a:rPr lang="fr-FR" dirty="0">
                <a:solidFill>
                  <a:srgbClr val="0070C0"/>
                </a:solidFill>
              </a:rPr>
              <a:t>La formalisation de la procédure de préparation au reclassement aurait permis de structurer sa démarche</a:t>
            </a:r>
          </a:p>
          <a:p>
            <a:pPr marL="114300" indent="0">
              <a:buNone/>
            </a:pPr>
            <a:endParaRPr lang="fr-FR" b="1" dirty="0">
              <a:solidFill>
                <a:srgbClr val="0070C0"/>
              </a:solidFill>
            </a:endParaRPr>
          </a:p>
          <a:p>
            <a:pPr marL="800100" lvl="1">
              <a:buFont typeface="Wingdings" panose="05000000000000000000" pitchFamily="2" charset="2"/>
              <a:buChar char="q"/>
            </a:pPr>
            <a:endParaRPr lang="fr-FR" dirty="0">
              <a:solidFill>
                <a:srgbClr val="0070C0"/>
              </a:solidFill>
            </a:endParaRPr>
          </a:p>
          <a:p>
            <a:pPr marL="800100" lvl="1">
              <a:buFont typeface="Wingdings" panose="05000000000000000000" pitchFamily="2" charset="2"/>
              <a:buChar char="q"/>
            </a:pPr>
            <a:endParaRPr lang="fr-FR" dirty="0">
              <a:solidFill>
                <a:srgbClr val="0070C0"/>
              </a:solidFill>
            </a:endParaRPr>
          </a:p>
          <a:p>
            <a:pPr lvl="2">
              <a:buFont typeface="Arial" panose="020B0604020202020204" pitchFamily="34" charset="0"/>
              <a:buChar char="•"/>
            </a:pPr>
            <a:endParaRPr lang="fr-FR" dirty="0">
              <a:solidFill>
                <a:srgbClr val="0070C0"/>
              </a:solidFill>
            </a:endParaRPr>
          </a:p>
          <a:p>
            <a:pPr lvl="2">
              <a:buFont typeface="Arial" panose="020B0604020202020204" pitchFamily="34" charset="0"/>
              <a:buChar char="•"/>
            </a:pPr>
            <a:endParaRPr lang="fr-FR" dirty="0">
              <a:solidFill>
                <a:srgbClr val="0070C0"/>
              </a:solidFill>
            </a:endParaRPr>
          </a:p>
        </p:txBody>
      </p:sp>
      <p:sp>
        <p:nvSpPr>
          <p:cNvPr id="4" name="Flèche : droite 3">
            <a:extLst>
              <a:ext uri="{FF2B5EF4-FFF2-40B4-BE49-F238E27FC236}">
                <a16:creationId xmlns:a16="http://schemas.microsoft.com/office/drawing/2014/main" id="{5EDE4820-6831-4B62-9737-EFC8E2909F87}"/>
              </a:ext>
            </a:extLst>
          </p:cNvPr>
          <p:cNvSpPr/>
          <p:nvPr/>
        </p:nvSpPr>
        <p:spPr>
          <a:xfrm>
            <a:off x="304800" y="4180429"/>
            <a:ext cx="701021" cy="49086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Phylactère : pensées 7">
            <a:extLst>
              <a:ext uri="{FF2B5EF4-FFF2-40B4-BE49-F238E27FC236}">
                <a16:creationId xmlns:a16="http://schemas.microsoft.com/office/drawing/2014/main" id="{25CA1096-99C6-4189-8139-F1609EBBEAF6}"/>
              </a:ext>
            </a:extLst>
          </p:cNvPr>
          <p:cNvSpPr/>
          <p:nvPr/>
        </p:nvSpPr>
        <p:spPr>
          <a:xfrm rot="20568884">
            <a:off x="9610635" y="3299656"/>
            <a:ext cx="1493135" cy="1317813"/>
          </a:xfrm>
          <a:prstGeom prst="cloudCallout">
            <a:avLst>
              <a:gd name="adj1" fmla="val -118940"/>
              <a:gd name="adj2" fmla="val 8059"/>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A3A85E30-A6C3-4F9E-B3F7-1E8CEE18F187}"/>
              </a:ext>
            </a:extLst>
          </p:cNvPr>
          <p:cNvSpPr txBox="1"/>
          <p:nvPr/>
        </p:nvSpPr>
        <p:spPr>
          <a:xfrm>
            <a:off x="9754111" y="3429000"/>
            <a:ext cx="1013012" cy="861774"/>
          </a:xfrm>
          <a:prstGeom prst="rect">
            <a:avLst/>
          </a:prstGeom>
          <a:noFill/>
        </p:spPr>
        <p:txBody>
          <a:bodyPr wrap="square" rtlCol="0">
            <a:spAutoFit/>
          </a:bodyPr>
          <a:lstStyle/>
          <a:p>
            <a:pPr algn="ctr"/>
            <a:r>
              <a:rPr lang="fr-FR" sz="1000" b="1" dirty="0">
                <a:solidFill>
                  <a:srgbClr val="7030A0"/>
                </a:solidFill>
              </a:rPr>
              <a:t>Cette personne aurait pu être accompagnée</a:t>
            </a:r>
          </a:p>
        </p:txBody>
      </p:sp>
    </p:spTree>
    <p:extLst>
      <p:ext uri="{BB962C8B-B14F-4D97-AF65-F5344CB8AC3E}">
        <p14:creationId xmlns:p14="http://schemas.microsoft.com/office/powerpoint/2010/main" val="2263027689"/>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428</TotalTime>
  <Words>1582</Words>
  <Application>Microsoft Office PowerPoint</Application>
  <PresentationFormat>Grand écran</PresentationFormat>
  <Paragraphs>152</Paragraphs>
  <Slides>12</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Arial</vt:lpstr>
      <vt:lpstr>Calibri</vt:lpstr>
      <vt:lpstr>CIDFont+F6</vt:lpstr>
      <vt:lpstr>Symbol</vt:lpstr>
      <vt:lpstr>Tahoma</vt:lpstr>
      <vt:lpstr>Trebuchet MS</vt:lpstr>
      <vt:lpstr>Wingdings</vt:lpstr>
      <vt:lpstr>Wingdings 3</vt:lpstr>
      <vt:lpstr>Facette</vt:lpstr>
      <vt:lpstr>La Référente Handicap Mutualisée Nouvelle Aquitaine  29 novembre 2024</vt:lpstr>
      <vt:lpstr>Présentations</vt:lpstr>
      <vt:lpstr>Constat territorial sur l’appropriation par la  Fonction publique Hospitalière (FPH)  du sujet handicap  </vt:lpstr>
      <vt:lpstr>Le rôle du Référent Handicap Mutualisé RHM</vt:lpstr>
      <vt:lpstr>Le rôle du référent handicap mutualisé</vt:lpstr>
      <vt:lpstr>Depuis une année…</vt:lpstr>
      <vt:lpstr>En quoi consiste mon appui? </vt:lpstr>
      <vt:lpstr>Quelques illustrations des sollicitations </vt:lpstr>
      <vt:lpstr>Exemples de situations rencontrées avec des salariés</vt:lpstr>
      <vt:lpstr>Quelques situations rencontrées par les établissements </vt:lpstr>
      <vt:lpstr>Quelques situations rencontrées par les établissements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DOUMECHE Magali</dc:creator>
  <cp:lastModifiedBy>Guery, Florence</cp:lastModifiedBy>
  <cp:revision>115</cp:revision>
  <cp:lastPrinted>2024-06-26T09:36:14Z</cp:lastPrinted>
  <dcterms:created xsi:type="dcterms:W3CDTF">2024-03-20T09:48:14Z</dcterms:created>
  <dcterms:modified xsi:type="dcterms:W3CDTF">2024-11-29T10:15:23Z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4e1e3e5-28aa-42d2-a9d5-f117a2286530_Enabled">
    <vt:lpwstr>true</vt:lpwstr>
  </property>
  <property fmtid="{D5CDD505-2E9C-101B-9397-08002B2CF9AE}" pid="3" name="MSIP_Label_94e1e3e5-28aa-42d2-a9d5-f117a2286530_SetDate">
    <vt:lpwstr>2024-11-29T10:15:05Z</vt:lpwstr>
  </property>
  <property fmtid="{D5CDD505-2E9C-101B-9397-08002B2CF9AE}" pid="4" name="MSIP_Label_94e1e3e5-28aa-42d2-a9d5-f117a2286530_Method">
    <vt:lpwstr>Standard</vt:lpwstr>
  </property>
  <property fmtid="{D5CDD505-2E9C-101B-9397-08002B2CF9AE}" pid="5" name="MSIP_Label_94e1e3e5-28aa-42d2-a9d5-f117a2286530_Name">
    <vt:lpwstr>C2-Interne avec marquage</vt:lpwstr>
  </property>
  <property fmtid="{D5CDD505-2E9C-101B-9397-08002B2CF9AE}" pid="6" name="MSIP_Label_94e1e3e5-28aa-42d2-a9d5-f117a2286530_SiteId">
    <vt:lpwstr>6eab6365-8194-49c6-a4d0-e2d1a0fbeb74</vt:lpwstr>
  </property>
  <property fmtid="{D5CDD505-2E9C-101B-9397-08002B2CF9AE}" pid="7" name="MSIP_Label_94e1e3e5-28aa-42d2-a9d5-f117a2286530_ActionId">
    <vt:lpwstr>bc8bf54d-de6c-43d6-99f3-8e209b0e5920</vt:lpwstr>
  </property>
  <property fmtid="{D5CDD505-2E9C-101B-9397-08002B2CF9AE}" pid="8" name="MSIP_Label_94e1e3e5-28aa-42d2-a9d5-f117a2286530_ContentBits">
    <vt:lpwstr>2</vt:lpwstr>
  </property>
  <property fmtid="{D5CDD505-2E9C-101B-9397-08002B2CF9AE}" pid="9" name="ClassificationContentMarkingFooterLocations">
    <vt:lpwstr>Facette:8</vt:lpwstr>
  </property>
  <property fmtid="{D5CDD505-2E9C-101B-9397-08002B2CF9AE}" pid="10" name="ClassificationContentMarkingFooterText">
    <vt:lpwstr>Interne</vt:lpwstr>
  </property>
</Properties>
</file>