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62" r:id="rId3"/>
    <p:sldId id="290" r:id="rId4"/>
    <p:sldId id="291" r:id="rId5"/>
    <p:sldId id="294" r:id="rId6"/>
    <p:sldId id="257" r:id="rId7"/>
    <p:sldId id="258" r:id="rId8"/>
    <p:sldId id="259" r:id="rId9"/>
    <p:sldId id="292" r:id="rId10"/>
    <p:sldId id="293" r:id="rId11"/>
    <p:sldId id="295" r:id="rId12"/>
    <p:sldId id="282" r:id="rId13"/>
    <p:sldId id="285" r:id="rId14"/>
    <p:sldId id="287" r:id="rId15"/>
    <p:sldId id="261" r:id="rId16"/>
    <p:sldId id="260"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AC4AD22-BAD0-4EC7-9584-1B8BF20F5E10}" type="datetimeFigureOut">
              <a:rPr lang="fr-FR" smtClean="0"/>
              <a:t>22/03/2024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5D6464F-2D8D-4878-BBAC-67B34C55D4F2}" type="slidenum">
              <a:rPr lang="fr-FR" smtClean="0"/>
              <a:t>‹N°›</a:t>
            </a:fld>
            <a:endParaRPr lang="fr-FR"/>
          </a:p>
        </p:txBody>
      </p:sp>
    </p:spTree>
    <p:extLst>
      <p:ext uri="{BB962C8B-B14F-4D97-AF65-F5344CB8AC3E}">
        <p14:creationId xmlns:p14="http://schemas.microsoft.com/office/powerpoint/2010/main" val="1779697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63D7ABC-A64C-46F9-AFDB-B1D962D84255}"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77E5CF3-876F-4F69-9836-4E932C54940D}"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77941A4-476D-45F3-BECE-92B49CAB2D7A}"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B05961C-4063-4B79-8AE1-AF79A750A970}"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8C33103-F939-4E79-91EB-33FD833798BB}"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C5401D7-0BE0-40D0-AD5C-FD5ED3C48F1D}"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2FE034-EBF0-4F0C-BDBE-C47A1DB5C7AC}"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585813E-7210-4AC9-B39C-E69CC22C938E}"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1175B9D-34A9-44AD-BC5A-EF8BD9D072CE}"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263A3A0-89CF-468A-8BF1-08A3B3215023}" type="datetime1">
              <a:rPr lang="en-US" smtClean="0"/>
              <a:t>3/22/2024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56B6FBE-F3AF-4015-BF7A-EDC01B6BBC15}" type="datetime1">
              <a:rPr lang="en-US" smtClean="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B04EA95-841B-4C76-BD59-6389BF8D9FD0}" type="datetime1">
              <a:rPr lang="en-US" smtClean="0"/>
              <a:t>3/22/2024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7D0CB6D-A1CD-4AC6-A111-A66105918915}" type="datetime1">
              <a:rPr lang="en-US" smtClean="0"/>
              <a:t>3/22/2024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B2461-4258-4003-B446-1C8CD4BAE42F}" type="datetime1">
              <a:rPr lang="en-US" smtClean="0"/>
              <a:t>3/22/2024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578B47F-A5A0-44A4-B42E-7B67BB1810D6}" type="datetime1">
              <a:rPr lang="en-US" smtClean="0"/>
              <a:t>3/22/2024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D826B759-E67B-4F33-977A-F4AF4CDCD445}" type="datetime1">
              <a:rPr lang="en-US" smtClean="0"/>
              <a:t>3/22/2024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49AFAE-E848-412C-B90F-3D25C8D1CE0F}" type="datetime1">
              <a:rPr lang="en-US" smtClean="0"/>
              <a:t>3/22/2024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1.emf"/><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mailto:referent-handicap-mutualise.nouvelle-aquitaine@ch-libourne.fr"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emf"/><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fichiers.fhf.fr/documents/RHM-NA-Pratic30-du-9-01-2024.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iphfp.fr/employeurs/declaration-contribution-et-controle/effectuer-sa-declaration-aupres-du-fiphfp" TargetMode="External"/><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iphfp.fr/nos-regions/nouvelle-aquitaine" TargetMode="External"/><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hf.fr/en-regions/nouvelle-aquitaine/nos-actualites/fiphfp-presentation-du-referent-handicap-mutualise-nouvelle-aquitain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DD5B05-FF68-4F8C-9E40-B40F6FF2736E}"/>
              </a:ext>
            </a:extLst>
          </p:cNvPr>
          <p:cNvSpPr>
            <a:spLocks noGrp="1"/>
          </p:cNvSpPr>
          <p:nvPr>
            <p:ph type="ctrTitle"/>
          </p:nvPr>
        </p:nvSpPr>
        <p:spPr>
          <a:xfrm>
            <a:off x="1507067" y="1760863"/>
            <a:ext cx="7766936" cy="1646302"/>
          </a:xfrm>
        </p:spPr>
        <p:txBody>
          <a:bodyPr/>
          <a:lstStyle/>
          <a:p>
            <a:pPr marR="0" algn="ctr" rtl="0"/>
            <a:r>
              <a:rPr lang="fr-FR" sz="2400" b="1" i="0" u="none" strike="noStrike" baseline="0" dirty="0">
                <a:solidFill>
                  <a:schemeClr val="accent2"/>
                </a:solidFill>
                <a:latin typeface="Arial" panose="020B0604020202020204" pitchFamily="34" charset="0"/>
                <a:cs typeface="Arial" panose="020B0604020202020204" pitchFamily="34" charset="0"/>
              </a:rPr>
              <a:t>Référente Handicap Mutualisée Nouvelle Aquitaine</a:t>
            </a:r>
            <a:br>
              <a:rPr lang="fr-FR" sz="2400" b="1" i="0" u="none" strike="noStrike" baseline="0" dirty="0">
                <a:solidFill>
                  <a:schemeClr val="accent2"/>
                </a:solidFill>
                <a:latin typeface="Arial" panose="020B0604020202020204" pitchFamily="34" charset="0"/>
                <a:cs typeface="Arial" panose="020B0604020202020204" pitchFamily="34" charset="0"/>
              </a:rPr>
            </a:br>
            <a:r>
              <a:rPr lang="fr-FR" sz="2400" b="1" i="0" u="none" strike="noStrike" baseline="0" dirty="0">
                <a:solidFill>
                  <a:schemeClr val="accent2"/>
                </a:solidFill>
                <a:latin typeface="Arial" panose="020B0604020202020204" pitchFamily="34" charset="0"/>
                <a:cs typeface="Arial" panose="020B0604020202020204" pitchFamily="34" charset="0"/>
              </a:rPr>
              <a:t>Séminaire des établissements</a:t>
            </a:r>
            <a:br>
              <a:rPr lang="fr-FR" sz="2400" b="1" i="0" u="none" strike="noStrike" baseline="0" dirty="0">
                <a:solidFill>
                  <a:schemeClr val="accent2"/>
                </a:solidFill>
                <a:latin typeface="Arial" panose="020B0604020202020204" pitchFamily="34" charset="0"/>
                <a:cs typeface="Arial" panose="020B0604020202020204" pitchFamily="34" charset="0"/>
              </a:rPr>
            </a:br>
            <a:r>
              <a:rPr lang="fr-FR" sz="2400" b="1" i="0" u="none" strike="noStrike" baseline="0" dirty="0">
                <a:solidFill>
                  <a:schemeClr val="accent2"/>
                </a:solidFill>
                <a:latin typeface="Arial" panose="020B0604020202020204" pitchFamily="34" charset="0"/>
                <a:cs typeface="Arial" panose="020B0604020202020204" pitchFamily="34" charset="0"/>
              </a:rPr>
              <a:t>sociaux et médico-sociaux</a:t>
            </a:r>
            <a:br>
              <a:rPr lang="fr-FR" sz="2400" b="1" i="0" u="none" strike="noStrike" baseline="0" dirty="0">
                <a:solidFill>
                  <a:schemeClr val="accent2"/>
                </a:solidFill>
                <a:latin typeface="Arial" panose="020B0604020202020204" pitchFamily="34" charset="0"/>
                <a:cs typeface="Arial" panose="020B0604020202020204" pitchFamily="34" charset="0"/>
              </a:rPr>
            </a:br>
            <a:endParaRPr lang="fr-FR" sz="2400" dirty="0">
              <a:solidFill>
                <a:schemeClr val="accent2"/>
              </a:solidFill>
              <a:latin typeface="Arial" panose="020B060402020202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39954D0D-F428-4275-B408-AE1FCBAED91E}"/>
              </a:ext>
            </a:extLst>
          </p:cNvPr>
          <p:cNvSpPr>
            <a:spLocks noGrp="1"/>
          </p:cNvSpPr>
          <p:nvPr>
            <p:ph type="subTitle" idx="1"/>
          </p:nvPr>
        </p:nvSpPr>
        <p:spPr>
          <a:xfrm>
            <a:off x="1507067" y="4050833"/>
            <a:ext cx="7766936" cy="1787462"/>
          </a:xfrm>
        </p:spPr>
        <p:txBody>
          <a:bodyPr>
            <a:normAutofit fontScale="25000" lnSpcReduction="20000"/>
          </a:bodyPr>
          <a:lstStyle/>
          <a:p>
            <a:endParaRPr lang="fr-FR" dirty="0"/>
          </a:p>
          <a:p>
            <a:pPr marR="0" algn="ctr" rtl="0"/>
            <a:r>
              <a:rPr lang="fr-FR" sz="6400" b="1" i="0" u="none" strike="noStrike" baseline="0" dirty="0">
                <a:solidFill>
                  <a:schemeClr val="accent2"/>
                </a:solidFill>
                <a:latin typeface="Arial" panose="020B0604020202020204" pitchFamily="34" charset="0"/>
              </a:rPr>
              <a:t>Magali </a:t>
            </a:r>
            <a:r>
              <a:rPr lang="fr-FR" sz="6400" b="1" i="0" u="none" strike="noStrike" baseline="0" dirty="0" err="1">
                <a:solidFill>
                  <a:schemeClr val="accent2"/>
                </a:solidFill>
                <a:latin typeface="Arial" panose="020B0604020202020204" pitchFamily="34" charset="0"/>
              </a:rPr>
              <a:t>Doumèche</a:t>
            </a:r>
            <a:endParaRPr lang="fr-FR" sz="6400" b="1" i="0" u="none" strike="noStrike" baseline="0" dirty="0">
              <a:solidFill>
                <a:schemeClr val="accent2"/>
              </a:solidFill>
              <a:latin typeface="Arial" panose="020B0604020202020204" pitchFamily="34" charset="0"/>
            </a:endParaRPr>
          </a:p>
          <a:p>
            <a:pPr marR="0" algn="ctr" rtl="0"/>
            <a:r>
              <a:rPr lang="fr-FR" sz="6400" b="0" i="1" u="none" strike="noStrike" baseline="0" dirty="0">
                <a:solidFill>
                  <a:schemeClr val="accent2"/>
                </a:solidFill>
                <a:latin typeface="Arial" panose="020B0604020202020204" pitchFamily="34" charset="0"/>
              </a:rPr>
              <a:t>Référente Handicap mutualisée Nouvelle Aquitaine</a:t>
            </a:r>
          </a:p>
          <a:p>
            <a:pPr marR="0" algn="ctr" rtl="0"/>
            <a:r>
              <a:rPr lang="fr-FR" sz="6400" b="1" i="0" u="none" strike="noStrike" baseline="0" dirty="0">
                <a:solidFill>
                  <a:schemeClr val="accent2"/>
                </a:solidFill>
                <a:latin typeface="Arial" panose="020B0604020202020204" pitchFamily="34" charset="0"/>
              </a:rPr>
              <a:t>mobile 06 75 17 52 71 - </a:t>
            </a:r>
            <a:r>
              <a:rPr lang="fr-FR" sz="6400" b="1" i="1" u="none" strike="noStrike" baseline="0" dirty="0">
                <a:solidFill>
                  <a:schemeClr val="accent2"/>
                </a:solidFill>
                <a:latin typeface="Arial" panose="020B0604020202020204" pitchFamily="34" charset="0"/>
              </a:rPr>
              <a:t>à privilégier-</a:t>
            </a:r>
            <a:endParaRPr lang="fr-FR" sz="6400" b="1" i="0" u="none" strike="noStrike" baseline="0" dirty="0">
              <a:solidFill>
                <a:schemeClr val="accent2"/>
              </a:solidFill>
              <a:latin typeface="Arial" panose="020B0604020202020204" pitchFamily="34" charset="0"/>
            </a:endParaRPr>
          </a:p>
          <a:p>
            <a:pPr marR="0" algn="ctr" rtl="0"/>
            <a:r>
              <a:rPr lang="fr-FR" sz="6400" b="0" i="1" u="sng" strike="noStrike" baseline="0" dirty="0">
                <a:solidFill>
                  <a:srgbClr val="3FCDE7"/>
                </a:solidFill>
                <a:latin typeface="Arial" panose="020B0604020202020204" pitchFamily="34" charset="0"/>
                <a:hlinkClick r:id="rId2">
                  <a:extLst>
                    <a:ext uri="{A12FA001-AC4F-418D-AE19-62706E023703}">
                      <ahyp:hlinkClr xmlns:ahyp="http://schemas.microsoft.com/office/drawing/2018/hyperlinkcolor" val="tx"/>
                    </a:ext>
                  </a:extLst>
                </a:hlinkClick>
              </a:rPr>
              <a:t>referent-handicap-mutualise.nouvelle-aquitaine@ch-libourne.fr</a:t>
            </a:r>
            <a:endParaRPr lang="fr-FR" sz="6400" b="0" i="1" u="none" strike="noStrike" baseline="0" dirty="0">
              <a:solidFill>
                <a:schemeClr val="accent2"/>
              </a:solidFill>
              <a:latin typeface="Arial" panose="020B0604020202020204" pitchFamily="34" charset="0"/>
              <a:hlinkClick r:id="rId2">
                <a:extLst>
                  <a:ext uri="{A12FA001-AC4F-418D-AE19-62706E023703}">
                    <ahyp:hlinkClr xmlns:ahyp="http://schemas.microsoft.com/office/drawing/2018/hyperlinkcolor" val="tx"/>
                  </a:ext>
                </a:extLst>
              </a:hlinkClick>
            </a:endParaRPr>
          </a:p>
          <a:p>
            <a:pPr marR="0" algn="l" rtl="0"/>
            <a:endParaRPr lang="fr-FR" sz="1800" b="0" i="0" u="none" strike="noStrike" baseline="0" dirty="0">
              <a:solidFill>
                <a:srgbClr val="1F497D"/>
              </a:solidFill>
              <a:latin typeface="Calibri" panose="020F0502020204030204" pitchFamily="34" charset="0"/>
            </a:endParaRPr>
          </a:p>
          <a:p>
            <a:pPr marR="0" algn="ctr" rtl="0"/>
            <a:endParaRPr lang="fr-FR" sz="1800" b="0" i="0" u="none" strike="noStrike" baseline="0" dirty="0">
              <a:solidFill>
                <a:srgbClr val="1F497D"/>
              </a:solidFill>
              <a:latin typeface="Calibri" panose="020F0502020204030204" pitchFamily="34" charset="0"/>
            </a:endParaRPr>
          </a:p>
          <a:p>
            <a:endParaRPr lang="fr-FR" dirty="0"/>
          </a:p>
          <a:p>
            <a:endParaRPr lang="fr-FR" dirty="0"/>
          </a:p>
          <a:p>
            <a:r>
              <a:rPr lang="fr-FR" sz="4800" dirty="0"/>
              <a:t>22 mars 2024</a:t>
            </a:r>
          </a:p>
        </p:txBody>
      </p:sp>
      <p:pic>
        <p:nvPicPr>
          <p:cNvPr id="4106" name="Image 79">
            <a:extLst>
              <a:ext uri="{FF2B5EF4-FFF2-40B4-BE49-F238E27FC236}">
                <a16:creationId xmlns:a16="http://schemas.microsoft.com/office/drawing/2014/main" id="{DE6963CA-D8CE-42A8-9DB9-B8C112E6C6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6118" t="7312" r="27238" b="12239"/>
          <a:stretch>
            <a:fillRect/>
          </a:stretch>
        </p:blipFill>
        <p:spPr bwMode="auto">
          <a:xfrm>
            <a:off x="660400" y="1457855"/>
            <a:ext cx="266700" cy="485775"/>
          </a:xfrm>
          <a:prstGeom prst="rect">
            <a:avLst/>
          </a:prstGeom>
          <a:noFill/>
          <a:extLst>
            <a:ext uri="{909E8E84-426E-40DD-AFC4-6F175D3DCCD1}">
              <a14:hiddenFill xmlns:a14="http://schemas.microsoft.com/office/drawing/2010/main">
                <a:solidFill>
                  <a:srgbClr val="FFFFFF"/>
                </a:solidFill>
              </a14:hiddenFill>
            </a:ext>
          </a:extLst>
        </p:spPr>
      </p:pic>
      <p:pic>
        <p:nvPicPr>
          <p:cNvPr id="4105" name="Image 80">
            <a:extLst>
              <a:ext uri="{FF2B5EF4-FFF2-40B4-BE49-F238E27FC236}">
                <a16:creationId xmlns:a16="http://schemas.microsoft.com/office/drawing/2014/main" id="{68B30110-119D-4072-8E0E-539498E8A6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 y="1943630"/>
            <a:ext cx="5524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4104" name="Image 81">
            <a:extLst>
              <a:ext uri="{FF2B5EF4-FFF2-40B4-BE49-F238E27FC236}">
                <a16:creationId xmlns:a16="http://schemas.microsoft.com/office/drawing/2014/main" id="{7027D424-7001-4754-B07E-D91ABAF080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0400" y="2429405"/>
            <a:ext cx="466725" cy="447675"/>
          </a:xfrm>
          <a:prstGeom prst="rect">
            <a:avLst/>
          </a:prstGeom>
          <a:noFill/>
          <a:extLst>
            <a:ext uri="{909E8E84-426E-40DD-AFC4-6F175D3DCCD1}">
              <a14:hiddenFill xmlns:a14="http://schemas.microsoft.com/office/drawing/2010/main">
                <a:solidFill>
                  <a:srgbClr val="FFFFFF"/>
                </a:solidFill>
              </a14:hiddenFill>
            </a:ext>
          </a:extLst>
        </p:spPr>
      </p:pic>
      <p:pic>
        <p:nvPicPr>
          <p:cNvPr id="4103" name="Image 82">
            <a:extLst>
              <a:ext uri="{FF2B5EF4-FFF2-40B4-BE49-F238E27FC236}">
                <a16:creationId xmlns:a16="http://schemas.microsoft.com/office/drawing/2014/main" id="{E20DFA0E-9FB5-4B9B-8D51-CD5145962E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400" y="2877080"/>
            <a:ext cx="571500" cy="4381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Image 84">
            <a:extLst>
              <a:ext uri="{FF2B5EF4-FFF2-40B4-BE49-F238E27FC236}">
                <a16:creationId xmlns:a16="http://schemas.microsoft.com/office/drawing/2014/main" id="{AFB4EBA7-33BB-44E5-B963-29B702E2676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0400" y="3315230"/>
            <a:ext cx="4191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Image 86">
            <a:extLst>
              <a:ext uri="{FF2B5EF4-FFF2-40B4-BE49-F238E27FC236}">
                <a16:creationId xmlns:a16="http://schemas.microsoft.com/office/drawing/2014/main" id="{B05E3C40-EE12-4E26-941B-311DB0223A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0400" y="3734330"/>
            <a:ext cx="314325" cy="5238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Image 85">
            <a:extLst>
              <a:ext uri="{FF2B5EF4-FFF2-40B4-BE49-F238E27FC236}">
                <a16:creationId xmlns:a16="http://schemas.microsoft.com/office/drawing/2014/main" id="{0B8E7E00-3302-4601-8B37-F98F5D921CE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0400" y="4258205"/>
            <a:ext cx="438150" cy="523875"/>
          </a:xfrm>
          <a:prstGeom prst="rect">
            <a:avLst/>
          </a:prstGeom>
          <a:noFill/>
          <a:extLst>
            <a:ext uri="{909E8E84-426E-40DD-AFC4-6F175D3DCCD1}">
              <a14:hiddenFill xmlns:a14="http://schemas.microsoft.com/office/drawing/2010/main">
                <a:solidFill>
                  <a:srgbClr val="FFFFFF"/>
                </a:solidFill>
              </a14:hiddenFill>
            </a:ext>
          </a:extLst>
        </p:spPr>
      </p:pic>
      <p:pic>
        <p:nvPicPr>
          <p:cNvPr id="4099" name="Image 87">
            <a:extLst>
              <a:ext uri="{FF2B5EF4-FFF2-40B4-BE49-F238E27FC236}">
                <a16:creationId xmlns:a16="http://schemas.microsoft.com/office/drawing/2014/main" id="{676511A4-36EF-4CC3-B0A3-031837A7A03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l="25574" t="12915" r="23283" b="15129"/>
          <a:stretch>
            <a:fillRect/>
          </a:stretch>
        </p:blipFill>
        <p:spPr bwMode="auto">
          <a:xfrm>
            <a:off x="660400" y="4782080"/>
            <a:ext cx="342900" cy="485775"/>
          </a:xfrm>
          <a:prstGeom prst="rect">
            <a:avLst/>
          </a:prstGeom>
          <a:noFill/>
          <a:extLst>
            <a:ext uri="{909E8E84-426E-40DD-AFC4-6F175D3DCCD1}">
              <a14:hiddenFill xmlns:a14="http://schemas.microsoft.com/office/drawing/2010/main">
                <a:solidFill>
                  <a:srgbClr val="FFFFFF"/>
                </a:solidFill>
              </a14:hiddenFill>
            </a:ext>
          </a:extLst>
        </p:spPr>
      </p:pic>
      <p:pic>
        <p:nvPicPr>
          <p:cNvPr id="4098" name="Image 88">
            <a:extLst>
              <a:ext uri="{FF2B5EF4-FFF2-40B4-BE49-F238E27FC236}">
                <a16:creationId xmlns:a16="http://schemas.microsoft.com/office/drawing/2014/main" id="{B187726C-5220-4331-9016-BB05F99A2BF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22331" t="7518" r="25565" b="11653"/>
          <a:stretch>
            <a:fillRect/>
          </a:stretch>
        </p:blipFill>
        <p:spPr bwMode="auto">
          <a:xfrm>
            <a:off x="660400" y="5267855"/>
            <a:ext cx="3429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4097" name="Image 89">
            <a:extLst>
              <a:ext uri="{FF2B5EF4-FFF2-40B4-BE49-F238E27FC236}">
                <a16:creationId xmlns:a16="http://schemas.microsoft.com/office/drawing/2014/main" id="{EEE8E428-FC3B-42C7-AE83-8EECE376B43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33414" t="11566" r="33228" b="16669"/>
          <a:stretch>
            <a:fillRect/>
          </a:stretch>
        </p:blipFill>
        <p:spPr bwMode="auto">
          <a:xfrm>
            <a:off x="660400" y="5801255"/>
            <a:ext cx="228600" cy="5048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1">
            <a:extLst>
              <a:ext uri="{FF2B5EF4-FFF2-40B4-BE49-F238E27FC236}">
                <a16:creationId xmlns:a16="http://schemas.microsoft.com/office/drawing/2014/main" id="{7E0A5E8E-5BC9-4567-AC42-223722820728}"/>
              </a:ext>
            </a:extLst>
          </p:cNvPr>
          <p:cNvSpPr>
            <a:spLocks noChangeArrowheads="1"/>
          </p:cNvSpPr>
          <p:nvPr/>
        </p:nvSpPr>
        <p:spPr bwMode="auto">
          <a:xfrm>
            <a:off x="660400" y="101970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5" name="Image 4">
            <a:extLst>
              <a:ext uri="{FF2B5EF4-FFF2-40B4-BE49-F238E27FC236}">
                <a16:creationId xmlns:a16="http://schemas.microsoft.com/office/drawing/2014/main" id="{DF4AFBE6-88EE-497F-AC78-D0203452E8D4}"/>
              </a:ext>
            </a:extLst>
          </p:cNvPr>
          <p:cNvPicPr>
            <a:picLocks noChangeAspect="1"/>
          </p:cNvPicPr>
          <p:nvPr/>
        </p:nvPicPr>
        <p:blipFill>
          <a:blip r:embed="rId13"/>
          <a:stretch>
            <a:fillRect/>
          </a:stretch>
        </p:blipFill>
        <p:spPr>
          <a:xfrm>
            <a:off x="6829954" y="250624"/>
            <a:ext cx="885825" cy="523875"/>
          </a:xfrm>
          <a:prstGeom prst="rect">
            <a:avLst/>
          </a:prstGeom>
        </p:spPr>
      </p:pic>
      <p:pic>
        <p:nvPicPr>
          <p:cNvPr id="8" name="Image 7">
            <a:extLst>
              <a:ext uri="{FF2B5EF4-FFF2-40B4-BE49-F238E27FC236}">
                <a16:creationId xmlns:a16="http://schemas.microsoft.com/office/drawing/2014/main" id="{E7525F86-4C51-4A5C-81DE-3F88202E8231}"/>
              </a:ext>
            </a:extLst>
          </p:cNvPr>
          <p:cNvPicPr>
            <a:picLocks noChangeAspect="1"/>
          </p:cNvPicPr>
          <p:nvPr/>
        </p:nvPicPr>
        <p:blipFill>
          <a:blip r:embed="rId14"/>
          <a:stretch>
            <a:fillRect/>
          </a:stretch>
        </p:blipFill>
        <p:spPr>
          <a:xfrm>
            <a:off x="5080972" y="250624"/>
            <a:ext cx="619125" cy="666750"/>
          </a:xfrm>
          <a:prstGeom prst="rect">
            <a:avLst/>
          </a:prstGeom>
        </p:spPr>
      </p:pic>
      <p:pic>
        <p:nvPicPr>
          <p:cNvPr id="10" name="Image 9">
            <a:extLst>
              <a:ext uri="{FF2B5EF4-FFF2-40B4-BE49-F238E27FC236}">
                <a16:creationId xmlns:a16="http://schemas.microsoft.com/office/drawing/2014/main" id="{E73B6708-1939-4547-AA3E-4A6A6EAE15D5}"/>
              </a:ext>
            </a:extLst>
          </p:cNvPr>
          <p:cNvPicPr>
            <a:picLocks noChangeAspect="1"/>
          </p:cNvPicPr>
          <p:nvPr/>
        </p:nvPicPr>
        <p:blipFill>
          <a:blip r:embed="rId15"/>
          <a:stretch>
            <a:fillRect/>
          </a:stretch>
        </p:blipFill>
        <p:spPr>
          <a:xfrm>
            <a:off x="2693815" y="291043"/>
            <a:ext cx="1257300" cy="742950"/>
          </a:xfrm>
          <a:prstGeom prst="rect">
            <a:avLst/>
          </a:prstGeom>
        </p:spPr>
      </p:pic>
      <p:sp>
        <p:nvSpPr>
          <p:cNvPr id="7" name="Espace réservé du numéro de diapositive 6">
            <a:extLst>
              <a:ext uri="{FF2B5EF4-FFF2-40B4-BE49-F238E27FC236}">
                <a16:creationId xmlns:a16="http://schemas.microsoft.com/office/drawing/2014/main" id="{D179F8D7-62A0-4F7B-A7E6-292EA580D07E}"/>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193785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123ECA-D2A5-4E2B-BC34-22F10D7AF9F2}"/>
              </a:ext>
            </a:extLst>
          </p:cNvPr>
          <p:cNvSpPr>
            <a:spLocks noGrp="1"/>
          </p:cNvSpPr>
          <p:nvPr>
            <p:ph type="title"/>
          </p:nvPr>
        </p:nvSpPr>
        <p:spPr>
          <a:xfrm>
            <a:off x="677334" y="609600"/>
            <a:ext cx="8407399" cy="599612"/>
          </a:xfrm>
        </p:spPr>
        <p:txBody>
          <a:bodyPr>
            <a:normAutofit fontScale="90000"/>
          </a:bodyPr>
          <a:lstStyle/>
          <a:p>
            <a:r>
              <a:rPr lang="fr-FR" altLang="fr-FR"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En quoi consiste mon appui?</a:t>
            </a:r>
            <a:br>
              <a:rPr kumimoji="0" lang="fr-FR" altLang="fr-FR" sz="1400" b="0" i="0" u="none" strike="noStrike" cap="none" normalizeH="0" baseline="0" dirty="0">
                <a:ln>
                  <a:noFill/>
                </a:ln>
                <a:solidFill>
                  <a:schemeClr val="tx1"/>
                </a:solidFill>
                <a:effectLst/>
              </a:rPr>
            </a:br>
            <a:endParaRPr lang="fr-FR" dirty="0"/>
          </a:p>
        </p:txBody>
      </p:sp>
      <p:sp>
        <p:nvSpPr>
          <p:cNvPr id="3" name="Espace réservé du contenu 2">
            <a:extLst>
              <a:ext uri="{FF2B5EF4-FFF2-40B4-BE49-F238E27FC236}">
                <a16:creationId xmlns:a16="http://schemas.microsoft.com/office/drawing/2014/main" id="{0EA47246-611C-4327-B2A5-918A76C6996B}"/>
              </a:ext>
            </a:extLst>
          </p:cNvPr>
          <p:cNvSpPr>
            <a:spLocks noGrp="1"/>
          </p:cNvSpPr>
          <p:nvPr>
            <p:ph idx="1"/>
          </p:nvPr>
        </p:nvSpPr>
        <p:spPr>
          <a:xfrm>
            <a:off x="378268" y="1209212"/>
            <a:ext cx="9832532" cy="5191585"/>
          </a:xfrm>
        </p:spPr>
        <p:txBody>
          <a:bodyPr>
            <a:normAutofit fontScale="85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331866"/>
                </a:solidFill>
                <a:effectLst/>
                <a:latin typeface="Arial" panose="020B0604020202020204" pitchFamily="34" charset="0"/>
                <a:ea typeface="Calibri" panose="020F0502020204030204" pitchFamily="34" charset="0"/>
                <a:cs typeface="Arial" panose="020B0604020202020204" pitchFamily="34" charset="0"/>
              </a:rPr>
              <a:t> </a:t>
            </a:r>
            <a:endParaRPr kumimoji="0" lang="fr-FR" altLang="fr-FR" b="0" i="0" u="none" strike="noStrike" cap="none" normalizeH="0" baseline="0" dirty="0">
              <a:ln>
                <a:noFill/>
              </a:ln>
              <a:solidFill>
                <a:schemeClr val="tx1"/>
              </a:solidFill>
              <a:effectLst/>
            </a:endParaRPr>
          </a:p>
          <a:p>
            <a:r>
              <a:rPr lang="fr-FR" dirty="0">
                <a:solidFill>
                  <a:srgbClr val="0070C0"/>
                </a:solidFill>
                <a:effectLst/>
                <a:latin typeface="CIDFont+F6"/>
                <a:ea typeface="Calibri" panose="020F0502020204030204" pitchFamily="34" charset="0"/>
                <a:cs typeface="CIDFont+F6"/>
              </a:rPr>
              <a:t>Ma mission passe par des appuis techniques et des informations pratiques</a:t>
            </a:r>
          </a:p>
          <a:p>
            <a:r>
              <a:rPr lang="fr-FR" dirty="0">
                <a:solidFill>
                  <a:srgbClr val="0070C0"/>
                </a:solidFill>
                <a:effectLst/>
                <a:latin typeface="Calibri" panose="020F0502020204030204" pitchFamily="34" charset="0"/>
                <a:ea typeface="Times New Roman" panose="02020603050405020304" pitchFamily="18" charset="0"/>
              </a:rPr>
              <a:t>Je peux vous aider aussi dans la compréhension de l’ensemble des dispositifs et la réflexion sur les stratégies à mettre en place selon votre situation </a:t>
            </a:r>
          </a:p>
          <a:p>
            <a:r>
              <a:rPr lang="fr-FR" dirty="0">
                <a:solidFill>
                  <a:srgbClr val="0070C0"/>
                </a:solidFill>
                <a:latin typeface="Calibri" panose="020F0502020204030204" pitchFamily="34" charset="0"/>
                <a:ea typeface="Times New Roman" panose="02020603050405020304" pitchFamily="18" charset="0"/>
                <a:cs typeface="Calibri" panose="020F0502020204030204" pitchFamily="34" charset="0"/>
              </a:rPr>
              <a:t>J’accompagne et outille aussi les nouveaux référents handicap</a:t>
            </a:r>
          </a:p>
          <a:p>
            <a:r>
              <a:rPr lang="fr-FR"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Je réponds aussi à vos sollicitations sur des situations complexes pour lesquelles il est bon de réfléchir à plusieurs : </a:t>
            </a:r>
            <a:r>
              <a:rPr lang="fr-FR" dirty="0">
                <a:solidFill>
                  <a:srgbClr val="0070C0"/>
                </a:solidFill>
                <a:latin typeface="Calibri" panose="020F0502020204030204" pitchFamily="34" charset="0"/>
                <a:ea typeface="Calibri" panose="020F0502020204030204" pitchFamily="34" charset="0"/>
                <a:cs typeface="Times New Roman" panose="02020603050405020304" pitchFamily="18" charset="0"/>
              </a:rPr>
              <a:t>t</a:t>
            </a:r>
            <a:r>
              <a:rPr lang="fr-FR"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rouver une aide pour accompagner un agent, l’aider à construire un parcours pour la suite de sa vie professionnelle qui prenne en compte sa situation de santé, trouver un interlocuteur local, …</a:t>
            </a:r>
          </a:p>
          <a:p>
            <a:pPr marL="104775" indent="0" algn="ctr">
              <a:lnSpc>
                <a:spcPct val="107000"/>
              </a:lnSpc>
              <a:spcAft>
                <a:spcPts val="800"/>
              </a:spcAft>
              <a:buNone/>
            </a:pPr>
            <a:r>
              <a:rPr lang="fr-FR" sz="1600"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fr-FR" sz="2100" b="1" dirty="0">
                <a:solidFill>
                  <a:schemeClr val="accent1"/>
                </a:solidFill>
                <a:effectLst/>
                <a:latin typeface="Calibri" panose="020F0502020204030204" pitchFamily="34" charset="0"/>
                <a:ea typeface="Times New Roman" panose="02020603050405020304" pitchFamily="18" charset="0"/>
                <a:cs typeface="Calibri" panose="020F0502020204030204" pitchFamily="34" charset="0"/>
              </a:rPr>
              <a:t>Au gré de vos questions,</a:t>
            </a:r>
          </a:p>
          <a:p>
            <a:pPr marL="390525" indent="-285750">
              <a:lnSpc>
                <a:spcPct val="107000"/>
              </a:lnSpc>
              <a:spcAft>
                <a:spcPts val="800"/>
              </a:spcAft>
              <a:buFont typeface="Wingdings" panose="05000000000000000000" pitchFamily="2" charset="2"/>
              <a:buChar char="Ø"/>
            </a:pPr>
            <a:r>
              <a:rPr lang="fr-FR" dirty="0">
                <a:solidFill>
                  <a:srgbClr val="0070C0"/>
                </a:solidFill>
                <a:latin typeface="Calibri" panose="020F0502020204030204" pitchFamily="34" charset="0"/>
                <a:ea typeface="Times New Roman" panose="02020603050405020304" pitchFamily="18" charset="0"/>
                <a:cs typeface="Calibri" panose="020F0502020204030204" pitchFamily="34" charset="0"/>
              </a:rPr>
              <a:t>J</a:t>
            </a:r>
            <a:r>
              <a:rPr lang="fr-FR"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e crée des fiches pratiques et je rédige un flash info mensuel pour partager les réponses avec tout le réseau. </a:t>
            </a:r>
          </a:p>
          <a:p>
            <a:pPr marL="390525" indent="-285750">
              <a:lnSpc>
                <a:spcPct val="107000"/>
              </a:lnSpc>
              <a:spcAft>
                <a:spcPts val="800"/>
              </a:spcAft>
              <a:buFont typeface="Wingdings" panose="05000000000000000000" pitchFamily="2" charset="2"/>
              <a:buChar char="Ø"/>
            </a:pPr>
            <a:r>
              <a:rPr lang="fr-FR"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Je fais remonter vos besoins, échange avec les partenaires et acteurs pour vous proposer des actions adaptées à vos besoins.</a:t>
            </a:r>
            <a:endParaRPr lang="fr-F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fr-FR"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Par exemple, </a:t>
            </a:r>
          </a:p>
          <a:p>
            <a:pPr lvl="1" indent="-342900">
              <a:lnSpc>
                <a:spcPct val="107000"/>
              </a:lnSpc>
              <a:buFont typeface="Courier New" panose="02070309020205020404" pitchFamily="49" charset="0"/>
              <a:buChar char="o"/>
            </a:pPr>
            <a:r>
              <a:rPr lang="fr-FR"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je suis en contact avec l’ANFH, les Cap emploi, le </a:t>
            </a:r>
            <a:r>
              <a:rPr lang="fr-FR" sz="1800" dirty="0" err="1">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Fiphfp</a:t>
            </a:r>
            <a:r>
              <a:rPr lang="fr-FR"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pour construire des actions ciblées.</a:t>
            </a:r>
            <a:endPar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buFont typeface="Courier New" panose="02070309020205020404" pitchFamily="49" charset="0"/>
              <a:buChar char="o"/>
            </a:pPr>
            <a:r>
              <a:rPr lang="fr-FR"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Je collabore avec </a:t>
            </a:r>
            <a:r>
              <a:rPr lang="fr-FR" sz="1800" dirty="0" err="1">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Handipacte</a:t>
            </a:r>
            <a:r>
              <a:rPr lang="fr-FR"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endPar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Aft>
                <a:spcPts val="800"/>
              </a:spcAft>
              <a:buFont typeface="Courier New" panose="02070309020205020404" pitchFamily="49" charset="0"/>
              <a:buChar char="o"/>
            </a:pPr>
            <a:r>
              <a:rPr lang="fr-FR"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Je travaille avec DUODAY… </a:t>
            </a:r>
            <a:endPar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4">
            <a:extLst>
              <a:ext uri="{FF2B5EF4-FFF2-40B4-BE49-F238E27FC236}">
                <a16:creationId xmlns:a16="http://schemas.microsoft.com/office/drawing/2014/main" id="{33A1C466-0DB4-4D6F-B178-B2E4B5F08935}"/>
              </a:ext>
            </a:extLst>
          </p:cNvPr>
          <p:cNvSpPr>
            <a:spLocks noChangeArrowheads="1"/>
          </p:cNvSpPr>
          <p:nvPr/>
        </p:nvSpPr>
        <p:spPr bwMode="auto">
          <a:xfrm>
            <a:off x="952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Espace réservé du numéro de diapositive 4">
            <a:extLst>
              <a:ext uri="{FF2B5EF4-FFF2-40B4-BE49-F238E27FC236}">
                <a16:creationId xmlns:a16="http://schemas.microsoft.com/office/drawing/2014/main" id="{940BE6A6-B528-49A6-8639-45A6AFE1D700}"/>
              </a:ext>
            </a:extLst>
          </p:cNvPr>
          <p:cNvSpPr>
            <a:spLocks noGrp="1"/>
          </p:cNvSpPr>
          <p:nvPr>
            <p:ph type="sldNum" sz="quarter" idx="12"/>
          </p:nvPr>
        </p:nvSpPr>
        <p:spPr/>
        <p:txBody>
          <a:bodyPr/>
          <a:lstStyle/>
          <a:p>
            <a:fld id="{519954A3-9DFD-4C44-94BA-B95130A3BA1C}" type="slidenum">
              <a:rPr lang="en-US" smtClean="0"/>
              <a:t>10</a:t>
            </a:fld>
            <a:endParaRPr lang="en-US" dirty="0"/>
          </a:p>
        </p:txBody>
      </p:sp>
    </p:spTree>
    <p:extLst>
      <p:ext uri="{BB962C8B-B14F-4D97-AF65-F5344CB8AC3E}">
        <p14:creationId xmlns:p14="http://schemas.microsoft.com/office/powerpoint/2010/main" val="2260397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123ECA-D2A5-4E2B-BC34-22F10D7AF9F2}"/>
              </a:ext>
            </a:extLst>
          </p:cNvPr>
          <p:cNvSpPr>
            <a:spLocks noGrp="1"/>
          </p:cNvSpPr>
          <p:nvPr>
            <p:ph type="title"/>
          </p:nvPr>
        </p:nvSpPr>
        <p:spPr/>
        <p:txBody>
          <a:bodyPr>
            <a:normAutofit fontScale="90000"/>
          </a:bodyPr>
          <a:lstStyle/>
          <a:p>
            <a:r>
              <a:rPr lang="fr-FR" altLang="fr-FR"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Quelques illustrations de vos sollicitations</a:t>
            </a:r>
            <a:br>
              <a:rPr kumimoji="0" lang="fr-FR" altLang="fr-FR" sz="1400" b="0" i="0" u="none" strike="noStrike" cap="none" normalizeH="0" baseline="0" dirty="0">
                <a:ln>
                  <a:noFill/>
                </a:ln>
                <a:solidFill>
                  <a:schemeClr val="tx1"/>
                </a:solidFill>
                <a:effectLst/>
              </a:rPr>
            </a:br>
            <a:endParaRPr lang="fr-FR" dirty="0"/>
          </a:p>
        </p:txBody>
      </p:sp>
      <p:sp>
        <p:nvSpPr>
          <p:cNvPr id="3" name="Espace réservé du contenu 2">
            <a:extLst>
              <a:ext uri="{FF2B5EF4-FFF2-40B4-BE49-F238E27FC236}">
                <a16:creationId xmlns:a16="http://schemas.microsoft.com/office/drawing/2014/main" id="{0EA47246-611C-4327-B2A5-918A76C6996B}"/>
              </a:ext>
            </a:extLst>
          </p:cNvPr>
          <p:cNvSpPr>
            <a:spLocks noGrp="1"/>
          </p:cNvSpPr>
          <p:nvPr>
            <p:ph idx="1"/>
          </p:nvPr>
        </p:nvSpPr>
        <p:spPr>
          <a:xfrm>
            <a:off x="378268" y="1209213"/>
            <a:ext cx="9194799" cy="4759786"/>
          </a:xfrm>
        </p:spPr>
        <p:txBody>
          <a:bodyPr>
            <a:normAutofit fontScale="92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331866"/>
                </a:solidFill>
                <a:effectLst/>
                <a:latin typeface="Arial" panose="020B0604020202020204" pitchFamily="34" charset="0"/>
                <a:ea typeface="Calibri" panose="020F0502020204030204" pitchFamily="34" charset="0"/>
                <a:cs typeface="Arial" panose="020B0604020202020204" pitchFamily="34" charset="0"/>
              </a:rPr>
              <a:t> </a:t>
            </a:r>
            <a:endParaRPr kumimoji="0" lang="fr-FR" altLang="fr-FR" b="0" i="0" u="none" strike="noStrike" cap="none" normalizeH="0" baseline="0" dirty="0">
              <a:ln>
                <a:noFill/>
              </a:ln>
              <a:solidFill>
                <a:schemeClr val="tx1"/>
              </a:solidFill>
              <a:effectLst/>
            </a:endParaRPr>
          </a:p>
          <a:p>
            <a:r>
              <a:rPr lang="fr-FR" dirty="0">
                <a:solidFill>
                  <a:schemeClr val="accent2">
                    <a:lumMod val="75000"/>
                  </a:schemeClr>
                </a:solidFill>
              </a:rPr>
              <a:t>Comment amener les agents à me faire connaitre leur situation de handicap?</a:t>
            </a:r>
          </a:p>
          <a:p>
            <a:r>
              <a:rPr lang="fr-FR" dirty="0">
                <a:solidFill>
                  <a:schemeClr val="accent2">
                    <a:lumMod val="75000"/>
                  </a:schemeClr>
                </a:solidFill>
              </a:rPr>
              <a:t>Qui peut m’aider à mettre en place un plan d’aménagement pour cet agent?</a:t>
            </a:r>
          </a:p>
          <a:p>
            <a:r>
              <a:rPr lang="fr-FR" dirty="0">
                <a:solidFill>
                  <a:schemeClr val="accent2">
                    <a:lumMod val="75000"/>
                  </a:schemeClr>
                </a:solidFill>
              </a:rPr>
              <a:t>Quels financements pour les aménagements préconisés pour cette personne?</a:t>
            </a:r>
          </a:p>
          <a:p>
            <a:r>
              <a:rPr lang="fr-FR" dirty="0">
                <a:solidFill>
                  <a:schemeClr val="accent2">
                    <a:lumMod val="75000"/>
                  </a:schemeClr>
                </a:solidFill>
              </a:rPr>
              <a:t>Quelle aide du </a:t>
            </a:r>
            <a:r>
              <a:rPr lang="fr-FR" dirty="0" err="1">
                <a:solidFill>
                  <a:schemeClr val="accent2">
                    <a:lumMod val="75000"/>
                  </a:schemeClr>
                </a:solidFill>
              </a:rPr>
              <a:t>Fiphfp</a:t>
            </a:r>
            <a:r>
              <a:rPr lang="fr-FR" dirty="0">
                <a:solidFill>
                  <a:schemeClr val="accent2">
                    <a:lumMod val="75000"/>
                  </a:schemeClr>
                </a:solidFill>
              </a:rPr>
              <a:t> puis-je solliciter, comment fait-on pour demander une aide?</a:t>
            </a:r>
          </a:p>
          <a:p>
            <a:r>
              <a:rPr lang="fr-FR" dirty="0">
                <a:solidFill>
                  <a:schemeClr val="accent2">
                    <a:lumMod val="75000"/>
                  </a:schemeClr>
                </a:solidFill>
              </a:rPr>
              <a:t>Comment préparer ma déclaration annuelle?</a:t>
            </a:r>
          </a:p>
          <a:p>
            <a:r>
              <a:rPr lang="fr-FR" dirty="0">
                <a:solidFill>
                  <a:schemeClr val="accent2">
                    <a:lumMod val="75000"/>
                  </a:schemeClr>
                </a:solidFill>
              </a:rPr>
              <a:t>Où trouver des acteurs pour organiser des sensibilisations?</a:t>
            </a:r>
          </a:p>
          <a:p>
            <a:r>
              <a:rPr lang="fr-FR" dirty="0">
                <a:solidFill>
                  <a:schemeClr val="accent2">
                    <a:lumMod val="75000"/>
                  </a:schemeClr>
                </a:solidFill>
              </a:rPr>
              <a:t>Comment sensibiliser une équipe?</a:t>
            </a:r>
          </a:p>
          <a:p>
            <a:r>
              <a:rPr lang="fr-FR" dirty="0">
                <a:solidFill>
                  <a:schemeClr val="accent2">
                    <a:lumMod val="75000"/>
                  </a:schemeClr>
                </a:solidFill>
              </a:rPr>
              <a:t>Comment accompagner un parcours de reconversion?</a:t>
            </a:r>
          </a:p>
          <a:p>
            <a:r>
              <a:rPr lang="fr-FR" dirty="0">
                <a:solidFill>
                  <a:schemeClr val="accent2">
                    <a:lumMod val="75000"/>
                  </a:schemeClr>
                </a:solidFill>
              </a:rPr>
              <a:t>Comment financer une formation?</a:t>
            </a:r>
          </a:p>
          <a:p>
            <a:r>
              <a:rPr lang="fr-FR" dirty="0">
                <a:solidFill>
                  <a:schemeClr val="accent2">
                    <a:lumMod val="75000"/>
                  </a:schemeClr>
                </a:solidFill>
              </a:rPr>
              <a:t>Par où dois-je commencer la mise en place d’une politique handicap?</a:t>
            </a:r>
          </a:p>
          <a:p>
            <a:r>
              <a:rPr lang="fr-FR" dirty="0">
                <a:solidFill>
                  <a:schemeClr val="accent2">
                    <a:lumMod val="75000"/>
                  </a:schemeClr>
                </a:solidFill>
              </a:rPr>
              <a:t>C’est quoi une convention avec le </a:t>
            </a:r>
            <a:r>
              <a:rPr lang="fr-FR" dirty="0" err="1">
                <a:solidFill>
                  <a:schemeClr val="accent2">
                    <a:lumMod val="75000"/>
                  </a:schemeClr>
                </a:solidFill>
              </a:rPr>
              <a:t>Fiphfp</a:t>
            </a:r>
            <a:r>
              <a:rPr lang="fr-FR" dirty="0">
                <a:solidFill>
                  <a:schemeClr val="accent2">
                    <a:lumMod val="75000"/>
                  </a:schemeClr>
                </a:solidFill>
              </a:rPr>
              <a:t>?</a:t>
            </a:r>
          </a:p>
          <a:p>
            <a:r>
              <a:rPr lang="fr-FR" dirty="0">
                <a:solidFill>
                  <a:schemeClr val="accent2">
                    <a:lumMod val="75000"/>
                  </a:schemeClr>
                </a:solidFill>
              </a:rPr>
              <a:t>Je veux mettre en place une convention avec le </a:t>
            </a:r>
            <a:r>
              <a:rPr lang="fr-FR" dirty="0" err="1">
                <a:solidFill>
                  <a:schemeClr val="accent2">
                    <a:lumMod val="75000"/>
                  </a:schemeClr>
                </a:solidFill>
              </a:rPr>
              <a:t>Fiphfp</a:t>
            </a:r>
            <a:r>
              <a:rPr lang="fr-FR" dirty="0">
                <a:solidFill>
                  <a:schemeClr val="accent2">
                    <a:lumMod val="75000"/>
                  </a:schemeClr>
                </a:solidFill>
              </a:rPr>
              <a:t> mais je ne sais pas par où commencer?</a:t>
            </a:r>
          </a:p>
          <a:p>
            <a:endParaRPr lang="fr-FR" dirty="0"/>
          </a:p>
        </p:txBody>
      </p:sp>
      <p:sp>
        <p:nvSpPr>
          <p:cNvPr id="6" name="Rectangle 4">
            <a:extLst>
              <a:ext uri="{FF2B5EF4-FFF2-40B4-BE49-F238E27FC236}">
                <a16:creationId xmlns:a16="http://schemas.microsoft.com/office/drawing/2014/main" id="{33A1C466-0DB4-4D6F-B178-B2E4B5F08935}"/>
              </a:ext>
            </a:extLst>
          </p:cNvPr>
          <p:cNvSpPr>
            <a:spLocks noChangeArrowheads="1"/>
          </p:cNvSpPr>
          <p:nvPr/>
        </p:nvSpPr>
        <p:spPr bwMode="auto">
          <a:xfrm>
            <a:off x="952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Espace réservé du pied de page 3">
            <a:extLst>
              <a:ext uri="{FF2B5EF4-FFF2-40B4-BE49-F238E27FC236}">
                <a16:creationId xmlns:a16="http://schemas.microsoft.com/office/drawing/2014/main" id="{2B7A6FB1-5E3D-4607-A5EE-2BE7627D0555}"/>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940BE6A6-B528-49A6-8639-45A6AFE1D700}"/>
              </a:ext>
            </a:extLst>
          </p:cNvPr>
          <p:cNvSpPr>
            <a:spLocks noGrp="1"/>
          </p:cNvSpPr>
          <p:nvPr>
            <p:ph type="sldNum" sz="quarter" idx="12"/>
          </p:nvPr>
        </p:nvSpPr>
        <p:spPr/>
        <p:txBody>
          <a:bodyPr/>
          <a:lstStyle/>
          <a:p>
            <a:fld id="{519954A3-9DFD-4C44-94BA-B95130A3BA1C}" type="slidenum">
              <a:rPr lang="en-US" smtClean="0"/>
              <a:t>11</a:t>
            </a:fld>
            <a:endParaRPr lang="en-US" dirty="0"/>
          </a:p>
        </p:txBody>
      </p:sp>
    </p:spTree>
    <p:extLst>
      <p:ext uri="{BB962C8B-B14F-4D97-AF65-F5344CB8AC3E}">
        <p14:creationId xmlns:p14="http://schemas.microsoft.com/office/powerpoint/2010/main" val="3826797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E2365E-F2E9-4F1A-8CD3-8EF6D7517BDD}"/>
              </a:ext>
            </a:extLst>
          </p:cNvPr>
          <p:cNvSpPr>
            <a:spLocks noGrp="1"/>
          </p:cNvSpPr>
          <p:nvPr>
            <p:ph type="title"/>
          </p:nvPr>
        </p:nvSpPr>
        <p:spPr>
          <a:xfrm>
            <a:off x="677334" y="609600"/>
            <a:ext cx="8596668" cy="555812"/>
          </a:xfrm>
        </p:spPr>
        <p:txBody>
          <a:bodyPr>
            <a:normAutofit/>
          </a:bodyPr>
          <a:lstStyle/>
          <a:p>
            <a:r>
              <a:rPr lang="fr-FR" sz="2400" dirty="0">
                <a:latin typeface="Tahoma" panose="020B0604030504040204" pitchFamily="34" charset="0"/>
                <a:ea typeface="Tahoma" panose="020B0604030504040204" pitchFamily="34" charset="0"/>
                <a:cs typeface="Tahoma" panose="020B0604030504040204" pitchFamily="34" charset="0"/>
              </a:rPr>
              <a:t>Exemples de situations rencontrées avec des salariés</a:t>
            </a:r>
          </a:p>
        </p:txBody>
      </p:sp>
      <p:sp>
        <p:nvSpPr>
          <p:cNvPr id="3" name="Espace réservé du contenu 2">
            <a:extLst>
              <a:ext uri="{FF2B5EF4-FFF2-40B4-BE49-F238E27FC236}">
                <a16:creationId xmlns:a16="http://schemas.microsoft.com/office/drawing/2014/main" id="{C82FDA85-9753-48B4-AB60-FD8714348745}"/>
              </a:ext>
            </a:extLst>
          </p:cNvPr>
          <p:cNvSpPr>
            <a:spLocks noGrp="1"/>
          </p:cNvSpPr>
          <p:nvPr>
            <p:ph idx="1"/>
          </p:nvPr>
        </p:nvSpPr>
        <p:spPr>
          <a:xfrm>
            <a:off x="597150" y="1165412"/>
            <a:ext cx="8596668" cy="5495270"/>
          </a:xfrm>
        </p:spPr>
        <p:txBody>
          <a:bodyPr>
            <a:normAutofit fontScale="55000" lnSpcReduction="20000"/>
          </a:bodyPr>
          <a:lstStyle/>
          <a:p>
            <a:pPr marR="0" algn="l" rtl="0"/>
            <a:endParaRPr lang="fr-FR" sz="1100" b="0" i="0" u="none" strike="noStrike" baseline="0" dirty="0">
              <a:solidFill>
                <a:srgbClr val="0070C0"/>
              </a:solidFill>
              <a:latin typeface="Calibri" panose="020F0502020204030204" pitchFamily="34" charset="0"/>
            </a:endParaRPr>
          </a:p>
          <a:p>
            <a:pPr marL="114300" indent="0">
              <a:buNone/>
            </a:pPr>
            <a:r>
              <a:rPr lang="fr-FR" b="1" dirty="0">
                <a:solidFill>
                  <a:srgbClr val="0070C0"/>
                </a:solidFill>
              </a:rPr>
              <a:t>Madeleine, 53 ans, aide soignante</a:t>
            </a:r>
          </a:p>
          <a:p>
            <a:pPr marL="800100" lvl="1">
              <a:buFont typeface="Wingdings" panose="05000000000000000000" pitchFamily="2" charset="2"/>
              <a:buChar char="q"/>
            </a:pPr>
            <a:r>
              <a:rPr lang="fr-FR" dirty="0">
                <a:solidFill>
                  <a:srgbClr val="0070C0"/>
                </a:solidFill>
              </a:rPr>
              <a:t>Suite à un arrêt long (CLM), elle a du reprendre en temps partiel thérapeutique</a:t>
            </a:r>
          </a:p>
          <a:p>
            <a:pPr marL="800100" lvl="1">
              <a:buFont typeface="Wingdings" panose="05000000000000000000" pitchFamily="2" charset="2"/>
              <a:buChar char="q"/>
            </a:pPr>
            <a:r>
              <a:rPr lang="fr-FR" dirty="0">
                <a:solidFill>
                  <a:srgbClr val="0070C0"/>
                </a:solidFill>
              </a:rPr>
              <a:t>Elle a une RQTH</a:t>
            </a:r>
          </a:p>
          <a:p>
            <a:pPr marL="800100" lvl="1">
              <a:buFont typeface="Wingdings" panose="05000000000000000000" pitchFamily="2" charset="2"/>
              <a:buChar char="q"/>
            </a:pPr>
            <a:r>
              <a:rPr lang="fr-FR" dirty="0">
                <a:solidFill>
                  <a:srgbClr val="0070C0"/>
                </a:solidFill>
              </a:rPr>
              <a:t>Pour le moment en délégation syndicale</a:t>
            </a:r>
          </a:p>
          <a:p>
            <a:pPr marL="800100" lvl="1">
              <a:buFont typeface="Wingdings" panose="05000000000000000000" pitchFamily="2" charset="2"/>
              <a:buChar char="q"/>
            </a:pPr>
            <a:r>
              <a:rPr lang="fr-FR" dirty="0">
                <a:solidFill>
                  <a:srgbClr val="0070C0"/>
                </a:solidFill>
              </a:rPr>
              <a:t>Elle a compris que sa reprise sur son ancien poste serait impossible dans la durée et a entamé seule et à ses frais des démarches de reconversion, elle a obtenu des qualifications mais elle n’a pas trouvé d’emploi à ce stade correspondant à ses nouvelles compétences</a:t>
            </a:r>
          </a:p>
          <a:p>
            <a:pPr marL="800100" lvl="1">
              <a:buFont typeface="Wingdings" panose="05000000000000000000" pitchFamily="2" charset="2"/>
              <a:buChar char="q"/>
            </a:pPr>
            <a:r>
              <a:rPr lang="fr-FR" dirty="0">
                <a:solidFill>
                  <a:srgbClr val="0070C0"/>
                </a:solidFill>
              </a:rPr>
              <a:t>Pas d’analyse de l’ergonomie du poste et d’adaptation des outils/ conditions de travail lors de la reprise car en délégation</a:t>
            </a:r>
          </a:p>
          <a:p>
            <a:pPr marL="800100" lvl="1">
              <a:buFont typeface="Wingdings" panose="05000000000000000000" pitchFamily="2" charset="2"/>
              <a:buChar char="q"/>
            </a:pPr>
            <a:r>
              <a:rPr lang="fr-FR" dirty="0">
                <a:solidFill>
                  <a:srgbClr val="0070C0"/>
                </a:solidFill>
              </a:rPr>
              <a:t>Vient pour savoir « de quels appuis elle peut bénéficier »</a:t>
            </a:r>
          </a:p>
          <a:p>
            <a:pPr marL="1200150" lvl="2">
              <a:buFont typeface="Symbol" panose="05050102010706020507" pitchFamily="18" charset="2"/>
              <a:buChar char="Þ"/>
            </a:pPr>
            <a:r>
              <a:rPr lang="fr-FR" dirty="0">
                <a:solidFill>
                  <a:srgbClr val="0070C0"/>
                </a:solidFill>
              </a:rPr>
              <a:t>Elle aurait pu bénéficier d’un accompagnement par Cap emploi afin de valider ses nouveaux objectifs professionnels</a:t>
            </a:r>
          </a:p>
          <a:p>
            <a:pPr marL="1200150" lvl="2">
              <a:buFont typeface="Symbol" panose="05050102010706020507" pitchFamily="18" charset="2"/>
              <a:buChar char="Þ"/>
            </a:pPr>
            <a:r>
              <a:rPr lang="fr-FR" dirty="0">
                <a:solidFill>
                  <a:srgbClr val="0070C0"/>
                </a:solidFill>
              </a:rPr>
              <a:t>Sa formation, sous réserve de validation, aurait pu être financée via les aides du </a:t>
            </a:r>
            <a:r>
              <a:rPr lang="fr-FR" dirty="0" err="1">
                <a:solidFill>
                  <a:srgbClr val="0070C0"/>
                </a:solidFill>
              </a:rPr>
              <a:t>Fiphfp</a:t>
            </a:r>
            <a:endParaRPr lang="fr-FR" dirty="0">
              <a:solidFill>
                <a:srgbClr val="0070C0"/>
              </a:solidFill>
            </a:endParaRPr>
          </a:p>
          <a:p>
            <a:pPr marL="1200150" lvl="2">
              <a:buFont typeface="Symbol" panose="05050102010706020507" pitchFamily="18" charset="2"/>
              <a:buChar char="Þ"/>
            </a:pPr>
            <a:r>
              <a:rPr lang="fr-FR" dirty="0">
                <a:solidFill>
                  <a:srgbClr val="0070C0"/>
                </a:solidFill>
              </a:rPr>
              <a:t>Une reprise sur son poste durant son temps partiel aurait pu être sécurisée par des aménagements en attendant que son projet aboutisse</a:t>
            </a:r>
          </a:p>
          <a:p>
            <a:pPr marL="1200150" lvl="2">
              <a:buFont typeface="Symbol" panose="05050102010706020507" pitchFamily="18" charset="2"/>
              <a:buChar char="Þ"/>
            </a:pPr>
            <a:r>
              <a:rPr lang="fr-FR" dirty="0">
                <a:solidFill>
                  <a:srgbClr val="0070C0"/>
                </a:solidFill>
              </a:rPr>
              <a:t>La formalisation de la procédure de préparation au reclassement aurait permis de structurer sa démarche</a:t>
            </a:r>
          </a:p>
          <a:p>
            <a:pPr marL="114300" indent="0">
              <a:buNone/>
            </a:pPr>
            <a:endParaRPr lang="fr-FR" b="1" dirty="0">
              <a:solidFill>
                <a:srgbClr val="0070C0"/>
              </a:solidFill>
            </a:endParaRPr>
          </a:p>
          <a:p>
            <a:pPr marL="114300" indent="0">
              <a:buNone/>
            </a:pPr>
            <a:r>
              <a:rPr lang="fr-FR" b="1" dirty="0">
                <a:solidFill>
                  <a:srgbClr val="0070C0"/>
                </a:solidFill>
              </a:rPr>
              <a:t>Myriam, 48 ans, agent d’entretien </a:t>
            </a:r>
          </a:p>
          <a:p>
            <a:pPr marL="800100" lvl="1">
              <a:buFont typeface="Wingdings" panose="05000000000000000000" pitchFamily="2" charset="2"/>
              <a:buChar char="q"/>
            </a:pPr>
            <a:r>
              <a:rPr lang="fr-FR" dirty="0">
                <a:solidFill>
                  <a:srgbClr val="0070C0"/>
                </a:solidFill>
              </a:rPr>
              <a:t> L’équipe et le manager se plaignent de troubles du comportement de la part de cette dame qu’ils ont soutenu pendant dix ans mais « trop c’est trop »</a:t>
            </a:r>
          </a:p>
          <a:p>
            <a:pPr marL="800100" lvl="1">
              <a:buFont typeface="Wingdings" panose="05000000000000000000" pitchFamily="2" charset="2"/>
              <a:buChar char="q"/>
            </a:pPr>
            <a:r>
              <a:rPr lang="fr-FR" dirty="0">
                <a:solidFill>
                  <a:srgbClr val="0070C0"/>
                </a:solidFill>
              </a:rPr>
              <a:t>Plusieurs entretiens de « recadrage » formalisés ont été organisés mais la dame ne semble pas du tout comprendre ce qu’on lui reproche</a:t>
            </a:r>
          </a:p>
          <a:p>
            <a:pPr marL="800100" lvl="1">
              <a:buFont typeface="Wingdings" panose="05000000000000000000" pitchFamily="2" charset="2"/>
              <a:buChar char="q"/>
            </a:pPr>
            <a:r>
              <a:rPr lang="fr-FR" dirty="0">
                <a:solidFill>
                  <a:srgbClr val="0070C0"/>
                </a:solidFill>
              </a:rPr>
              <a:t>Elle déclare ne pas avoir de RQTH </a:t>
            </a:r>
          </a:p>
          <a:p>
            <a:pPr marL="800100" lvl="1">
              <a:buFont typeface="Wingdings" panose="05000000000000000000" pitchFamily="2" charset="2"/>
              <a:buChar char="q"/>
            </a:pPr>
            <a:r>
              <a:rPr lang="fr-FR" dirty="0">
                <a:solidFill>
                  <a:srgbClr val="0070C0"/>
                </a:solidFill>
              </a:rPr>
              <a:t>L’équipe se sent démunie et ne trouve pas de clef pour entrer en communication avec cette dame</a:t>
            </a:r>
          </a:p>
          <a:p>
            <a:pPr marL="800100" lvl="1">
              <a:buFont typeface="Wingdings" panose="05000000000000000000" pitchFamily="2" charset="2"/>
              <a:buChar char="q"/>
            </a:pPr>
            <a:r>
              <a:rPr lang="fr-FR" dirty="0">
                <a:solidFill>
                  <a:srgbClr val="0070C0"/>
                </a:solidFill>
              </a:rPr>
              <a:t>Les RDV avec le médecin du travail n’ont rien « donné », la dame déclarant qu’elle a quelques douleurs dans le dos</a:t>
            </a:r>
          </a:p>
          <a:p>
            <a:pPr marL="800100" lvl="1">
              <a:buFont typeface="Wingdings" panose="05000000000000000000" pitchFamily="2" charset="2"/>
              <a:buChar char="q"/>
            </a:pPr>
            <a:endParaRPr lang="fr-FR" dirty="0">
              <a:solidFill>
                <a:srgbClr val="0070C0"/>
              </a:solidFill>
            </a:endParaRPr>
          </a:p>
          <a:p>
            <a:pPr marL="1200150" lvl="2">
              <a:buFont typeface="Wingdings" panose="05000000000000000000" pitchFamily="2" charset="2"/>
              <a:buChar char="q"/>
            </a:pPr>
            <a:r>
              <a:rPr lang="fr-FR" dirty="0">
                <a:solidFill>
                  <a:srgbClr val="0070C0"/>
                </a:solidFill>
              </a:rPr>
              <a:t>Le médecin du travail ne peut pas détecter ce type de situation faute de temps et/ou d’alerte émanant de l’équipe</a:t>
            </a:r>
          </a:p>
          <a:p>
            <a:pPr marL="1200150" lvl="2">
              <a:buFont typeface="Wingdings" panose="05000000000000000000" pitchFamily="2" charset="2"/>
              <a:buChar char="q"/>
            </a:pPr>
            <a:r>
              <a:rPr lang="fr-FR" dirty="0">
                <a:solidFill>
                  <a:srgbClr val="0070C0"/>
                </a:solidFill>
              </a:rPr>
              <a:t>Quels outils pour épauler les équipes en souffrance sur ces situations?</a:t>
            </a:r>
          </a:p>
          <a:p>
            <a:pPr marL="800100" lvl="1">
              <a:buFont typeface="Wingdings" panose="05000000000000000000" pitchFamily="2" charset="2"/>
              <a:buChar char="q"/>
            </a:pPr>
            <a:endParaRPr lang="fr-FR" dirty="0">
              <a:solidFill>
                <a:srgbClr val="0070C0"/>
              </a:solidFill>
            </a:endParaRPr>
          </a:p>
          <a:p>
            <a:pPr marL="800100" lvl="1">
              <a:buFont typeface="Wingdings" panose="05000000000000000000" pitchFamily="2" charset="2"/>
              <a:buChar char="q"/>
            </a:pPr>
            <a:endParaRPr lang="fr-FR" dirty="0">
              <a:solidFill>
                <a:srgbClr val="0070C0"/>
              </a:solidFill>
            </a:endParaRPr>
          </a:p>
          <a:p>
            <a:pPr lvl="2">
              <a:buFont typeface="Arial" panose="020B0604020202020204" pitchFamily="34" charset="0"/>
              <a:buChar char="•"/>
            </a:pPr>
            <a:endParaRPr lang="fr-FR" dirty="0">
              <a:solidFill>
                <a:srgbClr val="0070C0"/>
              </a:solidFill>
            </a:endParaRPr>
          </a:p>
          <a:p>
            <a:pPr lvl="2">
              <a:buFont typeface="Arial" panose="020B0604020202020204" pitchFamily="34" charset="0"/>
              <a:buChar char="•"/>
            </a:pPr>
            <a:endParaRPr lang="fr-FR" dirty="0">
              <a:solidFill>
                <a:srgbClr val="0070C0"/>
              </a:solidFill>
            </a:endParaRPr>
          </a:p>
        </p:txBody>
      </p:sp>
      <p:sp>
        <p:nvSpPr>
          <p:cNvPr id="4" name="Flèche : droite 3">
            <a:extLst>
              <a:ext uri="{FF2B5EF4-FFF2-40B4-BE49-F238E27FC236}">
                <a16:creationId xmlns:a16="http://schemas.microsoft.com/office/drawing/2014/main" id="{5EDE4820-6831-4B62-9737-EFC8E2909F87}"/>
              </a:ext>
            </a:extLst>
          </p:cNvPr>
          <p:cNvSpPr/>
          <p:nvPr/>
        </p:nvSpPr>
        <p:spPr>
          <a:xfrm>
            <a:off x="1004824" y="3552899"/>
            <a:ext cx="440267" cy="49086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 droite 6">
            <a:extLst>
              <a:ext uri="{FF2B5EF4-FFF2-40B4-BE49-F238E27FC236}">
                <a16:creationId xmlns:a16="http://schemas.microsoft.com/office/drawing/2014/main" id="{49B19C5C-35B5-46B0-8075-340791DAA82E}"/>
              </a:ext>
            </a:extLst>
          </p:cNvPr>
          <p:cNvSpPr/>
          <p:nvPr/>
        </p:nvSpPr>
        <p:spPr>
          <a:xfrm>
            <a:off x="1004824" y="6002967"/>
            <a:ext cx="440267" cy="49086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Phylactère : pensées 7">
            <a:extLst>
              <a:ext uri="{FF2B5EF4-FFF2-40B4-BE49-F238E27FC236}">
                <a16:creationId xmlns:a16="http://schemas.microsoft.com/office/drawing/2014/main" id="{25CA1096-99C6-4189-8139-F1609EBBEAF6}"/>
              </a:ext>
            </a:extLst>
          </p:cNvPr>
          <p:cNvSpPr/>
          <p:nvPr/>
        </p:nvSpPr>
        <p:spPr>
          <a:xfrm>
            <a:off x="9404487" y="2286642"/>
            <a:ext cx="1493135" cy="1317813"/>
          </a:xfrm>
          <a:prstGeom prst="cloudCallout">
            <a:avLst>
              <a:gd name="adj1" fmla="val -118940"/>
              <a:gd name="adj2" fmla="val 8059"/>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A3A85E30-A6C3-4F9E-B3F7-1E8CEE18F187}"/>
              </a:ext>
            </a:extLst>
          </p:cNvPr>
          <p:cNvSpPr txBox="1"/>
          <p:nvPr/>
        </p:nvSpPr>
        <p:spPr>
          <a:xfrm>
            <a:off x="9655499" y="2567226"/>
            <a:ext cx="1013012" cy="861774"/>
          </a:xfrm>
          <a:prstGeom prst="rect">
            <a:avLst/>
          </a:prstGeom>
          <a:noFill/>
        </p:spPr>
        <p:txBody>
          <a:bodyPr wrap="square" rtlCol="0">
            <a:spAutoFit/>
          </a:bodyPr>
          <a:lstStyle/>
          <a:p>
            <a:pPr algn="ctr"/>
            <a:r>
              <a:rPr lang="fr-FR" sz="1000" b="1" dirty="0">
                <a:solidFill>
                  <a:srgbClr val="7030A0"/>
                </a:solidFill>
              </a:rPr>
              <a:t>Cette personne aurait pu être accompagnée</a:t>
            </a:r>
          </a:p>
        </p:txBody>
      </p:sp>
      <p:sp>
        <p:nvSpPr>
          <p:cNvPr id="9" name="Phylactère : pensées 8">
            <a:extLst>
              <a:ext uri="{FF2B5EF4-FFF2-40B4-BE49-F238E27FC236}">
                <a16:creationId xmlns:a16="http://schemas.microsoft.com/office/drawing/2014/main" id="{08D52A16-50EA-43E0-BB8F-D27540BFB29D}"/>
              </a:ext>
            </a:extLst>
          </p:cNvPr>
          <p:cNvSpPr/>
          <p:nvPr/>
        </p:nvSpPr>
        <p:spPr>
          <a:xfrm>
            <a:off x="9095725" y="4501293"/>
            <a:ext cx="1515035" cy="1021977"/>
          </a:xfrm>
          <a:prstGeom prst="cloudCallout">
            <a:avLst>
              <a:gd name="adj1" fmla="val -106632"/>
              <a:gd name="adj2" fmla="val 8201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F0"/>
              </a:solidFill>
            </a:endParaRPr>
          </a:p>
        </p:txBody>
      </p:sp>
      <p:sp>
        <p:nvSpPr>
          <p:cNvPr id="10" name="ZoneTexte 9">
            <a:extLst>
              <a:ext uri="{FF2B5EF4-FFF2-40B4-BE49-F238E27FC236}">
                <a16:creationId xmlns:a16="http://schemas.microsoft.com/office/drawing/2014/main" id="{EA0C7031-0A6D-4926-94B2-8991145C35D1}"/>
              </a:ext>
            </a:extLst>
          </p:cNvPr>
          <p:cNvSpPr txBox="1"/>
          <p:nvPr/>
        </p:nvSpPr>
        <p:spPr>
          <a:xfrm>
            <a:off x="9316973" y="4696810"/>
            <a:ext cx="1170631" cy="630942"/>
          </a:xfrm>
          <a:prstGeom prst="rect">
            <a:avLst/>
          </a:prstGeom>
          <a:noFill/>
        </p:spPr>
        <p:txBody>
          <a:bodyPr wrap="square" rtlCol="0">
            <a:spAutoFit/>
          </a:bodyPr>
          <a:lstStyle/>
          <a:p>
            <a:pPr algn="ctr"/>
            <a:r>
              <a:rPr lang="fr-FR" sz="1000" b="1" dirty="0">
                <a:solidFill>
                  <a:srgbClr val="7030A0"/>
                </a:solidFill>
              </a:rPr>
              <a:t>Comment</a:t>
            </a:r>
            <a:r>
              <a:rPr lang="fr-FR" sz="800" b="1" dirty="0">
                <a:solidFill>
                  <a:srgbClr val="7030A0"/>
                </a:solidFill>
              </a:rPr>
              <a:t> épauler les équipes confrontées aux </a:t>
            </a:r>
            <a:r>
              <a:rPr lang="fr-FR" sz="900" b="1" dirty="0">
                <a:solidFill>
                  <a:srgbClr val="7030A0"/>
                </a:solidFill>
              </a:rPr>
              <a:t>troubles</a:t>
            </a:r>
            <a:r>
              <a:rPr lang="fr-FR" sz="800" b="1" dirty="0">
                <a:solidFill>
                  <a:srgbClr val="7030A0"/>
                </a:solidFill>
              </a:rPr>
              <a:t> cognitifs?</a:t>
            </a:r>
          </a:p>
        </p:txBody>
      </p:sp>
    </p:spTree>
    <p:extLst>
      <p:ext uri="{BB962C8B-B14F-4D97-AF65-F5344CB8AC3E}">
        <p14:creationId xmlns:p14="http://schemas.microsoft.com/office/powerpoint/2010/main" val="2263027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E2365E-F2E9-4F1A-8CD3-8EF6D7517BDD}"/>
              </a:ext>
            </a:extLst>
          </p:cNvPr>
          <p:cNvSpPr>
            <a:spLocks noGrp="1"/>
          </p:cNvSpPr>
          <p:nvPr>
            <p:ph type="title"/>
          </p:nvPr>
        </p:nvSpPr>
        <p:spPr>
          <a:xfrm>
            <a:off x="677334" y="609600"/>
            <a:ext cx="8596668" cy="555812"/>
          </a:xfrm>
        </p:spPr>
        <p:txBody>
          <a:bodyPr>
            <a:normAutofit fontScale="90000"/>
          </a:bodyPr>
          <a:lstStyle/>
          <a:p>
            <a:r>
              <a:rPr lang="fr-FR" sz="2400" dirty="0">
                <a:solidFill>
                  <a:srgbClr val="00B0F0"/>
                </a:solidFill>
                <a:latin typeface="Tahoma" panose="020B0604030504040204" pitchFamily="34" charset="0"/>
                <a:ea typeface="Tahoma" panose="020B0604030504040204" pitchFamily="34" charset="0"/>
                <a:cs typeface="Tahoma" panose="020B0604030504040204" pitchFamily="34" charset="0"/>
              </a:rPr>
              <a:t>Quelques situations rencontrées par les établissements</a:t>
            </a:r>
            <a:br>
              <a:rPr lang="fr-FR" sz="2400" dirty="0">
                <a:latin typeface="Tahoma" panose="020B0604030504040204" pitchFamily="34" charset="0"/>
                <a:ea typeface="Tahoma" panose="020B0604030504040204" pitchFamily="34" charset="0"/>
                <a:cs typeface="Tahoma" panose="020B0604030504040204" pitchFamily="34" charset="0"/>
              </a:rPr>
            </a:br>
            <a:endParaRPr lang="fr-FR" sz="2400"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a:extLst>
              <a:ext uri="{FF2B5EF4-FFF2-40B4-BE49-F238E27FC236}">
                <a16:creationId xmlns:a16="http://schemas.microsoft.com/office/drawing/2014/main" id="{C82FDA85-9753-48B4-AB60-FD8714348745}"/>
              </a:ext>
            </a:extLst>
          </p:cNvPr>
          <p:cNvSpPr>
            <a:spLocks noGrp="1"/>
          </p:cNvSpPr>
          <p:nvPr>
            <p:ph idx="1"/>
          </p:nvPr>
        </p:nvSpPr>
        <p:spPr>
          <a:xfrm>
            <a:off x="677334" y="1066800"/>
            <a:ext cx="8678846" cy="4682400"/>
          </a:xfrm>
        </p:spPr>
        <p:txBody>
          <a:bodyPr>
            <a:normAutofit fontScale="92500" lnSpcReduction="10000"/>
          </a:bodyPr>
          <a:lstStyle/>
          <a:p>
            <a:pPr marR="0" algn="l" rtl="0"/>
            <a:endParaRPr lang="fr-FR" sz="1100" b="0" i="0" u="none" strike="noStrike" baseline="0" dirty="0">
              <a:solidFill>
                <a:srgbClr val="0070C0"/>
              </a:solidFill>
              <a:latin typeface="Calibri" panose="020F0502020204030204" pitchFamily="34" charset="0"/>
            </a:endParaRPr>
          </a:p>
          <a:p>
            <a:pPr marL="114300" indent="0">
              <a:buNone/>
            </a:pPr>
            <a:r>
              <a:rPr lang="fr-FR" sz="1600" b="1" dirty="0" err="1">
                <a:solidFill>
                  <a:srgbClr val="0070C0"/>
                </a:solidFill>
              </a:rPr>
              <a:t>Ehpad</a:t>
            </a:r>
            <a:r>
              <a:rPr lang="fr-FR" sz="1600" b="1" dirty="0">
                <a:solidFill>
                  <a:srgbClr val="0070C0"/>
                </a:solidFill>
              </a:rPr>
              <a:t>, 30 salariés, milieu rural</a:t>
            </a:r>
          </a:p>
          <a:p>
            <a:pPr marL="800100" lvl="1">
              <a:buFont typeface="Wingdings" panose="05000000000000000000" pitchFamily="2" charset="2"/>
              <a:buChar char="q"/>
            </a:pPr>
            <a:r>
              <a:rPr lang="fr-FR" dirty="0">
                <a:solidFill>
                  <a:srgbClr val="0070C0"/>
                </a:solidFill>
              </a:rPr>
              <a:t>Ils viennent de recevoir la notification de la part du </a:t>
            </a:r>
            <a:r>
              <a:rPr lang="fr-FR" dirty="0" err="1">
                <a:solidFill>
                  <a:srgbClr val="0070C0"/>
                </a:solidFill>
              </a:rPr>
              <a:t>Fiphfp</a:t>
            </a:r>
            <a:r>
              <a:rPr lang="fr-FR" dirty="0">
                <a:solidFill>
                  <a:srgbClr val="0070C0"/>
                </a:solidFill>
              </a:rPr>
              <a:t>: 16600 euros </a:t>
            </a:r>
            <a:r>
              <a:rPr lang="fr-FR" dirty="0" err="1">
                <a:solidFill>
                  <a:srgbClr val="0070C0"/>
                </a:solidFill>
              </a:rPr>
              <a:t>dûs</a:t>
            </a:r>
            <a:endParaRPr lang="fr-FR" dirty="0">
              <a:solidFill>
                <a:srgbClr val="0070C0"/>
              </a:solidFill>
            </a:endParaRPr>
          </a:p>
          <a:p>
            <a:pPr marL="800100" lvl="1">
              <a:buFont typeface="Wingdings" panose="05000000000000000000" pitchFamily="2" charset="2"/>
              <a:buChar char="q"/>
            </a:pPr>
            <a:r>
              <a:rPr lang="fr-FR" dirty="0">
                <a:solidFill>
                  <a:srgbClr val="0070C0"/>
                </a:solidFill>
              </a:rPr>
              <a:t>Elle ne comprend pas l’origine de cette somme</a:t>
            </a:r>
          </a:p>
          <a:p>
            <a:pPr marL="800100" lvl="1">
              <a:buFont typeface="Wingdings" panose="05000000000000000000" pitchFamily="2" charset="2"/>
              <a:buChar char="q"/>
            </a:pPr>
            <a:r>
              <a:rPr lang="fr-FR" dirty="0">
                <a:solidFill>
                  <a:srgbClr val="0070C0"/>
                </a:solidFill>
              </a:rPr>
              <a:t>C’est un agent du service RH qui remplit la DOETH, elle n’a pas accès à la plateforme PEPS et ne voit donc pas les tableaux de bord</a:t>
            </a:r>
          </a:p>
          <a:p>
            <a:pPr marL="800100" lvl="1">
              <a:buFont typeface="Wingdings" panose="05000000000000000000" pitchFamily="2" charset="2"/>
              <a:buChar char="q"/>
            </a:pPr>
            <a:r>
              <a:rPr lang="fr-FR" dirty="0">
                <a:solidFill>
                  <a:srgbClr val="0070C0"/>
                </a:solidFill>
              </a:rPr>
              <a:t>L’attachée de direction, nouvellement nommée, n’a aucune idée de ce qu’elle pourrait faire pour « limiter les frais »</a:t>
            </a:r>
          </a:p>
          <a:p>
            <a:pPr marL="800100" lvl="1">
              <a:buFont typeface="Wingdings" panose="05000000000000000000" pitchFamily="2" charset="2"/>
              <a:buChar char="q"/>
            </a:pPr>
            <a:r>
              <a:rPr lang="fr-FR" dirty="0">
                <a:solidFill>
                  <a:srgbClr val="0070C0"/>
                </a:solidFill>
              </a:rPr>
              <a:t>Elle contacte la RHM suite à l’envoi d’un mailing d’information dans l’idée d’avoir une « solution rapide »</a:t>
            </a:r>
          </a:p>
          <a:p>
            <a:pPr marL="800100" lvl="1">
              <a:buFont typeface="Wingdings" panose="05000000000000000000" pitchFamily="2" charset="2"/>
              <a:buChar char="q"/>
            </a:pPr>
            <a:r>
              <a:rPr lang="fr-FR" dirty="0">
                <a:solidFill>
                  <a:srgbClr val="0070C0"/>
                </a:solidFill>
              </a:rPr>
              <a:t>Mon appui, au-delà de l’apport d’outils et d’informations?</a:t>
            </a:r>
          </a:p>
          <a:p>
            <a:pPr marL="1257300" lvl="2" indent="-285750">
              <a:buFont typeface="Wingdings" panose="05000000000000000000" pitchFamily="2" charset="2"/>
              <a:buChar char="Ø"/>
            </a:pPr>
            <a:r>
              <a:rPr lang="fr-FR" sz="1600" dirty="0">
                <a:solidFill>
                  <a:srgbClr val="0070C0"/>
                </a:solidFill>
              </a:rPr>
              <a:t>Accepter de prendre du temps pour s’approprier la politique handicap</a:t>
            </a:r>
          </a:p>
          <a:p>
            <a:pPr marL="1257300" lvl="2" indent="-285750">
              <a:buFont typeface="Wingdings" panose="05000000000000000000" pitchFamily="2" charset="2"/>
              <a:buChar char="Ø"/>
            </a:pPr>
            <a:r>
              <a:rPr lang="fr-FR" sz="1600" dirty="0">
                <a:solidFill>
                  <a:srgbClr val="0070C0"/>
                </a:solidFill>
              </a:rPr>
              <a:t>Accepter de passer d’une vision strictement comptable à une vision RH</a:t>
            </a:r>
          </a:p>
          <a:p>
            <a:pPr marL="1257300" lvl="2" indent="-285750">
              <a:buFont typeface="Wingdings" panose="05000000000000000000" pitchFamily="2" charset="2"/>
              <a:buChar char="Ø"/>
            </a:pPr>
            <a:r>
              <a:rPr lang="fr-FR" sz="1600" dirty="0">
                <a:solidFill>
                  <a:srgbClr val="0070C0"/>
                </a:solidFill>
              </a:rPr>
              <a:t>Prendre le temps d’explorer son environnement et les appuis mobilisables</a:t>
            </a:r>
          </a:p>
          <a:p>
            <a:pPr marL="1257300" lvl="2" indent="-285750">
              <a:buFont typeface="Wingdings" panose="05000000000000000000" pitchFamily="2" charset="2"/>
              <a:buChar char="Ø"/>
            </a:pPr>
            <a:r>
              <a:rPr lang="fr-FR" sz="1600" dirty="0">
                <a:solidFill>
                  <a:srgbClr val="0070C0"/>
                </a:solidFill>
              </a:rPr>
              <a:t>Travailler sur le moyen et le long terme</a:t>
            </a:r>
          </a:p>
          <a:p>
            <a:pPr marL="514350" lvl="1" indent="0">
              <a:buNone/>
            </a:pPr>
            <a:endParaRPr lang="fr-FR" dirty="0">
              <a:solidFill>
                <a:srgbClr val="0070C0"/>
              </a:solidFill>
            </a:endParaRPr>
          </a:p>
          <a:p>
            <a:pPr marL="800100" lvl="1">
              <a:buFont typeface="Wingdings" panose="05000000000000000000" pitchFamily="2" charset="2"/>
              <a:buChar char="Ø"/>
            </a:pPr>
            <a:endParaRPr lang="fr-FR" dirty="0">
              <a:solidFill>
                <a:srgbClr val="0070C0"/>
              </a:solidFill>
            </a:endParaRPr>
          </a:p>
          <a:p>
            <a:pPr marL="114300" indent="0">
              <a:buNone/>
            </a:pPr>
            <a:endParaRPr lang="fr-FR" b="1" dirty="0">
              <a:solidFill>
                <a:srgbClr val="0070C0"/>
              </a:solidFill>
            </a:endParaRPr>
          </a:p>
          <a:p>
            <a:pPr marL="800100" lvl="1">
              <a:buFont typeface="Wingdings" panose="05000000000000000000" pitchFamily="2" charset="2"/>
              <a:buChar char="q"/>
            </a:pPr>
            <a:endParaRPr lang="fr-FR" dirty="0">
              <a:solidFill>
                <a:srgbClr val="0070C0"/>
              </a:solidFill>
            </a:endParaRPr>
          </a:p>
          <a:p>
            <a:pPr marL="800100" lvl="1">
              <a:buFont typeface="Wingdings" panose="05000000000000000000" pitchFamily="2" charset="2"/>
              <a:buChar char="q"/>
            </a:pPr>
            <a:endParaRPr lang="fr-FR" dirty="0">
              <a:solidFill>
                <a:srgbClr val="0070C0"/>
              </a:solidFill>
            </a:endParaRPr>
          </a:p>
          <a:p>
            <a:pPr lvl="2">
              <a:buFont typeface="Arial" panose="020B0604020202020204" pitchFamily="34" charset="0"/>
              <a:buChar char="•"/>
            </a:pPr>
            <a:endParaRPr lang="fr-FR" dirty="0">
              <a:solidFill>
                <a:srgbClr val="0070C0"/>
              </a:solidFill>
            </a:endParaRPr>
          </a:p>
          <a:p>
            <a:pPr lvl="2">
              <a:buFont typeface="Arial" panose="020B0604020202020204" pitchFamily="34" charset="0"/>
              <a:buChar char="•"/>
            </a:pPr>
            <a:endParaRPr lang="fr-FR" dirty="0">
              <a:solidFill>
                <a:srgbClr val="0070C0"/>
              </a:solidFill>
            </a:endParaRPr>
          </a:p>
        </p:txBody>
      </p:sp>
      <p:sp>
        <p:nvSpPr>
          <p:cNvPr id="4" name="Flèche : droite 3">
            <a:extLst>
              <a:ext uri="{FF2B5EF4-FFF2-40B4-BE49-F238E27FC236}">
                <a16:creationId xmlns:a16="http://schemas.microsoft.com/office/drawing/2014/main" id="{5EDE4820-6831-4B62-9737-EFC8E2909F87}"/>
              </a:ext>
            </a:extLst>
          </p:cNvPr>
          <p:cNvSpPr/>
          <p:nvPr/>
        </p:nvSpPr>
        <p:spPr>
          <a:xfrm>
            <a:off x="917662" y="5749199"/>
            <a:ext cx="757938" cy="49086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CF721B8C-0F60-448E-85F8-68B1EB0326D0}"/>
              </a:ext>
            </a:extLst>
          </p:cNvPr>
          <p:cNvSpPr txBox="1"/>
          <p:nvPr/>
        </p:nvSpPr>
        <p:spPr>
          <a:xfrm>
            <a:off x="1880355" y="5749199"/>
            <a:ext cx="7128178" cy="523220"/>
          </a:xfrm>
          <a:prstGeom prst="rect">
            <a:avLst/>
          </a:prstGeom>
          <a:noFill/>
        </p:spPr>
        <p:txBody>
          <a:bodyPr wrap="square" rtlCol="0">
            <a:spAutoFit/>
          </a:bodyPr>
          <a:lstStyle/>
          <a:p>
            <a:r>
              <a:rPr lang="fr-FR" sz="1400" b="1" dirty="0">
                <a:solidFill>
                  <a:srgbClr val="7030A0"/>
                </a:solidFill>
              </a:rPr>
              <a:t>Quels leviers de proximité pour les petites structures en milieu rural? </a:t>
            </a:r>
          </a:p>
          <a:p>
            <a:r>
              <a:rPr lang="fr-FR" sz="1400" b="1" dirty="0">
                <a:solidFill>
                  <a:srgbClr val="7030A0"/>
                </a:solidFill>
              </a:rPr>
              <a:t>Quelles marges de manœuvre?</a:t>
            </a:r>
          </a:p>
        </p:txBody>
      </p:sp>
    </p:spTree>
    <p:extLst>
      <p:ext uri="{BB962C8B-B14F-4D97-AF65-F5344CB8AC3E}">
        <p14:creationId xmlns:p14="http://schemas.microsoft.com/office/powerpoint/2010/main" val="3790629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E2365E-F2E9-4F1A-8CD3-8EF6D7517BDD}"/>
              </a:ext>
            </a:extLst>
          </p:cNvPr>
          <p:cNvSpPr>
            <a:spLocks noGrp="1"/>
          </p:cNvSpPr>
          <p:nvPr>
            <p:ph type="title"/>
          </p:nvPr>
        </p:nvSpPr>
        <p:spPr>
          <a:xfrm>
            <a:off x="677334" y="609600"/>
            <a:ext cx="8596668" cy="555812"/>
          </a:xfrm>
        </p:spPr>
        <p:txBody>
          <a:bodyPr>
            <a:normAutofit fontScale="90000"/>
          </a:bodyPr>
          <a:lstStyle/>
          <a:p>
            <a:r>
              <a:rPr lang="fr-FR" sz="2400" dirty="0">
                <a:latin typeface="Tahoma" panose="020B0604030504040204" pitchFamily="34" charset="0"/>
                <a:ea typeface="Tahoma" panose="020B0604030504040204" pitchFamily="34" charset="0"/>
                <a:cs typeface="Tahoma" panose="020B0604030504040204" pitchFamily="34" charset="0"/>
              </a:rPr>
              <a:t>Quelques situations rencontrées par les établissements</a:t>
            </a:r>
            <a:br>
              <a:rPr lang="fr-FR" sz="2400" dirty="0">
                <a:latin typeface="Tahoma" panose="020B0604030504040204" pitchFamily="34" charset="0"/>
                <a:ea typeface="Tahoma" panose="020B0604030504040204" pitchFamily="34" charset="0"/>
                <a:cs typeface="Tahoma" panose="020B0604030504040204" pitchFamily="34" charset="0"/>
              </a:rPr>
            </a:br>
            <a:endParaRPr lang="fr-FR" sz="2400"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a:extLst>
              <a:ext uri="{FF2B5EF4-FFF2-40B4-BE49-F238E27FC236}">
                <a16:creationId xmlns:a16="http://schemas.microsoft.com/office/drawing/2014/main" id="{C82FDA85-9753-48B4-AB60-FD8714348745}"/>
              </a:ext>
            </a:extLst>
          </p:cNvPr>
          <p:cNvSpPr>
            <a:spLocks noGrp="1"/>
          </p:cNvSpPr>
          <p:nvPr>
            <p:ph idx="1"/>
          </p:nvPr>
        </p:nvSpPr>
        <p:spPr>
          <a:xfrm>
            <a:off x="597150" y="1165412"/>
            <a:ext cx="8596668" cy="5495270"/>
          </a:xfrm>
        </p:spPr>
        <p:txBody>
          <a:bodyPr>
            <a:normAutofit/>
          </a:bodyPr>
          <a:lstStyle/>
          <a:p>
            <a:pPr marL="114300" indent="0">
              <a:buNone/>
            </a:pPr>
            <a:r>
              <a:rPr lang="fr-FR" b="1" dirty="0">
                <a:solidFill>
                  <a:srgbClr val="0070C0"/>
                </a:solidFill>
              </a:rPr>
              <a:t>Etablissement dédié à l’insertion des personnes en situation de handicap,</a:t>
            </a:r>
          </a:p>
          <a:p>
            <a:pPr marL="114300" indent="0">
              <a:buNone/>
            </a:pPr>
            <a:r>
              <a:rPr lang="fr-FR" b="1" dirty="0">
                <a:solidFill>
                  <a:srgbClr val="0070C0"/>
                </a:solidFill>
              </a:rPr>
              <a:t>milieu rural, 50 salariés</a:t>
            </a:r>
          </a:p>
          <a:p>
            <a:pPr marL="114300" indent="0">
              <a:buNone/>
            </a:pPr>
            <a:r>
              <a:rPr lang="fr-FR" b="1" dirty="0">
                <a:solidFill>
                  <a:srgbClr val="0070C0"/>
                </a:solidFill>
              </a:rPr>
              <a:t>Ils sollicitent la référente handicap pour faire un point sur la politique handicap et les aides accessibles</a:t>
            </a:r>
          </a:p>
          <a:p>
            <a:pPr marL="114300" indent="0">
              <a:buNone/>
            </a:pPr>
            <a:r>
              <a:rPr lang="fr-FR" b="1" dirty="0">
                <a:solidFill>
                  <a:srgbClr val="0070C0"/>
                </a:solidFill>
              </a:rPr>
              <a:t>Ils ont une aide en cours pour un </a:t>
            </a:r>
            <a:r>
              <a:rPr lang="fr-FR" b="1" dirty="0" err="1">
                <a:solidFill>
                  <a:srgbClr val="0070C0"/>
                </a:solidFill>
              </a:rPr>
              <a:t>auxilliaire</a:t>
            </a:r>
            <a:r>
              <a:rPr lang="fr-FR" b="1" dirty="0">
                <a:solidFill>
                  <a:srgbClr val="0070C0"/>
                </a:solidFill>
              </a:rPr>
              <a:t> dans le cadre des activités professionnelles et n’ont pas de nouvelles… ils ont perçu cette aide les 3 années précédentes.</a:t>
            </a:r>
          </a:p>
          <a:p>
            <a:pPr marL="114300" indent="0">
              <a:buNone/>
            </a:pPr>
            <a:r>
              <a:rPr lang="fr-FR" b="1" dirty="0">
                <a:solidFill>
                  <a:srgbClr val="0070C0"/>
                </a:solidFill>
              </a:rPr>
              <a:t>Finalement, nous décryptons ensemble les messages et découvrons que l’aide a été annulée car ils s’étaient trompés de référencement d’aide….</a:t>
            </a:r>
          </a:p>
          <a:p>
            <a:pPr marL="114300" indent="0">
              <a:buNone/>
            </a:pPr>
            <a:r>
              <a:rPr lang="fr-FR" b="1" dirty="0">
                <a:solidFill>
                  <a:srgbClr val="0070C0"/>
                </a:solidFill>
              </a:rPr>
              <a:t>Mais ils se trouvent en grande difficulté financière ….</a:t>
            </a:r>
          </a:p>
          <a:p>
            <a:pPr marL="114300" indent="0">
              <a:buNone/>
            </a:pPr>
            <a:r>
              <a:rPr lang="fr-FR" b="1" dirty="0">
                <a:solidFill>
                  <a:srgbClr val="0070C0"/>
                </a:solidFill>
              </a:rPr>
              <a:t>		</a:t>
            </a:r>
            <a:endParaRPr lang="fr-FR" dirty="0">
              <a:solidFill>
                <a:srgbClr val="0070C0"/>
              </a:solidFill>
            </a:endParaRPr>
          </a:p>
          <a:p>
            <a:pPr marL="514350" lvl="1" indent="0">
              <a:buNone/>
            </a:pPr>
            <a:endParaRPr lang="fr-FR" sz="1800" dirty="0">
              <a:solidFill>
                <a:srgbClr val="0070C0"/>
              </a:solidFill>
            </a:endParaRPr>
          </a:p>
          <a:p>
            <a:pPr marL="800100" lvl="1">
              <a:buFont typeface="Wingdings" panose="05000000000000000000" pitchFamily="2" charset="2"/>
              <a:buChar char="Ø"/>
            </a:pPr>
            <a:endParaRPr lang="fr-FR" sz="1800" dirty="0">
              <a:solidFill>
                <a:srgbClr val="0070C0"/>
              </a:solidFill>
            </a:endParaRPr>
          </a:p>
          <a:p>
            <a:pPr marL="114300" indent="0">
              <a:buNone/>
            </a:pPr>
            <a:endParaRPr lang="fr-FR" b="1" dirty="0">
              <a:solidFill>
                <a:srgbClr val="0070C0"/>
              </a:solidFill>
            </a:endParaRPr>
          </a:p>
          <a:p>
            <a:pPr marL="800100" lvl="1">
              <a:buFont typeface="Wingdings" panose="05000000000000000000" pitchFamily="2" charset="2"/>
              <a:buChar char="q"/>
            </a:pPr>
            <a:endParaRPr lang="fr-FR" sz="1800" dirty="0">
              <a:solidFill>
                <a:srgbClr val="0070C0"/>
              </a:solidFill>
            </a:endParaRPr>
          </a:p>
          <a:p>
            <a:pPr marL="800100" lvl="1">
              <a:buFont typeface="Wingdings" panose="05000000000000000000" pitchFamily="2" charset="2"/>
              <a:buChar char="q"/>
            </a:pPr>
            <a:endParaRPr lang="fr-FR" sz="1800" dirty="0">
              <a:solidFill>
                <a:srgbClr val="0070C0"/>
              </a:solidFill>
            </a:endParaRPr>
          </a:p>
          <a:p>
            <a:pPr lvl="2">
              <a:buFont typeface="Arial" panose="020B0604020202020204" pitchFamily="34" charset="0"/>
              <a:buChar char="•"/>
            </a:pPr>
            <a:endParaRPr lang="fr-FR" sz="1800" dirty="0">
              <a:solidFill>
                <a:srgbClr val="0070C0"/>
              </a:solidFill>
            </a:endParaRPr>
          </a:p>
          <a:p>
            <a:pPr lvl="2">
              <a:buFont typeface="Arial" panose="020B0604020202020204" pitchFamily="34" charset="0"/>
              <a:buChar char="•"/>
            </a:pPr>
            <a:endParaRPr lang="fr-FR" sz="1800" dirty="0">
              <a:solidFill>
                <a:srgbClr val="0070C0"/>
              </a:solidFill>
            </a:endParaRPr>
          </a:p>
        </p:txBody>
      </p:sp>
      <p:sp>
        <p:nvSpPr>
          <p:cNvPr id="4" name="Flèche : droite 3">
            <a:extLst>
              <a:ext uri="{FF2B5EF4-FFF2-40B4-BE49-F238E27FC236}">
                <a16:creationId xmlns:a16="http://schemas.microsoft.com/office/drawing/2014/main" id="{5EDE4820-6831-4B62-9737-EFC8E2909F87}"/>
              </a:ext>
            </a:extLst>
          </p:cNvPr>
          <p:cNvSpPr/>
          <p:nvPr/>
        </p:nvSpPr>
        <p:spPr>
          <a:xfrm>
            <a:off x="819481" y="4891600"/>
            <a:ext cx="757938" cy="49086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CF721B8C-0F60-448E-85F8-68B1EB0326D0}"/>
              </a:ext>
            </a:extLst>
          </p:cNvPr>
          <p:cNvSpPr txBox="1"/>
          <p:nvPr/>
        </p:nvSpPr>
        <p:spPr>
          <a:xfrm>
            <a:off x="1799751" y="4920800"/>
            <a:ext cx="7394068" cy="646331"/>
          </a:xfrm>
          <a:prstGeom prst="rect">
            <a:avLst/>
          </a:prstGeom>
          <a:solidFill>
            <a:schemeClr val="accent1">
              <a:lumMod val="20000"/>
              <a:lumOff val="80000"/>
            </a:schemeClr>
          </a:solidFill>
        </p:spPr>
        <p:txBody>
          <a:bodyPr wrap="square" rtlCol="0">
            <a:spAutoFit/>
          </a:bodyPr>
          <a:lstStyle/>
          <a:p>
            <a:r>
              <a:rPr lang="fr-FR" b="1" dirty="0">
                <a:solidFill>
                  <a:srgbClr val="7030A0"/>
                </a:solidFill>
              </a:rPr>
              <a:t>J’ai pu trouver des interlocuteurs au sein du </a:t>
            </a:r>
            <a:r>
              <a:rPr lang="fr-FR" b="1" dirty="0" err="1">
                <a:solidFill>
                  <a:srgbClr val="7030A0"/>
                </a:solidFill>
              </a:rPr>
              <a:t>Fiphfp</a:t>
            </a:r>
            <a:r>
              <a:rPr lang="fr-FR" b="1" dirty="0">
                <a:solidFill>
                  <a:srgbClr val="7030A0"/>
                </a:solidFill>
              </a:rPr>
              <a:t> afin de décrypter le souci et les aider dans l’obtention d’une aide</a:t>
            </a:r>
          </a:p>
        </p:txBody>
      </p:sp>
    </p:spTree>
    <p:extLst>
      <p:ext uri="{BB962C8B-B14F-4D97-AF65-F5344CB8AC3E}">
        <p14:creationId xmlns:p14="http://schemas.microsoft.com/office/powerpoint/2010/main" val="4152657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DD440A-F206-4E32-BDCE-A45F4391D853}"/>
              </a:ext>
            </a:extLst>
          </p:cNvPr>
          <p:cNvSpPr>
            <a:spLocks noGrp="1"/>
          </p:cNvSpPr>
          <p:nvPr>
            <p:ph type="title"/>
          </p:nvPr>
        </p:nvSpPr>
        <p:spPr/>
        <p:txBody>
          <a:bodyPr/>
          <a:lstStyle/>
          <a:p>
            <a:r>
              <a:rPr lang="fr-FR" b="1" dirty="0">
                <a:latin typeface="Arial" panose="020B0604020202020204" pitchFamily="34" charset="0"/>
                <a:cs typeface="Arial" panose="020B0604020202020204" pitchFamily="34" charset="0"/>
              </a:rPr>
              <a:t>Votre actualité: l</a:t>
            </a:r>
            <a:r>
              <a:rPr lang="fr-FR" b="1" dirty="0">
                <a:latin typeface="Arial" panose="020B0604020202020204" pitchFamily="34" charset="0"/>
                <a:ea typeface="Calibri" panose="020F0502020204030204" pitchFamily="34" charset="0"/>
                <a:cs typeface="Arial" panose="020B0604020202020204" pitchFamily="34" charset="0"/>
              </a:rPr>
              <a:t>a DOETH </a:t>
            </a:r>
            <a:br>
              <a:rPr lang="fr-FR"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94DF3DB8-4156-4325-882B-66AD4261DFFD}"/>
              </a:ext>
            </a:extLst>
          </p:cNvPr>
          <p:cNvSpPr>
            <a:spLocks noGrp="1"/>
          </p:cNvSpPr>
          <p:nvPr>
            <p:ph idx="1"/>
          </p:nvPr>
        </p:nvSpPr>
        <p:spPr>
          <a:xfrm>
            <a:off x="465667" y="1356256"/>
            <a:ext cx="9728199" cy="4892144"/>
          </a:xfrm>
        </p:spPr>
        <p:txBody>
          <a:bodyPr>
            <a:normAutofit fontScale="47500" lnSpcReduction="20000"/>
          </a:bodyPr>
          <a:lstStyle/>
          <a:p>
            <a:pPr marL="0" lvl="0" indent="0" algn="ctr">
              <a:lnSpc>
                <a:spcPct val="107000"/>
              </a:lnSpc>
              <a:buNone/>
            </a:pPr>
            <a:r>
              <a:rPr lang="fr-FR" sz="3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Date butoir: le 30 avril</a:t>
            </a:r>
          </a:p>
          <a:p>
            <a:pPr marL="0" lvl="0" indent="0" algn="ctr">
              <a:lnSpc>
                <a:spcPct val="107000"/>
              </a:lnSpc>
              <a:buNone/>
            </a:pPr>
            <a:endParaRPr lang="fr-FR" sz="3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gn="ctr">
              <a:lnSpc>
                <a:spcPct val="107000"/>
              </a:lnSpc>
              <a:buNone/>
            </a:pPr>
            <a:r>
              <a:rPr lang="fr-FR" sz="3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Jusqu’au 30 avril vous pouvez encore la modifier</a:t>
            </a:r>
          </a:p>
          <a:p>
            <a:pPr marL="0" lvl="0" indent="0" algn="ctr">
              <a:lnSpc>
                <a:spcPct val="107000"/>
              </a:lnSpc>
              <a:buNone/>
            </a:pPr>
            <a:endParaRPr lang="fr-FR" sz="3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gn="ctr">
              <a:lnSpc>
                <a:spcPct val="107000"/>
              </a:lnSpc>
              <a:spcAft>
                <a:spcPts val="800"/>
              </a:spcAft>
              <a:buNone/>
            </a:pPr>
            <a:r>
              <a:rPr lang="fr-FR" sz="3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Voir le flash info de janvier en ligne pour sécuriser: </a:t>
            </a:r>
            <a:r>
              <a:rPr lang="fr-FR" sz="30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2"/>
              </a:rPr>
              <a:t>https://fichiers.fhf.fr/documents/RHM-NA-Pratic30-du-9-01-2024.docx</a:t>
            </a:r>
            <a:endParaRPr lang="fr-FR" sz="30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gn="ctr">
              <a:lnSpc>
                <a:spcPct val="107000"/>
              </a:lnSpc>
              <a:spcAft>
                <a:spcPts val="800"/>
              </a:spcAft>
              <a:buNone/>
            </a:pPr>
            <a:r>
              <a:rPr lang="fr-FR" sz="3200" b="1"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Un petit tuyau avant de partir </a:t>
            </a:r>
            <a:r>
              <a:rPr lang="fr-FR" sz="5100" b="1"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fr-FR" sz="5100" b="1" i="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rtl="0">
              <a:buNone/>
            </a:pPr>
            <a:r>
              <a:rPr lang="fr-FR" sz="2500" b="0" i="0" u="none" strike="noStrike" baseline="0" dirty="0">
                <a:solidFill>
                  <a:schemeClr val="accent2"/>
                </a:solidFill>
                <a:latin typeface="Arial" panose="020B0604020202020204" pitchFamily="34" charset="0"/>
                <a:cs typeface="Arial" panose="020B0604020202020204" pitchFamily="34" charset="0"/>
              </a:rPr>
              <a:t> </a:t>
            </a:r>
            <a:r>
              <a:rPr lang="fr-FR" sz="2500" b="1" i="0" u="none" strike="noStrike" baseline="0" dirty="0">
                <a:solidFill>
                  <a:schemeClr val="accent2"/>
                </a:solidFill>
                <a:latin typeface="Arial" panose="020B0604020202020204" pitchFamily="34" charset="0"/>
                <a:cs typeface="Arial" panose="020B0604020202020204" pitchFamily="34" charset="0"/>
              </a:rPr>
              <a:t>Je me suis trompé dans ma déclaration et le délai de modification est échu?</a:t>
            </a:r>
          </a:p>
          <a:p>
            <a:pPr marL="0" marR="0" indent="0" algn="ctr" rtl="0">
              <a:buNone/>
            </a:pPr>
            <a:r>
              <a:rPr lang="fr-FR" sz="2500" b="0" i="0" u="none" strike="noStrike" baseline="0" dirty="0">
                <a:solidFill>
                  <a:schemeClr val="accent2"/>
                </a:solidFill>
                <a:latin typeface="Arial" panose="020B0604020202020204" pitchFamily="34" charset="0"/>
                <a:cs typeface="Arial" panose="020B0604020202020204" pitchFamily="34" charset="0"/>
              </a:rPr>
              <a:t>Pour que vos modifications pour la déclaration 2022 soient prises en compte, il vous suffit de déposer un recours.</a:t>
            </a:r>
          </a:p>
          <a:p>
            <a:pPr marL="914400" lvl="2" indent="0" algn="ctr">
              <a:buNone/>
            </a:pPr>
            <a:r>
              <a:rPr lang="fr-FR" sz="2500" b="0" i="0" u="none" strike="noStrike" baseline="0" dirty="0">
                <a:solidFill>
                  <a:schemeClr val="accent2"/>
                </a:solidFill>
                <a:latin typeface="Calibri" panose="020F0502020204030204" pitchFamily="34" charset="0"/>
              </a:rPr>
              <a:t> Monsieur l’agent comptable, service recours du FIPHFP,  </a:t>
            </a:r>
          </a:p>
          <a:p>
            <a:pPr marL="914400" lvl="2" indent="0" algn="ctr">
              <a:buNone/>
            </a:pPr>
            <a:endParaRPr lang="fr-FR" sz="2500" b="0" i="0" u="none" strike="noStrike" baseline="0" dirty="0">
              <a:solidFill>
                <a:schemeClr val="accent2"/>
              </a:solidFill>
              <a:latin typeface="Calibri" panose="020F0502020204030204" pitchFamily="34" charset="0"/>
            </a:endParaRPr>
          </a:p>
          <a:p>
            <a:pPr marL="914400" lvl="2" indent="0" algn="ctr">
              <a:buNone/>
            </a:pPr>
            <a:r>
              <a:rPr lang="fr-FR" sz="2500" b="0" i="0" u="none" strike="noStrike" baseline="0" dirty="0">
                <a:solidFill>
                  <a:schemeClr val="accent2"/>
                </a:solidFill>
                <a:latin typeface="Calibri" panose="020F0502020204030204" pitchFamily="34" charset="0"/>
              </a:rPr>
              <a:t> Etablissement public FIPHFP</a:t>
            </a:r>
          </a:p>
          <a:p>
            <a:pPr marL="914400" lvl="2" indent="0" algn="ctr">
              <a:buNone/>
            </a:pPr>
            <a:r>
              <a:rPr lang="fr-FR" sz="2500" b="0" i="0" u="none" strike="noStrike" baseline="0" dirty="0">
                <a:solidFill>
                  <a:schemeClr val="accent2"/>
                </a:solidFill>
                <a:latin typeface="Calibri" panose="020F0502020204030204" pitchFamily="34" charset="0"/>
              </a:rPr>
              <a:t>12 avenue Pierre-Mendes France</a:t>
            </a:r>
          </a:p>
          <a:p>
            <a:pPr marL="914400" lvl="2" indent="0" algn="ctr">
              <a:buNone/>
            </a:pPr>
            <a:r>
              <a:rPr lang="fr-FR" sz="2500" b="0" i="0" u="none" strike="noStrike" baseline="0" dirty="0">
                <a:solidFill>
                  <a:schemeClr val="accent2"/>
                </a:solidFill>
                <a:latin typeface="Calibri" panose="020F0502020204030204" pitchFamily="34" charset="0"/>
              </a:rPr>
              <a:t>75914 Paris Cedex 13</a:t>
            </a:r>
          </a:p>
          <a:p>
            <a:pPr marL="914400" lvl="2" indent="0" algn="ctr">
              <a:buNone/>
            </a:pPr>
            <a:r>
              <a:rPr lang="fr-FR" sz="2500" b="1" i="1" u="none" strike="noStrike" baseline="0" dirty="0">
                <a:solidFill>
                  <a:schemeClr val="accent2"/>
                </a:solidFill>
                <a:latin typeface="Calibri" panose="020F0502020204030204" pitchFamily="34" charset="0"/>
              </a:rPr>
              <a:t>recommandé avec accusé de réception</a:t>
            </a:r>
            <a:r>
              <a:rPr lang="fr-FR" sz="25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p>
          <a:p>
            <a:pPr marL="914400" lvl="2" indent="0" algn="ctr">
              <a:buNone/>
            </a:pPr>
            <a:r>
              <a:rPr lang="fr-FR" sz="2800" b="1" i="1" u="none" strike="noStrike" baseline="0" dirty="0">
                <a:solidFill>
                  <a:schemeClr val="accent6"/>
                </a:solidFill>
                <a:latin typeface="Arial" panose="020B0604020202020204" pitchFamily="34" charset="0"/>
                <a:cs typeface="Arial" panose="020B0604020202020204" pitchFamily="34" charset="0"/>
              </a:rPr>
              <a:t>Pensez à indiquer votre numéro BCR ou contrat et adresser les justificatifs</a:t>
            </a:r>
          </a:p>
          <a:p>
            <a:pPr marL="914400" lvl="2" indent="0">
              <a:buNone/>
            </a:pPr>
            <a:endParaRPr lang="fr-FR" sz="25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buNone/>
            </a:pPr>
            <a:endParaRPr lang="fr-FR" sz="25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5" name="Espace réservé du numéro de diapositive 4">
            <a:extLst>
              <a:ext uri="{FF2B5EF4-FFF2-40B4-BE49-F238E27FC236}">
                <a16:creationId xmlns:a16="http://schemas.microsoft.com/office/drawing/2014/main" id="{0540C9B9-8B38-4C4F-AD58-5D4E5E484F98}"/>
              </a:ext>
            </a:extLst>
          </p:cNvPr>
          <p:cNvSpPr>
            <a:spLocks noGrp="1"/>
          </p:cNvSpPr>
          <p:nvPr>
            <p:ph type="sldNum" sz="quarter" idx="12"/>
          </p:nvPr>
        </p:nvSpPr>
        <p:spPr/>
        <p:txBody>
          <a:bodyPr/>
          <a:lstStyle/>
          <a:p>
            <a:fld id="{519954A3-9DFD-4C44-94BA-B95130A3BA1C}" type="slidenum">
              <a:rPr lang="en-US" smtClean="0"/>
              <a:t>15</a:t>
            </a:fld>
            <a:endParaRPr lang="en-US" dirty="0"/>
          </a:p>
        </p:txBody>
      </p:sp>
    </p:spTree>
    <p:extLst>
      <p:ext uri="{BB962C8B-B14F-4D97-AF65-F5344CB8AC3E}">
        <p14:creationId xmlns:p14="http://schemas.microsoft.com/office/powerpoint/2010/main" val="3425130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D4CAEF2-5121-4142-AB03-01492CE5770B}"/>
              </a:ext>
            </a:extLst>
          </p:cNvPr>
          <p:cNvSpPr>
            <a:spLocks noGrp="1"/>
          </p:cNvSpPr>
          <p:nvPr>
            <p:ph idx="1"/>
          </p:nvPr>
        </p:nvSpPr>
        <p:spPr>
          <a:xfrm>
            <a:off x="677334" y="1168401"/>
            <a:ext cx="8596668" cy="4872962"/>
          </a:xfrm>
        </p:spPr>
        <p:txBody>
          <a:bodyPr>
            <a:normAutofit/>
          </a:bodyPr>
          <a:lstStyle/>
          <a:p>
            <a:pPr marL="0" indent="0" algn="ctr">
              <a:buNone/>
            </a:pPr>
            <a:r>
              <a:rPr lang="fr-FR" sz="48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rPr>
              <a:t>Merci de votre attention,</a:t>
            </a:r>
          </a:p>
          <a:p>
            <a:pPr marL="0" indent="0" algn="ctr">
              <a:buNone/>
            </a:pPr>
            <a:endParaRPr lang="fr-FR" sz="48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40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rPr>
              <a:t>N’hésitez pas à me solliciter ou à me faire tout simplement part de vos besoins et attentes!</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9E4612A4-69B3-4511-8800-91B83EE1CFB4}"/>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8C365936-D891-42F7-B6C3-D321AE1202F6}"/>
              </a:ext>
            </a:extLst>
          </p:cNvPr>
          <p:cNvSpPr>
            <a:spLocks noGrp="1"/>
          </p:cNvSpPr>
          <p:nvPr>
            <p:ph type="sldNum" sz="quarter" idx="12"/>
          </p:nvPr>
        </p:nvSpPr>
        <p:spPr/>
        <p:txBody>
          <a:bodyPr/>
          <a:lstStyle/>
          <a:p>
            <a:fld id="{519954A3-9DFD-4C44-94BA-B95130A3BA1C}" type="slidenum">
              <a:rPr lang="en-US" smtClean="0"/>
              <a:t>16</a:t>
            </a:fld>
            <a:endParaRPr lang="en-US" dirty="0"/>
          </a:p>
        </p:txBody>
      </p:sp>
    </p:spTree>
    <p:extLst>
      <p:ext uri="{BB962C8B-B14F-4D97-AF65-F5344CB8AC3E}">
        <p14:creationId xmlns:p14="http://schemas.microsoft.com/office/powerpoint/2010/main" val="149937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0A7879-C31C-49FA-9E9B-E8042B22A16C}"/>
              </a:ext>
            </a:extLst>
          </p:cNvPr>
          <p:cNvSpPr>
            <a:spLocks noGrp="1"/>
          </p:cNvSpPr>
          <p:nvPr>
            <p:ph type="title"/>
          </p:nvPr>
        </p:nvSpPr>
        <p:spPr/>
        <p:txBody>
          <a:bodyPr/>
          <a:lstStyle/>
          <a:p>
            <a:r>
              <a:rPr lang="fr-FR" dirty="0"/>
              <a:t>Présentations</a:t>
            </a:r>
          </a:p>
        </p:txBody>
      </p:sp>
      <p:sp>
        <p:nvSpPr>
          <p:cNvPr id="3" name="Espace réservé du contenu 2">
            <a:extLst>
              <a:ext uri="{FF2B5EF4-FFF2-40B4-BE49-F238E27FC236}">
                <a16:creationId xmlns:a16="http://schemas.microsoft.com/office/drawing/2014/main" id="{66E37AA4-8A32-4D0F-8121-61853C872CFE}"/>
              </a:ext>
            </a:extLst>
          </p:cNvPr>
          <p:cNvSpPr>
            <a:spLocks noGrp="1"/>
          </p:cNvSpPr>
          <p:nvPr>
            <p:ph idx="1"/>
          </p:nvPr>
        </p:nvSpPr>
        <p:spPr>
          <a:xfrm>
            <a:off x="203200" y="1270000"/>
            <a:ext cx="9855199" cy="3880773"/>
          </a:xfrm>
        </p:spPr>
        <p:txBody>
          <a:bodyPr/>
          <a:lstStyle/>
          <a:p>
            <a:pPr marL="0" indent="0" algn="ctr">
              <a:lnSpc>
                <a:spcPct val="107000"/>
              </a:lnSpc>
              <a:spcAft>
                <a:spcPts val="800"/>
              </a:spcAft>
              <a:buNone/>
            </a:pPr>
            <a:endParaRPr lang="fr-FR" sz="2800" b="1" i="1"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L="0" indent="0" algn="ctr">
              <a:lnSpc>
                <a:spcPct val="107000"/>
              </a:lnSpc>
              <a:spcAft>
                <a:spcPts val="800"/>
              </a:spcAft>
              <a:buNone/>
            </a:pPr>
            <a:r>
              <a:rPr lang="fr-FR" sz="2800" b="1" i="1" dirty="0">
                <a:solidFill>
                  <a:srgbClr val="0070C0"/>
                </a:solidFill>
                <a:latin typeface="Calibri" panose="020F0502020204030204" pitchFamily="34" charset="0"/>
                <a:ea typeface="Calibri" panose="020F0502020204030204" pitchFamily="34" charset="0"/>
                <a:cs typeface="Calibri" panose="020F0502020204030204" pitchFamily="34" charset="0"/>
              </a:rPr>
              <a:t>Je suis v</a:t>
            </a:r>
            <a:r>
              <a:rPr lang="fr-FR" sz="2800" b="1" i="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otre référente handicap mutualisée, j’ai pris mes fonctions voici bientôt une année, en mai 2023.</a:t>
            </a:r>
          </a:p>
          <a:p>
            <a:pPr marL="0" indent="0" algn="ctr">
              <a:lnSpc>
                <a:spcPct val="107000"/>
              </a:lnSpc>
              <a:spcAft>
                <a:spcPts val="800"/>
              </a:spcAft>
              <a:buNone/>
            </a:pPr>
            <a:r>
              <a:rPr lang="fr-FR" sz="2800" b="1" i="1" dirty="0">
                <a:solidFill>
                  <a:srgbClr val="0070C0"/>
                </a:solidFill>
                <a:latin typeface="Calibri" panose="020F0502020204030204" pitchFamily="34" charset="0"/>
                <a:ea typeface="Calibri" panose="020F0502020204030204" pitchFamily="34" charset="0"/>
                <a:cs typeface="Calibri" panose="020F0502020204030204" pitchFamily="34" charset="0"/>
              </a:rPr>
              <a:t>J’exerce ma mission dans le cadre d’une convention régionale entre la FHR Nouvelle Aquitaine, le </a:t>
            </a:r>
            <a:r>
              <a:rPr lang="fr-FR" sz="2800" b="1" i="1" dirty="0" err="1">
                <a:solidFill>
                  <a:srgbClr val="0070C0"/>
                </a:solidFill>
                <a:latin typeface="Calibri" panose="020F0502020204030204" pitchFamily="34" charset="0"/>
                <a:ea typeface="Calibri" panose="020F0502020204030204" pitchFamily="34" charset="0"/>
                <a:cs typeface="Calibri" panose="020F0502020204030204" pitchFamily="34" charset="0"/>
              </a:rPr>
              <a:t>Fiphfp</a:t>
            </a:r>
            <a:r>
              <a:rPr lang="fr-FR" sz="2800" b="1" i="1" dirty="0">
                <a:solidFill>
                  <a:srgbClr val="0070C0"/>
                </a:solidFill>
                <a:latin typeface="Calibri" panose="020F0502020204030204" pitchFamily="34" charset="0"/>
                <a:ea typeface="Calibri" panose="020F0502020204030204" pitchFamily="34" charset="0"/>
                <a:cs typeface="Calibri" panose="020F0502020204030204" pitchFamily="34" charset="0"/>
              </a:rPr>
              <a:t> et le CH de Libourne.</a:t>
            </a:r>
          </a:p>
          <a:p>
            <a:pPr marL="0" indent="0">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DDC71B46-CACC-4BF8-8143-C1ADA59A048F}"/>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73696A28-4809-4231-8BF9-0A326E5C88AD}"/>
              </a:ext>
            </a:extLst>
          </p:cNvPr>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447364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F75589-C59F-4527-A802-9597D2B0E834}"/>
              </a:ext>
            </a:extLst>
          </p:cNvPr>
          <p:cNvSpPr>
            <a:spLocks noGrp="1"/>
          </p:cNvSpPr>
          <p:nvPr>
            <p:ph type="title"/>
          </p:nvPr>
        </p:nvSpPr>
        <p:spPr>
          <a:xfrm>
            <a:off x="347133" y="609600"/>
            <a:ext cx="8926869" cy="532349"/>
          </a:xfrm>
        </p:spPr>
        <p:txBody>
          <a:bodyPr>
            <a:normAutofit/>
          </a:bodyPr>
          <a:lstStyle/>
          <a:p>
            <a:r>
              <a:rPr lang="fr-FR" sz="2800" b="1" dirty="0">
                <a:latin typeface="Arial" panose="020B0604020202020204" pitchFamily="34" charset="0"/>
                <a:cs typeface="Arial" panose="020B0604020202020204" pitchFamily="34" charset="0"/>
              </a:rPr>
              <a:t>Le FIPHFP en Nouvelle Aquitaine</a:t>
            </a:r>
          </a:p>
        </p:txBody>
      </p:sp>
      <p:pic>
        <p:nvPicPr>
          <p:cNvPr id="6" name="Espace réservé du contenu 5">
            <a:extLst>
              <a:ext uri="{FF2B5EF4-FFF2-40B4-BE49-F238E27FC236}">
                <a16:creationId xmlns:a16="http://schemas.microsoft.com/office/drawing/2014/main" id="{F46526B2-1652-404E-983C-68A656D6E45A}"/>
              </a:ext>
            </a:extLst>
          </p:cNvPr>
          <p:cNvPicPr>
            <a:picLocks noGrp="1" noChangeAspect="1"/>
          </p:cNvPicPr>
          <p:nvPr>
            <p:ph idx="1"/>
          </p:nvPr>
        </p:nvPicPr>
        <p:blipFill>
          <a:blip r:embed="rId2"/>
          <a:stretch>
            <a:fillRect/>
          </a:stretch>
        </p:blipFill>
        <p:spPr>
          <a:xfrm>
            <a:off x="3173791" y="5459950"/>
            <a:ext cx="2322286" cy="1314161"/>
          </a:xfrm>
        </p:spPr>
      </p:pic>
      <p:sp>
        <p:nvSpPr>
          <p:cNvPr id="8" name="ZoneTexte 7">
            <a:extLst>
              <a:ext uri="{FF2B5EF4-FFF2-40B4-BE49-F238E27FC236}">
                <a16:creationId xmlns:a16="http://schemas.microsoft.com/office/drawing/2014/main" id="{F8590BC8-A13D-421F-9B7B-3F6949BBB23F}"/>
              </a:ext>
            </a:extLst>
          </p:cNvPr>
          <p:cNvSpPr txBox="1"/>
          <p:nvPr/>
        </p:nvSpPr>
        <p:spPr>
          <a:xfrm>
            <a:off x="272144" y="1190998"/>
            <a:ext cx="10447866" cy="4801314"/>
          </a:xfrm>
          <a:prstGeom prst="rect">
            <a:avLst/>
          </a:prstGeom>
          <a:noFill/>
        </p:spPr>
        <p:txBody>
          <a:bodyPr wrap="square">
            <a:spAutoFit/>
          </a:bodyPr>
          <a:lstStyle/>
          <a:p>
            <a:pPr algn="l"/>
            <a:r>
              <a:rPr lang="fr-FR" b="0" i="0" dirty="0">
                <a:solidFill>
                  <a:srgbClr val="0070C0"/>
                </a:solidFill>
                <a:effectLst/>
                <a:latin typeface="-apple-system"/>
              </a:rPr>
              <a:t>Le FIPHFP relève les défis sociétaux posés par la </a:t>
            </a:r>
            <a:r>
              <a:rPr lang="fr-FR" b="1" i="0" dirty="0">
                <a:solidFill>
                  <a:srgbClr val="0070C0"/>
                </a:solidFill>
                <a:effectLst/>
                <a:latin typeface="-apple-system"/>
              </a:rPr>
              <a:t>loi du 11 février 2005 </a:t>
            </a:r>
            <a:r>
              <a:rPr lang="fr-FR" b="0" i="0" dirty="0">
                <a:solidFill>
                  <a:srgbClr val="0070C0"/>
                </a:solidFill>
                <a:effectLst/>
                <a:latin typeface="-apple-system"/>
              </a:rPr>
              <a:t>en apportant des réponses concrètes et efficaces dans le champ de l’insertion et du maintien en emploi des personnes en situation de handicap.</a:t>
            </a:r>
          </a:p>
          <a:p>
            <a:pPr algn="l"/>
            <a:endParaRPr lang="fr-FR" b="0" i="0" dirty="0">
              <a:solidFill>
                <a:srgbClr val="0070C0"/>
              </a:solidFill>
              <a:effectLst/>
              <a:latin typeface="-apple-system"/>
            </a:endParaRPr>
          </a:p>
          <a:p>
            <a:pPr algn="l"/>
            <a:r>
              <a:rPr lang="fr-FR" b="0" i="0" dirty="0">
                <a:solidFill>
                  <a:srgbClr val="0070C0"/>
                </a:solidFill>
                <a:effectLst/>
                <a:latin typeface="-apple-system"/>
              </a:rPr>
              <a:t>Il </a:t>
            </a:r>
            <a:r>
              <a:rPr lang="fr-FR" b="1" i="0" dirty="0">
                <a:solidFill>
                  <a:srgbClr val="0070C0"/>
                </a:solidFill>
                <a:effectLst/>
                <a:latin typeface="-apple-system"/>
              </a:rPr>
              <a:t>collecte les </a:t>
            </a:r>
            <a:r>
              <a:rPr lang="fr-FR" b="1" i="0" u="sng" dirty="0">
                <a:solidFill>
                  <a:srgbClr val="0070C0"/>
                </a:solidFill>
                <a:effectLst/>
                <a:latin typeface="RalewayExtraBold"/>
                <a:hlinkClick r:id="rId3" tooltip="comment effectuer sa déclaration auprès du FIPHFP">
                  <a:extLst>
                    <a:ext uri="{A12FA001-AC4F-418D-AE19-62706E023703}">
                      <ahyp:hlinkClr xmlns:ahyp="http://schemas.microsoft.com/office/drawing/2018/hyperlinkcolor" val="tx"/>
                    </a:ext>
                  </a:extLst>
                </a:hlinkClick>
              </a:rPr>
              <a:t>contributions financières</a:t>
            </a:r>
            <a:r>
              <a:rPr lang="fr-FR" b="1" i="0" dirty="0">
                <a:solidFill>
                  <a:srgbClr val="0070C0"/>
                </a:solidFill>
                <a:effectLst/>
                <a:latin typeface="-apple-system"/>
              </a:rPr>
              <a:t> </a:t>
            </a:r>
            <a:r>
              <a:rPr lang="fr-FR" b="0" i="0" dirty="0">
                <a:solidFill>
                  <a:srgbClr val="0070C0"/>
                </a:solidFill>
                <a:effectLst/>
                <a:latin typeface="-apple-system"/>
              </a:rPr>
              <a:t>versées par les employeurs publics, employant au moins 20 équivalents temps plein (ETP), soumis à l’obligation d’emploi des personnes en situation de handicap.</a:t>
            </a:r>
          </a:p>
          <a:p>
            <a:pPr algn="l"/>
            <a:r>
              <a:rPr lang="fr-FR" b="0" i="0" dirty="0">
                <a:solidFill>
                  <a:srgbClr val="0070C0"/>
                </a:solidFill>
                <a:effectLst/>
                <a:latin typeface="-apple-system"/>
              </a:rPr>
              <a:t>Son action concerne les trois Fonctions publiques :</a:t>
            </a:r>
          </a:p>
          <a:p>
            <a:pPr algn="l">
              <a:buFont typeface="Arial" panose="020B0604020202020204" pitchFamily="34" charset="0"/>
              <a:buChar char="•"/>
            </a:pPr>
            <a:r>
              <a:rPr lang="fr-FR" b="0" i="0" dirty="0">
                <a:solidFill>
                  <a:srgbClr val="0070C0"/>
                </a:solidFill>
                <a:effectLst/>
                <a:latin typeface="-apple-system"/>
              </a:rPr>
              <a:t>la </a:t>
            </a:r>
            <a:r>
              <a:rPr lang="fr-FR" b="1" i="0" dirty="0">
                <a:solidFill>
                  <a:srgbClr val="0070C0"/>
                </a:solidFill>
                <a:effectLst/>
                <a:latin typeface="-apple-system"/>
              </a:rPr>
              <a:t>Fonction publique territoriale</a:t>
            </a:r>
            <a:r>
              <a:rPr lang="fr-FR" b="0" i="0" dirty="0">
                <a:solidFill>
                  <a:srgbClr val="0070C0"/>
                </a:solidFill>
                <a:effectLst/>
                <a:latin typeface="-apple-system"/>
              </a:rPr>
              <a:t> (communes, départements, régions...),</a:t>
            </a:r>
          </a:p>
          <a:p>
            <a:pPr algn="l">
              <a:buFont typeface="Arial" panose="020B0604020202020204" pitchFamily="34" charset="0"/>
              <a:buChar char="•"/>
            </a:pPr>
            <a:r>
              <a:rPr lang="fr-FR" b="0" i="0" dirty="0">
                <a:solidFill>
                  <a:srgbClr val="0070C0"/>
                </a:solidFill>
                <a:effectLst/>
                <a:latin typeface="-apple-system"/>
              </a:rPr>
              <a:t>la </a:t>
            </a:r>
            <a:r>
              <a:rPr lang="fr-FR" b="1" i="0" dirty="0">
                <a:solidFill>
                  <a:srgbClr val="0070C0"/>
                </a:solidFill>
                <a:effectLst/>
                <a:latin typeface="-apple-system"/>
              </a:rPr>
              <a:t>Fonction publique hospitalière</a:t>
            </a:r>
            <a:r>
              <a:rPr lang="fr-FR" b="0" i="0" dirty="0">
                <a:solidFill>
                  <a:srgbClr val="0070C0"/>
                </a:solidFill>
                <a:effectLst/>
                <a:latin typeface="-apple-system"/>
              </a:rPr>
              <a:t>,</a:t>
            </a:r>
          </a:p>
          <a:p>
            <a:pPr algn="l">
              <a:buFont typeface="Arial" panose="020B0604020202020204" pitchFamily="34" charset="0"/>
              <a:buChar char="•"/>
            </a:pPr>
            <a:r>
              <a:rPr lang="fr-FR" b="0" i="0" dirty="0">
                <a:solidFill>
                  <a:srgbClr val="0070C0"/>
                </a:solidFill>
                <a:effectLst/>
                <a:latin typeface="-apple-system"/>
              </a:rPr>
              <a:t>la </a:t>
            </a:r>
            <a:r>
              <a:rPr lang="fr-FR" b="1" i="0" dirty="0">
                <a:solidFill>
                  <a:srgbClr val="0070C0"/>
                </a:solidFill>
                <a:effectLst/>
                <a:latin typeface="-apple-system"/>
              </a:rPr>
              <a:t>Fonction publique d'Etat</a:t>
            </a:r>
            <a:r>
              <a:rPr lang="fr-FR" b="0" i="0" dirty="0">
                <a:solidFill>
                  <a:srgbClr val="0070C0"/>
                </a:solidFill>
                <a:effectLst/>
                <a:latin typeface="-apple-system"/>
              </a:rPr>
              <a:t>.</a:t>
            </a:r>
          </a:p>
          <a:p>
            <a:pPr algn="l"/>
            <a:endParaRPr lang="fr-FR" b="0" i="0" dirty="0">
              <a:solidFill>
                <a:srgbClr val="0070C0"/>
              </a:solidFill>
              <a:effectLst/>
              <a:latin typeface="-apple-system"/>
            </a:endParaRPr>
          </a:p>
          <a:p>
            <a:pPr algn="l"/>
            <a:r>
              <a:rPr lang="fr-FR" b="0" i="0" dirty="0">
                <a:solidFill>
                  <a:srgbClr val="0070C0"/>
                </a:solidFill>
                <a:effectLst/>
                <a:latin typeface="-apple-system"/>
              </a:rPr>
              <a:t>Le FIPHFP intervient sur l’ensemble du territoire et pour tous les employeurs publics en proposant:</a:t>
            </a:r>
          </a:p>
          <a:p>
            <a:pPr marL="285750" indent="-285750" algn="l">
              <a:buFont typeface="Arial" panose="020B0604020202020204" pitchFamily="34" charset="0"/>
              <a:buChar char="•"/>
            </a:pPr>
            <a:r>
              <a:rPr lang="fr-FR" dirty="0">
                <a:solidFill>
                  <a:srgbClr val="0070C0"/>
                </a:solidFill>
                <a:latin typeface="-apple-system"/>
              </a:rPr>
              <a:t>D</a:t>
            </a:r>
            <a:r>
              <a:rPr lang="fr-FR" b="0" i="0" dirty="0">
                <a:solidFill>
                  <a:srgbClr val="0070C0"/>
                </a:solidFill>
                <a:effectLst/>
                <a:latin typeface="-apple-system"/>
              </a:rPr>
              <a:t>es </a:t>
            </a:r>
            <a:r>
              <a:rPr lang="fr-FR" b="1" i="0" dirty="0">
                <a:solidFill>
                  <a:srgbClr val="0070C0"/>
                </a:solidFill>
                <a:effectLst/>
                <a:latin typeface="-apple-system"/>
              </a:rPr>
              <a:t>aides ponctuelles </a:t>
            </a:r>
            <a:r>
              <a:rPr lang="fr-FR" b="0" i="0" dirty="0">
                <a:solidFill>
                  <a:srgbClr val="0070C0"/>
                </a:solidFill>
                <a:effectLst/>
                <a:latin typeface="-apple-system"/>
              </a:rPr>
              <a:t>sur sa plateforme en ligne, </a:t>
            </a:r>
          </a:p>
          <a:p>
            <a:pPr marL="285750" indent="-285750">
              <a:buFont typeface="Arial" panose="020B0604020202020204" pitchFamily="34" charset="0"/>
              <a:buChar char="•"/>
            </a:pPr>
            <a:r>
              <a:rPr lang="fr-FR" dirty="0">
                <a:solidFill>
                  <a:srgbClr val="0070C0"/>
                </a:solidFill>
                <a:latin typeface="-apple-system"/>
              </a:rPr>
              <a:t>Des prestations d’appui et / ou accompagnement via des organismes partenaires comme Cap emploi</a:t>
            </a:r>
          </a:p>
          <a:p>
            <a:pPr marL="285750" indent="-285750" algn="l">
              <a:buFont typeface="Arial" panose="020B0604020202020204" pitchFamily="34" charset="0"/>
              <a:buChar char="•"/>
            </a:pPr>
            <a:r>
              <a:rPr lang="fr-FR" b="0" i="0" dirty="0">
                <a:solidFill>
                  <a:srgbClr val="0070C0"/>
                </a:solidFill>
                <a:effectLst/>
                <a:latin typeface="-apple-system"/>
              </a:rPr>
              <a:t>des conventions pluriannuelles avec les employeurs </a:t>
            </a:r>
          </a:p>
          <a:p>
            <a:pPr marL="285750" indent="-285750" algn="l">
              <a:buFont typeface="Arial" panose="020B0604020202020204" pitchFamily="34" charset="0"/>
              <a:buChar char="•"/>
            </a:pPr>
            <a:r>
              <a:rPr lang="fr-FR" dirty="0">
                <a:solidFill>
                  <a:srgbClr val="0070C0"/>
                </a:solidFill>
                <a:latin typeface="-apple-system"/>
              </a:rPr>
              <a:t>D</a:t>
            </a:r>
            <a:r>
              <a:rPr lang="fr-FR" b="0" i="0" dirty="0">
                <a:solidFill>
                  <a:srgbClr val="0070C0"/>
                </a:solidFill>
                <a:effectLst/>
                <a:latin typeface="-apple-system"/>
              </a:rPr>
              <a:t>ans le cadre du programme accessibilité numérique</a:t>
            </a:r>
            <a:r>
              <a:rPr lang="fr-FR" dirty="0">
                <a:solidFill>
                  <a:srgbClr val="0070C0"/>
                </a:solidFill>
                <a:latin typeface="-apple-system"/>
              </a:rPr>
              <a:t>, de l’apprentissage, ….</a:t>
            </a:r>
            <a:endParaRPr lang="fr-FR" b="0" i="0" dirty="0">
              <a:solidFill>
                <a:srgbClr val="0070C0"/>
              </a:solidFill>
              <a:effectLst/>
              <a:latin typeface="-apple-system"/>
            </a:endParaRPr>
          </a:p>
          <a:p>
            <a:pPr marL="285750" indent="-285750" algn="l">
              <a:buFont typeface="Arial" panose="020B0604020202020204" pitchFamily="34" charset="0"/>
              <a:buChar char="•"/>
            </a:pPr>
            <a:endParaRPr lang="fr-FR" dirty="0">
              <a:solidFill>
                <a:srgbClr val="0070C0"/>
              </a:solidFill>
              <a:latin typeface="-apple-system"/>
            </a:endParaRPr>
          </a:p>
          <a:p>
            <a:pPr marR="0" algn="l" rtl="0"/>
            <a:endParaRPr lang="fr-FR" b="0" i="0" u="none" strike="noStrike" baseline="0" dirty="0">
              <a:solidFill>
                <a:schemeClr val="accent5">
                  <a:lumMod val="75000"/>
                </a:schemeClr>
              </a:solidFill>
              <a:latin typeface="Times New Roman" panose="02020603050405020304" pitchFamily="18" charset="0"/>
            </a:endParaRPr>
          </a:p>
        </p:txBody>
      </p:sp>
      <p:sp>
        <p:nvSpPr>
          <p:cNvPr id="3" name="Espace réservé du pied de page 2">
            <a:extLst>
              <a:ext uri="{FF2B5EF4-FFF2-40B4-BE49-F238E27FC236}">
                <a16:creationId xmlns:a16="http://schemas.microsoft.com/office/drawing/2014/main" id="{50854D27-09F0-4659-8739-3993261976CC}"/>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8984A2EA-9FE3-4C97-80FF-8477B32792B5}"/>
              </a:ext>
            </a:extLst>
          </p:cNvPr>
          <p:cNvSpPr>
            <a:spLocks noGrp="1"/>
          </p:cNvSpPr>
          <p:nvPr>
            <p:ph type="sldNum" sz="quarter" idx="12"/>
          </p:nvPr>
        </p:nvSpPr>
        <p:spPr/>
        <p:txBody>
          <a:bodyPr/>
          <a:lstStyle/>
          <a:p>
            <a:fld id="{519954A3-9DFD-4C44-94BA-B95130A3BA1C}" type="slidenum">
              <a:rPr lang="en-US" smtClean="0"/>
              <a:t>3</a:t>
            </a:fld>
            <a:endParaRPr lang="en-US" dirty="0"/>
          </a:p>
        </p:txBody>
      </p:sp>
    </p:spTree>
    <p:extLst>
      <p:ext uri="{BB962C8B-B14F-4D97-AF65-F5344CB8AC3E}">
        <p14:creationId xmlns:p14="http://schemas.microsoft.com/office/powerpoint/2010/main" val="81407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F75589-C59F-4527-A802-9597D2B0E834}"/>
              </a:ext>
            </a:extLst>
          </p:cNvPr>
          <p:cNvSpPr>
            <a:spLocks noGrp="1"/>
          </p:cNvSpPr>
          <p:nvPr>
            <p:ph type="title"/>
          </p:nvPr>
        </p:nvSpPr>
        <p:spPr/>
        <p:txBody>
          <a:bodyPr/>
          <a:lstStyle/>
          <a:p>
            <a:r>
              <a:rPr lang="fr-FR" dirty="0"/>
              <a:t>Le FIPHFP en Nouvelle Aquitaine</a:t>
            </a:r>
          </a:p>
        </p:txBody>
      </p:sp>
      <p:pic>
        <p:nvPicPr>
          <p:cNvPr id="6" name="Espace réservé du contenu 5">
            <a:extLst>
              <a:ext uri="{FF2B5EF4-FFF2-40B4-BE49-F238E27FC236}">
                <a16:creationId xmlns:a16="http://schemas.microsoft.com/office/drawing/2014/main" id="{F46526B2-1652-404E-983C-68A656D6E45A}"/>
              </a:ext>
            </a:extLst>
          </p:cNvPr>
          <p:cNvPicPr>
            <a:picLocks noGrp="1" noChangeAspect="1"/>
          </p:cNvPicPr>
          <p:nvPr>
            <p:ph idx="1"/>
          </p:nvPr>
        </p:nvPicPr>
        <p:blipFill>
          <a:blip r:embed="rId2"/>
          <a:stretch>
            <a:fillRect/>
          </a:stretch>
        </p:blipFill>
        <p:spPr>
          <a:xfrm>
            <a:off x="4934857" y="5178714"/>
            <a:ext cx="2322286" cy="1314161"/>
          </a:xfrm>
        </p:spPr>
      </p:pic>
      <p:sp>
        <p:nvSpPr>
          <p:cNvPr id="4" name="Espace réservé du pied de page 3">
            <a:extLst>
              <a:ext uri="{FF2B5EF4-FFF2-40B4-BE49-F238E27FC236}">
                <a16:creationId xmlns:a16="http://schemas.microsoft.com/office/drawing/2014/main" id="{EB3EF3F3-039E-4AE5-B700-873A43985DA8}"/>
              </a:ext>
            </a:extLst>
          </p:cNvPr>
          <p:cNvSpPr>
            <a:spLocks noGrp="1"/>
          </p:cNvSpPr>
          <p:nvPr>
            <p:ph type="ftr" sz="quarter" idx="11"/>
          </p:nvPr>
        </p:nvSpPr>
        <p:spPr/>
        <p:txBody>
          <a:bodyPr/>
          <a:lstStyle/>
          <a:p>
            <a:endParaRPr lang="fr-FR"/>
          </a:p>
        </p:txBody>
      </p:sp>
      <p:sp>
        <p:nvSpPr>
          <p:cNvPr id="8" name="ZoneTexte 7">
            <a:extLst>
              <a:ext uri="{FF2B5EF4-FFF2-40B4-BE49-F238E27FC236}">
                <a16:creationId xmlns:a16="http://schemas.microsoft.com/office/drawing/2014/main" id="{F8590BC8-A13D-421F-9B7B-3F6949BBB23F}"/>
              </a:ext>
            </a:extLst>
          </p:cNvPr>
          <p:cNvSpPr txBox="1"/>
          <p:nvPr/>
        </p:nvSpPr>
        <p:spPr>
          <a:xfrm>
            <a:off x="206828" y="1630954"/>
            <a:ext cx="10755085" cy="4462760"/>
          </a:xfrm>
          <a:prstGeom prst="rect">
            <a:avLst/>
          </a:prstGeom>
          <a:noFill/>
        </p:spPr>
        <p:txBody>
          <a:bodyPr wrap="square">
            <a:spAutoFit/>
          </a:bodyPr>
          <a:lstStyle/>
          <a:p>
            <a:pPr algn="ctr"/>
            <a:r>
              <a:rPr lang="fr-FR" sz="2800" b="1" i="0" dirty="0">
                <a:solidFill>
                  <a:srgbClr val="0070C0"/>
                </a:solidFill>
                <a:effectLst/>
                <a:latin typeface="RalewayBold"/>
              </a:rPr>
              <a:t>A retenir</a:t>
            </a:r>
          </a:p>
          <a:p>
            <a:pPr algn="ctr"/>
            <a:endParaRPr lang="fr-FR" sz="2800" b="1" i="0" dirty="0">
              <a:solidFill>
                <a:srgbClr val="0070C0"/>
              </a:solidFill>
              <a:effectLst/>
              <a:latin typeface="RalewayBold"/>
            </a:endParaRPr>
          </a:p>
          <a:p>
            <a:pPr marL="342900" indent="-342900" algn="l">
              <a:buFont typeface="Wingdings" panose="05000000000000000000" pitchFamily="2" charset="2"/>
              <a:buChar char="Ø"/>
            </a:pPr>
            <a:r>
              <a:rPr lang="fr-FR" sz="2000" b="0" i="0" dirty="0">
                <a:solidFill>
                  <a:srgbClr val="0070C0"/>
                </a:solidFill>
                <a:effectLst/>
                <a:latin typeface="-apple-system"/>
              </a:rPr>
              <a:t>Que vous soyez assujettis à une contribution ou non, vous pouvez bénéficier de toutes les aides</a:t>
            </a:r>
          </a:p>
          <a:p>
            <a:pPr marL="342900" indent="-342900" algn="l">
              <a:buFont typeface="Wingdings" panose="05000000000000000000" pitchFamily="2" charset="2"/>
              <a:buChar char="Ø"/>
            </a:pPr>
            <a:endParaRPr lang="fr-FR" sz="2000" b="0" i="0" dirty="0">
              <a:solidFill>
                <a:srgbClr val="0070C0"/>
              </a:solidFill>
              <a:effectLst/>
              <a:latin typeface="-apple-system"/>
            </a:endParaRPr>
          </a:p>
          <a:p>
            <a:pPr marL="342900" indent="-342900" algn="l">
              <a:buFont typeface="Wingdings" panose="05000000000000000000" pitchFamily="2" charset="2"/>
              <a:buChar char="Ø"/>
            </a:pPr>
            <a:r>
              <a:rPr lang="fr-FR" sz="2000" dirty="0">
                <a:solidFill>
                  <a:srgbClr val="0070C0"/>
                </a:solidFill>
                <a:latin typeface="-apple-system"/>
              </a:rPr>
              <a:t>Pour chaque </a:t>
            </a:r>
            <a:r>
              <a:rPr lang="fr-FR" sz="2000" dirty="0" err="1">
                <a:solidFill>
                  <a:srgbClr val="0070C0"/>
                </a:solidFill>
                <a:latin typeface="-apple-system"/>
              </a:rPr>
              <a:t>siret</a:t>
            </a:r>
            <a:r>
              <a:rPr lang="fr-FR" sz="2000" dirty="0">
                <a:solidFill>
                  <a:srgbClr val="0070C0"/>
                </a:solidFill>
                <a:latin typeface="-apple-system"/>
              </a:rPr>
              <a:t>:</a:t>
            </a:r>
          </a:p>
          <a:p>
            <a:pPr marL="800100" lvl="1" indent="-342900">
              <a:buFont typeface="Wingdings" panose="05000000000000000000" pitchFamily="2" charset="2"/>
              <a:buChar char="Ø"/>
            </a:pPr>
            <a:r>
              <a:rPr lang="fr-FR" sz="2000" dirty="0">
                <a:solidFill>
                  <a:srgbClr val="0070C0"/>
                </a:solidFill>
                <a:latin typeface="-apple-system"/>
              </a:rPr>
              <a:t>le montant des sollicitations doit être d’un minimum de </a:t>
            </a:r>
            <a:r>
              <a:rPr lang="fr-FR" sz="2000" b="1" dirty="0">
                <a:solidFill>
                  <a:srgbClr val="0070C0"/>
                </a:solidFill>
                <a:latin typeface="-apple-system"/>
              </a:rPr>
              <a:t>200</a:t>
            </a:r>
            <a:r>
              <a:rPr lang="fr-FR" sz="2000" dirty="0">
                <a:solidFill>
                  <a:srgbClr val="0070C0"/>
                </a:solidFill>
                <a:latin typeface="-apple-system"/>
              </a:rPr>
              <a:t> euros </a:t>
            </a:r>
          </a:p>
          <a:p>
            <a:pPr lvl="1"/>
            <a:endParaRPr lang="fr-FR" sz="2000" dirty="0">
              <a:solidFill>
                <a:srgbClr val="0070C0"/>
              </a:solidFill>
              <a:latin typeface="-apple-system"/>
            </a:endParaRPr>
          </a:p>
          <a:p>
            <a:pPr marL="800100" lvl="1" indent="-342900">
              <a:buFont typeface="Wingdings" panose="05000000000000000000" pitchFamily="2" charset="2"/>
              <a:buChar char="Ø"/>
            </a:pPr>
            <a:r>
              <a:rPr lang="fr-FR" sz="2000" dirty="0">
                <a:solidFill>
                  <a:srgbClr val="0070C0"/>
                </a:solidFill>
                <a:latin typeface="-apple-system"/>
              </a:rPr>
              <a:t>La dotation maximale d’aide sur une année est 40 000 euros</a:t>
            </a:r>
            <a:endParaRPr lang="fr-FR" sz="2000" b="0" i="0" dirty="0">
              <a:solidFill>
                <a:srgbClr val="0070C0"/>
              </a:solidFill>
              <a:effectLst/>
              <a:latin typeface="-apple-system"/>
            </a:endParaRPr>
          </a:p>
          <a:p>
            <a:endParaRPr lang="fr-FR" sz="2000" dirty="0">
              <a:solidFill>
                <a:schemeClr val="accent5">
                  <a:lumMod val="75000"/>
                </a:schemeClr>
              </a:solidFill>
              <a:latin typeface="RalewayBold"/>
            </a:endParaRPr>
          </a:p>
          <a:p>
            <a:endParaRPr lang="fr-FR" sz="2000" dirty="0">
              <a:solidFill>
                <a:srgbClr val="002060"/>
              </a:solidFill>
              <a:latin typeface="RalewayBold"/>
            </a:endParaRPr>
          </a:p>
          <a:p>
            <a:pPr marR="0" algn="l" rtl="0"/>
            <a:endParaRPr lang="fr-FR" sz="1600" b="0" i="0" u="none" strike="noStrike" baseline="0" dirty="0">
              <a:solidFill>
                <a:srgbClr val="0070C0"/>
              </a:solidFill>
              <a:latin typeface="Calibri" panose="020F0502020204030204" pitchFamily="34" charset="0"/>
            </a:endParaRPr>
          </a:p>
          <a:p>
            <a:pPr marR="0" rtl="0"/>
            <a:r>
              <a:rPr lang="fr-FR" sz="1600" b="0" i="0" u="none" strike="noStrike" baseline="0" dirty="0">
                <a:solidFill>
                  <a:srgbClr val="0070C0"/>
                </a:solidFill>
                <a:latin typeface="Calibri" panose="020F0502020204030204" pitchFamily="34" charset="0"/>
              </a:rPr>
              <a:t>Pour aller plus loin:</a:t>
            </a:r>
          </a:p>
          <a:p>
            <a:pPr marR="0" rtl="0"/>
            <a:r>
              <a:rPr lang="fr-FR" sz="1600" b="0" i="0" u="none" strike="noStrike" baseline="0" dirty="0">
                <a:solidFill>
                  <a:srgbClr val="0070C0"/>
                </a:solidFill>
                <a:latin typeface="Calibri" panose="020F0502020204030204" pitchFamily="34" charset="0"/>
              </a:rPr>
              <a:t> </a:t>
            </a:r>
            <a:r>
              <a:rPr lang="fr-FR" sz="1600" b="0" i="0" u="none" strike="noStrike" baseline="0" dirty="0">
                <a:solidFill>
                  <a:srgbClr val="0070C0"/>
                </a:solidFill>
                <a:latin typeface="Calibri" panose="020F0502020204030204" pitchFamily="34" charset="0"/>
                <a:hlinkClick r:id="rId3">
                  <a:extLst>
                    <a:ext uri="{A12FA001-AC4F-418D-AE19-62706E023703}">
                      <ahyp:hlinkClr xmlns:ahyp="http://schemas.microsoft.com/office/drawing/2018/hyperlinkcolor" val="tx"/>
                    </a:ext>
                  </a:extLst>
                </a:hlinkClick>
              </a:rPr>
              <a:t>https://www.fiphfp.fr/nos-regions/nouvelle-aquitaine</a:t>
            </a:r>
            <a:endParaRPr lang="fr-FR" sz="1600" b="0" i="0" u="none" strike="noStrike" baseline="0" dirty="0">
              <a:solidFill>
                <a:srgbClr val="0070C0"/>
              </a:solidFill>
              <a:latin typeface="Calibri" panose="020F0502020204030204" pitchFamily="34" charset="0"/>
            </a:endParaRPr>
          </a:p>
          <a:p>
            <a:pPr marR="0" algn="l" rtl="0"/>
            <a:endParaRPr lang="fr-FR" sz="2000" b="0" i="0" u="none" strike="noStrike" baseline="0" dirty="0">
              <a:solidFill>
                <a:srgbClr val="002060"/>
              </a:solidFill>
              <a:latin typeface="Calibri" panose="020F0502020204030204" pitchFamily="34" charset="0"/>
            </a:endParaRPr>
          </a:p>
        </p:txBody>
      </p:sp>
      <p:sp>
        <p:nvSpPr>
          <p:cNvPr id="3" name="Espace réservé du numéro de diapositive 2">
            <a:extLst>
              <a:ext uri="{FF2B5EF4-FFF2-40B4-BE49-F238E27FC236}">
                <a16:creationId xmlns:a16="http://schemas.microsoft.com/office/drawing/2014/main" id="{E41F3230-6754-4489-A49F-BA6B7F7240B9}"/>
              </a:ext>
            </a:extLst>
          </p:cNvPr>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2417762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F75589-C59F-4527-A802-9597D2B0E834}"/>
              </a:ext>
            </a:extLst>
          </p:cNvPr>
          <p:cNvSpPr>
            <a:spLocks noGrp="1"/>
          </p:cNvSpPr>
          <p:nvPr>
            <p:ph type="title"/>
          </p:nvPr>
        </p:nvSpPr>
        <p:spPr>
          <a:xfrm>
            <a:off x="254000" y="567267"/>
            <a:ext cx="10278533" cy="829733"/>
          </a:xfrm>
        </p:spPr>
        <p:txBody>
          <a:bodyPr>
            <a:noAutofit/>
          </a:bodyPr>
          <a:lstStyle/>
          <a:p>
            <a:r>
              <a:rPr lang="fr-FR" sz="2400" b="1" dirty="0">
                <a:latin typeface="RalewayBold"/>
              </a:rPr>
              <a:t>Qui sont les publics bénéficiaires de l’obligation d’emploi? </a:t>
            </a:r>
            <a:br>
              <a:rPr lang="fr-FR" sz="2400" b="1" dirty="0">
                <a:latin typeface="RalewayBold"/>
              </a:rPr>
            </a:br>
            <a:r>
              <a:rPr lang="fr-FR" sz="2800" b="1" dirty="0">
                <a:latin typeface="RalewayBold"/>
              </a:rPr>
              <a:t>BOE</a:t>
            </a:r>
            <a:br>
              <a:rPr lang="fr-FR" sz="2800" b="1" dirty="0">
                <a:solidFill>
                  <a:srgbClr val="0070C0"/>
                </a:solidFill>
                <a:latin typeface="RalewayBold"/>
              </a:rPr>
            </a:br>
            <a:endParaRPr lang="fr-FR" sz="2800" dirty="0"/>
          </a:p>
        </p:txBody>
      </p:sp>
      <p:sp>
        <p:nvSpPr>
          <p:cNvPr id="3" name="Espace réservé du numéro de diapositive 2">
            <a:extLst>
              <a:ext uri="{FF2B5EF4-FFF2-40B4-BE49-F238E27FC236}">
                <a16:creationId xmlns:a16="http://schemas.microsoft.com/office/drawing/2014/main" id="{E41F3230-6754-4489-A49F-BA6B7F7240B9}"/>
              </a:ext>
            </a:extLst>
          </p:cNvPr>
          <p:cNvSpPr>
            <a:spLocks noGrp="1"/>
          </p:cNvSpPr>
          <p:nvPr>
            <p:ph type="sldNum" sz="quarter" idx="12"/>
          </p:nvPr>
        </p:nvSpPr>
        <p:spPr/>
        <p:txBody>
          <a:bodyPr/>
          <a:lstStyle/>
          <a:p>
            <a:fld id="{519954A3-9DFD-4C44-94BA-B95130A3BA1C}" type="slidenum">
              <a:rPr lang="en-US" smtClean="0"/>
              <a:t>5</a:t>
            </a:fld>
            <a:endParaRPr lang="en-US" dirty="0"/>
          </a:p>
        </p:txBody>
      </p:sp>
      <p:sp>
        <p:nvSpPr>
          <p:cNvPr id="6" name="ZoneTexte 5">
            <a:extLst>
              <a:ext uri="{FF2B5EF4-FFF2-40B4-BE49-F238E27FC236}">
                <a16:creationId xmlns:a16="http://schemas.microsoft.com/office/drawing/2014/main" id="{8CD360F5-66A1-4F5A-9BB7-E2664FBF21F8}"/>
              </a:ext>
            </a:extLst>
          </p:cNvPr>
          <p:cNvSpPr txBox="1"/>
          <p:nvPr/>
        </p:nvSpPr>
        <p:spPr>
          <a:xfrm>
            <a:off x="254000" y="1334239"/>
            <a:ext cx="10879666" cy="5324535"/>
          </a:xfrm>
          <a:prstGeom prst="rect">
            <a:avLst/>
          </a:prstGeom>
          <a:noFill/>
        </p:spPr>
        <p:txBody>
          <a:bodyPr wrap="square">
            <a:spAutoFit/>
          </a:bodyPr>
          <a:lstStyle/>
          <a:p>
            <a:pPr algn="l">
              <a:buFont typeface="Arial" panose="020B0604020202020204" pitchFamily="34" charset="0"/>
              <a:buChar char="•"/>
            </a:pPr>
            <a:r>
              <a:rPr lang="fr-FR" sz="2000" b="0" i="0" dirty="0">
                <a:solidFill>
                  <a:srgbClr val="0070C0"/>
                </a:solidFill>
                <a:effectLst/>
                <a:latin typeface="-apple-system"/>
              </a:rPr>
              <a:t>Travailleurs reconnus handicapés par la commission des droits et de l'autonomie des personnes handicapées</a:t>
            </a:r>
          </a:p>
          <a:p>
            <a:pPr algn="l">
              <a:buFont typeface="Arial" panose="020B0604020202020204" pitchFamily="34" charset="0"/>
              <a:buChar char="•"/>
            </a:pPr>
            <a:r>
              <a:rPr lang="fr-FR" sz="2000" b="0" i="0" dirty="0">
                <a:solidFill>
                  <a:srgbClr val="0070C0"/>
                </a:solidFill>
                <a:effectLst/>
                <a:latin typeface="-apple-system"/>
              </a:rPr>
              <a:t>Agents reclassés mentionnés aux articles  </a:t>
            </a:r>
            <a:r>
              <a:rPr lang="fr-FR" sz="2000" b="0" i="0" u="none" strike="noStrike" dirty="0">
                <a:solidFill>
                  <a:srgbClr val="0070C0"/>
                </a:solidFill>
                <a:effectLst/>
                <a:latin typeface="RalewayExtraBold"/>
              </a:rPr>
              <a:t>L. 241-3 </a:t>
            </a:r>
            <a:r>
              <a:rPr lang="fr-FR" sz="2000" b="0" i="0" dirty="0">
                <a:solidFill>
                  <a:srgbClr val="0070C0"/>
                </a:solidFill>
                <a:effectLst/>
                <a:latin typeface="-apple-system"/>
              </a:rPr>
              <a:t>et  </a:t>
            </a:r>
            <a:r>
              <a:rPr lang="fr-FR" sz="2000" b="0" i="0" u="none" strike="noStrike" dirty="0">
                <a:solidFill>
                  <a:srgbClr val="0070C0"/>
                </a:solidFill>
                <a:effectLst/>
                <a:latin typeface="RalewayExtraBold"/>
              </a:rPr>
              <a:t>L. 241-4</a:t>
            </a:r>
            <a:r>
              <a:rPr lang="fr-FR" sz="2000" b="0" i="0" dirty="0">
                <a:solidFill>
                  <a:srgbClr val="0070C0"/>
                </a:solidFill>
                <a:effectLst/>
                <a:latin typeface="-apple-system"/>
              </a:rPr>
              <a:t> du code du travail</a:t>
            </a:r>
          </a:p>
          <a:p>
            <a:pPr algn="l">
              <a:buFont typeface="Arial" panose="020B0604020202020204" pitchFamily="34" charset="0"/>
              <a:buChar char="•"/>
            </a:pPr>
            <a:r>
              <a:rPr lang="fr-FR" sz="2000" b="0" i="0" dirty="0">
                <a:solidFill>
                  <a:srgbClr val="0070C0"/>
                </a:solidFill>
                <a:effectLst/>
                <a:latin typeface="-apple-system"/>
              </a:rPr>
              <a:t>Sapeurs-pompiers volontaires titulaires d’une allocation/rente d'invalidité attribuée en cas en cas d'accident survenu ou de maladie contractée en service</a:t>
            </a:r>
          </a:p>
          <a:p>
            <a:pPr algn="l">
              <a:buFont typeface="Arial" panose="020B0604020202020204" pitchFamily="34" charset="0"/>
              <a:buChar char="•"/>
            </a:pPr>
            <a:r>
              <a:rPr lang="fr-FR" sz="2000" b="0" i="0" dirty="0">
                <a:solidFill>
                  <a:srgbClr val="0070C0"/>
                </a:solidFill>
                <a:effectLst/>
                <a:latin typeface="-apple-system"/>
              </a:rPr>
              <a:t>Titulaires de la carte “ mobilité inclusion ” portant la mention “ invalidité ”</a:t>
            </a:r>
          </a:p>
          <a:p>
            <a:pPr algn="l">
              <a:buFont typeface="Arial" panose="020B0604020202020204" pitchFamily="34" charset="0"/>
              <a:buChar char="•"/>
            </a:pPr>
            <a:r>
              <a:rPr lang="fr-FR" sz="2000" b="0" i="0" dirty="0">
                <a:solidFill>
                  <a:srgbClr val="0070C0"/>
                </a:solidFill>
                <a:effectLst/>
                <a:latin typeface="-apple-system"/>
              </a:rPr>
              <a:t>Titulaires de l’allocation aux adultes handicapés (AAH)</a:t>
            </a:r>
          </a:p>
          <a:p>
            <a:pPr algn="l">
              <a:buFont typeface="Arial" panose="020B0604020202020204" pitchFamily="34" charset="0"/>
              <a:buChar char="•"/>
            </a:pPr>
            <a:r>
              <a:rPr lang="fr-FR" sz="2000" b="0" i="0" dirty="0">
                <a:solidFill>
                  <a:srgbClr val="0070C0"/>
                </a:solidFill>
                <a:effectLst/>
                <a:latin typeface="-apple-system"/>
              </a:rPr>
              <a:t>Titulaires d’une pension d’invalidité si l’invalidité réduit d’au moins 2/3 la capacité de gain ou de travail</a:t>
            </a:r>
          </a:p>
          <a:p>
            <a:pPr algn="l">
              <a:buFont typeface="Arial" panose="020B0604020202020204" pitchFamily="34" charset="0"/>
              <a:buChar char="•"/>
            </a:pPr>
            <a:r>
              <a:rPr lang="fr-FR" sz="2000" b="0" i="0" dirty="0">
                <a:solidFill>
                  <a:srgbClr val="0070C0"/>
                </a:solidFill>
                <a:effectLst/>
                <a:latin typeface="-apple-system"/>
              </a:rPr>
              <a:t>Titulaires d’une pension militaire d’invalidité</a:t>
            </a:r>
          </a:p>
          <a:p>
            <a:pPr algn="l">
              <a:buFont typeface="Arial" panose="020B0604020202020204" pitchFamily="34" charset="0"/>
              <a:buChar char="•"/>
            </a:pPr>
            <a:r>
              <a:rPr lang="fr-FR" sz="2000" b="0" i="0" dirty="0">
                <a:solidFill>
                  <a:srgbClr val="0070C0"/>
                </a:solidFill>
                <a:effectLst/>
                <a:latin typeface="-apple-system"/>
              </a:rPr>
              <a:t>Titulaires d’une " rente " d’accidents du travail ou maladies professionnelles ayant entraîné incapacité permanente supérieure ou égale à 10%</a:t>
            </a:r>
          </a:p>
          <a:p>
            <a:pPr algn="l"/>
            <a:endParaRPr lang="fr-FR" sz="2000" b="0" i="0" dirty="0">
              <a:solidFill>
                <a:srgbClr val="0070C0"/>
              </a:solidFill>
              <a:effectLst/>
              <a:latin typeface="-apple-system"/>
            </a:endParaRPr>
          </a:p>
          <a:p>
            <a:pPr algn="l"/>
            <a:r>
              <a:rPr lang="fr-FR" sz="2000" b="0" i="0" dirty="0">
                <a:solidFill>
                  <a:srgbClr val="0070C0"/>
                </a:solidFill>
                <a:effectLst/>
                <a:latin typeface="RalewayExtraBold"/>
              </a:rPr>
              <a:t>Ainsi que les autres personnes mentionnées à l’article 34 de la loi le </a:t>
            </a:r>
            <a:r>
              <a:rPr lang="fr-FR" sz="2000" b="0" i="0" dirty="0" err="1">
                <a:solidFill>
                  <a:srgbClr val="0070C0"/>
                </a:solidFill>
                <a:effectLst/>
                <a:latin typeface="RalewayExtraBold"/>
              </a:rPr>
              <a:t>Pors</a:t>
            </a:r>
            <a:r>
              <a:rPr lang="fr-FR" sz="2000" b="0" i="0" dirty="0">
                <a:solidFill>
                  <a:srgbClr val="0070C0"/>
                </a:solidFill>
                <a:effectLst/>
                <a:latin typeface="RalewayExtraBold"/>
              </a:rPr>
              <a:t> (article L. 351-5 du code général de la fonction publique à compter du 1er mars 2022) :</a:t>
            </a:r>
          </a:p>
          <a:p>
            <a:pPr algn="l"/>
            <a:r>
              <a:rPr lang="fr-FR" sz="2000" b="0" i="0" dirty="0">
                <a:solidFill>
                  <a:srgbClr val="0070C0"/>
                </a:solidFill>
                <a:effectLst/>
                <a:latin typeface="-apple-system"/>
              </a:rPr>
              <a:t>Titulaires d’un emploi réservé</a:t>
            </a:r>
          </a:p>
          <a:p>
            <a:pPr lvl="1">
              <a:buFont typeface="Arial" panose="020B0604020202020204" pitchFamily="34" charset="0"/>
              <a:buChar char="•"/>
            </a:pPr>
            <a:r>
              <a:rPr lang="fr-FR" sz="2000" b="0" i="0" dirty="0">
                <a:solidFill>
                  <a:srgbClr val="0070C0"/>
                </a:solidFill>
                <a:effectLst/>
                <a:latin typeface="-apple-system"/>
              </a:rPr>
              <a:t>Agents reclassés ou en période de préparation au reclassement</a:t>
            </a:r>
          </a:p>
          <a:p>
            <a:pPr lvl="1">
              <a:buFont typeface="Arial" panose="020B0604020202020204" pitchFamily="34" charset="0"/>
              <a:buChar char="•"/>
            </a:pPr>
            <a:r>
              <a:rPr lang="fr-FR" sz="2000" b="0" i="0" dirty="0">
                <a:solidFill>
                  <a:srgbClr val="0070C0"/>
                </a:solidFill>
                <a:effectLst/>
                <a:latin typeface="-apple-system"/>
              </a:rPr>
              <a:t>Agents bénéficiaires d’une allocation temporaire d’invalidité</a:t>
            </a:r>
          </a:p>
        </p:txBody>
      </p:sp>
    </p:spTree>
    <p:extLst>
      <p:ext uri="{BB962C8B-B14F-4D97-AF65-F5344CB8AC3E}">
        <p14:creationId xmlns:p14="http://schemas.microsoft.com/office/powerpoint/2010/main" val="53920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B491B8-E076-4CF7-A3B7-E9913B827828}"/>
              </a:ext>
            </a:extLst>
          </p:cNvPr>
          <p:cNvSpPr>
            <a:spLocks noGrp="1"/>
          </p:cNvSpPr>
          <p:nvPr>
            <p:ph type="title"/>
          </p:nvPr>
        </p:nvSpPr>
        <p:spPr/>
        <p:txBody>
          <a:bodyPr/>
          <a:lstStyle/>
          <a:p>
            <a:pPr algn="ctr"/>
            <a:r>
              <a:rPr lang="fr-FR" dirty="0"/>
              <a:t>Le rôle du Référent Handicap Mutualisé</a:t>
            </a:r>
            <a:br>
              <a:rPr lang="fr-FR" dirty="0"/>
            </a:br>
            <a:r>
              <a:rPr lang="fr-FR" dirty="0"/>
              <a:t>RHM</a:t>
            </a:r>
          </a:p>
        </p:txBody>
      </p:sp>
      <p:sp>
        <p:nvSpPr>
          <p:cNvPr id="3" name="Espace réservé du contenu 2">
            <a:extLst>
              <a:ext uri="{FF2B5EF4-FFF2-40B4-BE49-F238E27FC236}">
                <a16:creationId xmlns:a16="http://schemas.microsoft.com/office/drawing/2014/main" id="{3D2D5B31-CBA9-4F84-B326-6C2B0F222054}"/>
              </a:ext>
            </a:extLst>
          </p:cNvPr>
          <p:cNvSpPr>
            <a:spLocks noGrp="1"/>
          </p:cNvSpPr>
          <p:nvPr>
            <p:ph idx="1"/>
          </p:nvPr>
        </p:nvSpPr>
        <p:spPr>
          <a:xfrm>
            <a:off x="355600" y="1957451"/>
            <a:ext cx="10007596" cy="4661573"/>
          </a:xfrm>
        </p:spPr>
        <p:txBody>
          <a:bodyPr/>
          <a:lstStyle/>
          <a:p>
            <a:pPr marL="0" indent="0" algn="ctr" defTabSz="914400" eaLnBrk="0" fontAlgn="base" hangingPunct="0">
              <a:spcBef>
                <a:spcPct val="0"/>
              </a:spcBef>
              <a:spcAft>
                <a:spcPct val="0"/>
              </a:spcAft>
              <a:buClrTx/>
              <a:buSzTx/>
              <a:buNone/>
            </a:pPr>
            <a:r>
              <a:rPr lang="fr-FR" sz="1800" b="1" i="1" dirty="0">
                <a:solidFill>
                  <a:srgbClr val="0070C0"/>
                </a:solidFill>
                <a:effectLst/>
                <a:latin typeface="CIDFont+F6"/>
                <a:ea typeface="Calibri" panose="020F0502020204030204" pitchFamily="34" charset="0"/>
                <a:cs typeface="CIDFont+F6"/>
              </a:rPr>
              <a:t>Ma mission est de vous épauler dans tous les aspects de la politique handicap en interne du recrutement, accompagnement et suivi des personnes en situation de handicap dans votre effectif, recherche de solutions individuelles.</a:t>
            </a:r>
            <a:r>
              <a:rPr lang="fr-FR"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kumimoji="0" lang="fr-FR" altLang="fr-FR" sz="1800" b="0"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En tant que personne ressource, sur le territoire, je me tiens </a:t>
            </a:r>
            <a:r>
              <a:rPr kumimoji="0" lang="fr-FR" altLang="fr-FR" sz="1800" b="0" i="1"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à</a:t>
            </a:r>
            <a:r>
              <a:rPr kumimoji="0" lang="fr-FR" altLang="fr-FR" sz="1800" b="0"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 la disposition des </a:t>
            </a:r>
            <a:r>
              <a:rPr kumimoji="0" lang="fr-FR" altLang="fr-FR" sz="1800" b="1" i="1"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é</a:t>
            </a:r>
            <a:r>
              <a:rPr kumimoji="0" lang="fr-FR" altLang="fr-FR" sz="1800" b="1"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tablissements sanitaires et m</a:t>
            </a:r>
            <a:r>
              <a:rPr kumimoji="0" lang="fr-FR" altLang="fr-FR" sz="1800" b="1" i="1"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é</a:t>
            </a:r>
            <a:r>
              <a:rPr kumimoji="0" lang="fr-FR" altLang="fr-FR" sz="1800" b="1"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dico-sociaux</a:t>
            </a:r>
            <a:r>
              <a:rPr lang="fr-FR" altLang="fr-FR" i="1" dirty="0">
                <a:solidFill>
                  <a:srgbClr val="0070C0"/>
                </a:solidFill>
                <a:latin typeface="Arial" panose="020B0604020202020204" pitchFamily="34" charset="0"/>
                <a:ea typeface="Times New Roman" panose="02020603050405020304" pitchFamily="18" charset="0"/>
                <a:cs typeface="Arial" panose="020B0604020202020204" pitchFamily="34" charset="0"/>
              </a:rPr>
              <a:t> pour:</a:t>
            </a:r>
            <a:endParaRPr kumimoji="0" lang="fr-FR" altLang="fr-FR" sz="1800" b="0"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050" b="0" i="0" u="none" strike="noStrike" cap="none" normalizeH="0" baseline="0" dirty="0">
              <a:ln>
                <a:noFill/>
              </a:ln>
              <a:solidFill>
                <a:srgbClr val="0070C0"/>
              </a:solidFill>
              <a:effectLst/>
            </a:endParaRP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fr-FR" altLang="fr-FR" sz="18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Recruter </a:t>
            </a:r>
            <a:r>
              <a:rPr kumimoji="0" lang="fr-FR" altLang="fr-FR" sz="1800" b="0"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des personnes en situation de handicap</a:t>
            </a:r>
            <a:endParaRPr kumimoji="0" lang="fr-FR" altLang="fr-FR" sz="1050" b="0" i="0" u="none" strike="noStrike" cap="none" normalizeH="0" baseline="0" dirty="0">
              <a:ln>
                <a:noFill/>
              </a:ln>
              <a:solidFill>
                <a:srgbClr val="0070C0"/>
              </a:solidFill>
              <a:effectLst/>
            </a:endParaRP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fr-FR" altLang="fr-FR" sz="1800" b="1"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Maintenir dans l</a:t>
            </a:r>
            <a:r>
              <a:rPr kumimoji="0" lang="fr-FR" altLang="fr-FR" sz="1800" b="1" i="0"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Arial" panose="020B0604020202020204" pitchFamily="34" charset="0"/>
              </a:rPr>
              <a:t>’</a:t>
            </a:r>
            <a:r>
              <a:rPr kumimoji="0" lang="fr-FR" altLang="fr-FR" sz="1800" b="1"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emploi</a:t>
            </a:r>
            <a:r>
              <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 des agents ayant des restrictions d</a:t>
            </a:r>
            <a:r>
              <a:rPr kumimoji="0" lang="fr-FR" altLang="fr-FR" sz="1800" b="0" i="0"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Arial" panose="020B0604020202020204" pitchFamily="34" charset="0"/>
              </a:rPr>
              <a:t>’</a:t>
            </a:r>
            <a:r>
              <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aptitude </a:t>
            </a:r>
            <a:r>
              <a:rPr kumimoji="0" lang="fr-FR" altLang="fr-FR" sz="1800" b="0" i="0"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Arial" panose="020B0604020202020204" pitchFamily="34" charset="0"/>
              </a:rPr>
              <a:t>à</a:t>
            </a:r>
            <a:r>
              <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 leur poste de travail</a:t>
            </a:r>
          </a:p>
          <a:p>
            <a:pPr defTabSz="914400" eaLnBrk="0" fontAlgn="base" hangingPunct="0">
              <a:spcBef>
                <a:spcPct val="0"/>
              </a:spcBef>
              <a:spcAft>
                <a:spcPct val="0"/>
              </a:spcAft>
              <a:buClrTx/>
              <a:buSzTx/>
              <a:buFont typeface="Wingdings" panose="05000000000000000000" pitchFamily="2" charset="2"/>
              <a:buChar char="q"/>
            </a:pPr>
            <a:r>
              <a:rPr lang="fr-FR" altLang="fr-FR" b="1" dirty="0">
                <a:solidFill>
                  <a:srgbClr val="0070C0"/>
                </a:solidFill>
                <a:latin typeface="Arial" panose="020B0604020202020204" pitchFamily="34" charset="0"/>
                <a:ea typeface="Calibri" panose="020F0502020204030204" pitchFamily="34" charset="0"/>
                <a:cs typeface="Arial" panose="020B0604020202020204" pitchFamily="34" charset="0"/>
              </a:rPr>
              <a:t>Trouver des aides </a:t>
            </a: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/Trouver des partenaires</a:t>
            </a: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Epauler un agent dans un </a:t>
            </a:r>
            <a:r>
              <a:rPr lang="fr-FR" altLang="fr-FR" b="1" dirty="0">
                <a:solidFill>
                  <a:srgbClr val="0070C0"/>
                </a:solidFill>
                <a:latin typeface="Arial" panose="020B0604020202020204" pitchFamily="34" charset="0"/>
                <a:ea typeface="Calibri" panose="020F0502020204030204" pitchFamily="34" charset="0"/>
                <a:cs typeface="Arial" panose="020B0604020202020204" pitchFamily="34" charset="0"/>
              </a:rPr>
              <a:t>parcours de reconversion</a:t>
            </a: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Installer une </a:t>
            </a:r>
            <a:r>
              <a:rPr lang="fr-FR" altLang="fr-FR" b="1" dirty="0">
                <a:solidFill>
                  <a:srgbClr val="0070C0"/>
                </a:solidFill>
                <a:latin typeface="Arial" panose="020B0604020202020204" pitchFamily="34" charset="0"/>
                <a:ea typeface="Calibri" panose="020F0502020204030204" pitchFamily="34" charset="0"/>
                <a:cs typeface="Arial" panose="020B0604020202020204" pitchFamily="34" charset="0"/>
              </a:rPr>
              <a:t>politique handicap </a:t>
            </a: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a:t>
            </a:r>
            <a:r>
              <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Mettre en place les outils associés</a:t>
            </a: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Mettre en place des </a:t>
            </a:r>
            <a:r>
              <a:rPr lang="fr-FR" altLang="fr-FR" b="1" dirty="0">
                <a:solidFill>
                  <a:srgbClr val="0070C0"/>
                </a:solidFill>
                <a:latin typeface="Arial" panose="020B0604020202020204" pitchFamily="34" charset="0"/>
                <a:ea typeface="Calibri" panose="020F0502020204030204" pitchFamily="34" charset="0"/>
                <a:cs typeface="Arial" panose="020B0604020202020204" pitchFamily="34" charset="0"/>
              </a:rPr>
              <a:t>campagnes de communication</a:t>
            </a: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a:t>
            </a:r>
          </a:p>
          <a:p>
            <a:pPr marL="0" marR="0" lvl="0" indent="0" defTabSz="914400" rtl="0" eaLnBrk="0" fontAlgn="base" latinLnBrk="0" hangingPunct="0">
              <a:lnSpc>
                <a:spcPct val="100000"/>
              </a:lnSpc>
              <a:spcBef>
                <a:spcPct val="0"/>
              </a:spcBef>
              <a:spcAft>
                <a:spcPct val="0"/>
              </a:spcAft>
              <a:buClrTx/>
              <a:buSzTx/>
              <a:buNone/>
              <a:tabLst/>
            </a:pPr>
            <a:endPar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None/>
              <a:tabLst/>
            </a:pPr>
            <a:endPar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None/>
              <a:tabLst/>
            </a:pPr>
            <a:endPar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endPar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endParaRPr kumimoji="0" lang="fr-FR" altLang="fr-FR" sz="1050" b="0" i="0" u="none" strike="noStrike" cap="none" normalizeH="0" baseline="0" dirty="0">
              <a:ln>
                <a:noFill/>
              </a:ln>
              <a:solidFill>
                <a:srgbClr val="0070C0"/>
              </a:solidFill>
              <a:effectLst/>
            </a:endParaRPr>
          </a:p>
          <a:p>
            <a:endParaRPr lang="fr-FR" dirty="0"/>
          </a:p>
          <a:p>
            <a:endParaRPr lang="fr-FR" dirty="0"/>
          </a:p>
          <a:p>
            <a:endParaRPr lang="fr-FR" dirty="0"/>
          </a:p>
        </p:txBody>
      </p:sp>
      <p:grpSp>
        <p:nvGrpSpPr>
          <p:cNvPr id="4" name="Groupe 3">
            <a:extLst>
              <a:ext uri="{FF2B5EF4-FFF2-40B4-BE49-F238E27FC236}">
                <a16:creationId xmlns:a16="http://schemas.microsoft.com/office/drawing/2014/main" id="{FA89C766-CCEC-4FE4-AC41-931E9112BE1E}"/>
              </a:ext>
            </a:extLst>
          </p:cNvPr>
          <p:cNvGrpSpPr>
            <a:grpSpLocks/>
          </p:cNvGrpSpPr>
          <p:nvPr/>
        </p:nvGrpSpPr>
        <p:grpSpPr bwMode="auto">
          <a:xfrm>
            <a:off x="996950" y="11174095"/>
            <a:ext cx="3752850" cy="2207260"/>
            <a:chOff x="0" y="0"/>
            <a:chExt cx="5910" cy="3476"/>
          </a:xfrm>
        </p:grpSpPr>
        <p:pic>
          <p:nvPicPr>
            <p:cNvPr id="5" name="Picture 67">
              <a:extLst>
                <a:ext uri="{FF2B5EF4-FFF2-40B4-BE49-F238E27FC236}">
                  <a16:creationId xmlns:a16="http://schemas.microsoft.com/office/drawing/2014/main" id="{588B46A1-5B13-4CFF-9A84-BB64E4EBBB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1" y="2565"/>
              <a:ext cx="3460" cy="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8">
              <a:extLst>
                <a:ext uri="{FF2B5EF4-FFF2-40B4-BE49-F238E27FC236}">
                  <a16:creationId xmlns:a16="http://schemas.microsoft.com/office/drawing/2014/main" id="{C0476F7D-47C2-465F-B885-CA544D9EB7EB}"/>
                </a:ext>
              </a:extLst>
            </p:cNvPr>
            <p:cNvSpPr>
              <a:spLocks noChangeArrowheads="1"/>
            </p:cNvSpPr>
            <p:nvPr/>
          </p:nvSpPr>
          <p:spPr bwMode="auto">
            <a:xfrm>
              <a:off x="0" y="0"/>
              <a:ext cx="985" cy="2191"/>
            </a:xfrm>
            <a:custGeom>
              <a:avLst/>
              <a:gdLst>
                <a:gd name="T0" fmla="*/ 0 w 625475"/>
                <a:gd name="T1" fmla="*/ 0 h 1391513"/>
                <a:gd name="T2" fmla="*/ 0 w 625475"/>
                <a:gd name="T3" fmla="*/ 1391513 h 1391513"/>
                <a:gd name="T4" fmla="*/ 625475 w 625475"/>
                <a:gd name="T5" fmla="*/ 1391513 h 1391513"/>
              </a:gdLst>
              <a:ahLst/>
              <a:cxnLst>
                <a:cxn ang="0">
                  <a:pos x="T0" y="T1"/>
                </a:cxn>
                <a:cxn ang="0">
                  <a:pos x="T2" y="T3"/>
                </a:cxn>
                <a:cxn ang="0">
                  <a:pos x="T4" y="T5"/>
                </a:cxn>
              </a:cxnLst>
              <a:rect l="0" t="0" r="r" b="b"/>
              <a:pathLst>
                <a:path w="625475" h="1391513">
                  <a:moveTo>
                    <a:pt x="0" y="0"/>
                  </a:moveTo>
                  <a:lnTo>
                    <a:pt x="0" y="1391513"/>
                  </a:lnTo>
                  <a:lnTo>
                    <a:pt x="625475" y="1391513"/>
                  </a:lnTo>
                </a:path>
              </a:pathLst>
            </a:custGeom>
            <a:noFill/>
            <a:ln w="63500" cap="rnd">
              <a:solidFill>
                <a:srgbClr val="CCCC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a:noAutofit/>
            </a:bodyPr>
            <a:lstStyle/>
            <a:p>
              <a:endParaRPr lang="fr-FR"/>
            </a:p>
          </p:txBody>
        </p:sp>
        <p:sp>
          <p:nvSpPr>
            <p:cNvPr id="7" name="Freeform 69">
              <a:extLst>
                <a:ext uri="{FF2B5EF4-FFF2-40B4-BE49-F238E27FC236}">
                  <a16:creationId xmlns:a16="http://schemas.microsoft.com/office/drawing/2014/main" id="{F1D446AC-56B0-4057-BB01-42235C9ED1DE}"/>
                </a:ext>
              </a:extLst>
            </p:cNvPr>
            <p:cNvSpPr>
              <a:spLocks noChangeArrowheads="1"/>
            </p:cNvSpPr>
            <p:nvPr/>
          </p:nvSpPr>
          <p:spPr bwMode="auto">
            <a:xfrm>
              <a:off x="0" y="0"/>
              <a:ext cx="5910" cy="2705"/>
            </a:xfrm>
            <a:custGeom>
              <a:avLst/>
              <a:gdLst>
                <a:gd name="T0" fmla="*/ 234571 w 3752977"/>
                <a:gd name="T1" fmla="*/ 1717534 h 1717534"/>
                <a:gd name="T2" fmla="*/ 1563751 w 3752977"/>
                <a:gd name="T3" fmla="*/ 1391513 h 1717534"/>
                <a:gd name="T4" fmla="*/ 3752977 w 3752977"/>
                <a:gd name="T5" fmla="*/ 1391513 h 1717534"/>
                <a:gd name="T6" fmla="*/ 3752977 w 3752977"/>
                <a:gd name="T7" fmla="*/ 0 h 1717534"/>
                <a:gd name="T8" fmla="*/ 0 w 3752977"/>
                <a:gd name="T9" fmla="*/ 0 h 1717534"/>
              </a:gdLst>
              <a:ahLst/>
              <a:cxnLst>
                <a:cxn ang="0">
                  <a:pos x="T0" y="T1"/>
                </a:cxn>
                <a:cxn ang="0">
                  <a:pos x="T2" y="T3"/>
                </a:cxn>
                <a:cxn ang="0">
                  <a:pos x="T4" y="T5"/>
                </a:cxn>
                <a:cxn ang="0">
                  <a:pos x="T6" y="T7"/>
                </a:cxn>
                <a:cxn ang="0">
                  <a:pos x="T8" y="T9"/>
                </a:cxn>
              </a:cxnLst>
              <a:rect l="0" t="0" r="r" b="b"/>
              <a:pathLst>
                <a:path w="3752977" h="1717534">
                  <a:moveTo>
                    <a:pt x="234571" y="1717534"/>
                  </a:moveTo>
                  <a:lnTo>
                    <a:pt x="1563751" y="1391513"/>
                  </a:lnTo>
                  <a:lnTo>
                    <a:pt x="3752977" y="1391513"/>
                  </a:lnTo>
                  <a:lnTo>
                    <a:pt x="3752977" y="0"/>
                  </a:lnTo>
                  <a:lnTo>
                    <a:pt x="0" y="0"/>
                  </a:lnTo>
                </a:path>
              </a:pathLst>
            </a:custGeom>
            <a:noFill/>
            <a:ln w="63500" cap="rnd">
              <a:solidFill>
                <a:srgbClr val="CCCC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a:noAutofit/>
            </a:bodyPr>
            <a:lstStyle/>
            <a:p>
              <a:endParaRPr lang="fr-FR"/>
            </a:p>
          </p:txBody>
        </p:sp>
      </p:grpSp>
      <p:sp>
        <p:nvSpPr>
          <p:cNvPr id="9" name="Rectangle 7">
            <a:extLst>
              <a:ext uri="{FF2B5EF4-FFF2-40B4-BE49-F238E27FC236}">
                <a16:creationId xmlns:a16="http://schemas.microsoft.com/office/drawing/2014/main" id="{79AF62E5-AC41-4171-8BB0-9E44CBFF1A00}"/>
              </a:ext>
            </a:extLst>
          </p:cNvPr>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2894BE47-84B9-4586-8BE3-EC8EB936E873}"/>
              </a:ext>
            </a:extLst>
          </p:cNvPr>
          <p:cNvSpPr>
            <a:spLocks noChangeArrowheads="1"/>
          </p:cNvSpPr>
          <p:nvPr/>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à coins arrondis 196">
            <a:extLst>
              <a:ext uri="{FF2B5EF4-FFF2-40B4-BE49-F238E27FC236}">
                <a16:creationId xmlns:a16="http://schemas.microsoft.com/office/drawing/2014/main" id="{3BA0EEC7-C0E0-4463-9BA8-1017B482B3C6}"/>
              </a:ext>
            </a:extLst>
          </p:cNvPr>
          <p:cNvSpPr>
            <a:spLocks noChangeArrowheads="1"/>
          </p:cNvSpPr>
          <p:nvPr/>
        </p:nvSpPr>
        <p:spPr bwMode="auto">
          <a:xfrm>
            <a:off x="3098800" y="5238512"/>
            <a:ext cx="3620135" cy="626529"/>
          </a:xfrm>
          <a:prstGeom prst="roundRect">
            <a:avLst>
              <a:gd name="adj" fmla="val 3099"/>
            </a:avLst>
          </a:prstGeom>
          <a:noFill/>
          <a:ln w="38100">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L</a:t>
            </a:r>
            <a:r>
              <a:rPr kumimoji="0" lang="fr-FR" altLang="fr-FR" sz="16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a:t>
            </a:r>
            <a:r>
              <a:rPr kumimoji="0" lang="fr-FR" altLang="fr-FR" sz="16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intervention du RHM est gratuite </a:t>
            </a:r>
            <a:endParaRPr kumimoji="0" lang="fr-FR" altLang="fr-FR" sz="1800" b="0" i="0" u="none" strike="noStrike" cap="none" normalizeH="0" baseline="0" dirty="0">
              <a:ln>
                <a:noFill/>
              </a:ln>
              <a:solidFill>
                <a:srgbClr val="0070C0"/>
              </a:solidFill>
              <a:effectLst/>
              <a:latin typeface="Arial" panose="020B0604020202020204" pitchFamily="34" charset="0"/>
            </a:endParaRPr>
          </a:p>
        </p:txBody>
      </p:sp>
      <p:sp>
        <p:nvSpPr>
          <p:cNvPr id="8" name="Espace réservé du pied de page 7">
            <a:extLst>
              <a:ext uri="{FF2B5EF4-FFF2-40B4-BE49-F238E27FC236}">
                <a16:creationId xmlns:a16="http://schemas.microsoft.com/office/drawing/2014/main" id="{61B8847B-5FED-4C71-8959-D94E3FDFC92D}"/>
              </a:ext>
            </a:extLst>
          </p:cNvPr>
          <p:cNvSpPr>
            <a:spLocks noGrp="1"/>
          </p:cNvSpPr>
          <p:nvPr>
            <p:ph type="ftr" sz="quarter" idx="11"/>
          </p:nvPr>
        </p:nvSpPr>
        <p:spPr/>
        <p:txBody>
          <a:bodyPr/>
          <a:lstStyle/>
          <a:p>
            <a:endParaRPr lang="en-US" dirty="0"/>
          </a:p>
        </p:txBody>
      </p:sp>
      <p:sp>
        <p:nvSpPr>
          <p:cNvPr id="11" name="Espace réservé du numéro de diapositive 10">
            <a:extLst>
              <a:ext uri="{FF2B5EF4-FFF2-40B4-BE49-F238E27FC236}">
                <a16:creationId xmlns:a16="http://schemas.microsoft.com/office/drawing/2014/main" id="{FEC7F145-376D-49CC-81A0-DB9F8F20ECDB}"/>
              </a:ext>
            </a:extLst>
          </p:cNvPr>
          <p:cNvSpPr>
            <a:spLocks noGrp="1"/>
          </p:cNvSpPr>
          <p:nvPr>
            <p:ph type="sldNum" sz="quarter" idx="12"/>
          </p:nvPr>
        </p:nvSpPr>
        <p:spPr/>
        <p:txBody>
          <a:bodyPr/>
          <a:lstStyle/>
          <a:p>
            <a:fld id="{519954A3-9DFD-4C44-94BA-B95130A3BA1C}" type="slidenum">
              <a:rPr lang="en-US" smtClean="0"/>
              <a:t>6</a:t>
            </a:fld>
            <a:endParaRPr lang="en-US" dirty="0"/>
          </a:p>
        </p:txBody>
      </p:sp>
    </p:spTree>
    <p:extLst>
      <p:ext uri="{BB962C8B-B14F-4D97-AF65-F5344CB8AC3E}">
        <p14:creationId xmlns:p14="http://schemas.microsoft.com/office/powerpoint/2010/main" val="1838315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B491B8-E076-4CF7-A3B7-E9913B827828}"/>
              </a:ext>
            </a:extLst>
          </p:cNvPr>
          <p:cNvSpPr>
            <a:spLocks noGrp="1"/>
          </p:cNvSpPr>
          <p:nvPr>
            <p:ph type="title"/>
          </p:nvPr>
        </p:nvSpPr>
        <p:spPr/>
        <p:txBody>
          <a:bodyPr/>
          <a:lstStyle/>
          <a:p>
            <a:r>
              <a:rPr lang="fr-FR" dirty="0"/>
              <a:t>Le rôle du référent handicap mutualisé</a:t>
            </a:r>
          </a:p>
        </p:txBody>
      </p:sp>
      <p:grpSp>
        <p:nvGrpSpPr>
          <p:cNvPr id="4" name="Groupe 3">
            <a:extLst>
              <a:ext uri="{FF2B5EF4-FFF2-40B4-BE49-F238E27FC236}">
                <a16:creationId xmlns:a16="http://schemas.microsoft.com/office/drawing/2014/main" id="{FA89C766-CCEC-4FE4-AC41-931E9112BE1E}"/>
              </a:ext>
            </a:extLst>
          </p:cNvPr>
          <p:cNvGrpSpPr>
            <a:grpSpLocks/>
          </p:cNvGrpSpPr>
          <p:nvPr/>
        </p:nvGrpSpPr>
        <p:grpSpPr bwMode="auto">
          <a:xfrm>
            <a:off x="996950" y="11174095"/>
            <a:ext cx="3752850" cy="2207260"/>
            <a:chOff x="0" y="0"/>
            <a:chExt cx="5910" cy="3476"/>
          </a:xfrm>
        </p:grpSpPr>
        <p:pic>
          <p:nvPicPr>
            <p:cNvPr id="5" name="Picture 67">
              <a:extLst>
                <a:ext uri="{FF2B5EF4-FFF2-40B4-BE49-F238E27FC236}">
                  <a16:creationId xmlns:a16="http://schemas.microsoft.com/office/drawing/2014/main" id="{588B46A1-5B13-4CFF-9A84-BB64E4EBBB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1" y="2565"/>
              <a:ext cx="3460" cy="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8">
              <a:extLst>
                <a:ext uri="{FF2B5EF4-FFF2-40B4-BE49-F238E27FC236}">
                  <a16:creationId xmlns:a16="http://schemas.microsoft.com/office/drawing/2014/main" id="{C0476F7D-47C2-465F-B885-CA544D9EB7EB}"/>
                </a:ext>
              </a:extLst>
            </p:cNvPr>
            <p:cNvSpPr>
              <a:spLocks noChangeArrowheads="1"/>
            </p:cNvSpPr>
            <p:nvPr/>
          </p:nvSpPr>
          <p:spPr bwMode="auto">
            <a:xfrm>
              <a:off x="0" y="0"/>
              <a:ext cx="985" cy="2191"/>
            </a:xfrm>
            <a:custGeom>
              <a:avLst/>
              <a:gdLst>
                <a:gd name="T0" fmla="*/ 0 w 625475"/>
                <a:gd name="T1" fmla="*/ 0 h 1391513"/>
                <a:gd name="T2" fmla="*/ 0 w 625475"/>
                <a:gd name="T3" fmla="*/ 1391513 h 1391513"/>
                <a:gd name="T4" fmla="*/ 625475 w 625475"/>
                <a:gd name="T5" fmla="*/ 1391513 h 1391513"/>
              </a:gdLst>
              <a:ahLst/>
              <a:cxnLst>
                <a:cxn ang="0">
                  <a:pos x="T0" y="T1"/>
                </a:cxn>
                <a:cxn ang="0">
                  <a:pos x="T2" y="T3"/>
                </a:cxn>
                <a:cxn ang="0">
                  <a:pos x="T4" y="T5"/>
                </a:cxn>
              </a:cxnLst>
              <a:rect l="0" t="0" r="r" b="b"/>
              <a:pathLst>
                <a:path w="625475" h="1391513">
                  <a:moveTo>
                    <a:pt x="0" y="0"/>
                  </a:moveTo>
                  <a:lnTo>
                    <a:pt x="0" y="1391513"/>
                  </a:lnTo>
                  <a:lnTo>
                    <a:pt x="625475" y="1391513"/>
                  </a:lnTo>
                </a:path>
              </a:pathLst>
            </a:custGeom>
            <a:noFill/>
            <a:ln w="63500" cap="rnd">
              <a:solidFill>
                <a:srgbClr val="CCCC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a:noAutofit/>
            </a:bodyPr>
            <a:lstStyle/>
            <a:p>
              <a:endParaRPr lang="fr-FR"/>
            </a:p>
          </p:txBody>
        </p:sp>
        <p:sp>
          <p:nvSpPr>
            <p:cNvPr id="7" name="Freeform 69">
              <a:extLst>
                <a:ext uri="{FF2B5EF4-FFF2-40B4-BE49-F238E27FC236}">
                  <a16:creationId xmlns:a16="http://schemas.microsoft.com/office/drawing/2014/main" id="{F1D446AC-56B0-4057-BB01-42235C9ED1DE}"/>
                </a:ext>
              </a:extLst>
            </p:cNvPr>
            <p:cNvSpPr>
              <a:spLocks noChangeArrowheads="1"/>
            </p:cNvSpPr>
            <p:nvPr/>
          </p:nvSpPr>
          <p:spPr bwMode="auto">
            <a:xfrm>
              <a:off x="0" y="0"/>
              <a:ext cx="5910" cy="2705"/>
            </a:xfrm>
            <a:custGeom>
              <a:avLst/>
              <a:gdLst>
                <a:gd name="T0" fmla="*/ 234571 w 3752977"/>
                <a:gd name="T1" fmla="*/ 1717534 h 1717534"/>
                <a:gd name="T2" fmla="*/ 1563751 w 3752977"/>
                <a:gd name="T3" fmla="*/ 1391513 h 1717534"/>
                <a:gd name="T4" fmla="*/ 3752977 w 3752977"/>
                <a:gd name="T5" fmla="*/ 1391513 h 1717534"/>
                <a:gd name="T6" fmla="*/ 3752977 w 3752977"/>
                <a:gd name="T7" fmla="*/ 0 h 1717534"/>
                <a:gd name="T8" fmla="*/ 0 w 3752977"/>
                <a:gd name="T9" fmla="*/ 0 h 1717534"/>
              </a:gdLst>
              <a:ahLst/>
              <a:cxnLst>
                <a:cxn ang="0">
                  <a:pos x="T0" y="T1"/>
                </a:cxn>
                <a:cxn ang="0">
                  <a:pos x="T2" y="T3"/>
                </a:cxn>
                <a:cxn ang="0">
                  <a:pos x="T4" y="T5"/>
                </a:cxn>
                <a:cxn ang="0">
                  <a:pos x="T6" y="T7"/>
                </a:cxn>
                <a:cxn ang="0">
                  <a:pos x="T8" y="T9"/>
                </a:cxn>
              </a:cxnLst>
              <a:rect l="0" t="0" r="r" b="b"/>
              <a:pathLst>
                <a:path w="3752977" h="1717534">
                  <a:moveTo>
                    <a:pt x="234571" y="1717534"/>
                  </a:moveTo>
                  <a:lnTo>
                    <a:pt x="1563751" y="1391513"/>
                  </a:lnTo>
                  <a:lnTo>
                    <a:pt x="3752977" y="1391513"/>
                  </a:lnTo>
                  <a:lnTo>
                    <a:pt x="3752977" y="0"/>
                  </a:lnTo>
                  <a:lnTo>
                    <a:pt x="0" y="0"/>
                  </a:lnTo>
                </a:path>
              </a:pathLst>
            </a:custGeom>
            <a:noFill/>
            <a:ln w="63500" cap="rnd">
              <a:solidFill>
                <a:srgbClr val="CCCC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a:noAutofit/>
            </a:bodyPr>
            <a:lstStyle/>
            <a:p>
              <a:endParaRPr lang="fr-FR"/>
            </a:p>
          </p:txBody>
        </p:sp>
      </p:grpSp>
      <p:pic>
        <p:nvPicPr>
          <p:cNvPr id="2053" name="Picture 80">
            <a:extLst>
              <a:ext uri="{FF2B5EF4-FFF2-40B4-BE49-F238E27FC236}">
                <a16:creationId xmlns:a16="http://schemas.microsoft.com/office/drawing/2014/main" id="{7A6B6F64-F242-4E99-8B1B-448951108A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715" y="1439333"/>
            <a:ext cx="7149485" cy="460203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7">
            <a:extLst>
              <a:ext uri="{FF2B5EF4-FFF2-40B4-BE49-F238E27FC236}">
                <a16:creationId xmlns:a16="http://schemas.microsoft.com/office/drawing/2014/main" id="{79AF62E5-AC41-4171-8BB0-9E44CBFF1A00}"/>
              </a:ext>
            </a:extLst>
          </p:cNvPr>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2894BE47-84B9-4586-8BE3-EC8EB936E873}"/>
              </a:ext>
            </a:extLst>
          </p:cNvPr>
          <p:cNvSpPr>
            <a:spLocks noChangeArrowheads="1"/>
          </p:cNvSpPr>
          <p:nvPr/>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Espace réservé du pied de page 2">
            <a:extLst>
              <a:ext uri="{FF2B5EF4-FFF2-40B4-BE49-F238E27FC236}">
                <a16:creationId xmlns:a16="http://schemas.microsoft.com/office/drawing/2014/main" id="{AFF3A3BC-E80E-4FAD-9CFF-3306DAD96DDB}"/>
              </a:ext>
            </a:extLst>
          </p:cNvPr>
          <p:cNvSpPr>
            <a:spLocks noGrp="1"/>
          </p:cNvSpPr>
          <p:nvPr>
            <p:ph type="ftr" sz="quarter" idx="11"/>
          </p:nvPr>
        </p:nvSpPr>
        <p:spPr/>
        <p:txBody>
          <a:bodyPr/>
          <a:lstStyle/>
          <a:p>
            <a:endParaRPr lang="en-US" dirty="0"/>
          </a:p>
        </p:txBody>
      </p:sp>
      <p:sp>
        <p:nvSpPr>
          <p:cNvPr id="8" name="Espace réservé du numéro de diapositive 7">
            <a:extLst>
              <a:ext uri="{FF2B5EF4-FFF2-40B4-BE49-F238E27FC236}">
                <a16:creationId xmlns:a16="http://schemas.microsoft.com/office/drawing/2014/main" id="{01CDC595-84CF-48C5-A0ED-51A5617345E1}"/>
              </a:ext>
            </a:extLst>
          </p:cNvPr>
          <p:cNvSpPr>
            <a:spLocks noGrp="1"/>
          </p:cNvSpPr>
          <p:nvPr>
            <p:ph type="sldNum" sz="quarter" idx="12"/>
          </p:nvPr>
        </p:nvSpPr>
        <p:spPr/>
        <p:txBody>
          <a:bodyPr/>
          <a:lstStyle/>
          <a:p>
            <a:fld id="{519954A3-9DFD-4C44-94BA-B95130A3BA1C}" type="slidenum">
              <a:rPr lang="en-US" smtClean="0"/>
              <a:t>7</a:t>
            </a:fld>
            <a:endParaRPr lang="en-US" dirty="0"/>
          </a:p>
        </p:txBody>
      </p:sp>
    </p:spTree>
    <p:extLst>
      <p:ext uri="{BB962C8B-B14F-4D97-AF65-F5344CB8AC3E}">
        <p14:creationId xmlns:p14="http://schemas.microsoft.com/office/powerpoint/2010/main" val="187484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123ECA-D2A5-4E2B-BC34-22F10D7AF9F2}"/>
              </a:ext>
            </a:extLst>
          </p:cNvPr>
          <p:cNvSpPr>
            <a:spLocks noGrp="1"/>
          </p:cNvSpPr>
          <p:nvPr>
            <p:ph type="title"/>
          </p:nvPr>
        </p:nvSpPr>
        <p:spPr/>
        <p:txBody>
          <a:bodyPr>
            <a:normAutofit/>
          </a:bodyPr>
          <a:lstStyle/>
          <a:p>
            <a:r>
              <a:rPr lang="fr-FR" altLang="fr-FR"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Depuis une année….</a:t>
            </a:r>
            <a:br>
              <a:rPr kumimoji="0" lang="fr-FR" altLang="fr-FR" sz="1400" b="0" i="0" u="none" strike="noStrike" cap="none" normalizeH="0" baseline="0" dirty="0">
                <a:ln>
                  <a:noFill/>
                </a:ln>
                <a:solidFill>
                  <a:schemeClr val="tx1"/>
                </a:solidFill>
                <a:effectLst/>
              </a:rPr>
            </a:br>
            <a:endParaRPr lang="fr-FR" dirty="0"/>
          </a:p>
        </p:txBody>
      </p:sp>
      <p:sp>
        <p:nvSpPr>
          <p:cNvPr id="3" name="Espace réservé du contenu 2">
            <a:extLst>
              <a:ext uri="{FF2B5EF4-FFF2-40B4-BE49-F238E27FC236}">
                <a16:creationId xmlns:a16="http://schemas.microsoft.com/office/drawing/2014/main" id="{0EA47246-611C-4327-B2A5-918A76C6996B}"/>
              </a:ext>
            </a:extLst>
          </p:cNvPr>
          <p:cNvSpPr>
            <a:spLocks noGrp="1"/>
          </p:cNvSpPr>
          <p:nvPr>
            <p:ph idx="1"/>
          </p:nvPr>
        </p:nvSpPr>
        <p:spPr>
          <a:xfrm>
            <a:off x="431800" y="1488613"/>
            <a:ext cx="9660467" cy="4759786"/>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331866"/>
                </a:solidFill>
                <a:effectLst/>
                <a:latin typeface="Arial" panose="020B0604020202020204" pitchFamily="34" charset="0"/>
                <a:ea typeface="Calibri" panose="020F0502020204030204" pitchFamily="34" charset="0"/>
                <a:cs typeface="Arial" panose="020B0604020202020204" pitchFamily="34" charset="0"/>
              </a:rPr>
              <a:t> </a:t>
            </a:r>
            <a:endParaRPr kumimoji="0" lang="fr-FR" altLang="fr-FR"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100" b="1" i="0" u="none" strike="noStrike" cap="none" normalizeH="0" baseline="0" dirty="0">
                <a:ln>
                  <a:noFill/>
                </a:ln>
                <a:solidFill>
                  <a:srgbClr val="00B0F0"/>
                </a:solidFill>
                <a:effectLst/>
                <a:latin typeface="Arial" panose="020B0604020202020204" pitchFamily="34" charset="0"/>
                <a:ea typeface="Calibri" panose="020F0502020204030204" pitchFamily="34" charset="0"/>
                <a:cs typeface="Arial" panose="020B0604020202020204" pitchFamily="34" charset="0"/>
              </a:rPr>
              <a:t>Avec vous, j’ai pu</a:t>
            </a:r>
          </a:p>
          <a:p>
            <a:pPr marL="0" marR="0" lvl="0" indent="0" algn="l" defTabSz="914400" rtl="0" eaLnBrk="0" fontAlgn="base" latinLnBrk="0" hangingPunct="0">
              <a:lnSpc>
                <a:spcPct val="100000"/>
              </a:lnSpc>
              <a:spcBef>
                <a:spcPct val="0"/>
              </a:spcBef>
              <a:spcAft>
                <a:spcPct val="0"/>
              </a:spcAft>
              <a:buClrTx/>
              <a:buSzTx/>
              <a:buFontTx/>
              <a:buNone/>
              <a:tabLst/>
            </a:pPr>
            <a:endParaRPr lang="fr-FR" sz="1800" b="1"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sz="2800" dirty="0">
                <a:solidFill>
                  <a:srgbClr val="0070C0"/>
                </a:solidFill>
                <a:latin typeface="Calibri" panose="020F0502020204030204" pitchFamily="34" charset="0"/>
                <a:ea typeface="Times New Roman" panose="02020603050405020304" pitchFamily="18" charset="0"/>
                <a:cs typeface="Calibri" panose="020F0502020204030204" pitchFamily="34" charset="0"/>
              </a:rPr>
              <a:t>R</a:t>
            </a:r>
            <a:r>
              <a:rPr lang="fr-FR" sz="2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épertorier plus de 160 personnes en charge du suivi des agents en situation de handicap</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lang="fr-FR" sz="2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sz="2800" dirty="0">
                <a:solidFill>
                  <a:srgbClr val="0070C0"/>
                </a:solidFill>
                <a:latin typeface="Calibri" panose="020F0502020204030204" pitchFamily="34" charset="0"/>
                <a:ea typeface="Times New Roman" panose="02020603050405020304" pitchFamily="18" charset="0"/>
                <a:cs typeface="Calibri" panose="020F0502020204030204" pitchFamily="34" charset="0"/>
              </a:rPr>
              <a:t>N</a:t>
            </a:r>
            <a:r>
              <a:rPr lang="fr-FR" sz="2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ouer des contacts avec presque 150 établissements</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lang="fr-FR" sz="2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sz="2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Aller rendre visite à 65 d’entre vous </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lang="fr-FR" sz="2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sz="2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Entrer en contact avec plus de 360 acteurs</a:t>
            </a:r>
          </a:p>
          <a:p>
            <a:endParaRPr lang="fr-FR" dirty="0"/>
          </a:p>
        </p:txBody>
      </p:sp>
      <p:sp>
        <p:nvSpPr>
          <p:cNvPr id="6" name="Rectangle 4">
            <a:extLst>
              <a:ext uri="{FF2B5EF4-FFF2-40B4-BE49-F238E27FC236}">
                <a16:creationId xmlns:a16="http://schemas.microsoft.com/office/drawing/2014/main" id="{33A1C466-0DB4-4D6F-B178-B2E4B5F08935}"/>
              </a:ext>
            </a:extLst>
          </p:cNvPr>
          <p:cNvSpPr>
            <a:spLocks noChangeArrowheads="1"/>
          </p:cNvSpPr>
          <p:nvPr/>
        </p:nvSpPr>
        <p:spPr bwMode="auto">
          <a:xfrm>
            <a:off x="952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Espace réservé du pied de page 3">
            <a:extLst>
              <a:ext uri="{FF2B5EF4-FFF2-40B4-BE49-F238E27FC236}">
                <a16:creationId xmlns:a16="http://schemas.microsoft.com/office/drawing/2014/main" id="{2B7A6FB1-5E3D-4607-A5EE-2BE7627D0555}"/>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940BE6A6-B528-49A6-8639-45A6AFE1D700}"/>
              </a:ext>
            </a:extLst>
          </p:cNvPr>
          <p:cNvSpPr>
            <a:spLocks noGrp="1"/>
          </p:cNvSpPr>
          <p:nvPr>
            <p:ph type="sldNum" sz="quarter" idx="12"/>
          </p:nvPr>
        </p:nvSpPr>
        <p:spPr/>
        <p:txBody>
          <a:bodyPr/>
          <a:lstStyle/>
          <a:p>
            <a:fld id="{519954A3-9DFD-4C44-94BA-B95130A3BA1C}" type="slidenum">
              <a:rPr lang="en-US" smtClean="0"/>
              <a:t>8</a:t>
            </a:fld>
            <a:endParaRPr lang="en-US" dirty="0"/>
          </a:p>
        </p:txBody>
      </p:sp>
    </p:spTree>
    <p:extLst>
      <p:ext uri="{BB962C8B-B14F-4D97-AF65-F5344CB8AC3E}">
        <p14:creationId xmlns:p14="http://schemas.microsoft.com/office/powerpoint/2010/main" val="330306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123ECA-D2A5-4E2B-BC34-22F10D7AF9F2}"/>
              </a:ext>
            </a:extLst>
          </p:cNvPr>
          <p:cNvSpPr>
            <a:spLocks noGrp="1"/>
          </p:cNvSpPr>
          <p:nvPr>
            <p:ph type="title"/>
          </p:nvPr>
        </p:nvSpPr>
        <p:spPr>
          <a:xfrm>
            <a:off x="677334" y="609600"/>
            <a:ext cx="8596668" cy="671975"/>
          </a:xfrm>
        </p:spPr>
        <p:txBody>
          <a:bodyPr>
            <a:normAutofit fontScale="90000"/>
          </a:bodyPr>
          <a:lstStyle/>
          <a:p>
            <a:r>
              <a:rPr lang="fr-FR" altLang="fr-FR"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Depuis bientôt une année….</a:t>
            </a:r>
            <a:br>
              <a:rPr kumimoji="0" lang="fr-FR" altLang="fr-FR" sz="1400" b="0" i="0" u="none" strike="noStrike" cap="none" normalizeH="0" baseline="0" dirty="0">
                <a:ln>
                  <a:noFill/>
                </a:ln>
                <a:solidFill>
                  <a:schemeClr val="tx1"/>
                </a:solidFill>
                <a:effectLst/>
              </a:rPr>
            </a:br>
            <a:endParaRPr lang="fr-FR" dirty="0"/>
          </a:p>
        </p:txBody>
      </p:sp>
      <p:sp>
        <p:nvSpPr>
          <p:cNvPr id="3" name="Espace réservé du contenu 2">
            <a:extLst>
              <a:ext uri="{FF2B5EF4-FFF2-40B4-BE49-F238E27FC236}">
                <a16:creationId xmlns:a16="http://schemas.microsoft.com/office/drawing/2014/main" id="{0EA47246-611C-4327-B2A5-918A76C6996B}"/>
              </a:ext>
            </a:extLst>
          </p:cNvPr>
          <p:cNvSpPr>
            <a:spLocks noGrp="1"/>
          </p:cNvSpPr>
          <p:nvPr>
            <p:ph idx="1"/>
          </p:nvPr>
        </p:nvSpPr>
        <p:spPr>
          <a:xfrm>
            <a:off x="378268" y="1281576"/>
            <a:ext cx="9730932" cy="4759786"/>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sz="2400" b="1" dirty="0">
                <a:solidFill>
                  <a:srgbClr val="00B0F0"/>
                </a:solidFill>
                <a:latin typeface="Calibri" panose="020F0502020204030204" pitchFamily="34" charset="0"/>
                <a:ea typeface="Times New Roman" panose="02020603050405020304" pitchFamily="18" charset="0"/>
                <a:cs typeface="Calibri" panose="020F0502020204030204" pitchFamily="34" charset="0"/>
              </a:rPr>
              <a:t>Pour vous, j’ai</a:t>
            </a:r>
          </a:p>
          <a:p>
            <a:pPr marL="0" marR="0" lvl="0" indent="0" algn="l" defTabSz="914400" rtl="0" eaLnBrk="0" fontAlgn="base" latinLnBrk="0" hangingPunct="0">
              <a:lnSpc>
                <a:spcPct val="100000"/>
              </a:lnSpc>
              <a:spcBef>
                <a:spcPct val="0"/>
              </a:spcBef>
              <a:spcAft>
                <a:spcPct val="0"/>
              </a:spcAft>
              <a:buClrTx/>
              <a:buSzTx/>
              <a:buFontTx/>
              <a:buNone/>
              <a:tabLst/>
            </a:pPr>
            <a:endParaRPr lang="fr-FR" sz="2100" b="1" dirty="0">
              <a:solidFill>
                <a:srgbClr val="00B0F0"/>
              </a:solidFill>
              <a:latin typeface="Calibri" panose="020F0502020204030204" pitchFamily="34" charset="0"/>
              <a:ea typeface="Times New Roman" panose="02020603050405020304" pitchFamily="18" charset="0"/>
              <a:cs typeface="Calibri" panose="020F0502020204030204" pitchFamily="34" charset="0"/>
            </a:endParaRPr>
          </a:p>
          <a:p>
            <a:pPr defTabSz="914400" eaLnBrk="0" fontAlgn="base" hangingPunct="0">
              <a:spcBef>
                <a:spcPct val="0"/>
              </a:spcBef>
              <a:spcAft>
                <a:spcPct val="0"/>
              </a:spcAft>
              <a:buClrTx/>
              <a:buSzTx/>
              <a:buFont typeface="Wingdings" panose="05000000000000000000" pitchFamily="2" charset="2"/>
              <a:buChar char="q"/>
            </a:pPr>
            <a:r>
              <a:rPr lang="fr-FR"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Rencontré différents partenaires: MDPH, Cap emploi, prestataires d’appui spécifiques</a:t>
            </a:r>
          </a:p>
          <a:p>
            <a:pPr defTabSz="914400" eaLnBrk="0" fontAlgn="base" hangingPunct="0">
              <a:spcBef>
                <a:spcPct val="0"/>
              </a:spcBef>
              <a:spcAft>
                <a:spcPct val="0"/>
              </a:spcAft>
              <a:buClrTx/>
              <a:buSzTx/>
              <a:buFont typeface="Wingdings" panose="05000000000000000000" pitchFamily="2" charset="2"/>
              <a:buChar char="q"/>
            </a:pPr>
            <a:r>
              <a:rPr lang="fr-FR" sz="20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Recherché des partenaires locaux</a:t>
            </a:r>
          </a:p>
          <a:p>
            <a:pPr defTabSz="914400" eaLnBrk="0" fontAlgn="base" hangingPunct="0">
              <a:spcBef>
                <a:spcPct val="0"/>
              </a:spcBef>
              <a:spcAft>
                <a:spcPct val="0"/>
              </a:spcAft>
              <a:buClrTx/>
              <a:buSzTx/>
              <a:buFont typeface="Wingdings" panose="05000000000000000000" pitchFamily="2" charset="2"/>
              <a:buChar char="q"/>
            </a:pPr>
            <a:r>
              <a:rPr lang="fr-FR"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Elaboré des supports</a:t>
            </a:r>
          </a:p>
          <a:p>
            <a:pPr defTabSz="914400" eaLnBrk="0" fontAlgn="base" hangingPunct="0">
              <a:spcBef>
                <a:spcPct val="0"/>
              </a:spcBef>
              <a:spcAft>
                <a:spcPct val="0"/>
              </a:spcAft>
              <a:buClrTx/>
              <a:buSzTx/>
              <a:buFont typeface="Wingdings" panose="05000000000000000000" pitchFamily="2" charset="2"/>
              <a:buChar char="q"/>
            </a:pPr>
            <a:r>
              <a:rPr lang="fr-FR" sz="20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Accompagné presque 20 nouveaux référents handicap </a:t>
            </a:r>
          </a:p>
          <a:p>
            <a:pPr defTabSz="914400" eaLnBrk="0" fontAlgn="base" hangingPunct="0">
              <a:spcBef>
                <a:spcPct val="0"/>
              </a:spcBef>
              <a:spcAft>
                <a:spcPct val="0"/>
              </a:spcAft>
              <a:buClrTx/>
              <a:buSzTx/>
              <a:buFont typeface="Wingdings" panose="05000000000000000000" pitchFamily="2" charset="2"/>
              <a:buChar char="q"/>
            </a:pPr>
            <a:r>
              <a:rPr lang="fr-FR" sz="20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Recherché des solutions, des idées, des pistes</a:t>
            </a:r>
          </a:p>
          <a:p>
            <a:pPr defTabSz="914400" eaLnBrk="0" fontAlgn="base" hangingPunct="0">
              <a:spcBef>
                <a:spcPct val="0"/>
              </a:spcBef>
              <a:spcAft>
                <a:spcPct val="0"/>
              </a:spcAft>
              <a:buClrTx/>
              <a:buSzTx/>
              <a:buFont typeface="Wingdings" panose="05000000000000000000" pitchFamily="2" charset="2"/>
              <a:buChar char="q"/>
            </a:pPr>
            <a:r>
              <a:rPr lang="fr-FR"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Valorisé vos actions notamment dans le cadre de DUODAY</a:t>
            </a:r>
          </a:p>
          <a:p>
            <a:pPr defTabSz="914400" eaLnBrk="0" fontAlgn="base" hangingPunct="0">
              <a:spcBef>
                <a:spcPct val="0"/>
              </a:spcBef>
              <a:spcAft>
                <a:spcPct val="0"/>
              </a:spcAft>
              <a:buClrTx/>
              <a:buSzTx/>
              <a:buFont typeface="Wingdings" panose="05000000000000000000" pitchFamily="2" charset="2"/>
              <a:buChar char="q"/>
            </a:pPr>
            <a:r>
              <a:rPr lang="fr-FR" sz="20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Porté vos questions/besoins d’appui en direction du </a:t>
            </a:r>
            <a:r>
              <a:rPr lang="fr-FR" sz="2000" dirty="0" err="1">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Fiphfp</a:t>
            </a:r>
            <a:endParaRPr lang="fr-FR" sz="20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endParaRPr>
          </a:p>
          <a:p>
            <a:pPr defTabSz="914400" eaLnBrk="0" fontAlgn="base" hangingPunct="0">
              <a:spcBef>
                <a:spcPct val="0"/>
              </a:spcBef>
              <a:spcAft>
                <a:spcPct val="0"/>
              </a:spcAft>
              <a:buClrTx/>
              <a:buSzTx/>
              <a:buFont typeface="Wingdings" panose="05000000000000000000" pitchFamily="2" charset="2"/>
              <a:buChar char="q"/>
            </a:pPr>
            <a:r>
              <a:rPr lang="fr-FR"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Fait remonter vos besoins de terrain pour construire des actions d’appui en 2024 avec nos partenaires: </a:t>
            </a:r>
            <a:r>
              <a:rPr lang="fr-FR" sz="2000" dirty="0" err="1">
                <a:solidFill>
                  <a:srgbClr val="0070C0"/>
                </a:solidFill>
                <a:latin typeface="Calibri" panose="020F0502020204030204" pitchFamily="34" charset="0"/>
                <a:ea typeface="Times New Roman" panose="02020603050405020304" pitchFamily="18" charset="0"/>
                <a:cs typeface="Calibri" panose="020F0502020204030204" pitchFamily="34" charset="0"/>
              </a:rPr>
              <a:t>Fiphfp</a:t>
            </a:r>
            <a:r>
              <a:rPr lang="fr-FR"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 Cap emploi, ANFH…</a:t>
            </a:r>
          </a:p>
          <a:p>
            <a:pPr defTabSz="914400" eaLnBrk="0" fontAlgn="base" hangingPunct="0">
              <a:spcBef>
                <a:spcPct val="0"/>
              </a:spcBef>
              <a:spcAft>
                <a:spcPct val="0"/>
              </a:spcAft>
              <a:buClrTx/>
              <a:buSzTx/>
              <a:buFont typeface="Wingdings" panose="05000000000000000000" pitchFamily="2" charset="2"/>
              <a:buChar char="q"/>
            </a:pPr>
            <a:r>
              <a:rPr lang="fr-FR"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J’</a:t>
            </a:r>
            <a:r>
              <a:rPr lang="fr-FR" sz="20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ai débuté </a:t>
            </a:r>
            <a:r>
              <a:rPr lang="fr-FR" sz="20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une base d’outils </a:t>
            </a:r>
            <a:r>
              <a:rPr lang="fr-FR" sz="20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qui est à votre disposition sur le site de la FHF : </a:t>
            </a:r>
          </a:p>
          <a:p>
            <a:pPr marL="0" indent="0" defTabSz="914400" eaLnBrk="0" fontAlgn="base" hangingPunct="0">
              <a:spcBef>
                <a:spcPct val="0"/>
              </a:spcBef>
              <a:spcAft>
                <a:spcPct val="0"/>
              </a:spcAft>
              <a:buClrTx/>
              <a:buSzTx/>
              <a:buNone/>
            </a:pPr>
            <a:endParaRPr lang="fr-FR"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fr-FR" sz="1300" b="1" u="sng" dirty="0">
                <a:solidFill>
                  <a:srgbClr val="92D050"/>
                </a:solidFill>
                <a:effectLst/>
                <a:latin typeface="Calibri" panose="020F0502020204030204" pitchFamily="34" charset="0"/>
                <a:ea typeface="Times New Roman" panose="02020603050405020304" pitchFamily="18" charset="0"/>
                <a:cs typeface="Calibri" panose="020F0502020204030204" pitchFamily="34" charset="0"/>
                <a:hlinkClick r:id="rId2"/>
              </a:rPr>
              <a:t>https://www.fhf.fr/en-regions/nouvelle-aquitaine/nos-actualites/fiphfp-presentation-du-referent-handicap-mutualise-nouvelle-aquitaine</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6" name="Rectangle 4">
            <a:extLst>
              <a:ext uri="{FF2B5EF4-FFF2-40B4-BE49-F238E27FC236}">
                <a16:creationId xmlns:a16="http://schemas.microsoft.com/office/drawing/2014/main" id="{33A1C466-0DB4-4D6F-B178-B2E4B5F08935}"/>
              </a:ext>
            </a:extLst>
          </p:cNvPr>
          <p:cNvSpPr>
            <a:spLocks noChangeArrowheads="1"/>
          </p:cNvSpPr>
          <p:nvPr/>
        </p:nvSpPr>
        <p:spPr bwMode="auto">
          <a:xfrm>
            <a:off x="952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Espace réservé du pied de page 3">
            <a:extLst>
              <a:ext uri="{FF2B5EF4-FFF2-40B4-BE49-F238E27FC236}">
                <a16:creationId xmlns:a16="http://schemas.microsoft.com/office/drawing/2014/main" id="{2B7A6FB1-5E3D-4607-A5EE-2BE7627D0555}"/>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940BE6A6-B528-49A6-8639-45A6AFE1D700}"/>
              </a:ext>
            </a:extLst>
          </p:cNvPr>
          <p:cNvSpPr>
            <a:spLocks noGrp="1"/>
          </p:cNvSpPr>
          <p:nvPr>
            <p:ph type="sldNum" sz="quarter" idx="12"/>
          </p:nvPr>
        </p:nvSpPr>
        <p:spPr/>
        <p:txBody>
          <a:bodyPr/>
          <a:lstStyle/>
          <a:p>
            <a:fld id="{519954A3-9DFD-4C44-94BA-B95130A3BA1C}" type="slidenum">
              <a:rPr lang="en-US" smtClean="0"/>
              <a:t>9</a:t>
            </a:fld>
            <a:endParaRPr lang="en-US" dirty="0"/>
          </a:p>
        </p:txBody>
      </p:sp>
    </p:spTree>
    <p:extLst>
      <p:ext uri="{BB962C8B-B14F-4D97-AF65-F5344CB8AC3E}">
        <p14:creationId xmlns:p14="http://schemas.microsoft.com/office/powerpoint/2010/main" val="1320503715"/>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143</TotalTime>
  <Words>1947</Words>
  <Application>Microsoft Office PowerPoint</Application>
  <PresentationFormat>Grand écran</PresentationFormat>
  <Paragraphs>223</Paragraphs>
  <Slides>16</Slides>
  <Notes>0</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16</vt:i4>
      </vt:variant>
    </vt:vector>
  </HeadingPairs>
  <TitlesOfParts>
    <vt:vector size="30" baseType="lpstr">
      <vt:lpstr>-apple-system</vt:lpstr>
      <vt:lpstr>Arial</vt:lpstr>
      <vt:lpstr>Calibri</vt:lpstr>
      <vt:lpstr>CIDFont+F6</vt:lpstr>
      <vt:lpstr>Courier New</vt:lpstr>
      <vt:lpstr>RalewayBold</vt:lpstr>
      <vt:lpstr>RalewayExtraBold</vt:lpstr>
      <vt:lpstr>Symbol</vt:lpstr>
      <vt:lpstr>Tahoma</vt:lpstr>
      <vt:lpstr>Times New Roman</vt:lpstr>
      <vt:lpstr>Trebuchet MS</vt:lpstr>
      <vt:lpstr>Wingdings</vt:lpstr>
      <vt:lpstr>Wingdings 3</vt:lpstr>
      <vt:lpstr>Facette</vt:lpstr>
      <vt:lpstr>Référente Handicap Mutualisée Nouvelle Aquitaine Séminaire des établissements sociaux et médico-sociaux </vt:lpstr>
      <vt:lpstr>Présentations</vt:lpstr>
      <vt:lpstr>Le FIPHFP en Nouvelle Aquitaine</vt:lpstr>
      <vt:lpstr>Le FIPHFP en Nouvelle Aquitaine</vt:lpstr>
      <vt:lpstr>Qui sont les publics bénéficiaires de l’obligation d’emploi?  BOE </vt:lpstr>
      <vt:lpstr>Le rôle du Référent Handicap Mutualisé RHM</vt:lpstr>
      <vt:lpstr>Le rôle du référent handicap mutualisé</vt:lpstr>
      <vt:lpstr>Depuis une année…. </vt:lpstr>
      <vt:lpstr>Depuis bientôt une année…. </vt:lpstr>
      <vt:lpstr>En quoi consiste mon appui? </vt:lpstr>
      <vt:lpstr>Quelques illustrations de vos sollicitations </vt:lpstr>
      <vt:lpstr>Exemples de situations rencontrées avec des salariés</vt:lpstr>
      <vt:lpstr>Quelques situations rencontrées par les établissements </vt:lpstr>
      <vt:lpstr>Quelques situations rencontrées par les établissements </vt:lpstr>
      <vt:lpstr>Votre actualité: la DOETH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DOUMECHE Magali</dc:creator>
  <cp:lastModifiedBy>LE-GUENNEC SANDRINE</cp:lastModifiedBy>
  <cp:revision>29</cp:revision>
  <cp:lastPrinted>2024-03-21T16:07:41Z</cp:lastPrinted>
  <dcterms:created xsi:type="dcterms:W3CDTF">2024-03-20T09:48:14Z</dcterms:created>
  <dcterms:modified xsi:type="dcterms:W3CDTF">2024-03-22T07:52:07Z</dcterms:modified>
</cp:coreProperties>
</file>