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62" r:id="rId4"/>
    <p:sldId id="274" r:id="rId5"/>
    <p:sldId id="272" r:id="rId6"/>
    <p:sldId id="261" r:id="rId7"/>
    <p:sldId id="277" r:id="rId8"/>
    <p:sldId id="263" r:id="rId9"/>
    <p:sldId id="264" r:id="rId10"/>
    <p:sldId id="265" r:id="rId11"/>
    <p:sldId id="257" r:id="rId12"/>
    <p:sldId id="266" r:id="rId13"/>
    <p:sldId id="269" r:id="rId14"/>
    <p:sldId id="273" r:id="rId15"/>
    <p:sldId id="271" r:id="rId16"/>
    <p:sldId id="267" r:id="rId17"/>
    <p:sldId id="268" r:id="rId18"/>
    <p:sldId id="270" r:id="rId19"/>
    <p:sldId id="275" r:id="rId20"/>
    <p:sldId id="259" r:id="rId2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560E"/>
    <a:srgbClr val="322A7F"/>
    <a:srgbClr val="2F9BB7"/>
    <a:srgbClr val="70B967"/>
    <a:srgbClr val="DE6A1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34" autoAdjust="0"/>
    <p:restoredTop sz="94660"/>
  </p:normalViewPr>
  <p:slideViewPr>
    <p:cSldViewPr snapToGrid="0">
      <p:cViewPr>
        <p:scale>
          <a:sx n="81" d="100"/>
          <a:sy n="81" d="100"/>
        </p:scale>
        <p:origin x="-1728" y="-87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9.e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3" name="Image 2" descr="Une image contenant texte&#10;&#10;Description générée automatiquement">
            <a:extLst>
              <a:ext uri="{FF2B5EF4-FFF2-40B4-BE49-F238E27FC236}">
                <a16:creationId xmlns:a16="http://schemas.microsoft.com/office/drawing/2014/main" xmlns="" id="{5A6BD4A7-C00E-4E9D-96E2-8C56A0EAED2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48474"/>
          </a:xfrm>
          <a:prstGeom prst="rect">
            <a:avLst/>
          </a:prstGeom>
        </p:spPr>
      </p:pic>
    </p:spTree>
    <p:extLst>
      <p:ext uri="{BB962C8B-B14F-4D97-AF65-F5344CB8AC3E}">
        <p14:creationId xmlns:p14="http://schemas.microsoft.com/office/powerpoint/2010/main" val="2655575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xmlns="" id="{ADDC0FC3-FF49-4297-826D-D4B34FD5FC8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764"/>
            <a:ext cx="12200479" cy="6853236"/>
          </a:xfrm>
          <a:prstGeom prst="rect">
            <a:avLst/>
          </a:prstGeom>
        </p:spPr>
      </p:pic>
      <p:sp>
        <p:nvSpPr>
          <p:cNvPr id="10" name="Shape 12">
            <a:extLst>
              <a:ext uri="{FF2B5EF4-FFF2-40B4-BE49-F238E27FC236}">
                <a16:creationId xmlns:a16="http://schemas.microsoft.com/office/drawing/2014/main" xmlns="" id="{252F9307-26A2-49D6-9641-D94D375DB070}"/>
              </a:ext>
            </a:extLst>
          </p:cNvPr>
          <p:cNvSpPr/>
          <p:nvPr userDrawn="1"/>
        </p:nvSpPr>
        <p:spPr>
          <a:xfrm>
            <a:off x="1950847" y="2705100"/>
            <a:ext cx="373253" cy="37782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9BB7"/>
          </a:solidFill>
          <a:ln w="12700">
            <a:miter lim="400000"/>
          </a:ln>
        </p:spPr>
        <p:txBody>
          <a:bodyPr lIns="0" tIns="0" rIns="0" bIns="0" anchor="ctr"/>
          <a:lstStyle/>
          <a:p>
            <a:pPr lvl="0">
              <a:defRPr sz="3200">
                <a:solidFill>
                  <a:srgbClr val="FFFFFF"/>
                </a:solidFill>
              </a:defRPr>
            </a:pPr>
            <a:endParaRPr dirty="0">
              <a:solidFill>
                <a:srgbClr val="2F9BB7"/>
              </a:solidFill>
            </a:endParaRPr>
          </a:p>
        </p:txBody>
      </p:sp>
      <p:sp>
        <p:nvSpPr>
          <p:cNvPr id="12" name="Shape 14">
            <a:extLst>
              <a:ext uri="{FF2B5EF4-FFF2-40B4-BE49-F238E27FC236}">
                <a16:creationId xmlns:a16="http://schemas.microsoft.com/office/drawing/2014/main" xmlns="" id="{445F7F2F-2BAB-4532-8767-AEA006B33651}"/>
              </a:ext>
            </a:extLst>
          </p:cNvPr>
          <p:cNvSpPr/>
          <p:nvPr userDrawn="1"/>
        </p:nvSpPr>
        <p:spPr>
          <a:xfrm>
            <a:off x="2137473" y="4281620"/>
            <a:ext cx="1062176" cy="93232"/>
          </a:xfrm>
          <a:prstGeom prst="rect">
            <a:avLst/>
          </a:prstGeom>
          <a:solidFill>
            <a:srgbClr val="70B967"/>
          </a:solidFill>
          <a:ln w="12700">
            <a:miter lim="400000"/>
          </a:ln>
        </p:spPr>
        <p:txBody>
          <a:bodyPr lIns="0" tIns="0" rIns="0" bIns="0" anchor="ctr"/>
          <a:lstStyle/>
          <a:p>
            <a:pPr lvl="0">
              <a:defRPr sz="3200">
                <a:solidFill>
                  <a:srgbClr val="FFFFFF"/>
                </a:solidFill>
              </a:defRPr>
            </a:pPr>
            <a:endParaRPr/>
          </a:p>
        </p:txBody>
      </p:sp>
      <p:sp>
        <p:nvSpPr>
          <p:cNvPr id="3" name="Espace réservé du texte 2">
            <a:extLst>
              <a:ext uri="{FF2B5EF4-FFF2-40B4-BE49-F238E27FC236}">
                <a16:creationId xmlns:a16="http://schemas.microsoft.com/office/drawing/2014/main" xmlns="" id="{3A87ABDB-BBE0-4045-ADD4-7C0E1ADFD32D}"/>
              </a:ext>
            </a:extLst>
          </p:cNvPr>
          <p:cNvSpPr>
            <a:spLocks noGrp="1"/>
          </p:cNvSpPr>
          <p:nvPr>
            <p:ph type="body" sz="quarter" idx="10" hasCustomPrompt="1"/>
          </p:nvPr>
        </p:nvSpPr>
        <p:spPr>
          <a:xfrm>
            <a:off x="2667810" y="2609055"/>
            <a:ext cx="7055542" cy="947737"/>
          </a:xfrm>
          <a:noFill/>
        </p:spPr>
        <p:txBody>
          <a:bodyPr>
            <a:normAutofit/>
          </a:bodyPr>
          <a:lstStyle>
            <a:lvl1pPr>
              <a:buNone/>
              <a:defRPr sz="4000" b="1">
                <a:solidFill>
                  <a:srgbClr val="2F9BB7"/>
                </a:solidFill>
              </a:defRPr>
            </a:lvl1pPr>
          </a:lstStyle>
          <a:p>
            <a:pPr lvl="0"/>
            <a:r>
              <a:rPr lang="fr-FR" dirty="0"/>
              <a:t>Votre nom et votre fonction</a:t>
            </a:r>
          </a:p>
        </p:txBody>
      </p:sp>
      <p:sp>
        <p:nvSpPr>
          <p:cNvPr id="5" name="Espace réservé du texte 4">
            <a:extLst>
              <a:ext uri="{FF2B5EF4-FFF2-40B4-BE49-F238E27FC236}">
                <a16:creationId xmlns:a16="http://schemas.microsoft.com/office/drawing/2014/main" xmlns="" id="{D0B9BFDC-8383-46C2-9160-83C3EEDBBB0F}"/>
              </a:ext>
            </a:extLst>
          </p:cNvPr>
          <p:cNvSpPr>
            <a:spLocks noGrp="1"/>
          </p:cNvSpPr>
          <p:nvPr>
            <p:ph type="body" sz="quarter" idx="11" hasCustomPrompt="1"/>
          </p:nvPr>
        </p:nvSpPr>
        <p:spPr>
          <a:xfrm>
            <a:off x="2667810" y="4627563"/>
            <a:ext cx="4994275" cy="623887"/>
          </a:xfrm>
        </p:spPr>
        <p:txBody>
          <a:bodyPr/>
          <a:lstStyle>
            <a:lvl1pPr>
              <a:buNone/>
              <a:defRPr>
                <a:solidFill>
                  <a:srgbClr val="70B967"/>
                </a:solidFill>
              </a:defRPr>
            </a:lvl1pPr>
          </a:lstStyle>
          <a:p>
            <a:pPr lvl="0"/>
            <a:r>
              <a:rPr lang="fr-FR" dirty="0"/>
              <a:t>Titre de votre intervention</a:t>
            </a:r>
          </a:p>
        </p:txBody>
      </p:sp>
    </p:spTree>
    <p:extLst>
      <p:ext uri="{BB962C8B-B14F-4D97-AF65-F5344CB8AC3E}">
        <p14:creationId xmlns:p14="http://schemas.microsoft.com/office/powerpoint/2010/main" val="2387874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Disposition personnalisée">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xmlns="" id="{4EAC32FA-1F78-47AB-B8A7-9C218A0EC20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200480" cy="6853237"/>
          </a:xfrm>
          <a:prstGeom prst="rect">
            <a:avLst/>
          </a:prstGeom>
        </p:spPr>
      </p:pic>
      <p:sp>
        <p:nvSpPr>
          <p:cNvPr id="10" name="Espace réservé du contenu 9">
            <a:extLst>
              <a:ext uri="{FF2B5EF4-FFF2-40B4-BE49-F238E27FC236}">
                <a16:creationId xmlns:a16="http://schemas.microsoft.com/office/drawing/2014/main" xmlns="" id="{10CF00FD-8EA9-4501-B832-910EB47EFACC}"/>
              </a:ext>
            </a:extLst>
          </p:cNvPr>
          <p:cNvSpPr>
            <a:spLocks noGrp="1"/>
          </p:cNvSpPr>
          <p:nvPr>
            <p:ph sz="quarter" idx="10"/>
          </p:nvPr>
        </p:nvSpPr>
        <p:spPr>
          <a:xfrm>
            <a:off x="295275" y="2108200"/>
            <a:ext cx="11201400" cy="4596998"/>
          </a:xfrm>
        </p:spPr>
        <p:txBody>
          <a:bodyPr/>
          <a:lstStyle>
            <a:lvl1pPr>
              <a:defRPr lang="fr-FR" sz="2400" kern="1200" dirty="0" smtClean="0">
                <a:solidFill>
                  <a:srgbClr val="70B967"/>
                </a:solidFill>
                <a:latin typeface="Arial" panose="020B0604020202020204" pitchFamily="34" charset="0"/>
                <a:ea typeface="+mn-ea"/>
                <a:cs typeface="Arial" panose="020B0604020202020204" pitchFamily="34" charset="0"/>
              </a:defRPr>
            </a:lvl1pPr>
            <a:lvl2pPr>
              <a:defRPr lang="fr-FR" sz="2000" kern="1200" dirty="0">
                <a:solidFill>
                  <a:srgbClr val="2F9BB7"/>
                </a:solidFill>
                <a:latin typeface="Arial" panose="020B0604020202020204" pitchFamily="34" charset="0"/>
                <a:ea typeface="+mn-ea"/>
                <a:cs typeface="Arial" panose="020B0604020202020204" pitchFamily="34" charset="0"/>
              </a:defRPr>
            </a:lvl2pPr>
          </a:lstStyle>
          <a:p>
            <a:pPr lvl="0"/>
            <a:r>
              <a:rPr lang="fr-FR" dirty="0"/>
              <a:t>Cliquez pour modifier les styles du texte du masque</a:t>
            </a:r>
          </a:p>
          <a:p>
            <a:pPr marL="685800" lvl="1" indent="-228600" algn="l" defTabSz="914400" rtl="0" eaLnBrk="1" latinLnBrk="0" hangingPunct="1">
              <a:lnSpc>
                <a:spcPct val="90000"/>
              </a:lnSpc>
              <a:spcBef>
                <a:spcPts val="500"/>
              </a:spcBef>
              <a:buFont typeface="Arial" panose="020B0604020202020204" pitchFamily="34" charset="0"/>
              <a:buChar char="•"/>
            </a:pPr>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texte 5">
            <a:extLst>
              <a:ext uri="{FF2B5EF4-FFF2-40B4-BE49-F238E27FC236}">
                <a16:creationId xmlns:a16="http://schemas.microsoft.com/office/drawing/2014/main" xmlns="" id="{A0CEA991-29D7-48D6-8ADE-B443374F5C01}"/>
              </a:ext>
            </a:extLst>
          </p:cNvPr>
          <p:cNvSpPr>
            <a:spLocks noGrp="1"/>
          </p:cNvSpPr>
          <p:nvPr>
            <p:ph type="body" sz="quarter" idx="11"/>
          </p:nvPr>
        </p:nvSpPr>
        <p:spPr>
          <a:xfrm>
            <a:off x="295275" y="1276219"/>
            <a:ext cx="11201400" cy="654181"/>
          </a:xfrm>
        </p:spPr>
        <p:txBody>
          <a:bodyPr>
            <a:normAutofit/>
          </a:bodyPr>
          <a:lstStyle>
            <a:lvl1pPr>
              <a:buNone/>
              <a:defRPr sz="2800" b="0">
                <a:solidFill>
                  <a:srgbClr val="2F9BB7"/>
                </a:solidFill>
              </a:defRPr>
            </a:lvl1pPr>
          </a:lstStyle>
          <a:p>
            <a:pPr lvl="0"/>
            <a:r>
              <a:rPr lang="fr-FR" dirty="0"/>
              <a:t>Cliquez pour modifier les styles du texte du masque</a:t>
            </a:r>
          </a:p>
        </p:txBody>
      </p:sp>
    </p:spTree>
    <p:extLst>
      <p:ext uri="{BB962C8B-B14F-4D97-AF65-F5344CB8AC3E}">
        <p14:creationId xmlns:p14="http://schemas.microsoft.com/office/powerpoint/2010/main" val="36109882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Disposition personnalisée">
    <p:spTree>
      <p:nvGrpSpPr>
        <p:cNvPr id="1" name=""/>
        <p:cNvGrpSpPr/>
        <p:nvPr/>
      </p:nvGrpSpPr>
      <p:grpSpPr>
        <a:xfrm>
          <a:off x="0" y="0"/>
          <a:ext cx="0" cy="0"/>
          <a:chOff x="0" y="0"/>
          <a:chExt cx="0" cy="0"/>
        </a:xfrm>
      </p:grpSpPr>
      <p:pic>
        <p:nvPicPr>
          <p:cNvPr id="4" name="Image 3" descr="Une image contenant texte&#10;&#10;Description générée automatiquement">
            <a:extLst>
              <a:ext uri="{FF2B5EF4-FFF2-40B4-BE49-F238E27FC236}">
                <a16:creationId xmlns:a16="http://schemas.microsoft.com/office/drawing/2014/main" xmlns="" id="{4A091127-28C1-482A-8B83-B74865908F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208960" cy="6858000"/>
          </a:xfrm>
          <a:prstGeom prst="rect">
            <a:avLst/>
          </a:prstGeom>
        </p:spPr>
      </p:pic>
    </p:spTree>
    <p:extLst>
      <p:ext uri="{BB962C8B-B14F-4D97-AF65-F5344CB8AC3E}">
        <p14:creationId xmlns:p14="http://schemas.microsoft.com/office/powerpoint/2010/main" val="2272539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Espace réservé de la date 1"/>
          <p:cNvSpPr txBox="1">
            <a:spLocks noGrp="1"/>
          </p:cNvSpPr>
          <p:nvPr>
            <p:ph type="dt" sz="half" idx="7"/>
          </p:nvPr>
        </p:nvSpPr>
        <p:spPr>
          <a:xfrm>
            <a:off x="838202" y="6356351"/>
            <a:ext cx="2743201" cy="365129"/>
          </a:xfrm>
          <a:prstGeom prst="rect">
            <a:avLst/>
          </a:prstGeom>
        </p:spPr>
        <p:txBody>
          <a:bodyPr/>
          <a:lstStyle>
            <a:lvl1pPr>
              <a:defRPr/>
            </a:lvl1pPr>
          </a:lstStyle>
          <a:p>
            <a:pPr lvl="0"/>
            <a:fld id="{CC747BF8-CA49-4167-9107-291979FF673C}" type="datetime1">
              <a:rPr lang="fr-FR"/>
              <a:pPr lvl="0"/>
              <a:t>08/09/2022</a:t>
            </a:fld>
            <a:endParaRPr lang="fr-FR" dirty="0"/>
          </a:p>
        </p:txBody>
      </p:sp>
      <p:sp>
        <p:nvSpPr>
          <p:cNvPr id="3" name="Espace réservé du pied de page 2"/>
          <p:cNvSpPr txBox="1">
            <a:spLocks noGrp="1"/>
          </p:cNvSpPr>
          <p:nvPr>
            <p:ph type="ftr" sz="quarter" idx="9"/>
          </p:nvPr>
        </p:nvSpPr>
        <p:spPr>
          <a:xfrm>
            <a:off x="4038603" y="6356351"/>
            <a:ext cx="4114800" cy="365129"/>
          </a:xfrm>
          <a:prstGeom prst="rect">
            <a:avLst/>
          </a:prstGeom>
        </p:spPr>
        <p:txBody>
          <a:bodyPr/>
          <a:lstStyle>
            <a:lvl1pPr>
              <a:defRPr/>
            </a:lvl1pPr>
          </a:lstStyle>
          <a:p>
            <a:pPr lvl="0"/>
            <a:endParaRPr lang="fr-FR" dirty="0"/>
          </a:p>
        </p:txBody>
      </p:sp>
      <p:sp>
        <p:nvSpPr>
          <p:cNvPr id="4" name="Espace réservé du numéro de diapositive 3"/>
          <p:cNvSpPr txBox="1">
            <a:spLocks noGrp="1"/>
          </p:cNvSpPr>
          <p:nvPr>
            <p:ph type="sldNum" sz="quarter" idx="8"/>
          </p:nvPr>
        </p:nvSpPr>
        <p:spPr>
          <a:xfrm>
            <a:off x="8610603" y="6356351"/>
            <a:ext cx="2743201" cy="365129"/>
          </a:xfrm>
          <a:prstGeom prst="rect">
            <a:avLst/>
          </a:prstGeom>
        </p:spPr>
        <p:txBody>
          <a:bodyPr/>
          <a:lstStyle>
            <a:lvl1pPr>
              <a:defRPr/>
            </a:lvl1pPr>
          </a:lstStyle>
          <a:p>
            <a:pPr lvl="0"/>
            <a:fld id="{85B986EA-E983-4297-B403-7E56A38AEF1D}" type="slidenum">
              <a:t>‹N°›</a:t>
            </a:fld>
            <a:endParaRPr lang="fr-FR" dirty="0"/>
          </a:p>
        </p:txBody>
      </p:sp>
    </p:spTree>
    <p:extLst>
      <p:ext uri="{BB962C8B-B14F-4D97-AF65-F5344CB8AC3E}">
        <p14:creationId xmlns:p14="http://schemas.microsoft.com/office/powerpoint/2010/main" val="3743133075"/>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xmlns="" id="{F45ACF57-C999-4584-AC18-6C97EC68A844}"/>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479" y="0"/>
            <a:ext cx="12207523" cy="6857193"/>
          </a:xfrm>
          <a:prstGeom prst="rect">
            <a:avLst/>
          </a:prstGeom>
        </p:spPr>
      </p:pic>
      <p:sp>
        <p:nvSpPr>
          <p:cNvPr id="2" name="Espace réservé du titre 1">
            <a:extLst>
              <a:ext uri="{FF2B5EF4-FFF2-40B4-BE49-F238E27FC236}">
                <a16:creationId xmlns:a16="http://schemas.microsoft.com/office/drawing/2014/main" xmlns="" id="{FFB34252-EA1B-422E-9CC2-F01727733709}"/>
              </a:ext>
            </a:extLst>
          </p:cNvPr>
          <p:cNvSpPr>
            <a:spLocks noGrp="1"/>
          </p:cNvSpPr>
          <p:nvPr>
            <p:ph type="title"/>
          </p:nvPr>
        </p:nvSpPr>
        <p:spPr>
          <a:xfrm>
            <a:off x="838200" y="1092820"/>
            <a:ext cx="10515600" cy="913781"/>
          </a:xfrm>
          <a:prstGeom prst="rect">
            <a:avLst/>
          </a:prstGeom>
        </p:spPr>
        <p:txBody>
          <a:bodyPr vert="horz" lIns="91440" tIns="45720" rIns="91440" bIns="45720" rtlCol="0" anchor="ctr">
            <a:normAutofit/>
          </a:bodyPr>
          <a:lstStyle/>
          <a:p>
            <a:r>
              <a:rPr lang="fr-FR" dirty="0"/>
              <a:t>Modifiez le style du titre</a:t>
            </a:r>
          </a:p>
        </p:txBody>
      </p:sp>
      <p:sp>
        <p:nvSpPr>
          <p:cNvPr id="3" name="Espace réservé du texte 2">
            <a:extLst>
              <a:ext uri="{FF2B5EF4-FFF2-40B4-BE49-F238E27FC236}">
                <a16:creationId xmlns:a16="http://schemas.microsoft.com/office/drawing/2014/main" xmlns="" id="{0BC04A4A-3553-412C-AB20-2EACB81EE0B4}"/>
              </a:ext>
            </a:extLst>
          </p:cNvPr>
          <p:cNvSpPr>
            <a:spLocks noGrp="1"/>
          </p:cNvSpPr>
          <p:nvPr>
            <p:ph type="body" idx="1"/>
          </p:nvPr>
        </p:nvSpPr>
        <p:spPr>
          <a:xfrm>
            <a:off x="838200" y="2141035"/>
            <a:ext cx="10515600" cy="4035928"/>
          </a:xfrm>
          <a:prstGeom prst="rect">
            <a:avLst/>
          </a:prstGeom>
        </p:spPr>
        <p:txBody>
          <a:bodyPr vert="horz" lIns="91440" tIns="45720" rIns="91440" bIns="45720" rtlCol="0">
            <a:normAutofit/>
          </a:bodyPr>
          <a:lstStyle/>
          <a:p>
            <a:pPr lvl="0"/>
            <a:r>
              <a:rPr lang="fr-FR" dirty="0"/>
              <a:t>Cliquez pour modifier les styles du texte du masque</a:t>
            </a:r>
          </a:p>
          <a:p>
            <a:pPr marL="685800" lvl="1" indent="-228600" algn="l" defTabSz="914400" rtl="0" eaLnBrk="1" latinLnBrk="0" hangingPunct="1">
              <a:lnSpc>
                <a:spcPct val="90000"/>
              </a:lnSpc>
              <a:spcBef>
                <a:spcPts val="500"/>
              </a:spcBef>
              <a:buFont typeface="Arial" panose="020B0604020202020204" pitchFamily="34" charset="0"/>
              <a:buChar char="•"/>
            </a:pPr>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353742136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4" r:id="rId3"/>
    <p:sldLayoutId id="2147483663" r:id="rId4"/>
    <p:sldLayoutId id="2147483665" r:id="rId5"/>
  </p:sldLayoutIdLst>
  <p:txStyles>
    <p:titleStyle>
      <a:lvl1pPr algn="l" defTabSz="914400" rtl="0" eaLnBrk="1" latinLnBrk="0" hangingPunct="1">
        <a:lnSpc>
          <a:spcPct val="90000"/>
        </a:lnSpc>
        <a:spcBef>
          <a:spcPct val="0"/>
        </a:spcBef>
        <a:buNone/>
        <a:defRPr lang="fr-FR" sz="2800" b="0" kern="1200" dirty="0">
          <a:solidFill>
            <a:srgbClr val="2F9BB7"/>
          </a:solidFill>
          <a:latin typeface="Arial" panose="020B0604020202020204" pitchFamily="34" charset="0"/>
          <a:ea typeface="+mn-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fr-FR" sz="2400" kern="1200" dirty="0">
          <a:solidFill>
            <a:srgbClr val="70B967"/>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lang="fr-FR" sz="2000" kern="1200" dirty="0">
          <a:solidFill>
            <a:srgbClr val="2F9BB7"/>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41.jpeg"/><Relationship Id="rId7" Type="http://schemas.openxmlformats.org/officeDocument/2006/relationships/image" Target="../media/image45.png"/><Relationship Id="rId2" Type="http://schemas.openxmlformats.org/officeDocument/2006/relationships/image" Target="../media/image40.png"/><Relationship Id="rId1" Type="http://schemas.openxmlformats.org/officeDocument/2006/relationships/slideLayout" Target="../slideLayouts/slideLayout5.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46.emf"/></Relationships>
</file>

<file path=ppt/slides/_rels/slide1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19.png"/><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19.png"/><Relationship Id="rId1" Type="http://schemas.openxmlformats.org/officeDocument/2006/relationships/slideLayout" Target="../slideLayouts/slideLayout3.xml"/><Relationship Id="rId5" Type="http://schemas.openxmlformats.org/officeDocument/2006/relationships/image" Target="../media/image48.jpg"/><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19.png"/><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9.png"/><Relationship Id="rId7" Type="http://schemas.openxmlformats.org/officeDocument/2006/relationships/image" Target="../media/image13.png"/><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image" Target="../media/image12.png"/><Relationship Id="rId11" Type="http://schemas.openxmlformats.org/officeDocument/2006/relationships/image" Target="../media/image49.emf"/><Relationship Id="rId5" Type="http://schemas.openxmlformats.org/officeDocument/2006/relationships/image" Target="../media/image11.png"/><Relationship Id="rId10" Type="http://schemas.openxmlformats.org/officeDocument/2006/relationships/package" Target="../embeddings/Microsoft_Excel_Worksheet1.xlsx"/><Relationship Id="rId4" Type="http://schemas.openxmlformats.org/officeDocument/2006/relationships/image" Target="../media/image10.png"/><Relationship Id="rId9" Type="http://schemas.openxmlformats.org/officeDocument/2006/relationships/image" Target="../media/image15.png"/></Relationships>
</file>

<file path=ppt/slides/_rels/slide1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19.png"/><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50.emf"/></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5.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jpeg"/><Relationship Id="rId4" Type="http://schemas.openxmlformats.org/officeDocument/2006/relationships/image" Target="../media/image12.png"/><Relationship Id="rId9"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png"/><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image" Target="../media/image23.png"/><Relationship Id="rId7" Type="http://schemas.openxmlformats.org/officeDocument/2006/relationships/image" Target="../media/image27.jpg"/><Relationship Id="rId2" Type="http://schemas.openxmlformats.org/officeDocument/2006/relationships/image" Target="../media/image22.png"/><Relationship Id="rId1" Type="http://schemas.openxmlformats.org/officeDocument/2006/relationships/slideLayout" Target="../slideLayouts/slideLayout5.xml"/><Relationship Id="rId6" Type="http://schemas.openxmlformats.org/officeDocument/2006/relationships/image" Target="../media/image26.jpg"/><Relationship Id="rId11" Type="http://schemas.openxmlformats.org/officeDocument/2006/relationships/image" Target="../media/image19.png"/><Relationship Id="rId5" Type="http://schemas.openxmlformats.org/officeDocument/2006/relationships/image" Target="../media/image25.jp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19.png"/><Relationship Id="rId1" Type="http://schemas.openxmlformats.org/officeDocument/2006/relationships/slideLayout" Target="../slideLayouts/slideLayout3.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5.xml"/><Relationship Id="rId6" Type="http://schemas.openxmlformats.org/officeDocument/2006/relationships/image" Target="../media/image19.png"/><Relationship Id="rId5" Type="http://schemas.openxmlformats.org/officeDocument/2006/relationships/image" Target="../media/image39.png"/><Relationship Id="rId4"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56103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88" y="4768226"/>
            <a:ext cx="2280556"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11444" y="1"/>
            <a:ext cx="2280556"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Imag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479815" y="3831097"/>
            <a:ext cx="3319897" cy="245315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7" name="Imag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8874423" y="1929381"/>
            <a:ext cx="3537893" cy="246490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8" name="Picture 2" descr="visuel flyer A5 cardi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90350" y="2485470"/>
            <a:ext cx="2234892" cy="335431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19" name="Picture 3" descr="visuel flyer A5 diabèt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50385" y="3397728"/>
            <a:ext cx="2442684" cy="312069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277642" y="2451924"/>
            <a:ext cx="3261603" cy="923330"/>
          </a:xfrm>
          <a:prstGeom prst="rect">
            <a:avLst/>
          </a:prstGeom>
          <a:noFill/>
        </p:spPr>
        <p:txBody>
          <a:bodyPr wrap="square" rtlCol="0">
            <a:spAutoFit/>
          </a:bodyPr>
          <a:lstStyle/>
          <a:p>
            <a:pPr algn="ctr"/>
            <a:r>
              <a:rPr lang="fr-FR" dirty="0" smtClean="0">
                <a:solidFill>
                  <a:srgbClr val="7030A0"/>
                </a:solidFill>
              </a:rPr>
              <a:t>Conçue et portée par les </a:t>
            </a:r>
            <a:r>
              <a:rPr lang="fr-FR" b="1" u="sng" dirty="0" smtClean="0">
                <a:solidFill>
                  <a:srgbClr val="7030A0"/>
                </a:solidFill>
              </a:rPr>
              <a:t>acteurs du soin</a:t>
            </a:r>
            <a:r>
              <a:rPr lang="fr-FR" u="sng" dirty="0" smtClean="0">
                <a:solidFill>
                  <a:srgbClr val="7030A0"/>
                </a:solidFill>
              </a:rPr>
              <a:t> </a:t>
            </a:r>
            <a:r>
              <a:rPr lang="fr-FR" dirty="0" smtClean="0">
                <a:solidFill>
                  <a:srgbClr val="7030A0"/>
                </a:solidFill>
              </a:rPr>
              <a:t>sur le territoire</a:t>
            </a:r>
          </a:p>
          <a:p>
            <a:pPr algn="ctr"/>
            <a:r>
              <a:rPr lang="fr-FR" dirty="0" smtClean="0">
                <a:solidFill>
                  <a:srgbClr val="7030A0"/>
                </a:solidFill>
              </a:rPr>
              <a:t>CPTS…</a:t>
            </a:r>
            <a:endParaRPr lang="fr-FR" dirty="0">
              <a:solidFill>
                <a:srgbClr val="7030A0"/>
              </a:solidFill>
            </a:endParaRPr>
          </a:p>
        </p:txBody>
      </p:sp>
      <p:sp>
        <p:nvSpPr>
          <p:cNvPr id="5" name="Rectangle 4"/>
          <p:cNvSpPr/>
          <p:nvPr/>
        </p:nvSpPr>
        <p:spPr>
          <a:xfrm>
            <a:off x="3545429" y="5932220"/>
            <a:ext cx="2617497" cy="646331"/>
          </a:xfrm>
          <a:prstGeom prst="rect">
            <a:avLst/>
          </a:prstGeom>
        </p:spPr>
        <p:txBody>
          <a:bodyPr wrap="square">
            <a:spAutoFit/>
          </a:bodyPr>
          <a:lstStyle/>
          <a:p>
            <a:pPr algn="ctr"/>
            <a:r>
              <a:rPr lang="fr-FR" b="1" dirty="0" smtClean="0">
                <a:solidFill>
                  <a:srgbClr val="7030A0"/>
                </a:solidFill>
              </a:rPr>
              <a:t>…Moderne avec l’auto diagnostic en ligne</a:t>
            </a:r>
            <a:endParaRPr lang="fr-FR" sz="2400" b="1" dirty="0">
              <a:solidFill>
                <a:srgbClr val="7030A0"/>
              </a:solidFill>
            </a:endParaRPr>
          </a:p>
        </p:txBody>
      </p:sp>
      <p:sp>
        <p:nvSpPr>
          <p:cNvPr id="10" name="Rectangle 9"/>
          <p:cNvSpPr/>
          <p:nvPr/>
        </p:nvSpPr>
        <p:spPr>
          <a:xfrm>
            <a:off x="6507121" y="1823403"/>
            <a:ext cx="2617497" cy="1323439"/>
          </a:xfrm>
          <a:prstGeom prst="rect">
            <a:avLst/>
          </a:prstGeom>
        </p:spPr>
        <p:txBody>
          <a:bodyPr wrap="square">
            <a:spAutoFit/>
          </a:bodyPr>
          <a:lstStyle/>
          <a:p>
            <a:pPr algn="ctr"/>
            <a:r>
              <a:rPr lang="fr-FR" sz="1600" dirty="0">
                <a:solidFill>
                  <a:srgbClr val="70B967"/>
                </a:solidFill>
                <a:latin typeface="Arial" panose="020B0604020202020204" pitchFamily="34" charset="0"/>
                <a:cs typeface="Arial" panose="020B0604020202020204" pitchFamily="34" charset="0"/>
              </a:rPr>
              <a:t>… Présentant deux avantages</a:t>
            </a:r>
          </a:p>
          <a:p>
            <a:pPr algn="ctr"/>
            <a:r>
              <a:rPr lang="fr-FR" sz="1600" b="1" u="sng" dirty="0">
                <a:solidFill>
                  <a:srgbClr val="70B967"/>
                </a:solidFill>
                <a:latin typeface="Arial" panose="020B0604020202020204" pitchFamily="34" charset="0"/>
                <a:cs typeface="Arial" panose="020B0604020202020204" pitchFamily="34" charset="0"/>
              </a:rPr>
              <a:t>1 – Une diffusion large, </a:t>
            </a:r>
            <a:r>
              <a:rPr lang="fr-FR" sz="1600" dirty="0">
                <a:solidFill>
                  <a:srgbClr val="70B967"/>
                </a:solidFill>
                <a:latin typeface="Arial" panose="020B0604020202020204" pitchFamily="34" charset="0"/>
                <a:cs typeface="Arial" panose="020B0604020202020204" pitchFamily="34" charset="0"/>
              </a:rPr>
              <a:t>notamment avec un relais sur les réseaux sociaux</a:t>
            </a:r>
          </a:p>
        </p:txBody>
      </p:sp>
      <p:sp>
        <p:nvSpPr>
          <p:cNvPr id="6" name="Rectangle 5"/>
          <p:cNvSpPr/>
          <p:nvPr/>
        </p:nvSpPr>
        <p:spPr>
          <a:xfrm>
            <a:off x="9085939" y="5194506"/>
            <a:ext cx="2958609" cy="1323439"/>
          </a:xfrm>
          <a:prstGeom prst="rect">
            <a:avLst/>
          </a:prstGeom>
        </p:spPr>
        <p:txBody>
          <a:bodyPr wrap="square">
            <a:spAutoFit/>
          </a:bodyPr>
          <a:lstStyle/>
          <a:p>
            <a:pPr algn="ctr"/>
            <a:r>
              <a:rPr lang="fr-FR" sz="1600" dirty="0">
                <a:solidFill>
                  <a:srgbClr val="70B967"/>
                </a:solidFill>
                <a:latin typeface="Arial" panose="020B0604020202020204" pitchFamily="34" charset="0"/>
                <a:cs typeface="Arial" panose="020B0604020202020204" pitchFamily="34" charset="0"/>
              </a:rPr>
              <a:t>2 – </a:t>
            </a:r>
            <a:r>
              <a:rPr lang="fr-FR" sz="1600" b="1" u="sng" dirty="0">
                <a:solidFill>
                  <a:srgbClr val="70B967"/>
                </a:solidFill>
                <a:latin typeface="Arial" panose="020B0604020202020204" pitchFamily="34" charset="0"/>
                <a:cs typeface="Arial" panose="020B0604020202020204" pitchFamily="34" charset="0"/>
              </a:rPr>
              <a:t>Une comptabilisation</a:t>
            </a:r>
            <a:r>
              <a:rPr lang="fr-FR" sz="1600" dirty="0">
                <a:solidFill>
                  <a:srgbClr val="70B967"/>
                </a:solidFill>
                <a:latin typeface="Arial" panose="020B0604020202020204" pitchFamily="34" charset="0"/>
                <a:cs typeface="Arial" panose="020B0604020202020204" pitchFamily="34" charset="0"/>
              </a:rPr>
              <a:t>, une mesure du nombre de connexions, dans le respect de la RGPD</a:t>
            </a:r>
          </a:p>
          <a:p>
            <a:pPr algn="ctr"/>
            <a:r>
              <a:rPr lang="fr-FR" sz="1600" dirty="0">
                <a:solidFill>
                  <a:srgbClr val="70B967"/>
                </a:solidFill>
                <a:latin typeface="Arial" panose="020B0604020202020204" pitchFamily="34" charset="0"/>
                <a:cs typeface="Arial" panose="020B0604020202020204" pitchFamily="34" charset="0"/>
              </a:rPr>
              <a:t>= </a:t>
            </a:r>
            <a:r>
              <a:rPr lang="fr-FR" sz="1600" b="1" u="sng" dirty="0">
                <a:solidFill>
                  <a:srgbClr val="70B967"/>
                </a:solidFill>
                <a:latin typeface="Arial" panose="020B0604020202020204" pitchFamily="34" charset="0"/>
                <a:cs typeface="Arial" panose="020B0604020202020204" pitchFamily="34" charset="0"/>
              </a:rPr>
              <a:t>un dispositif évaluable</a:t>
            </a:r>
          </a:p>
        </p:txBody>
      </p:sp>
      <p:pic>
        <p:nvPicPr>
          <p:cNvPr id="2050"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65498" y="5343518"/>
            <a:ext cx="358713" cy="281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634356" y="6049983"/>
            <a:ext cx="358713" cy="281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685842" y="1252318"/>
            <a:ext cx="8645922" cy="461665"/>
          </a:xfrm>
          <a:prstGeom prst="rect">
            <a:avLst/>
          </a:prstGeom>
        </p:spPr>
        <p:txBody>
          <a:bodyPr wrap="square">
            <a:spAutoFit/>
          </a:bodyPr>
          <a:lstStyle/>
          <a:p>
            <a:r>
              <a:rPr lang="fr-FR" sz="2400" b="1" dirty="0">
                <a:solidFill>
                  <a:srgbClr val="2F9BB7"/>
                </a:solidFill>
                <a:latin typeface="Arial" panose="020B0604020202020204" pitchFamily="34" charset="0"/>
                <a:cs typeface="Arial" panose="020B0604020202020204" pitchFamily="34" charset="0"/>
              </a:rPr>
              <a:t>Une campagne de sensibilisation grand public numérique</a:t>
            </a:r>
          </a:p>
        </p:txBody>
      </p:sp>
      <p:pic>
        <p:nvPicPr>
          <p:cNvPr id="20" name="Picture 3"/>
          <p:cNvPicPr>
            <a:picLocks noChangeAspect="1" noChangeArrowheads="1"/>
          </p:cNvPicPr>
          <p:nvPr/>
        </p:nvPicPr>
        <p:blipFill>
          <a:blip r:embed="rId8"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39769" y="1290387"/>
            <a:ext cx="332581" cy="431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48757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10" descr="C:\Users\CPTS\OneDrive\Documents\Documents Projet article 51\Logo_Resp_Pop_avec_la_pop.png"/>
          <p:cNvPicPr>
            <a:picLocks noChangeAspect="1" noChangeArrowheads="1"/>
          </p:cNvPicPr>
          <p:nvPr/>
        </p:nvPicPr>
        <p:blipFill>
          <a:blip r:embed="rId2">
            <a:extLst>
              <a:ext uri="{28A0092B-C50C-407E-A947-70E740481C1C}">
                <a14:useLocalDpi xmlns:a14="http://schemas.microsoft.com/office/drawing/2010/main" val="0"/>
              </a:ext>
            </a:extLst>
          </a:blip>
          <a:srcRect l="18694" t="39395" r="19453" b="17339"/>
          <a:stretch>
            <a:fillRect/>
          </a:stretch>
        </p:blipFill>
        <p:spPr bwMode="auto">
          <a:xfrm>
            <a:off x="8720939" y="5015380"/>
            <a:ext cx="3869643" cy="1842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Espace réservé du texte 2">
            <a:extLst>
              <a:ext uri="{FF2B5EF4-FFF2-40B4-BE49-F238E27FC236}">
                <a16:creationId xmlns:a16="http://schemas.microsoft.com/office/drawing/2014/main" xmlns="" id="{6BEEE42D-5404-4A5C-B4A6-3B4995AC7E1A}"/>
              </a:ext>
            </a:extLst>
          </p:cNvPr>
          <p:cNvSpPr>
            <a:spLocks noGrp="1"/>
          </p:cNvSpPr>
          <p:nvPr>
            <p:ph type="body" sz="quarter" idx="11"/>
          </p:nvPr>
        </p:nvSpPr>
        <p:spPr>
          <a:xfrm>
            <a:off x="858591" y="1230373"/>
            <a:ext cx="11201400" cy="654181"/>
          </a:xfrm>
        </p:spPr>
        <p:txBody>
          <a:bodyPr>
            <a:normAutofit/>
          </a:bodyPr>
          <a:lstStyle/>
          <a:p>
            <a:pPr marL="0"/>
            <a:r>
              <a:rPr lang="fr-FR" sz="2400" b="1" dirty="0"/>
              <a:t>Bilan des connexions le 05.09.2022 à partir du QR code scanné</a:t>
            </a:r>
          </a:p>
        </p:txBody>
      </p:sp>
      <p:pic>
        <p:nvPicPr>
          <p:cNvPr id="5" name="Picture 3"/>
          <p:cNvPicPr>
            <a:picLocks noChangeAspect="1" noChangeArrowheads="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39769" y="1290387"/>
            <a:ext cx="332581" cy="431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Espace réservé du contenu 1"/>
          <p:cNvSpPr>
            <a:spLocks noGrp="1"/>
          </p:cNvSpPr>
          <p:nvPr>
            <p:ph sz="quarter" idx="10"/>
          </p:nvPr>
        </p:nvSpPr>
        <p:spPr>
          <a:xfrm>
            <a:off x="222738" y="2108200"/>
            <a:ext cx="11664461" cy="4596998"/>
          </a:xfrm>
        </p:spPr>
        <p:txBody>
          <a:bodyPr/>
          <a:lstStyle/>
          <a:p>
            <a:endParaRPr lang="fr-FR" dirty="0"/>
          </a:p>
        </p:txBody>
      </p:sp>
      <p:pic>
        <p:nvPicPr>
          <p:cNvPr id="7" name="Image 6"/>
          <p:cNvPicPr/>
          <p:nvPr/>
        </p:nvPicPr>
        <p:blipFill>
          <a:blip r:embed="rId4">
            <a:extLst>
              <a:ext uri="{28A0092B-C50C-407E-A947-70E740481C1C}">
                <a14:useLocalDpi xmlns:a14="http://schemas.microsoft.com/office/drawing/2010/main" val="0"/>
              </a:ext>
            </a:extLst>
          </a:blip>
          <a:srcRect/>
          <a:stretch>
            <a:fillRect/>
          </a:stretch>
        </p:blipFill>
        <p:spPr bwMode="auto">
          <a:xfrm>
            <a:off x="281355" y="1910861"/>
            <a:ext cx="9026770" cy="4689231"/>
          </a:xfrm>
          <a:prstGeom prst="rect">
            <a:avLst/>
          </a:prstGeom>
          <a:noFill/>
          <a:ln>
            <a:noFill/>
          </a:ln>
        </p:spPr>
      </p:pic>
    </p:spTree>
    <p:extLst>
      <p:ext uri="{BB962C8B-B14F-4D97-AF65-F5344CB8AC3E}">
        <p14:creationId xmlns:p14="http://schemas.microsoft.com/office/powerpoint/2010/main" val="41430823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xmlns="" id="{424B58F7-AFF6-4866-8E7D-89FBA8EA22C9}"/>
              </a:ext>
            </a:extLst>
          </p:cNvPr>
          <p:cNvSpPr>
            <a:spLocks noGrp="1"/>
          </p:cNvSpPr>
          <p:nvPr>
            <p:ph sz="quarter" idx="10"/>
          </p:nvPr>
        </p:nvSpPr>
        <p:spPr>
          <a:xfrm>
            <a:off x="385079" y="1938564"/>
            <a:ext cx="11201400" cy="4717213"/>
          </a:xfrm>
        </p:spPr>
        <p:txBody>
          <a:bodyPr>
            <a:normAutofit fontScale="92500" lnSpcReduction="20000"/>
          </a:bodyPr>
          <a:lstStyle/>
          <a:p>
            <a:pPr marL="0" indent="0">
              <a:buNone/>
            </a:pPr>
            <a:r>
              <a:rPr lang="fr-FR" dirty="0" smtClean="0"/>
              <a:t>L’inclusion dans le parcours de soins peut se faire suite à :</a:t>
            </a:r>
            <a:endParaRPr lang="fr-FR" dirty="0"/>
          </a:p>
          <a:p>
            <a:pPr lvl="0"/>
            <a:r>
              <a:rPr lang="fr-FR" dirty="0"/>
              <a:t>Une connexion en ligne à </a:t>
            </a:r>
            <a:r>
              <a:rPr lang="fr-FR" dirty="0" smtClean="0"/>
              <a:t>l’autodiagnostic, </a:t>
            </a:r>
            <a:r>
              <a:rPr lang="fr-FR" i="1" dirty="0" smtClean="0"/>
              <a:t>via</a:t>
            </a:r>
            <a:r>
              <a:rPr lang="fr-FR" dirty="0" smtClean="0"/>
              <a:t> </a:t>
            </a:r>
            <a:r>
              <a:rPr lang="fr-FR" dirty="0"/>
              <a:t>le QR Code scanné (campagne d’affichage, flyer, ou distribution dans les boîtes aux lettres avec l’appui de la commune de Beauvoir sur Niort)</a:t>
            </a:r>
          </a:p>
          <a:p>
            <a:pPr lvl="0"/>
            <a:r>
              <a:rPr lang="fr-FR" dirty="0"/>
              <a:t>L’inclusion par un acteur de soin impliqué (médecin traitant, infirmière, pharmacien, sage-femme…)</a:t>
            </a:r>
          </a:p>
          <a:p>
            <a:pPr lvl="0"/>
            <a:r>
              <a:rPr lang="fr-FR" dirty="0"/>
              <a:t>Une hospitalisation de semaine en diabétologie</a:t>
            </a:r>
          </a:p>
          <a:p>
            <a:pPr lvl="0"/>
            <a:r>
              <a:rPr lang="fr-FR" dirty="0"/>
              <a:t>Une hospitalisation de jour en insuffisance cardiaque (à la suite notamment </a:t>
            </a:r>
            <a:endParaRPr lang="fr-FR" dirty="0" smtClean="0"/>
          </a:p>
          <a:p>
            <a:pPr marL="0" lvl="0" indent="0">
              <a:buNone/>
            </a:pPr>
            <a:r>
              <a:rPr lang="fr-FR" dirty="0" smtClean="0"/>
              <a:t>de </a:t>
            </a:r>
            <a:r>
              <a:rPr lang="fr-FR" dirty="0"/>
              <a:t>la fin d’une prise en charge par le dispositif PRADO)</a:t>
            </a:r>
          </a:p>
          <a:p>
            <a:pPr lvl="0"/>
            <a:r>
              <a:rPr lang="fr-FR" dirty="0"/>
              <a:t>Un stand de dépistage organisé par les infirmières de prévention </a:t>
            </a:r>
            <a:endParaRPr lang="fr-FR" dirty="0" smtClean="0"/>
          </a:p>
          <a:p>
            <a:pPr marL="0" lvl="0" indent="0">
              <a:buNone/>
            </a:pPr>
            <a:r>
              <a:rPr lang="fr-FR" dirty="0" smtClean="0"/>
              <a:t>et </a:t>
            </a:r>
            <a:r>
              <a:rPr lang="fr-FR" dirty="0"/>
              <a:t>de coordination de la CPTS (pharmacies d’officine, </a:t>
            </a:r>
            <a:endParaRPr lang="fr-FR" dirty="0" smtClean="0"/>
          </a:p>
          <a:p>
            <a:pPr marL="0" lvl="0" indent="0">
              <a:buNone/>
            </a:pPr>
            <a:r>
              <a:rPr lang="fr-FR" dirty="0" smtClean="0"/>
              <a:t>marché </a:t>
            </a:r>
            <a:r>
              <a:rPr lang="fr-FR" dirty="0"/>
              <a:t>local, établissement médicosocial, résidence sénior, </a:t>
            </a:r>
            <a:endParaRPr lang="fr-FR" dirty="0" smtClean="0"/>
          </a:p>
          <a:p>
            <a:pPr marL="0" lvl="0" indent="0">
              <a:buNone/>
            </a:pPr>
            <a:r>
              <a:rPr lang="fr-FR" dirty="0" smtClean="0"/>
              <a:t>association </a:t>
            </a:r>
            <a:r>
              <a:rPr lang="fr-FR" dirty="0"/>
              <a:t>caritative…)</a:t>
            </a:r>
          </a:p>
          <a:p>
            <a:endParaRPr lang="fr-FR" dirty="0"/>
          </a:p>
        </p:txBody>
      </p:sp>
      <p:sp>
        <p:nvSpPr>
          <p:cNvPr id="3" name="Espace réservé du texte 2">
            <a:extLst>
              <a:ext uri="{FF2B5EF4-FFF2-40B4-BE49-F238E27FC236}">
                <a16:creationId xmlns:a16="http://schemas.microsoft.com/office/drawing/2014/main" xmlns="" id="{6BEEE42D-5404-4A5C-B4A6-3B4995AC7E1A}"/>
              </a:ext>
            </a:extLst>
          </p:cNvPr>
          <p:cNvSpPr>
            <a:spLocks noGrp="1"/>
          </p:cNvSpPr>
          <p:nvPr>
            <p:ph type="body" sz="quarter" idx="11"/>
          </p:nvPr>
        </p:nvSpPr>
        <p:spPr>
          <a:xfrm>
            <a:off x="654491" y="1284383"/>
            <a:ext cx="11201400" cy="654181"/>
          </a:xfrm>
        </p:spPr>
        <p:txBody>
          <a:bodyPr>
            <a:normAutofit/>
          </a:bodyPr>
          <a:lstStyle/>
          <a:p>
            <a:pPr marL="0"/>
            <a:r>
              <a:rPr lang="fr-FR" sz="2400" b="1" dirty="0"/>
              <a:t>Les différents modes d’entrée dans la parcours patients ville - hôpital</a:t>
            </a:r>
          </a:p>
        </p:txBody>
      </p:sp>
      <p:pic>
        <p:nvPicPr>
          <p:cNvPr id="5" name="Picture 3"/>
          <p:cNvPicPr>
            <a:picLocks noChangeAspect="1" noChangeArrowheads="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39769" y="1290387"/>
            <a:ext cx="332581" cy="431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e 6">
            <a:extLst>
              <a:ext uri="{FF2B5EF4-FFF2-40B4-BE49-F238E27FC236}">
                <a16:creationId xmlns:a16="http://schemas.microsoft.com/office/drawing/2014/main" xmlns="" id="{08C4894F-6D56-406E-BD7B-E43C2457E4A2}"/>
              </a:ext>
            </a:extLst>
          </p:cNvPr>
          <p:cNvGrpSpPr/>
          <p:nvPr/>
        </p:nvGrpSpPr>
        <p:grpSpPr>
          <a:xfrm>
            <a:off x="9222684" y="4114224"/>
            <a:ext cx="2835694" cy="2413146"/>
            <a:chOff x="1874129" y="4483371"/>
            <a:chExt cx="1654099" cy="1655573"/>
          </a:xfrm>
        </p:grpSpPr>
        <p:sp>
          <p:nvSpPr>
            <p:cNvPr id="8" name="Ellipse 7">
              <a:extLst>
                <a:ext uri="{FF2B5EF4-FFF2-40B4-BE49-F238E27FC236}">
                  <a16:creationId xmlns:a16="http://schemas.microsoft.com/office/drawing/2014/main" xmlns="" id="{7A8B6594-2878-4DCA-827B-D8362893D848}"/>
                </a:ext>
              </a:extLst>
            </p:cNvPr>
            <p:cNvSpPr/>
            <p:nvPr/>
          </p:nvSpPr>
          <p:spPr>
            <a:xfrm>
              <a:off x="1997275" y="4733369"/>
              <a:ext cx="1359866" cy="1359866"/>
            </a:xfrm>
            <a:prstGeom prst="ellipse">
              <a:avLst/>
            </a:prstGeom>
            <a:noFill/>
            <a:ln>
              <a:solidFill>
                <a:srgbClr val="FF8D3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llipse 8">
              <a:extLst>
                <a:ext uri="{FF2B5EF4-FFF2-40B4-BE49-F238E27FC236}">
                  <a16:creationId xmlns:a16="http://schemas.microsoft.com/office/drawing/2014/main" xmlns="" id="{8F97D7D0-A646-44A2-9EE9-04946EB93F30}"/>
                </a:ext>
              </a:extLst>
            </p:cNvPr>
            <p:cNvSpPr/>
            <p:nvPr/>
          </p:nvSpPr>
          <p:spPr>
            <a:xfrm>
              <a:off x="2352160" y="5097685"/>
              <a:ext cx="661182" cy="661182"/>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Image 9">
              <a:extLst>
                <a:ext uri="{FF2B5EF4-FFF2-40B4-BE49-F238E27FC236}">
                  <a16:creationId xmlns:a16="http://schemas.microsoft.com/office/drawing/2014/main" xmlns="" id="{C54051D2-2ACB-45A6-8C38-E1FA117FB269}"/>
                </a:ext>
              </a:extLst>
            </p:cNvPr>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2433317" y="5135634"/>
              <a:ext cx="511816" cy="511816"/>
            </a:xfrm>
            <a:prstGeom prst="rect">
              <a:avLst/>
            </a:prstGeom>
          </p:spPr>
        </p:pic>
        <p:pic>
          <p:nvPicPr>
            <p:cNvPr id="11" name="Image 10">
              <a:extLst>
                <a:ext uri="{FF2B5EF4-FFF2-40B4-BE49-F238E27FC236}">
                  <a16:creationId xmlns:a16="http://schemas.microsoft.com/office/drawing/2014/main" xmlns="" id="{D6F120FC-1A18-4A6F-A09B-DC947C9C45BA}"/>
                </a:ext>
              </a:extLst>
            </p:cNvPr>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2089433" y="5695338"/>
              <a:ext cx="380736" cy="380736"/>
            </a:xfrm>
            <a:prstGeom prst="rect">
              <a:avLst/>
            </a:prstGeom>
          </p:spPr>
        </p:pic>
        <p:pic>
          <p:nvPicPr>
            <p:cNvPr id="12" name="Image 11">
              <a:extLst>
                <a:ext uri="{FF2B5EF4-FFF2-40B4-BE49-F238E27FC236}">
                  <a16:creationId xmlns:a16="http://schemas.microsoft.com/office/drawing/2014/main" xmlns="" id="{201FB4E0-CB1F-42B1-9F75-EAC998F84025}"/>
                </a:ext>
              </a:extLst>
            </p:cNvPr>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874129" y="5161334"/>
              <a:ext cx="356865" cy="356865"/>
            </a:xfrm>
            <a:prstGeom prst="rect">
              <a:avLst/>
            </a:prstGeom>
          </p:spPr>
        </p:pic>
        <p:pic>
          <p:nvPicPr>
            <p:cNvPr id="13" name="Image 12">
              <a:extLst>
                <a:ext uri="{FF2B5EF4-FFF2-40B4-BE49-F238E27FC236}">
                  <a16:creationId xmlns:a16="http://schemas.microsoft.com/office/drawing/2014/main" xmlns="" id="{C730FC53-5E95-43C9-B1E2-EF6B76DFC18A}"/>
                </a:ext>
              </a:extLst>
            </p:cNvPr>
            <p:cNvPicPr>
              <a:picLocks noChangeAspect="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2837980" y="5782079"/>
              <a:ext cx="356865" cy="356865"/>
            </a:xfrm>
            <a:prstGeom prst="rect">
              <a:avLst/>
            </a:prstGeom>
          </p:spPr>
        </p:pic>
        <p:pic>
          <p:nvPicPr>
            <p:cNvPr id="14" name="Image 13">
              <a:extLst>
                <a:ext uri="{FF2B5EF4-FFF2-40B4-BE49-F238E27FC236}">
                  <a16:creationId xmlns:a16="http://schemas.microsoft.com/office/drawing/2014/main" xmlns="" id="{5BFC00B2-4B43-49F7-8453-FCAD25EAFD71}"/>
                </a:ext>
              </a:extLst>
            </p:cNvPr>
            <p:cNvPicPr>
              <a:picLocks noChangeAspect="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2433317" y="4483371"/>
              <a:ext cx="461984" cy="499996"/>
            </a:xfrm>
            <a:prstGeom prst="rect">
              <a:avLst/>
            </a:prstGeom>
          </p:spPr>
        </p:pic>
        <p:pic>
          <p:nvPicPr>
            <p:cNvPr id="15" name="Image 14">
              <a:extLst>
                <a:ext uri="{FF2B5EF4-FFF2-40B4-BE49-F238E27FC236}">
                  <a16:creationId xmlns:a16="http://schemas.microsoft.com/office/drawing/2014/main" xmlns="" id="{07673E47-294A-4E9F-8425-DFBF50D8108D}"/>
                </a:ext>
              </a:extLst>
            </p:cNvPr>
            <p:cNvPicPr>
              <a:picLocks noChangeAspect="1"/>
            </p:cNvPicPr>
            <p:nvPr/>
          </p:nvPicPr>
          <p:blipFill>
            <a:blip r:embed="rId8"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3171363" y="5276323"/>
              <a:ext cx="356865" cy="356865"/>
            </a:xfrm>
            <a:prstGeom prst="rect">
              <a:avLst/>
            </a:prstGeom>
          </p:spPr>
        </p:pic>
      </p:grpSp>
    </p:spTree>
    <p:extLst>
      <p:ext uri="{BB962C8B-B14F-4D97-AF65-F5344CB8AC3E}">
        <p14:creationId xmlns:p14="http://schemas.microsoft.com/office/powerpoint/2010/main" val="30364921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xmlns="" id="{6BEEE42D-5404-4A5C-B4A6-3B4995AC7E1A}"/>
              </a:ext>
            </a:extLst>
          </p:cNvPr>
          <p:cNvSpPr>
            <a:spLocks noGrp="1"/>
          </p:cNvSpPr>
          <p:nvPr>
            <p:ph type="body" sz="quarter" idx="11"/>
          </p:nvPr>
        </p:nvSpPr>
        <p:spPr>
          <a:xfrm>
            <a:off x="801443" y="1382351"/>
            <a:ext cx="11201400" cy="527142"/>
          </a:xfrm>
        </p:spPr>
        <p:txBody>
          <a:bodyPr>
            <a:normAutofit/>
          </a:bodyPr>
          <a:lstStyle/>
          <a:p>
            <a:pPr marL="0"/>
            <a:r>
              <a:rPr lang="fr-FR" sz="2400" b="1" dirty="0"/>
              <a:t>Exemples de stands de dépistage, infirmières et associations d’usagers</a:t>
            </a:r>
          </a:p>
        </p:txBody>
      </p:sp>
      <p:pic>
        <p:nvPicPr>
          <p:cNvPr id="5" name="Picture 3"/>
          <p:cNvPicPr>
            <a:picLocks noChangeAspect="1" noChangeArrowheads="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89604" y="1430168"/>
            <a:ext cx="332581" cy="431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Espace réservé du contenu 5"/>
          <p:cNvPicPr>
            <a:picLocks noGrp="1" noChangeAspect="1"/>
          </p:cNvPicPr>
          <p:nvPr>
            <p:ph sz="quarter" idx="10"/>
          </p:nvPr>
        </p:nvPicPr>
        <p:blipFill>
          <a:blip r:embed="rId3" cstate="print">
            <a:extLst>
              <a:ext uri="{28A0092B-C50C-407E-A947-70E740481C1C}">
                <a14:useLocalDpi xmlns:a14="http://schemas.microsoft.com/office/drawing/2010/main" val="0"/>
              </a:ext>
            </a:extLst>
          </a:blip>
          <a:srcRect/>
          <a:stretch>
            <a:fillRect/>
          </a:stretch>
        </p:blipFill>
        <p:spPr bwMode="auto">
          <a:xfrm>
            <a:off x="655893" y="2421725"/>
            <a:ext cx="3212721" cy="3767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276492" y="2433170"/>
            <a:ext cx="3376246" cy="384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ZoneTexte 7"/>
          <p:cNvSpPr txBox="1"/>
          <p:nvPr/>
        </p:nvSpPr>
        <p:spPr>
          <a:xfrm>
            <a:off x="8303707" y="2060748"/>
            <a:ext cx="2865665" cy="369332"/>
          </a:xfrm>
          <a:prstGeom prst="rect">
            <a:avLst/>
          </a:prstGeom>
          <a:noFill/>
        </p:spPr>
        <p:txBody>
          <a:bodyPr wrap="square" rtlCol="0">
            <a:spAutoFit/>
          </a:bodyPr>
          <a:lstStyle/>
          <a:p>
            <a:r>
              <a:rPr lang="fr-FR" b="1" dirty="0" smtClean="0">
                <a:solidFill>
                  <a:schemeClr val="accent6"/>
                </a:solidFill>
              </a:rPr>
              <a:t>En pharmacie</a:t>
            </a:r>
            <a:endParaRPr lang="fr-FR" b="1" dirty="0">
              <a:solidFill>
                <a:schemeClr val="accent6"/>
              </a:solidFill>
            </a:endParaRPr>
          </a:p>
        </p:txBody>
      </p:sp>
      <p:sp>
        <p:nvSpPr>
          <p:cNvPr id="9" name="Rectangle 8"/>
          <p:cNvSpPr/>
          <p:nvPr/>
        </p:nvSpPr>
        <p:spPr>
          <a:xfrm>
            <a:off x="656290" y="2040667"/>
            <a:ext cx="3856674" cy="369332"/>
          </a:xfrm>
          <a:prstGeom prst="rect">
            <a:avLst/>
          </a:prstGeom>
        </p:spPr>
        <p:txBody>
          <a:bodyPr wrap="square">
            <a:spAutoFit/>
          </a:bodyPr>
          <a:lstStyle/>
          <a:p>
            <a:r>
              <a:rPr lang="fr-FR" b="1" dirty="0" smtClean="0">
                <a:solidFill>
                  <a:schemeClr val="accent6"/>
                </a:solidFill>
              </a:rPr>
              <a:t>Au marché local de </a:t>
            </a:r>
            <a:r>
              <a:rPr lang="fr-FR" b="1" dirty="0">
                <a:solidFill>
                  <a:schemeClr val="accent6"/>
                </a:solidFill>
              </a:rPr>
              <a:t>N</a:t>
            </a:r>
            <a:r>
              <a:rPr lang="fr-FR" b="1" dirty="0" smtClean="0">
                <a:solidFill>
                  <a:schemeClr val="accent6"/>
                </a:solidFill>
              </a:rPr>
              <a:t>iort</a:t>
            </a:r>
            <a:endParaRPr lang="fr-FR" b="1" dirty="0">
              <a:solidFill>
                <a:schemeClr val="accent6"/>
              </a:solidFill>
            </a:endParaRPr>
          </a:p>
        </p:txBody>
      </p:sp>
      <p:sp>
        <p:nvSpPr>
          <p:cNvPr id="10" name="ZoneTexte 9"/>
          <p:cNvSpPr txBox="1"/>
          <p:nvPr/>
        </p:nvSpPr>
        <p:spPr>
          <a:xfrm>
            <a:off x="4358263" y="2061892"/>
            <a:ext cx="2857292" cy="369332"/>
          </a:xfrm>
          <a:prstGeom prst="rect">
            <a:avLst/>
          </a:prstGeom>
          <a:noFill/>
        </p:spPr>
        <p:txBody>
          <a:bodyPr wrap="square" rtlCol="0">
            <a:spAutoFit/>
          </a:bodyPr>
          <a:lstStyle/>
          <a:p>
            <a:r>
              <a:rPr lang="fr-FR" b="1" dirty="0" smtClean="0">
                <a:solidFill>
                  <a:schemeClr val="accent6"/>
                </a:solidFill>
              </a:rPr>
              <a:t>Dans une résidence sénior </a:t>
            </a:r>
            <a:endParaRPr lang="fr-FR" b="1" dirty="0">
              <a:solidFill>
                <a:schemeClr val="accent6"/>
              </a:solidFill>
            </a:endParaRPr>
          </a:p>
        </p:txBody>
      </p:sp>
      <p:pic>
        <p:nvPicPr>
          <p:cNvPr id="2" name="Imag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4158330" y="2600933"/>
            <a:ext cx="3840170" cy="3481754"/>
          </a:xfrm>
          <a:prstGeom prst="rect">
            <a:avLst/>
          </a:prstGeom>
        </p:spPr>
      </p:pic>
    </p:spTree>
    <p:extLst>
      <p:ext uri="{BB962C8B-B14F-4D97-AF65-F5344CB8AC3E}">
        <p14:creationId xmlns:p14="http://schemas.microsoft.com/office/powerpoint/2010/main" val="3890097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xmlns="" id="{6BEEE42D-5404-4A5C-B4A6-3B4995AC7E1A}"/>
              </a:ext>
            </a:extLst>
          </p:cNvPr>
          <p:cNvSpPr>
            <a:spLocks noGrp="1"/>
          </p:cNvSpPr>
          <p:nvPr>
            <p:ph type="body" sz="quarter" idx="11"/>
          </p:nvPr>
        </p:nvSpPr>
        <p:spPr>
          <a:xfrm>
            <a:off x="801443" y="1382351"/>
            <a:ext cx="11201400" cy="753576"/>
          </a:xfrm>
        </p:spPr>
        <p:txBody>
          <a:bodyPr>
            <a:normAutofit/>
          </a:bodyPr>
          <a:lstStyle/>
          <a:p>
            <a:r>
              <a:rPr lang="fr-FR" sz="2400" b="1" dirty="0"/>
              <a:t>Le rôle privilégié des associations d’usagers</a:t>
            </a:r>
          </a:p>
        </p:txBody>
      </p:sp>
      <p:pic>
        <p:nvPicPr>
          <p:cNvPr id="5" name="Picture 3"/>
          <p:cNvPicPr>
            <a:picLocks noChangeAspect="1" noChangeArrowheads="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89604" y="1430168"/>
            <a:ext cx="332581" cy="431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Espace réservé du contenu 1"/>
          <p:cNvSpPr>
            <a:spLocks noGrp="1"/>
          </p:cNvSpPr>
          <p:nvPr>
            <p:ph sz="quarter" idx="10"/>
          </p:nvPr>
        </p:nvSpPr>
        <p:spPr>
          <a:xfrm>
            <a:off x="385079" y="2183744"/>
            <a:ext cx="11201400" cy="3399371"/>
          </a:xfrm>
        </p:spPr>
        <p:txBody>
          <a:bodyPr/>
          <a:lstStyle/>
          <a:p>
            <a:r>
              <a:rPr lang="fr-FR" dirty="0" smtClean="0"/>
              <a:t>L’Association Française des diabétiques et le Club Cœur et Santé </a:t>
            </a:r>
          </a:p>
          <a:p>
            <a:pPr marL="0" indent="0">
              <a:buNone/>
            </a:pPr>
            <a:r>
              <a:rPr lang="fr-FR" dirty="0" smtClean="0"/>
              <a:t>- Participation très active pendant les actions de dépistage</a:t>
            </a:r>
          </a:p>
          <a:p>
            <a:pPr>
              <a:buFontTx/>
              <a:buChar char="-"/>
            </a:pPr>
            <a:r>
              <a:rPr lang="fr-FR" dirty="0" smtClean="0"/>
              <a:t>Relais de l’information des professionnels de santé </a:t>
            </a:r>
          </a:p>
          <a:p>
            <a:pPr>
              <a:buFontTx/>
              <a:buChar char="-"/>
            </a:pPr>
            <a:r>
              <a:rPr lang="fr-FR" dirty="0" smtClean="0"/>
              <a:t>Ressources pour les patients du territoire </a:t>
            </a:r>
          </a:p>
          <a:p>
            <a:pPr>
              <a:buFontTx/>
              <a:buChar char="-"/>
            </a:pPr>
            <a:r>
              <a:rPr lang="fr-FR" dirty="0" smtClean="0"/>
              <a:t>Acteurs du terrain déjà identifiés auprès des différents partenaires (mairies, autres associations, </a:t>
            </a:r>
            <a:r>
              <a:rPr lang="fr-FR" dirty="0" err="1" smtClean="0"/>
              <a:t>etc</a:t>
            </a:r>
            <a:r>
              <a:rPr lang="fr-FR" dirty="0" smtClean="0"/>
              <a:t>)</a:t>
            </a:r>
          </a:p>
          <a:p>
            <a:pPr marL="0" indent="0">
              <a:buNone/>
            </a:pPr>
            <a:endParaRPr lang="fr-FR" dirty="0" smtClean="0"/>
          </a:p>
        </p:txBody>
      </p:sp>
    </p:spTree>
    <p:extLst>
      <p:ext uri="{BB962C8B-B14F-4D97-AF65-F5344CB8AC3E}">
        <p14:creationId xmlns:p14="http://schemas.microsoft.com/office/powerpoint/2010/main" val="37544997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xmlns="" id="{6BEEE42D-5404-4A5C-B4A6-3B4995AC7E1A}"/>
              </a:ext>
            </a:extLst>
          </p:cNvPr>
          <p:cNvSpPr>
            <a:spLocks noGrp="1"/>
          </p:cNvSpPr>
          <p:nvPr>
            <p:ph type="body" sz="quarter" idx="11"/>
          </p:nvPr>
        </p:nvSpPr>
        <p:spPr>
          <a:xfrm>
            <a:off x="801443" y="1382351"/>
            <a:ext cx="11201400" cy="753576"/>
          </a:xfrm>
        </p:spPr>
        <p:txBody>
          <a:bodyPr>
            <a:normAutofit/>
          </a:bodyPr>
          <a:lstStyle/>
          <a:p>
            <a:r>
              <a:rPr lang="fr-FR" sz="2400" b="1" dirty="0" smtClean="0"/>
              <a:t>Quel type de dépistage réalisé ?</a:t>
            </a:r>
            <a:endParaRPr lang="fr-FR" sz="2400" b="1" dirty="0"/>
          </a:p>
        </p:txBody>
      </p:sp>
      <p:pic>
        <p:nvPicPr>
          <p:cNvPr id="5" name="Picture 3"/>
          <p:cNvPicPr>
            <a:picLocks noChangeAspect="1" noChangeArrowheads="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89604" y="1430168"/>
            <a:ext cx="332581" cy="431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Espace réservé du contenu 1"/>
          <p:cNvSpPr>
            <a:spLocks noGrp="1"/>
          </p:cNvSpPr>
          <p:nvPr>
            <p:ph sz="quarter" idx="10"/>
          </p:nvPr>
        </p:nvSpPr>
        <p:spPr>
          <a:xfrm>
            <a:off x="576627" y="2037303"/>
            <a:ext cx="11201400" cy="4512965"/>
          </a:xfrm>
        </p:spPr>
        <p:txBody>
          <a:bodyPr>
            <a:normAutofit fontScale="92500" lnSpcReduction="20000"/>
          </a:bodyPr>
          <a:lstStyle/>
          <a:p>
            <a:r>
              <a:rPr lang="fr-FR" b="1" dirty="0" smtClean="0"/>
              <a:t>Diabète de type 2</a:t>
            </a:r>
          </a:p>
          <a:p>
            <a:pPr marL="0" indent="0">
              <a:buNone/>
            </a:pPr>
            <a:r>
              <a:rPr lang="fr-FR" dirty="0" smtClean="0"/>
              <a:t>- Personnes ne se sachant pas diabétiques, et qui présentent une glycémie capillaire hors norme</a:t>
            </a:r>
          </a:p>
          <a:p>
            <a:pPr>
              <a:buFontTx/>
              <a:buChar char="-"/>
            </a:pPr>
            <a:r>
              <a:rPr lang="fr-FR" dirty="0" smtClean="0"/>
              <a:t>Personnes déjà diagnostiquées diabétiques mais en rupture de soins (non observant par rapport aux traitements et/ou l’hygiène de vie)</a:t>
            </a:r>
          </a:p>
          <a:p>
            <a:pPr>
              <a:buFontTx/>
              <a:buChar char="-"/>
            </a:pPr>
            <a:r>
              <a:rPr lang="fr-FR" dirty="0" smtClean="0"/>
              <a:t>Personnes à risque, mais qui l’ignorent</a:t>
            </a:r>
          </a:p>
          <a:p>
            <a:pPr marL="0" indent="0">
              <a:buNone/>
            </a:pPr>
            <a:endParaRPr lang="fr-FR" dirty="0" smtClean="0"/>
          </a:p>
          <a:p>
            <a:r>
              <a:rPr lang="fr-FR" b="1" dirty="0" smtClean="0"/>
              <a:t>Insuffisance cardiaque</a:t>
            </a:r>
          </a:p>
          <a:p>
            <a:pPr>
              <a:buFontTx/>
              <a:buChar char="-"/>
            </a:pPr>
            <a:r>
              <a:rPr lang="fr-FR" dirty="0" smtClean="0"/>
              <a:t>Déjà atteints d’un problème cardiaque mais n’ont pas de connaissances </a:t>
            </a:r>
          </a:p>
          <a:p>
            <a:pPr>
              <a:buFontTx/>
              <a:buChar char="-"/>
            </a:pPr>
            <a:r>
              <a:rPr lang="fr-FR" dirty="0" smtClean="0"/>
              <a:t>À risque mais ne le savent pas</a:t>
            </a:r>
          </a:p>
          <a:p>
            <a:pPr>
              <a:buFontTx/>
              <a:buChar char="-"/>
            </a:pPr>
            <a:r>
              <a:rPr lang="fr-FR" dirty="0" smtClean="0"/>
              <a:t>Beaucoup de personnes dépistées hypertendues (connues ou non)</a:t>
            </a:r>
          </a:p>
          <a:p>
            <a:pPr>
              <a:buFontTx/>
              <a:buChar char="-"/>
            </a:pPr>
            <a:r>
              <a:rPr lang="fr-FR" dirty="0" smtClean="0"/>
              <a:t>Globalement, une méconnaissance importante sur cette pathologie et les signes de surveillance (fatigue, poids, œdèmes, essoufflement) </a:t>
            </a:r>
            <a:endParaRPr lang="fr-FR" dirty="0"/>
          </a:p>
        </p:txBody>
      </p:sp>
    </p:spTree>
    <p:extLst>
      <p:ext uri="{BB962C8B-B14F-4D97-AF65-F5344CB8AC3E}">
        <p14:creationId xmlns:p14="http://schemas.microsoft.com/office/powerpoint/2010/main" val="22191352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10" descr="C:\Users\CPTS\OneDrive\Documents\Documents Projet article 51\Logo_Resp_Pop_avec_la_pop.png"/>
          <p:cNvPicPr>
            <a:picLocks noChangeAspect="1" noChangeArrowheads="1"/>
          </p:cNvPicPr>
          <p:nvPr/>
        </p:nvPicPr>
        <p:blipFill>
          <a:blip r:embed="rId2">
            <a:extLst>
              <a:ext uri="{28A0092B-C50C-407E-A947-70E740481C1C}">
                <a14:useLocalDpi xmlns:a14="http://schemas.microsoft.com/office/drawing/2010/main" val="0"/>
              </a:ext>
            </a:extLst>
          </a:blip>
          <a:srcRect l="18694" t="39395" r="19453" b="17339"/>
          <a:stretch>
            <a:fillRect/>
          </a:stretch>
        </p:blipFill>
        <p:spPr bwMode="auto">
          <a:xfrm>
            <a:off x="8322357" y="5015380"/>
            <a:ext cx="3869643" cy="1842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ce réservé du contenu 1">
            <a:extLst>
              <a:ext uri="{FF2B5EF4-FFF2-40B4-BE49-F238E27FC236}">
                <a16:creationId xmlns:a16="http://schemas.microsoft.com/office/drawing/2014/main" xmlns="" id="{424B58F7-AFF6-4866-8E7D-89FBA8EA22C9}"/>
              </a:ext>
            </a:extLst>
          </p:cNvPr>
          <p:cNvSpPr>
            <a:spLocks noGrp="1"/>
          </p:cNvSpPr>
          <p:nvPr>
            <p:ph sz="quarter" idx="10"/>
          </p:nvPr>
        </p:nvSpPr>
        <p:spPr/>
        <p:txBody>
          <a:bodyPr/>
          <a:lstStyle/>
          <a:p>
            <a:r>
              <a:rPr lang="fr-FR" dirty="0"/>
              <a:t>A ce jour, </a:t>
            </a:r>
            <a:r>
              <a:rPr lang="fr-FR" sz="2800" dirty="0">
                <a:solidFill>
                  <a:srgbClr val="2F9BB7"/>
                </a:solidFill>
              </a:rPr>
              <a:t>306 </a:t>
            </a:r>
            <a:r>
              <a:rPr lang="fr-FR" dirty="0"/>
              <a:t>personnes ont été </a:t>
            </a:r>
            <a:r>
              <a:rPr lang="fr-FR" sz="2800" dirty="0">
                <a:solidFill>
                  <a:srgbClr val="2F9BB7"/>
                </a:solidFill>
              </a:rPr>
              <a:t>dépistées</a:t>
            </a:r>
            <a:r>
              <a:rPr lang="fr-FR" dirty="0"/>
              <a:t> par ces différents modes d’entrée. Parmi elles, </a:t>
            </a:r>
            <a:r>
              <a:rPr lang="fr-FR" sz="2800" dirty="0">
                <a:solidFill>
                  <a:srgbClr val="2F9BB7"/>
                </a:solidFill>
              </a:rPr>
              <a:t>11</a:t>
            </a:r>
            <a:r>
              <a:rPr lang="fr-FR" dirty="0" smtClean="0"/>
              <a:t> </a:t>
            </a:r>
            <a:r>
              <a:rPr lang="fr-FR" dirty="0"/>
              <a:t>présentaient une glycémie &gt; 2 g/ l, </a:t>
            </a:r>
            <a:r>
              <a:rPr lang="fr-FR" dirty="0" smtClean="0"/>
              <a:t>et </a:t>
            </a:r>
            <a:r>
              <a:rPr lang="fr-FR" sz="2800" dirty="0">
                <a:solidFill>
                  <a:srgbClr val="2F9BB7"/>
                </a:solidFill>
              </a:rPr>
              <a:t>18</a:t>
            </a:r>
            <a:r>
              <a:rPr lang="fr-FR" dirty="0"/>
              <a:t> une hypertension artérielle</a:t>
            </a:r>
            <a:r>
              <a:rPr lang="fr-FR" dirty="0" smtClean="0"/>
              <a:t>.</a:t>
            </a:r>
          </a:p>
          <a:p>
            <a:pPr marL="0" indent="0">
              <a:buNone/>
            </a:pPr>
            <a:endParaRPr lang="fr-FR" dirty="0" smtClean="0"/>
          </a:p>
          <a:p>
            <a:r>
              <a:rPr lang="fr-FR" smtClean="0"/>
              <a:t>Au </a:t>
            </a:r>
            <a:r>
              <a:rPr lang="fr-FR" smtClean="0"/>
              <a:t>05.09.2022</a:t>
            </a:r>
            <a:r>
              <a:rPr lang="fr-FR" dirty="0" smtClean="0"/>
              <a:t>, les </a:t>
            </a:r>
            <a:r>
              <a:rPr lang="fr-FR" dirty="0"/>
              <a:t>patients inclus dans un parcours ville -hôpital </a:t>
            </a:r>
            <a:r>
              <a:rPr lang="fr-FR" dirty="0" smtClean="0"/>
              <a:t>sont de </a:t>
            </a:r>
          </a:p>
          <a:p>
            <a:pPr>
              <a:buFont typeface="Wingdings" panose="05000000000000000000" pitchFamily="2" charset="2"/>
              <a:buChar char="q"/>
            </a:pPr>
            <a:r>
              <a:rPr lang="fr-FR" dirty="0"/>
              <a:t> </a:t>
            </a:r>
            <a:r>
              <a:rPr lang="fr-FR" sz="2800" dirty="0">
                <a:solidFill>
                  <a:srgbClr val="2F9BB7"/>
                </a:solidFill>
              </a:rPr>
              <a:t>64</a:t>
            </a:r>
            <a:r>
              <a:rPr lang="fr-FR" dirty="0" smtClean="0"/>
              <a:t> </a:t>
            </a:r>
            <a:r>
              <a:rPr lang="fr-FR" dirty="0"/>
              <a:t>pour le diabète de type </a:t>
            </a:r>
            <a:r>
              <a:rPr lang="fr-FR" dirty="0" smtClean="0"/>
              <a:t>2</a:t>
            </a:r>
            <a:endParaRPr lang="fr-FR" dirty="0"/>
          </a:p>
          <a:p>
            <a:pPr>
              <a:buFont typeface="Wingdings" panose="05000000000000000000" pitchFamily="2" charset="2"/>
              <a:buChar char="q"/>
            </a:pPr>
            <a:r>
              <a:rPr lang="fr-FR" dirty="0" smtClean="0"/>
              <a:t> </a:t>
            </a:r>
            <a:r>
              <a:rPr lang="fr-FR" sz="2800" dirty="0">
                <a:solidFill>
                  <a:srgbClr val="2F9BB7"/>
                </a:solidFill>
              </a:rPr>
              <a:t>36</a:t>
            </a:r>
            <a:r>
              <a:rPr lang="fr-FR" dirty="0" smtClean="0"/>
              <a:t> </a:t>
            </a:r>
            <a:r>
              <a:rPr lang="fr-FR" dirty="0"/>
              <a:t>pour l’insuffisance </a:t>
            </a:r>
            <a:r>
              <a:rPr lang="fr-FR" dirty="0" smtClean="0"/>
              <a:t>cardiaque</a:t>
            </a:r>
            <a:endParaRPr lang="fr-FR" dirty="0"/>
          </a:p>
        </p:txBody>
      </p:sp>
      <p:sp>
        <p:nvSpPr>
          <p:cNvPr id="3" name="Espace réservé du texte 2">
            <a:extLst>
              <a:ext uri="{FF2B5EF4-FFF2-40B4-BE49-F238E27FC236}">
                <a16:creationId xmlns:a16="http://schemas.microsoft.com/office/drawing/2014/main" xmlns="" id="{6BEEE42D-5404-4A5C-B4A6-3B4995AC7E1A}"/>
              </a:ext>
            </a:extLst>
          </p:cNvPr>
          <p:cNvSpPr>
            <a:spLocks noGrp="1"/>
          </p:cNvSpPr>
          <p:nvPr>
            <p:ph type="body" sz="quarter" idx="11"/>
          </p:nvPr>
        </p:nvSpPr>
        <p:spPr>
          <a:xfrm>
            <a:off x="801443" y="1292547"/>
            <a:ext cx="11201400" cy="654181"/>
          </a:xfrm>
        </p:spPr>
        <p:txBody>
          <a:bodyPr>
            <a:normAutofit/>
          </a:bodyPr>
          <a:lstStyle/>
          <a:p>
            <a:r>
              <a:rPr lang="fr-FR" sz="2400" b="1" dirty="0" smtClean="0"/>
              <a:t>Le nombre d’inclusions – </a:t>
            </a:r>
            <a:r>
              <a:rPr lang="fr-FR" sz="2400" b="1" dirty="0"/>
              <a:t>05.09.2022</a:t>
            </a:r>
          </a:p>
        </p:txBody>
      </p:sp>
      <p:pic>
        <p:nvPicPr>
          <p:cNvPr id="5" name="Picture 3"/>
          <p:cNvPicPr>
            <a:picLocks noChangeAspect="1" noChangeArrowheads="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39769" y="1290387"/>
            <a:ext cx="332581" cy="431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6216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xmlns="" id="{424B58F7-AFF6-4866-8E7D-89FBA8EA22C9}"/>
              </a:ext>
            </a:extLst>
          </p:cNvPr>
          <p:cNvSpPr>
            <a:spLocks noGrp="1"/>
          </p:cNvSpPr>
          <p:nvPr>
            <p:ph sz="quarter" idx="10"/>
          </p:nvPr>
        </p:nvSpPr>
        <p:spPr>
          <a:xfrm>
            <a:off x="278947" y="1820637"/>
            <a:ext cx="10931245" cy="4826348"/>
          </a:xfrm>
        </p:spPr>
        <p:txBody>
          <a:bodyPr>
            <a:normAutofit fontScale="77500" lnSpcReduction="20000"/>
          </a:bodyPr>
          <a:lstStyle/>
          <a:p>
            <a:r>
              <a:rPr lang="fr-FR" b="1" dirty="0"/>
              <a:t>P</a:t>
            </a:r>
            <a:r>
              <a:rPr lang="fr-FR" b="1" dirty="0" smtClean="0"/>
              <a:t>our qui ?</a:t>
            </a:r>
          </a:p>
          <a:p>
            <a:pPr marL="0" indent="0">
              <a:buNone/>
            </a:pPr>
            <a:r>
              <a:rPr lang="fr-FR" b="1" dirty="0" smtClean="0"/>
              <a:t>Pour tout </a:t>
            </a:r>
            <a:r>
              <a:rPr lang="fr-FR" b="1" dirty="0"/>
              <a:t>patient </a:t>
            </a:r>
            <a:r>
              <a:rPr lang="fr-FR" dirty="0"/>
              <a:t>nouvellement dépisté ou présentant des risques d’éloignement thérapeutique. </a:t>
            </a:r>
            <a:endParaRPr lang="fr-FR" dirty="0" smtClean="0"/>
          </a:p>
          <a:p>
            <a:pPr marL="0" indent="0">
              <a:buNone/>
            </a:pPr>
            <a:r>
              <a:rPr lang="fr-FR" dirty="0" smtClean="0"/>
              <a:t>Si </a:t>
            </a:r>
            <a:r>
              <a:rPr lang="fr-FR" dirty="0"/>
              <a:t>les personnes souhaitent être recontactées, le médecin traitant est informé. </a:t>
            </a:r>
            <a:endParaRPr lang="fr-FR" dirty="0" smtClean="0"/>
          </a:p>
          <a:p>
            <a:pPr marL="0" indent="0">
              <a:buNone/>
            </a:pPr>
            <a:r>
              <a:rPr lang="fr-FR" dirty="0" smtClean="0"/>
              <a:t>Pour </a:t>
            </a:r>
            <a:r>
              <a:rPr lang="fr-FR" dirty="0"/>
              <a:t>l’usager qui n’a pas de médecin </a:t>
            </a:r>
            <a:r>
              <a:rPr lang="fr-FR" dirty="0" smtClean="0"/>
              <a:t>traitant, une </a:t>
            </a:r>
            <a:r>
              <a:rPr lang="fr-FR" dirty="0"/>
              <a:t>autre mission de la CPTS recouvre la recherche d’un médecin traitant. La prise en charge est donc globale</a:t>
            </a:r>
            <a:r>
              <a:rPr lang="fr-FR" dirty="0" smtClean="0"/>
              <a:t>.</a:t>
            </a:r>
          </a:p>
          <a:p>
            <a:pPr marL="0" indent="0">
              <a:buNone/>
            </a:pPr>
            <a:r>
              <a:rPr lang="fr-FR" b="1" dirty="0" smtClean="0"/>
              <a:t>Tout professionnel de santé </a:t>
            </a:r>
            <a:r>
              <a:rPr lang="fr-FR" dirty="0" smtClean="0"/>
              <a:t>peut orienter un patient vers la cellule de coordination, qui peut l’assister dans sa progression au sein de son parcours.</a:t>
            </a:r>
          </a:p>
          <a:p>
            <a:pPr marL="0" indent="0">
              <a:buNone/>
            </a:pPr>
            <a:r>
              <a:rPr lang="fr-FR" dirty="0" smtClean="0"/>
              <a:t>La cellule de coordination développe des liens hebdomadaires avec l’HDJ insuffisance </a:t>
            </a:r>
          </a:p>
          <a:p>
            <a:pPr marL="0" indent="0">
              <a:buNone/>
            </a:pPr>
            <a:r>
              <a:rPr lang="fr-FR" dirty="0" smtClean="0"/>
              <a:t>cardiaque, et l’HDS de diabétologie.</a:t>
            </a:r>
          </a:p>
          <a:p>
            <a:pPr marL="0" indent="0">
              <a:buNone/>
            </a:pPr>
            <a:endParaRPr lang="fr-FR" sz="1700" dirty="0"/>
          </a:p>
          <a:p>
            <a:r>
              <a:rPr lang="fr-FR" b="1" dirty="0" smtClean="0"/>
              <a:t>Quel suivi proposé ?</a:t>
            </a:r>
            <a:endParaRPr lang="fr-FR" b="1" dirty="0"/>
          </a:p>
          <a:p>
            <a:pPr marL="0" lvl="0" indent="0">
              <a:buNone/>
            </a:pPr>
            <a:r>
              <a:rPr lang="fr-FR" dirty="0"/>
              <a:t>Dans le cas du </a:t>
            </a:r>
            <a:r>
              <a:rPr lang="fr-FR" b="1" dirty="0"/>
              <a:t>diabète</a:t>
            </a:r>
            <a:r>
              <a:rPr lang="fr-FR" dirty="0"/>
              <a:t>, c’est le plus souvent une demande </a:t>
            </a:r>
            <a:r>
              <a:rPr lang="fr-FR" dirty="0" smtClean="0"/>
              <a:t>d’informations sur </a:t>
            </a:r>
          </a:p>
          <a:p>
            <a:pPr marL="0" lvl="0" indent="0">
              <a:buNone/>
            </a:pPr>
            <a:r>
              <a:rPr lang="fr-FR" dirty="0" smtClean="0"/>
              <a:t>la </a:t>
            </a:r>
            <a:r>
              <a:rPr lang="fr-FR" dirty="0"/>
              <a:t>maladie, sur l’équilibre alimentaire, </a:t>
            </a:r>
            <a:r>
              <a:rPr lang="fr-FR" dirty="0" smtClean="0"/>
              <a:t>et </a:t>
            </a:r>
            <a:r>
              <a:rPr lang="fr-FR" dirty="0"/>
              <a:t>des conseils sur les démarches à accomplir.</a:t>
            </a:r>
          </a:p>
          <a:p>
            <a:pPr marL="0" lvl="0" indent="0">
              <a:buNone/>
            </a:pPr>
            <a:r>
              <a:rPr lang="fr-FR" dirty="0"/>
              <a:t>Dans le cas de </a:t>
            </a:r>
            <a:r>
              <a:rPr lang="fr-FR" b="1" dirty="0"/>
              <a:t>l’insuffisance cardiaque</a:t>
            </a:r>
            <a:r>
              <a:rPr lang="fr-FR" dirty="0"/>
              <a:t>, les patients cherchent </a:t>
            </a:r>
            <a:r>
              <a:rPr lang="fr-FR" dirty="0" smtClean="0"/>
              <a:t>à comprendre </a:t>
            </a:r>
          </a:p>
          <a:p>
            <a:pPr marL="0" lvl="0" indent="0">
              <a:buNone/>
            </a:pPr>
            <a:r>
              <a:rPr lang="fr-FR" dirty="0" smtClean="0"/>
              <a:t>les </a:t>
            </a:r>
            <a:r>
              <a:rPr lang="fr-FR" dirty="0"/>
              <a:t>causes de leur essoufflement, </a:t>
            </a:r>
            <a:r>
              <a:rPr lang="fr-FR" dirty="0" smtClean="0"/>
              <a:t> </a:t>
            </a:r>
            <a:r>
              <a:rPr lang="fr-FR" dirty="0"/>
              <a:t>à savoir </a:t>
            </a:r>
            <a:r>
              <a:rPr lang="fr-FR" dirty="0" smtClean="0"/>
              <a:t>comment </a:t>
            </a:r>
            <a:r>
              <a:rPr lang="fr-FR" dirty="0"/>
              <a:t>perdre du </a:t>
            </a:r>
            <a:r>
              <a:rPr lang="fr-FR" dirty="0" smtClean="0"/>
              <a:t>poids, connaître les signes de l’IC </a:t>
            </a:r>
            <a:endParaRPr lang="fr-FR" dirty="0"/>
          </a:p>
          <a:p>
            <a:endParaRPr lang="fr-FR" dirty="0"/>
          </a:p>
        </p:txBody>
      </p:sp>
      <p:sp>
        <p:nvSpPr>
          <p:cNvPr id="3" name="Espace réservé du texte 2">
            <a:extLst>
              <a:ext uri="{FF2B5EF4-FFF2-40B4-BE49-F238E27FC236}">
                <a16:creationId xmlns:a16="http://schemas.microsoft.com/office/drawing/2014/main" xmlns="" id="{6BEEE42D-5404-4A5C-B4A6-3B4995AC7E1A}"/>
              </a:ext>
            </a:extLst>
          </p:cNvPr>
          <p:cNvSpPr>
            <a:spLocks noGrp="1"/>
          </p:cNvSpPr>
          <p:nvPr>
            <p:ph type="body" sz="quarter" idx="11"/>
          </p:nvPr>
        </p:nvSpPr>
        <p:spPr>
          <a:xfrm>
            <a:off x="801443" y="1249635"/>
            <a:ext cx="11201400" cy="654181"/>
          </a:xfrm>
        </p:spPr>
        <p:txBody>
          <a:bodyPr>
            <a:normAutofit/>
          </a:bodyPr>
          <a:lstStyle/>
          <a:p>
            <a:r>
              <a:rPr lang="fr-FR" sz="2400" b="1" dirty="0"/>
              <a:t>Une prise en charge globale / Un suivi personnalisé</a:t>
            </a:r>
          </a:p>
        </p:txBody>
      </p:sp>
      <p:pic>
        <p:nvPicPr>
          <p:cNvPr id="5" name="Picture 3"/>
          <p:cNvPicPr>
            <a:picLocks noChangeAspect="1" noChangeArrowheads="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39769" y="1216911"/>
            <a:ext cx="332581" cy="431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Groupe 5">
            <a:extLst>
              <a:ext uri="{FF2B5EF4-FFF2-40B4-BE49-F238E27FC236}">
                <a16:creationId xmlns:a16="http://schemas.microsoft.com/office/drawing/2014/main" xmlns="" id="{08C4894F-6D56-406E-BD7B-E43C2457E4A2}"/>
              </a:ext>
            </a:extLst>
          </p:cNvPr>
          <p:cNvGrpSpPr/>
          <p:nvPr/>
        </p:nvGrpSpPr>
        <p:grpSpPr>
          <a:xfrm>
            <a:off x="9363808" y="3789484"/>
            <a:ext cx="2373923" cy="2049179"/>
            <a:chOff x="1874129" y="4551251"/>
            <a:chExt cx="1654099" cy="1587693"/>
          </a:xfrm>
        </p:grpSpPr>
        <p:sp>
          <p:nvSpPr>
            <p:cNvPr id="7" name="Ellipse 6">
              <a:extLst>
                <a:ext uri="{FF2B5EF4-FFF2-40B4-BE49-F238E27FC236}">
                  <a16:creationId xmlns:a16="http://schemas.microsoft.com/office/drawing/2014/main" xmlns="" id="{7A8B6594-2878-4DCA-827B-D8362893D848}"/>
                </a:ext>
              </a:extLst>
            </p:cNvPr>
            <p:cNvSpPr/>
            <p:nvPr/>
          </p:nvSpPr>
          <p:spPr>
            <a:xfrm>
              <a:off x="1997275" y="4733369"/>
              <a:ext cx="1359866" cy="1359866"/>
            </a:xfrm>
            <a:prstGeom prst="ellipse">
              <a:avLst/>
            </a:prstGeom>
            <a:noFill/>
            <a:ln>
              <a:solidFill>
                <a:srgbClr val="FF8D3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llipse 7">
              <a:extLst>
                <a:ext uri="{FF2B5EF4-FFF2-40B4-BE49-F238E27FC236}">
                  <a16:creationId xmlns:a16="http://schemas.microsoft.com/office/drawing/2014/main" xmlns="" id="{8F97D7D0-A646-44A2-9EE9-04946EB93F30}"/>
                </a:ext>
              </a:extLst>
            </p:cNvPr>
            <p:cNvSpPr/>
            <p:nvPr/>
          </p:nvSpPr>
          <p:spPr>
            <a:xfrm>
              <a:off x="2352160" y="5097685"/>
              <a:ext cx="661182" cy="661182"/>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Image 8">
              <a:extLst>
                <a:ext uri="{FF2B5EF4-FFF2-40B4-BE49-F238E27FC236}">
                  <a16:creationId xmlns:a16="http://schemas.microsoft.com/office/drawing/2014/main" xmlns="" id="{C54051D2-2ACB-45A6-8C38-E1FA117FB269}"/>
                </a:ext>
              </a:extLst>
            </p:cNvPr>
            <p:cNvPicPr>
              <a:picLocks noChangeAspect="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2433317" y="5135634"/>
              <a:ext cx="511816" cy="511816"/>
            </a:xfrm>
            <a:prstGeom prst="rect">
              <a:avLst/>
            </a:prstGeom>
          </p:spPr>
        </p:pic>
        <p:pic>
          <p:nvPicPr>
            <p:cNvPr id="10" name="Image 9">
              <a:extLst>
                <a:ext uri="{FF2B5EF4-FFF2-40B4-BE49-F238E27FC236}">
                  <a16:creationId xmlns:a16="http://schemas.microsoft.com/office/drawing/2014/main" xmlns="" id="{D6F120FC-1A18-4A6F-A09B-DC947C9C45BA}"/>
                </a:ext>
              </a:extLst>
            </p:cNvPr>
            <p:cNvPicPr>
              <a:picLocks noChangeAspect="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2089433" y="5695338"/>
              <a:ext cx="380736" cy="380736"/>
            </a:xfrm>
            <a:prstGeom prst="rect">
              <a:avLst/>
            </a:prstGeom>
          </p:spPr>
        </p:pic>
        <p:pic>
          <p:nvPicPr>
            <p:cNvPr id="11" name="Image 10">
              <a:extLst>
                <a:ext uri="{FF2B5EF4-FFF2-40B4-BE49-F238E27FC236}">
                  <a16:creationId xmlns:a16="http://schemas.microsoft.com/office/drawing/2014/main" xmlns="" id="{201FB4E0-CB1F-42B1-9F75-EAC998F84025}"/>
                </a:ext>
              </a:extLst>
            </p:cNvPr>
            <p:cNvPicPr>
              <a:picLocks noChangeAspect="1"/>
            </p:cNvPicPr>
            <p:nvPr/>
          </p:nvPicPr>
          <p:blipFill>
            <a:blip r:embed="rId5"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874129" y="5161334"/>
              <a:ext cx="356865" cy="356865"/>
            </a:xfrm>
            <a:prstGeom prst="rect">
              <a:avLst/>
            </a:prstGeom>
          </p:spPr>
        </p:pic>
        <p:pic>
          <p:nvPicPr>
            <p:cNvPr id="12" name="Image 11">
              <a:extLst>
                <a:ext uri="{FF2B5EF4-FFF2-40B4-BE49-F238E27FC236}">
                  <a16:creationId xmlns:a16="http://schemas.microsoft.com/office/drawing/2014/main" xmlns="" id="{C730FC53-5E95-43C9-B1E2-EF6B76DFC18A}"/>
                </a:ext>
              </a:extLst>
            </p:cNvPr>
            <p:cNvPicPr>
              <a:picLocks noChangeAspect="1"/>
            </p:cNvPicPr>
            <p:nvPr/>
          </p:nvPicPr>
          <p:blipFill>
            <a:blip r:embed="rId6"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2837980" y="5782079"/>
              <a:ext cx="356865" cy="356865"/>
            </a:xfrm>
            <a:prstGeom prst="rect">
              <a:avLst/>
            </a:prstGeom>
          </p:spPr>
        </p:pic>
        <p:pic>
          <p:nvPicPr>
            <p:cNvPr id="13" name="Image 12">
              <a:extLst>
                <a:ext uri="{FF2B5EF4-FFF2-40B4-BE49-F238E27FC236}">
                  <a16:creationId xmlns:a16="http://schemas.microsoft.com/office/drawing/2014/main" xmlns="" id="{5BFC00B2-4B43-49F7-8453-FCAD25EAFD71}"/>
                </a:ext>
              </a:extLst>
            </p:cNvPr>
            <p:cNvPicPr>
              <a:picLocks noChangeAspect="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2762115" y="4551251"/>
              <a:ext cx="570002" cy="616897"/>
            </a:xfrm>
            <a:prstGeom prst="rect">
              <a:avLst/>
            </a:prstGeom>
          </p:spPr>
        </p:pic>
        <p:pic>
          <p:nvPicPr>
            <p:cNvPr id="14" name="Image 13">
              <a:extLst>
                <a:ext uri="{FF2B5EF4-FFF2-40B4-BE49-F238E27FC236}">
                  <a16:creationId xmlns:a16="http://schemas.microsoft.com/office/drawing/2014/main" xmlns="" id="{07673E47-294A-4E9F-8425-DFBF50D8108D}"/>
                </a:ext>
              </a:extLst>
            </p:cNvPr>
            <p:cNvPicPr>
              <a:picLocks noChangeAspect="1"/>
            </p:cNvPicPr>
            <p:nvPr/>
          </p:nvPicPr>
          <p:blipFill>
            <a:blip r:embed="rId8"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3171363" y="5276323"/>
              <a:ext cx="356865" cy="356865"/>
            </a:xfrm>
            <a:prstGeom prst="rect">
              <a:avLst/>
            </a:prstGeom>
          </p:spPr>
        </p:pic>
      </p:grpSp>
    </p:spTree>
    <p:extLst>
      <p:ext uri="{BB962C8B-B14F-4D97-AF65-F5344CB8AC3E}">
        <p14:creationId xmlns:p14="http://schemas.microsoft.com/office/powerpoint/2010/main" val="36997865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xmlns="" id="{424B58F7-AFF6-4866-8E7D-89FBA8EA22C9}"/>
              </a:ext>
            </a:extLst>
          </p:cNvPr>
          <p:cNvSpPr>
            <a:spLocks noGrp="1"/>
          </p:cNvSpPr>
          <p:nvPr>
            <p:ph sz="quarter" idx="10"/>
          </p:nvPr>
        </p:nvSpPr>
        <p:spPr>
          <a:xfrm>
            <a:off x="589179" y="2173512"/>
            <a:ext cx="11201400" cy="4596998"/>
          </a:xfrm>
        </p:spPr>
        <p:txBody>
          <a:bodyPr>
            <a:normAutofit/>
          </a:bodyPr>
          <a:lstStyle/>
          <a:p>
            <a:pPr marL="0" indent="0">
              <a:buNone/>
            </a:pPr>
            <a:endParaRPr lang="fr-FR" b="1" dirty="0"/>
          </a:p>
          <a:p>
            <a:endParaRPr lang="fr-FR" dirty="0"/>
          </a:p>
        </p:txBody>
      </p:sp>
      <p:sp>
        <p:nvSpPr>
          <p:cNvPr id="3" name="Espace réservé du texte 2">
            <a:extLst>
              <a:ext uri="{FF2B5EF4-FFF2-40B4-BE49-F238E27FC236}">
                <a16:creationId xmlns:a16="http://schemas.microsoft.com/office/drawing/2014/main" xmlns="" id="{6BEEE42D-5404-4A5C-B4A6-3B4995AC7E1A}"/>
              </a:ext>
            </a:extLst>
          </p:cNvPr>
          <p:cNvSpPr>
            <a:spLocks noGrp="1"/>
          </p:cNvSpPr>
          <p:nvPr>
            <p:ph type="body" sz="quarter" idx="11"/>
          </p:nvPr>
        </p:nvSpPr>
        <p:spPr>
          <a:xfrm>
            <a:off x="801443" y="1418810"/>
            <a:ext cx="11201400" cy="654181"/>
          </a:xfrm>
        </p:spPr>
        <p:txBody>
          <a:bodyPr>
            <a:normAutofit/>
          </a:bodyPr>
          <a:lstStyle/>
          <a:p>
            <a:r>
              <a:rPr lang="fr-FR" sz="2400" b="1" dirty="0"/>
              <a:t>Focus sur la semaine du diabète du 23 septembre au 1er octobre 2022</a:t>
            </a:r>
          </a:p>
        </p:txBody>
      </p:sp>
      <p:pic>
        <p:nvPicPr>
          <p:cNvPr id="5" name="Picture 3"/>
          <p:cNvPicPr>
            <a:picLocks noChangeAspect="1" noChangeArrowheads="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94198" y="1447011"/>
            <a:ext cx="332581" cy="431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Groupe 5">
            <a:extLst>
              <a:ext uri="{FF2B5EF4-FFF2-40B4-BE49-F238E27FC236}">
                <a16:creationId xmlns:a16="http://schemas.microsoft.com/office/drawing/2014/main" xmlns="" id="{08C4894F-6D56-406E-BD7B-E43C2457E4A2}"/>
              </a:ext>
            </a:extLst>
          </p:cNvPr>
          <p:cNvGrpSpPr/>
          <p:nvPr/>
        </p:nvGrpSpPr>
        <p:grpSpPr>
          <a:xfrm>
            <a:off x="9491471" y="4471416"/>
            <a:ext cx="2374187" cy="2063725"/>
            <a:chOff x="1874129" y="4551251"/>
            <a:chExt cx="1654099" cy="1587693"/>
          </a:xfrm>
        </p:grpSpPr>
        <p:sp>
          <p:nvSpPr>
            <p:cNvPr id="7" name="Ellipse 6">
              <a:extLst>
                <a:ext uri="{FF2B5EF4-FFF2-40B4-BE49-F238E27FC236}">
                  <a16:creationId xmlns:a16="http://schemas.microsoft.com/office/drawing/2014/main" xmlns="" id="{7A8B6594-2878-4DCA-827B-D8362893D848}"/>
                </a:ext>
              </a:extLst>
            </p:cNvPr>
            <p:cNvSpPr/>
            <p:nvPr/>
          </p:nvSpPr>
          <p:spPr>
            <a:xfrm>
              <a:off x="1997275" y="4733369"/>
              <a:ext cx="1359866" cy="1359866"/>
            </a:xfrm>
            <a:prstGeom prst="ellipse">
              <a:avLst/>
            </a:prstGeom>
            <a:noFill/>
            <a:ln>
              <a:solidFill>
                <a:srgbClr val="FF8D3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llipse 7">
              <a:extLst>
                <a:ext uri="{FF2B5EF4-FFF2-40B4-BE49-F238E27FC236}">
                  <a16:creationId xmlns:a16="http://schemas.microsoft.com/office/drawing/2014/main" xmlns="" id="{8F97D7D0-A646-44A2-9EE9-04946EB93F30}"/>
                </a:ext>
              </a:extLst>
            </p:cNvPr>
            <p:cNvSpPr/>
            <p:nvPr/>
          </p:nvSpPr>
          <p:spPr>
            <a:xfrm>
              <a:off x="2352160" y="5097685"/>
              <a:ext cx="661182" cy="661182"/>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Image 8">
              <a:extLst>
                <a:ext uri="{FF2B5EF4-FFF2-40B4-BE49-F238E27FC236}">
                  <a16:creationId xmlns:a16="http://schemas.microsoft.com/office/drawing/2014/main" xmlns="" id="{C54051D2-2ACB-45A6-8C38-E1FA117FB269}"/>
                </a:ext>
              </a:extLst>
            </p:cNvPr>
            <p:cNvPicPr>
              <a:picLocks noChangeAspect="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2433317" y="5135634"/>
              <a:ext cx="511816" cy="511816"/>
            </a:xfrm>
            <a:prstGeom prst="rect">
              <a:avLst/>
            </a:prstGeom>
          </p:spPr>
        </p:pic>
        <p:pic>
          <p:nvPicPr>
            <p:cNvPr id="10" name="Image 9">
              <a:extLst>
                <a:ext uri="{FF2B5EF4-FFF2-40B4-BE49-F238E27FC236}">
                  <a16:creationId xmlns:a16="http://schemas.microsoft.com/office/drawing/2014/main" xmlns="" id="{D6F120FC-1A18-4A6F-A09B-DC947C9C45BA}"/>
                </a:ext>
              </a:extLst>
            </p:cNvPr>
            <p:cNvPicPr>
              <a:picLocks noChangeAspect="1"/>
            </p:cNvPicPr>
            <p:nvPr/>
          </p:nvPicPr>
          <p:blipFill>
            <a:blip r:embed="rId5"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2089433" y="5695338"/>
              <a:ext cx="380736" cy="380736"/>
            </a:xfrm>
            <a:prstGeom prst="rect">
              <a:avLst/>
            </a:prstGeom>
          </p:spPr>
        </p:pic>
        <p:pic>
          <p:nvPicPr>
            <p:cNvPr id="11" name="Image 10">
              <a:extLst>
                <a:ext uri="{FF2B5EF4-FFF2-40B4-BE49-F238E27FC236}">
                  <a16:creationId xmlns:a16="http://schemas.microsoft.com/office/drawing/2014/main" xmlns="" id="{201FB4E0-CB1F-42B1-9F75-EAC998F84025}"/>
                </a:ext>
              </a:extLst>
            </p:cNvPr>
            <p:cNvPicPr>
              <a:picLocks noChangeAspect="1"/>
            </p:cNvPicPr>
            <p:nvPr/>
          </p:nvPicPr>
          <p:blipFill>
            <a:blip r:embed="rId6"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874129" y="5161334"/>
              <a:ext cx="356865" cy="356865"/>
            </a:xfrm>
            <a:prstGeom prst="rect">
              <a:avLst/>
            </a:prstGeom>
          </p:spPr>
        </p:pic>
        <p:pic>
          <p:nvPicPr>
            <p:cNvPr id="12" name="Image 11">
              <a:extLst>
                <a:ext uri="{FF2B5EF4-FFF2-40B4-BE49-F238E27FC236}">
                  <a16:creationId xmlns:a16="http://schemas.microsoft.com/office/drawing/2014/main" xmlns="" id="{C730FC53-5E95-43C9-B1E2-EF6B76DFC18A}"/>
                </a:ext>
              </a:extLst>
            </p:cNvPr>
            <p:cNvPicPr>
              <a:picLocks noChangeAspect="1"/>
            </p:cNvPicPr>
            <p:nvPr/>
          </p:nvPicPr>
          <p:blipFill>
            <a:blip r:embed="rId7"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2837980" y="5782079"/>
              <a:ext cx="356865" cy="356865"/>
            </a:xfrm>
            <a:prstGeom prst="rect">
              <a:avLst/>
            </a:prstGeom>
          </p:spPr>
        </p:pic>
        <p:pic>
          <p:nvPicPr>
            <p:cNvPr id="13" name="Image 12">
              <a:extLst>
                <a:ext uri="{FF2B5EF4-FFF2-40B4-BE49-F238E27FC236}">
                  <a16:creationId xmlns:a16="http://schemas.microsoft.com/office/drawing/2014/main" xmlns="" id="{5BFC00B2-4B43-49F7-8453-FCAD25EAFD71}"/>
                </a:ext>
              </a:extLst>
            </p:cNvPr>
            <p:cNvPicPr>
              <a:picLocks noChangeAspect="1"/>
            </p:cNvPicPr>
            <p:nvPr/>
          </p:nvPicPr>
          <p:blipFill>
            <a:blip r:embed="rId8"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2762115" y="4551251"/>
              <a:ext cx="570002" cy="616897"/>
            </a:xfrm>
            <a:prstGeom prst="rect">
              <a:avLst/>
            </a:prstGeom>
          </p:spPr>
        </p:pic>
        <p:pic>
          <p:nvPicPr>
            <p:cNvPr id="14" name="Image 13">
              <a:extLst>
                <a:ext uri="{FF2B5EF4-FFF2-40B4-BE49-F238E27FC236}">
                  <a16:creationId xmlns:a16="http://schemas.microsoft.com/office/drawing/2014/main" xmlns="" id="{07673E47-294A-4E9F-8425-DFBF50D8108D}"/>
                </a:ext>
              </a:extLst>
            </p:cNvPr>
            <p:cNvPicPr>
              <a:picLocks noChangeAspect="1"/>
            </p:cNvPicPr>
            <p:nvPr/>
          </p:nvPicPr>
          <p:blipFill>
            <a:blip r:embed="rId9"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3171363" y="5276323"/>
              <a:ext cx="356865" cy="356865"/>
            </a:xfrm>
            <a:prstGeom prst="rect">
              <a:avLst/>
            </a:prstGeom>
          </p:spPr>
        </p:pic>
      </p:grpSp>
      <p:graphicFrame>
        <p:nvGraphicFramePr>
          <p:cNvPr id="4" name="Objet 3"/>
          <p:cNvGraphicFramePr>
            <a:graphicFrameLocks noChangeAspect="1"/>
          </p:cNvGraphicFramePr>
          <p:nvPr>
            <p:extLst>
              <p:ext uri="{D42A27DB-BD31-4B8C-83A1-F6EECF244321}">
                <p14:modId xmlns:p14="http://schemas.microsoft.com/office/powerpoint/2010/main" val="2360141695"/>
              </p:ext>
            </p:extLst>
          </p:nvPr>
        </p:nvGraphicFramePr>
        <p:xfrm>
          <a:off x="393700" y="2044700"/>
          <a:ext cx="10464800" cy="2968625"/>
        </p:xfrm>
        <a:graphic>
          <a:graphicData uri="http://schemas.openxmlformats.org/presentationml/2006/ole">
            <mc:AlternateContent xmlns:mc="http://schemas.openxmlformats.org/markup-compatibility/2006">
              <mc:Choice xmlns:v="urn:schemas-microsoft-com:vml" Requires="v">
                <p:oleObj spid="_x0000_s1066" name="Feuille de calcul" r:id="rId10" imgW="9763145" imgH="1095390" progId="Excel.Sheet.12">
                  <p:embed/>
                </p:oleObj>
              </mc:Choice>
              <mc:Fallback>
                <p:oleObj name="Feuille de calcul" r:id="rId10" imgW="9763145" imgH="1095390" progId="Excel.Sheet.12">
                  <p:embed/>
                  <p:pic>
                    <p:nvPicPr>
                      <p:cNvPr id="0" name=""/>
                      <p:cNvPicPr/>
                      <p:nvPr/>
                    </p:nvPicPr>
                    <p:blipFill>
                      <a:blip r:embed="rId11"/>
                      <a:stretch>
                        <a:fillRect/>
                      </a:stretch>
                    </p:blipFill>
                    <p:spPr>
                      <a:xfrm>
                        <a:off x="393700" y="2044700"/>
                        <a:ext cx="10464800" cy="2968625"/>
                      </a:xfrm>
                      <a:prstGeom prst="rect">
                        <a:avLst/>
                      </a:prstGeom>
                    </p:spPr>
                  </p:pic>
                </p:oleObj>
              </mc:Fallback>
            </mc:AlternateContent>
          </a:graphicData>
        </a:graphic>
      </p:graphicFrame>
    </p:spTree>
    <p:extLst>
      <p:ext uri="{BB962C8B-B14F-4D97-AF65-F5344CB8AC3E}">
        <p14:creationId xmlns:p14="http://schemas.microsoft.com/office/powerpoint/2010/main" val="25327530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xmlns="" id="{424B58F7-AFF6-4866-8E7D-89FBA8EA22C9}"/>
              </a:ext>
            </a:extLst>
          </p:cNvPr>
          <p:cNvSpPr>
            <a:spLocks noGrp="1"/>
          </p:cNvSpPr>
          <p:nvPr>
            <p:ph sz="quarter" idx="10"/>
          </p:nvPr>
        </p:nvSpPr>
        <p:spPr>
          <a:xfrm>
            <a:off x="589179" y="2173512"/>
            <a:ext cx="11201400" cy="4596998"/>
          </a:xfrm>
        </p:spPr>
        <p:txBody>
          <a:bodyPr>
            <a:normAutofit/>
          </a:bodyPr>
          <a:lstStyle/>
          <a:p>
            <a:pPr marL="0" indent="0">
              <a:buNone/>
            </a:pPr>
            <a:endParaRPr lang="fr-FR" b="1" dirty="0"/>
          </a:p>
          <a:p>
            <a:endParaRPr lang="fr-FR" dirty="0"/>
          </a:p>
        </p:txBody>
      </p:sp>
      <p:sp>
        <p:nvSpPr>
          <p:cNvPr id="3" name="Espace réservé du texte 2">
            <a:extLst>
              <a:ext uri="{FF2B5EF4-FFF2-40B4-BE49-F238E27FC236}">
                <a16:creationId xmlns:a16="http://schemas.microsoft.com/office/drawing/2014/main" xmlns="" id="{6BEEE42D-5404-4A5C-B4A6-3B4995AC7E1A}"/>
              </a:ext>
            </a:extLst>
          </p:cNvPr>
          <p:cNvSpPr>
            <a:spLocks noGrp="1"/>
          </p:cNvSpPr>
          <p:nvPr>
            <p:ph type="body" sz="quarter" idx="11"/>
          </p:nvPr>
        </p:nvSpPr>
        <p:spPr>
          <a:xfrm>
            <a:off x="801443" y="1360195"/>
            <a:ext cx="11201400" cy="654181"/>
          </a:xfrm>
        </p:spPr>
        <p:txBody>
          <a:bodyPr>
            <a:noAutofit/>
          </a:bodyPr>
          <a:lstStyle/>
          <a:p>
            <a:pPr>
              <a:lnSpc>
                <a:spcPct val="110000"/>
              </a:lnSpc>
            </a:pPr>
            <a:r>
              <a:rPr lang="fr-FR" sz="2400" b="1" dirty="0"/>
              <a:t>Programme d’actions – Septembre + </a:t>
            </a:r>
            <a:r>
              <a:rPr lang="fr-FR" sz="2400" b="1" dirty="0" smtClean="0"/>
              <a:t>Octobre</a:t>
            </a:r>
          </a:p>
          <a:p>
            <a:pPr>
              <a:lnSpc>
                <a:spcPct val="110000"/>
              </a:lnSpc>
            </a:pPr>
            <a:r>
              <a:rPr lang="fr-FR" sz="2400" b="1" dirty="0" smtClean="0"/>
              <a:t>Semaine </a:t>
            </a:r>
            <a:r>
              <a:rPr lang="fr-FR" sz="2400" b="1" dirty="0"/>
              <a:t>nationale du cœur du 19 au 29 septembre</a:t>
            </a:r>
          </a:p>
          <a:p>
            <a:pPr>
              <a:lnSpc>
                <a:spcPct val="110000"/>
              </a:lnSpc>
            </a:pPr>
            <a:endParaRPr lang="fr-FR" sz="2400" b="1" dirty="0"/>
          </a:p>
        </p:txBody>
      </p:sp>
      <p:pic>
        <p:nvPicPr>
          <p:cNvPr id="5" name="Picture 3"/>
          <p:cNvPicPr>
            <a:picLocks noChangeAspect="1" noChangeArrowheads="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94198" y="1447011"/>
            <a:ext cx="332581" cy="431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Groupe 5">
            <a:extLst>
              <a:ext uri="{FF2B5EF4-FFF2-40B4-BE49-F238E27FC236}">
                <a16:creationId xmlns:a16="http://schemas.microsoft.com/office/drawing/2014/main" xmlns="" id="{08C4894F-6D56-406E-BD7B-E43C2457E4A2}"/>
              </a:ext>
            </a:extLst>
          </p:cNvPr>
          <p:cNvGrpSpPr/>
          <p:nvPr/>
        </p:nvGrpSpPr>
        <p:grpSpPr>
          <a:xfrm>
            <a:off x="7979204" y="333197"/>
            <a:ext cx="2374187" cy="2063725"/>
            <a:chOff x="1874129" y="4551251"/>
            <a:chExt cx="1654099" cy="1587693"/>
          </a:xfrm>
        </p:grpSpPr>
        <p:sp>
          <p:nvSpPr>
            <p:cNvPr id="7" name="Ellipse 6">
              <a:extLst>
                <a:ext uri="{FF2B5EF4-FFF2-40B4-BE49-F238E27FC236}">
                  <a16:creationId xmlns:a16="http://schemas.microsoft.com/office/drawing/2014/main" xmlns="" id="{7A8B6594-2878-4DCA-827B-D8362893D848}"/>
                </a:ext>
              </a:extLst>
            </p:cNvPr>
            <p:cNvSpPr/>
            <p:nvPr/>
          </p:nvSpPr>
          <p:spPr>
            <a:xfrm>
              <a:off x="1997275" y="4733369"/>
              <a:ext cx="1359866" cy="1359866"/>
            </a:xfrm>
            <a:prstGeom prst="ellipse">
              <a:avLst/>
            </a:prstGeom>
            <a:noFill/>
            <a:ln>
              <a:solidFill>
                <a:srgbClr val="FF8D3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llipse 7">
              <a:extLst>
                <a:ext uri="{FF2B5EF4-FFF2-40B4-BE49-F238E27FC236}">
                  <a16:creationId xmlns:a16="http://schemas.microsoft.com/office/drawing/2014/main" xmlns="" id="{8F97D7D0-A646-44A2-9EE9-04946EB93F30}"/>
                </a:ext>
              </a:extLst>
            </p:cNvPr>
            <p:cNvSpPr/>
            <p:nvPr/>
          </p:nvSpPr>
          <p:spPr>
            <a:xfrm>
              <a:off x="2352160" y="5097685"/>
              <a:ext cx="661182" cy="661182"/>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Image 8">
              <a:extLst>
                <a:ext uri="{FF2B5EF4-FFF2-40B4-BE49-F238E27FC236}">
                  <a16:creationId xmlns:a16="http://schemas.microsoft.com/office/drawing/2014/main" xmlns="" id="{C54051D2-2ACB-45A6-8C38-E1FA117FB269}"/>
                </a:ext>
              </a:extLst>
            </p:cNvPr>
            <p:cNvPicPr>
              <a:picLocks noChangeAspect="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2433317" y="5135634"/>
              <a:ext cx="511816" cy="511816"/>
            </a:xfrm>
            <a:prstGeom prst="rect">
              <a:avLst/>
            </a:prstGeom>
          </p:spPr>
        </p:pic>
        <p:pic>
          <p:nvPicPr>
            <p:cNvPr id="10" name="Image 9">
              <a:extLst>
                <a:ext uri="{FF2B5EF4-FFF2-40B4-BE49-F238E27FC236}">
                  <a16:creationId xmlns:a16="http://schemas.microsoft.com/office/drawing/2014/main" xmlns="" id="{D6F120FC-1A18-4A6F-A09B-DC947C9C45BA}"/>
                </a:ext>
              </a:extLst>
            </p:cNvPr>
            <p:cNvPicPr>
              <a:picLocks noChangeAspect="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2089433" y="5695338"/>
              <a:ext cx="380736" cy="380736"/>
            </a:xfrm>
            <a:prstGeom prst="rect">
              <a:avLst/>
            </a:prstGeom>
          </p:spPr>
        </p:pic>
        <p:pic>
          <p:nvPicPr>
            <p:cNvPr id="11" name="Image 10">
              <a:extLst>
                <a:ext uri="{FF2B5EF4-FFF2-40B4-BE49-F238E27FC236}">
                  <a16:creationId xmlns:a16="http://schemas.microsoft.com/office/drawing/2014/main" xmlns="" id="{201FB4E0-CB1F-42B1-9F75-EAC998F84025}"/>
                </a:ext>
              </a:extLst>
            </p:cNvPr>
            <p:cNvPicPr>
              <a:picLocks noChangeAspect="1"/>
            </p:cNvPicPr>
            <p:nvPr/>
          </p:nvPicPr>
          <p:blipFill>
            <a:blip r:embed="rId5"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874129" y="5161334"/>
              <a:ext cx="356865" cy="356865"/>
            </a:xfrm>
            <a:prstGeom prst="rect">
              <a:avLst/>
            </a:prstGeom>
          </p:spPr>
        </p:pic>
        <p:pic>
          <p:nvPicPr>
            <p:cNvPr id="12" name="Image 11">
              <a:extLst>
                <a:ext uri="{FF2B5EF4-FFF2-40B4-BE49-F238E27FC236}">
                  <a16:creationId xmlns:a16="http://schemas.microsoft.com/office/drawing/2014/main" xmlns="" id="{C730FC53-5E95-43C9-B1E2-EF6B76DFC18A}"/>
                </a:ext>
              </a:extLst>
            </p:cNvPr>
            <p:cNvPicPr>
              <a:picLocks noChangeAspect="1"/>
            </p:cNvPicPr>
            <p:nvPr/>
          </p:nvPicPr>
          <p:blipFill>
            <a:blip r:embed="rId6"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2837980" y="5782079"/>
              <a:ext cx="356865" cy="356865"/>
            </a:xfrm>
            <a:prstGeom prst="rect">
              <a:avLst/>
            </a:prstGeom>
          </p:spPr>
        </p:pic>
        <p:pic>
          <p:nvPicPr>
            <p:cNvPr id="13" name="Image 12">
              <a:extLst>
                <a:ext uri="{FF2B5EF4-FFF2-40B4-BE49-F238E27FC236}">
                  <a16:creationId xmlns:a16="http://schemas.microsoft.com/office/drawing/2014/main" xmlns="" id="{5BFC00B2-4B43-49F7-8453-FCAD25EAFD71}"/>
                </a:ext>
              </a:extLst>
            </p:cNvPr>
            <p:cNvPicPr>
              <a:picLocks noChangeAspect="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2762115" y="4551251"/>
              <a:ext cx="570002" cy="616897"/>
            </a:xfrm>
            <a:prstGeom prst="rect">
              <a:avLst/>
            </a:prstGeom>
          </p:spPr>
        </p:pic>
        <p:pic>
          <p:nvPicPr>
            <p:cNvPr id="14" name="Image 13">
              <a:extLst>
                <a:ext uri="{FF2B5EF4-FFF2-40B4-BE49-F238E27FC236}">
                  <a16:creationId xmlns:a16="http://schemas.microsoft.com/office/drawing/2014/main" xmlns="" id="{07673E47-294A-4E9F-8425-DFBF50D8108D}"/>
                </a:ext>
              </a:extLst>
            </p:cNvPr>
            <p:cNvPicPr>
              <a:picLocks noChangeAspect="1"/>
            </p:cNvPicPr>
            <p:nvPr/>
          </p:nvPicPr>
          <p:blipFill>
            <a:blip r:embed="rId8"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3171363" y="5276323"/>
              <a:ext cx="356865" cy="356865"/>
            </a:xfrm>
            <a:prstGeom prst="rect">
              <a:avLst/>
            </a:prstGeom>
          </p:spPr>
        </p:pic>
      </p:grpSp>
      <p:pic>
        <p:nvPicPr>
          <p:cNvPr id="2050"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4462" y="2432091"/>
            <a:ext cx="11699630" cy="41797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19830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764486" y="5433564"/>
            <a:ext cx="2427514" cy="1134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 6"/>
          <p:cNvPicPr>
            <a:picLocks noChangeAspect="1"/>
          </p:cNvPicPr>
          <p:nvPr/>
        </p:nvPicPr>
        <p:blipFill>
          <a:blip r:embed="rId3">
            <a:extLst>
              <a:ext uri="{28A0092B-C50C-407E-A947-70E740481C1C}">
                <a14:useLocalDpi xmlns:a14="http://schemas.microsoft.com/office/drawing/2010/main" val="0"/>
              </a:ext>
            </a:extLst>
          </a:blip>
          <a:srcRect l="33145" t="41290" r="41048" b="40501"/>
          <a:stretch>
            <a:fillRect/>
          </a:stretch>
        </p:blipFill>
        <p:spPr bwMode="auto">
          <a:xfrm>
            <a:off x="4397094" y="5404680"/>
            <a:ext cx="2457450" cy="1249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ce réservé du texte 1">
            <a:extLst>
              <a:ext uri="{FF2B5EF4-FFF2-40B4-BE49-F238E27FC236}">
                <a16:creationId xmlns:a16="http://schemas.microsoft.com/office/drawing/2014/main" xmlns="" id="{FDF2E110-29AF-47C1-BF70-D1912C63ABA9}"/>
              </a:ext>
            </a:extLst>
          </p:cNvPr>
          <p:cNvSpPr>
            <a:spLocks noGrp="1"/>
          </p:cNvSpPr>
          <p:nvPr>
            <p:ph type="body" sz="quarter" idx="10"/>
          </p:nvPr>
        </p:nvSpPr>
        <p:spPr>
          <a:xfrm>
            <a:off x="3118338" y="1177760"/>
            <a:ext cx="8452339" cy="2596242"/>
          </a:xfrm>
        </p:spPr>
        <p:txBody>
          <a:bodyPr>
            <a:normAutofit lnSpcReduction="10000"/>
          </a:bodyPr>
          <a:lstStyle/>
          <a:p>
            <a:r>
              <a:rPr lang="fr-FR" sz="2800" dirty="0"/>
              <a:t>Karine MORIN, </a:t>
            </a:r>
            <a:r>
              <a:rPr lang="fr-FR" sz="2800" dirty="0" smtClean="0"/>
              <a:t>Directrice </a:t>
            </a:r>
            <a:r>
              <a:rPr lang="fr-FR" sz="2800" dirty="0"/>
              <a:t>adjointe aux affaires médicales et générales, CH Niort</a:t>
            </a:r>
          </a:p>
          <a:p>
            <a:r>
              <a:rPr lang="fr-FR" sz="2800" dirty="0" smtClean="0"/>
              <a:t>Christine </a:t>
            </a:r>
            <a:r>
              <a:rPr lang="fr-FR" sz="2800" dirty="0"/>
              <a:t>RENOUX, </a:t>
            </a:r>
            <a:r>
              <a:rPr lang="fr-FR" sz="2800" dirty="0" smtClean="0"/>
              <a:t>Infirmière </a:t>
            </a:r>
            <a:r>
              <a:rPr lang="fr-FR" sz="2800" dirty="0"/>
              <a:t>de prévention et d’orientation, CPTS du </a:t>
            </a:r>
            <a:r>
              <a:rPr lang="fr-FR" sz="2800" dirty="0" smtClean="0"/>
              <a:t>Niortais </a:t>
            </a:r>
          </a:p>
          <a:p>
            <a:r>
              <a:rPr lang="fr-FR" sz="2800" dirty="0" smtClean="0"/>
              <a:t>Nathalie </a:t>
            </a:r>
            <a:r>
              <a:rPr lang="fr-FR" sz="2800" dirty="0"/>
              <a:t>ROCARD, </a:t>
            </a:r>
            <a:r>
              <a:rPr lang="fr-FR" sz="2800" dirty="0" smtClean="0"/>
              <a:t>Infirmière </a:t>
            </a:r>
            <a:r>
              <a:rPr lang="fr-FR" sz="2800" dirty="0"/>
              <a:t>de prévention et d’orientation, CPTS du </a:t>
            </a:r>
            <a:r>
              <a:rPr lang="fr-FR" sz="2800" dirty="0" smtClean="0"/>
              <a:t>Niortais </a:t>
            </a:r>
            <a:endParaRPr lang="fr-FR" sz="2800" i="1" dirty="0">
              <a:solidFill>
                <a:srgbClr val="322A7F"/>
              </a:solidFill>
            </a:endParaRPr>
          </a:p>
          <a:p>
            <a:endParaRPr lang="fr-FR" dirty="0"/>
          </a:p>
        </p:txBody>
      </p:sp>
      <p:sp>
        <p:nvSpPr>
          <p:cNvPr id="3" name="Espace réservé du texte 2">
            <a:extLst>
              <a:ext uri="{FF2B5EF4-FFF2-40B4-BE49-F238E27FC236}">
                <a16:creationId xmlns:a16="http://schemas.microsoft.com/office/drawing/2014/main" xmlns="" id="{6DBD5EC8-0539-4056-AC16-7E555AB57903}"/>
              </a:ext>
            </a:extLst>
          </p:cNvPr>
          <p:cNvSpPr>
            <a:spLocks noGrp="1"/>
          </p:cNvSpPr>
          <p:nvPr>
            <p:ph type="body" sz="quarter" idx="11"/>
          </p:nvPr>
        </p:nvSpPr>
        <p:spPr>
          <a:xfrm>
            <a:off x="3670269" y="3753909"/>
            <a:ext cx="8615516" cy="1787978"/>
          </a:xfrm>
        </p:spPr>
        <p:txBody>
          <a:bodyPr anchor="ctr">
            <a:normAutofit fontScale="77500" lnSpcReduction="20000"/>
          </a:bodyPr>
          <a:lstStyle/>
          <a:p>
            <a:r>
              <a:rPr lang="fr-FR" sz="3200" b="1" dirty="0" smtClean="0"/>
              <a:t>   La responsabilité populationnelle : RETEX sur l’optimisation du parcours de soins ville – hôpital dans le Niortais </a:t>
            </a:r>
            <a:r>
              <a:rPr lang="fr-FR" sz="3200" dirty="0" smtClean="0"/>
              <a:t>dans le cadre d’une expérimentation, pour des patients à risque ou atteints </a:t>
            </a:r>
            <a:r>
              <a:rPr lang="fr-FR" sz="3200" b="1" dirty="0" smtClean="0"/>
              <a:t>de diabète de type 2 et d’insuffisance cardiaque</a:t>
            </a:r>
            <a:endParaRPr lang="fr-FR" sz="3200" b="1" dirty="0"/>
          </a:p>
        </p:txBody>
      </p:sp>
      <p:pic>
        <p:nvPicPr>
          <p:cNvPr id="6"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69446" y="5381234"/>
            <a:ext cx="1453243" cy="1347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 10" descr="C:\Users\CPTS\OneDrive\Documents\Documents Projet article 51\Logo_Resp_Pop_avec_la_pop.png"/>
          <p:cNvPicPr>
            <a:picLocks noChangeAspect="1" noChangeArrowheads="1"/>
          </p:cNvPicPr>
          <p:nvPr/>
        </p:nvPicPr>
        <p:blipFill>
          <a:blip r:embed="rId5">
            <a:extLst>
              <a:ext uri="{28A0092B-C50C-407E-A947-70E740481C1C}">
                <a14:useLocalDpi xmlns:a14="http://schemas.microsoft.com/office/drawing/2010/main" val="0"/>
              </a:ext>
            </a:extLst>
          </a:blip>
          <a:srcRect l="18694" t="39395" r="19453" b="17339"/>
          <a:stretch>
            <a:fillRect/>
          </a:stretch>
        </p:blipFill>
        <p:spPr bwMode="auto">
          <a:xfrm>
            <a:off x="6900702" y="5492473"/>
            <a:ext cx="2808519" cy="1124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Communiqués – FHF HD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7299" y="5381235"/>
            <a:ext cx="1810512" cy="1347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84200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98859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lèche : chevron 39"/>
          <p:cNvSpPr/>
          <p:nvPr/>
        </p:nvSpPr>
        <p:spPr>
          <a:xfrm>
            <a:off x="3825054" y="2022923"/>
            <a:ext cx="4927820" cy="508004"/>
          </a:xfrm>
          <a:custGeom>
            <a:avLst/>
            <a:gdLst>
              <a:gd name="f0" fmla="val 10800000"/>
              <a:gd name="f1" fmla="val 5400000"/>
              <a:gd name="f2" fmla="val 180"/>
              <a:gd name="f3" fmla="val w"/>
              <a:gd name="f4" fmla="val h"/>
              <a:gd name="f5" fmla="val ss"/>
              <a:gd name="f6" fmla="val 0"/>
              <a:gd name="f7" fmla="val 50000"/>
              <a:gd name="f8" fmla="+- 0 0 -360"/>
              <a:gd name="f9" fmla="+- 0 0 -270"/>
              <a:gd name="f10" fmla="+- 0 0 -180"/>
              <a:gd name="f11" fmla="abs f3"/>
              <a:gd name="f12" fmla="abs f4"/>
              <a:gd name="f13" fmla="abs f5"/>
              <a:gd name="f14" fmla="*/ f8 f0 1"/>
              <a:gd name="f15" fmla="*/ f9 f0 1"/>
              <a:gd name="f16" fmla="*/ f10 f0 1"/>
              <a:gd name="f17" fmla="?: f11 f3 1"/>
              <a:gd name="f18" fmla="?: f12 f4 1"/>
              <a:gd name="f19" fmla="?: f13 f5 1"/>
              <a:gd name="f20" fmla="*/ f14 1 f2"/>
              <a:gd name="f21" fmla="*/ f15 1 f2"/>
              <a:gd name="f22" fmla="*/ f16 1 f2"/>
              <a:gd name="f23" fmla="*/ f17 1 21600"/>
              <a:gd name="f24" fmla="*/ f18 1 21600"/>
              <a:gd name="f25" fmla="*/ 21600 f17 1"/>
              <a:gd name="f26" fmla="*/ 21600 f18 1"/>
              <a:gd name="f27" fmla="+- f20 0 f1"/>
              <a:gd name="f28" fmla="+- f21 0 f1"/>
              <a:gd name="f29" fmla="+- f22 0 f1"/>
              <a:gd name="f30" fmla="min f24 f23"/>
              <a:gd name="f31" fmla="*/ f25 1 f19"/>
              <a:gd name="f32" fmla="*/ f26 1 f19"/>
              <a:gd name="f33" fmla="val f31"/>
              <a:gd name="f34" fmla="val f32"/>
              <a:gd name="f35" fmla="*/ f6 f30 1"/>
              <a:gd name="f36" fmla="+- f34 0 f6"/>
              <a:gd name="f37" fmla="+- f33 0 f6"/>
              <a:gd name="f38" fmla="*/ f34 f30 1"/>
              <a:gd name="f39" fmla="*/ f33 f30 1"/>
              <a:gd name="f40" fmla="*/ f36 1 2"/>
              <a:gd name="f41" fmla="min f37 f36"/>
              <a:gd name="f42" fmla="+- f6 f40 0"/>
              <a:gd name="f43" fmla="*/ f41 f7 1"/>
              <a:gd name="f44" fmla="*/ f43 1 100000"/>
              <a:gd name="f45" fmla="*/ f42 f30 1"/>
              <a:gd name="f46" fmla="+- f33 0 f44"/>
              <a:gd name="f47" fmla="*/ f44 f30 1"/>
              <a:gd name="f48" fmla="*/ f46 1 2"/>
              <a:gd name="f49" fmla="+- f46 0 f44"/>
              <a:gd name="f50" fmla="*/ f46 f30 1"/>
              <a:gd name="f51" fmla="?: f49 f44 f6"/>
              <a:gd name="f52" fmla="?: f49 f46 f33"/>
              <a:gd name="f53" fmla="*/ f48 f30 1"/>
              <a:gd name="f54" fmla="*/ f51 f30 1"/>
              <a:gd name="f55" fmla="*/ f52 f30 1"/>
            </a:gdLst>
            <a:ahLst/>
            <a:cxnLst>
              <a:cxn ang="3cd4">
                <a:pos x="hc" y="t"/>
              </a:cxn>
              <a:cxn ang="0">
                <a:pos x="r" y="vc"/>
              </a:cxn>
              <a:cxn ang="cd4">
                <a:pos x="hc" y="b"/>
              </a:cxn>
              <a:cxn ang="cd2">
                <a:pos x="l" y="vc"/>
              </a:cxn>
              <a:cxn ang="f27">
                <a:pos x="f53" y="f35"/>
              </a:cxn>
              <a:cxn ang="f28">
                <a:pos x="f47" y="f45"/>
              </a:cxn>
              <a:cxn ang="f29">
                <a:pos x="f53" y="f38"/>
              </a:cxn>
            </a:cxnLst>
            <a:rect l="f54" t="f35" r="f55" b="f38"/>
            <a:pathLst>
              <a:path>
                <a:moveTo>
                  <a:pt x="f35" y="f35"/>
                </a:moveTo>
                <a:lnTo>
                  <a:pt x="f50" y="f35"/>
                </a:lnTo>
                <a:lnTo>
                  <a:pt x="f39" y="f45"/>
                </a:lnTo>
                <a:lnTo>
                  <a:pt x="f50" y="f38"/>
                </a:lnTo>
                <a:lnTo>
                  <a:pt x="f35" y="f38"/>
                </a:lnTo>
                <a:lnTo>
                  <a:pt x="f47" y="f45"/>
                </a:lnTo>
                <a:close/>
              </a:path>
            </a:pathLst>
          </a:custGeom>
          <a:solidFill>
            <a:srgbClr val="41BCC7"/>
          </a:solidFill>
          <a:ln cap="flat">
            <a:noFill/>
            <a:prstDash val="solid"/>
          </a:ln>
          <a:effectLst>
            <a:outerShdw dist="63495" dir="5400000" algn="tl">
              <a:srgbClr val="000000">
                <a:alpha val="40000"/>
              </a:srgbClr>
            </a:outerShdw>
          </a:effectLst>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600" b="0" i="0" u="none" strike="noStrike" kern="1200" cap="none" spc="0" baseline="0" dirty="0" smtClean="0">
                <a:solidFill>
                  <a:schemeClr val="bg1"/>
                </a:solidFill>
                <a:uFillTx/>
                <a:latin typeface="Calibri"/>
              </a:rPr>
              <a:t>Analyse des ressources et des besoins du territoire</a:t>
            </a:r>
            <a:endParaRPr lang="fr-FR" sz="1600" b="0" i="0" u="none" strike="noStrike" kern="1200" cap="none" spc="0" baseline="0" dirty="0">
              <a:solidFill>
                <a:schemeClr val="bg1"/>
              </a:solidFill>
              <a:uFillTx/>
              <a:latin typeface="Calibri"/>
            </a:endParaRPr>
          </a:p>
        </p:txBody>
      </p:sp>
      <p:sp>
        <p:nvSpPr>
          <p:cNvPr id="25" name="Flèche : chevron 40"/>
          <p:cNvSpPr/>
          <p:nvPr/>
        </p:nvSpPr>
        <p:spPr>
          <a:xfrm rot="10799991" flipV="1">
            <a:off x="3240133" y="2990005"/>
            <a:ext cx="4658355" cy="541938"/>
          </a:xfrm>
          <a:custGeom>
            <a:avLst/>
            <a:gdLst>
              <a:gd name="f0" fmla="val 10800000"/>
              <a:gd name="f1" fmla="val 5400000"/>
              <a:gd name="f2" fmla="val 180"/>
              <a:gd name="f3" fmla="val w"/>
              <a:gd name="f4" fmla="val h"/>
              <a:gd name="f5" fmla="val ss"/>
              <a:gd name="f6" fmla="val 0"/>
              <a:gd name="f7" fmla="val 50000"/>
              <a:gd name="f8" fmla="+- 0 0 -360"/>
              <a:gd name="f9" fmla="+- 0 0 -270"/>
              <a:gd name="f10" fmla="+- 0 0 -180"/>
              <a:gd name="f11" fmla="abs f3"/>
              <a:gd name="f12" fmla="abs f4"/>
              <a:gd name="f13" fmla="abs f5"/>
              <a:gd name="f14" fmla="*/ f8 f0 1"/>
              <a:gd name="f15" fmla="*/ f9 f0 1"/>
              <a:gd name="f16" fmla="*/ f10 f0 1"/>
              <a:gd name="f17" fmla="?: f11 f3 1"/>
              <a:gd name="f18" fmla="?: f12 f4 1"/>
              <a:gd name="f19" fmla="?: f13 f5 1"/>
              <a:gd name="f20" fmla="*/ f14 1 f2"/>
              <a:gd name="f21" fmla="*/ f15 1 f2"/>
              <a:gd name="f22" fmla="*/ f16 1 f2"/>
              <a:gd name="f23" fmla="*/ f17 1 21600"/>
              <a:gd name="f24" fmla="*/ f18 1 21600"/>
              <a:gd name="f25" fmla="*/ 21600 f17 1"/>
              <a:gd name="f26" fmla="*/ 21600 f18 1"/>
              <a:gd name="f27" fmla="+- f20 0 f1"/>
              <a:gd name="f28" fmla="+- f21 0 f1"/>
              <a:gd name="f29" fmla="+- f22 0 f1"/>
              <a:gd name="f30" fmla="min f24 f23"/>
              <a:gd name="f31" fmla="*/ f25 1 f19"/>
              <a:gd name="f32" fmla="*/ f26 1 f19"/>
              <a:gd name="f33" fmla="val f31"/>
              <a:gd name="f34" fmla="val f32"/>
              <a:gd name="f35" fmla="*/ f6 f30 1"/>
              <a:gd name="f36" fmla="+- f34 0 f6"/>
              <a:gd name="f37" fmla="+- f33 0 f6"/>
              <a:gd name="f38" fmla="*/ f34 f30 1"/>
              <a:gd name="f39" fmla="*/ f33 f30 1"/>
              <a:gd name="f40" fmla="*/ f36 1 2"/>
              <a:gd name="f41" fmla="min f37 f36"/>
              <a:gd name="f42" fmla="+- f6 f40 0"/>
              <a:gd name="f43" fmla="*/ f41 f7 1"/>
              <a:gd name="f44" fmla="*/ f43 1 100000"/>
              <a:gd name="f45" fmla="*/ f42 f30 1"/>
              <a:gd name="f46" fmla="+- f33 0 f44"/>
              <a:gd name="f47" fmla="*/ f44 f30 1"/>
              <a:gd name="f48" fmla="*/ f46 1 2"/>
              <a:gd name="f49" fmla="+- f46 0 f44"/>
              <a:gd name="f50" fmla="*/ f46 f30 1"/>
              <a:gd name="f51" fmla="?: f49 f44 f6"/>
              <a:gd name="f52" fmla="?: f49 f46 f33"/>
              <a:gd name="f53" fmla="*/ f48 f30 1"/>
              <a:gd name="f54" fmla="*/ f51 f30 1"/>
              <a:gd name="f55" fmla="*/ f52 f30 1"/>
            </a:gdLst>
            <a:ahLst/>
            <a:cxnLst>
              <a:cxn ang="3cd4">
                <a:pos x="hc" y="t"/>
              </a:cxn>
              <a:cxn ang="0">
                <a:pos x="r" y="vc"/>
              </a:cxn>
              <a:cxn ang="cd4">
                <a:pos x="hc" y="b"/>
              </a:cxn>
              <a:cxn ang="cd2">
                <a:pos x="l" y="vc"/>
              </a:cxn>
              <a:cxn ang="f27">
                <a:pos x="f53" y="f35"/>
              </a:cxn>
              <a:cxn ang="f28">
                <a:pos x="f47" y="f45"/>
              </a:cxn>
              <a:cxn ang="f29">
                <a:pos x="f53" y="f38"/>
              </a:cxn>
            </a:cxnLst>
            <a:rect l="f54" t="f35" r="f55" b="f38"/>
            <a:pathLst>
              <a:path>
                <a:moveTo>
                  <a:pt x="f35" y="f35"/>
                </a:moveTo>
                <a:lnTo>
                  <a:pt x="f50" y="f35"/>
                </a:lnTo>
                <a:lnTo>
                  <a:pt x="f39" y="f45"/>
                </a:lnTo>
                <a:lnTo>
                  <a:pt x="f50" y="f38"/>
                </a:lnTo>
                <a:lnTo>
                  <a:pt x="f35" y="f38"/>
                </a:lnTo>
                <a:lnTo>
                  <a:pt x="f47" y="f45"/>
                </a:lnTo>
                <a:close/>
              </a:path>
            </a:pathLst>
          </a:custGeom>
          <a:solidFill>
            <a:srgbClr val="F58353"/>
          </a:solidFill>
          <a:ln cap="flat">
            <a:noFill/>
            <a:prstDash val="solid"/>
          </a:ln>
          <a:effectLst>
            <a:outerShdw dist="63495" dir="5400000" algn="tl">
              <a:srgbClr val="000000">
                <a:alpha val="40000"/>
              </a:srgbClr>
            </a:outerShdw>
          </a:effectLst>
        </p:spPr>
        <p:txBody>
          <a:bodyPr vert="horz" wrap="square" lIns="91440" tIns="45720" rIns="91440" bIns="45720" anchor="ctr" anchorCtr="1" compatLnSpc="1">
            <a:noAutofit/>
          </a:bodyPr>
          <a:lstStyle/>
          <a:p>
            <a:pPr algn="ctr">
              <a:defRPr sz="1800" b="0" i="0" u="none" strike="noStrike" kern="0" cap="none" spc="0" baseline="0">
                <a:solidFill>
                  <a:srgbClr val="000000"/>
                </a:solidFill>
                <a:uFillTx/>
              </a:defRPr>
            </a:pPr>
            <a:r>
              <a:rPr lang="fr-FR" sz="1600" dirty="0" smtClean="0">
                <a:solidFill>
                  <a:schemeClr val="bg1"/>
                </a:solidFill>
              </a:rPr>
              <a:t>Adaptation des logigrammes de prise en charge aux spécificités du territoire du Niortais</a:t>
            </a:r>
            <a:endParaRPr lang="fr-FR" sz="1600" dirty="0">
              <a:solidFill>
                <a:schemeClr val="bg1"/>
              </a:solidFill>
            </a:endParaRPr>
          </a:p>
        </p:txBody>
      </p:sp>
      <p:sp>
        <p:nvSpPr>
          <p:cNvPr id="27" name="Flèche : chevron 42"/>
          <p:cNvSpPr/>
          <p:nvPr/>
        </p:nvSpPr>
        <p:spPr>
          <a:xfrm rot="10799991" flipV="1">
            <a:off x="2919491" y="4024909"/>
            <a:ext cx="5352454" cy="614994"/>
          </a:xfrm>
          <a:custGeom>
            <a:avLst/>
            <a:gdLst>
              <a:gd name="f0" fmla="val 10800000"/>
              <a:gd name="f1" fmla="val 5400000"/>
              <a:gd name="f2" fmla="val 180"/>
              <a:gd name="f3" fmla="val w"/>
              <a:gd name="f4" fmla="val h"/>
              <a:gd name="f5" fmla="val ss"/>
              <a:gd name="f6" fmla="val 0"/>
              <a:gd name="f7" fmla="val 50000"/>
              <a:gd name="f8" fmla="+- 0 0 -360"/>
              <a:gd name="f9" fmla="+- 0 0 -270"/>
              <a:gd name="f10" fmla="+- 0 0 -180"/>
              <a:gd name="f11" fmla="abs f3"/>
              <a:gd name="f12" fmla="abs f4"/>
              <a:gd name="f13" fmla="abs f5"/>
              <a:gd name="f14" fmla="*/ f8 f0 1"/>
              <a:gd name="f15" fmla="*/ f9 f0 1"/>
              <a:gd name="f16" fmla="*/ f10 f0 1"/>
              <a:gd name="f17" fmla="?: f11 f3 1"/>
              <a:gd name="f18" fmla="?: f12 f4 1"/>
              <a:gd name="f19" fmla="?: f13 f5 1"/>
              <a:gd name="f20" fmla="*/ f14 1 f2"/>
              <a:gd name="f21" fmla="*/ f15 1 f2"/>
              <a:gd name="f22" fmla="*/ f16 1 f2"/>
              <a:gd name="f23" fmla="*/ f17 1 21600"/>
              <a:gd name="f24" fmla="*/ f18 1 21600"/>
              <a:gd name="f25" fmla="*/ 21600 f17 1"/>
              <a:gd name="f26" fmla="*/ 21600 f18 1"/>
              <a:gd name="f27" fmla="+- f20 0 f1"/>
              <a:gd name="f28" fmla="+- f21 0 f1"/>
              <a:gd name="f29" fmla="+- f22 0 f1"/>
              <a:gd name="f30" fmla="min f24 f23"/>
              <a:gd name="f31" fmla="*/ f25 1 f19"/>
              <a:gd name="f32" fmla="*/ f26 1 f19"/>
              <a:gd name="f33" fmla="val f31"/>
              <a:gd name="f34" fmla="val f32"/>
              <a:gd name="f35" fmla="*/ f6 f30 1"/>
              <a:gd name="f36" fmla="+- f34 0 f6"/>
              <a:gd name="f37" fmla="+- f33 0 f6"/>
              <a:gd name="f38" fmla="*/ f34 f30 1"/>
              <a:gd name="f39" fmla="*/ f33 f30 1"/>
              <a:gd name="f40" fmla="*/ f36 1 2"/>
              <a:gd name="f41" fmla="min f37 f36"/>
              <a:gd name="f42" fmla="+- f6 f40 0"/>
              <a:gd name="f43" fmla="*/ f41 f7 1"/>
              <a:gd name="f44" fmla="*/ f43 1 100000"/>
              <a:gd name="f45" fmla="*/ f42 f30 1"/>
              <a:gd name="f46" fmla="+- f33 0 f44"/>
              <a:gd name="f47" fmla="*/ f44 f30 1"/>
              <a:gd name="f48" fmla="*/ f46 1 2"/>
              <a:gd name="f49" fmla="+- f46 0 f44"/>
              <a:gd name="f50" fmla="*/ f46 f30 1"/>
              <a:gd name="f51" fmla="?: f49 f44 f6"/>
              <a:gd name="f52" fmla="?: f49 f46 f33"/>
              <a:gd name="f53" fmla="*/ f48 f30 1"/>
              <a:gd name="f54" fmla="*/ f51 f30 1"/>
              <a:gd name="f55" fmla="*/ f52 f30 1"/>
            </a:gdLst>
            <a:ahLst/>
            <a:cxnLst>
              <a:cxn ang="3cd4">
                <a:pos x="hc" y="t"/>
              </a:cxn>
              <a:cxn ang="0">
                <a:pos x="r" y="vc"/>
              </a:cxn>
              <a:cxn ang="cd4">
                <a:pos x="hc" y="b"/>
              </a:cxn>
              <a:cxn ang="cd2">
                <a:pos x="l" y="vc"/>
              </a:cxn>
              <a:cxn ang="f27">
                <a:pos x="f53" y="f35"/>
              </a:cxn>
              <a:cxn ang="f28">
                <a:pos x="f47" y="f45"/>
              </a:cxn>
              <a:cxn ang="f29">
                <a:pos x="f53" y="f38"/>
              </a:cxn>
            </a:cxnLst>
            <a:rect l="f54" t="f35" r="f55" b="f38"/>
            <a:pathLst>
              <a:path>
                <a:moveTo>
                  <a:pt x="f35" y="f35"/>
                </a:moveTo>
                <a:lnTo>
                  <a:pt x="f50" y="f35"/>
                </a:lnTo>
                <a:lnTo>
                  <a:pt x="f39" y="f45"/>
                </a:lnTo>
                <a:lnTo>
                  <a:pt x="f50" y="f38"/>
                </a:lnTo>
                <a:lnTo>
                  <a:pt x="f35" y="f38"/>
                </a:lnTo>
                <a:lnTo>
                  <a:pt x="f47" y="f45"/>
                </a:lnTo>
                <a:close/>
              </a:path>
            </a:pathLst>
          </a:custGeom>
          <a:solidFill>
            <a:srgbClr val="582D8B"/>
          </a:solidFill>
          <a:ln cap="flat">
            <a:noFill/>
            <a:prstDash val="solid"/>
          </a:ln>
          <a:effectLst>
            <a:outerShdw dist="63495" dir="5400000" algn="tl">
              <a:srgbClr val="000000">
                <a:alpha val="40000"/>
              </a:srgbClr>
            </a:outerShdw>
          </a:effectLst>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600" b="0" i="0" u="none" strike="noStrike" kern="1200" cap="none" spc="0" baseline="0" dirty="0" smtClean="0">
                <a:solidFill>
                  <a:schemeClr val="bg1"/>
                </a:solidFill>
                <a:uFillTx/>
                <a:latin typeface="Calibri"/>
              </a:rPr>
              <a:t>Développement de la coordination des parcours de santé par la CPTS ville-hôpital</a:t>
            </a:r>
            <a:r>
              <a:rPr lang="fr-FR" sz="1600" b="0" i="0" u="none" strike="noStrike" kern="1200" cap="none" spc="0" dirty="0" smtClean="0">
                <a:solidFill>
                  <a:schemeClr val="bg1"/>
                </a:solidFill>
                <a:uFillTx/>
                <a:latin typeface="Calibri"/>
              </a:rPr>
              <a:t> </a:t>
            </a:r>
            <a:endParaRPr lang="fr-FR" sz="1600" b="0" i="0" u="none" strike="noStrike" kern="1200" cap="none" spc="0" baseline="0" dirty="0">
              <a:solidFill>
                <a:schemeClr val="bg1"/>
              </a:solidFill>
              <a:uFillTx/>
              <a:latin typeface="Calibri"/>
            </a:endParaRPr>
          </a:p>
        </p:txBody>
      </p:sp>
      <p:sp>
        <p:nvSpPr>
          <p:cNvPr id="28" name="Flèche : chevron 41"/>
          <p:cNvSpPr/>
          <p:nvPr/>
        </p:nvSpPr>
        <p:spPr>
          <a:xfrm>
            <a:off x="3951432" y="4776321"/>
            <a:ext cx="4447911" cy="1241574"/>
          </a:xfrm>
          <a:custGeom>
            <a:avLst/>
            <a:gdLst>
              <a:gd name="f0" fmla="val 10800000"/>
              <a:gd name="f1" fmla="val 5400000"/>
              <a:gd name="f2" fmla="val 180"/>
              <a:gd name="f3" fmla="val w"/>
              <a:gd name="f4" fmla="val h"/>
              <a:gd name="f5" fmla="val ss"/>
              <a:gd name="f6" fmla="val 0"/>
              <a:gd name="f7" fmla="val 50000"/>
              <a:gd name="f8" fmla="+- 0 0 -360"/>
              <a:gd name="f9" fmla="+- 0 0 -270"/>
              <a:gd name="f10" fmla="+- 0 0 -180"/>
              <a:gd name="f11" fmla="abs f3"/>
              <a:gd name="f12" fmla="abs f4"/>
              <a:gd name="f13" fmla="abs f5"/>
              <a:gd name="f14" fmla="*/ f8 f0 1"/>
              <a:gd name="f15" fmla="*/ f9 f0 1"/>
              <a:gd name="f16" fmla="*/ f10 f0 1"/>
              <a:gd name="f17" fmla="?: f11 f3 1"/>
              <a:gd name="f18" fmla="?: f12 f4 1"/>
              <a:gd name="f19" fmla="?: f13 f5 1"/>
              <a:gd name="f20" fmla="*/ f14 1 f2"/>
              <a:gd name="f21" fmla="*/ f15 1 f2"/>
              <a:gd name="f22" fmla="*/ f16 1 f2"/>
              <a:gd name="f23" fmla="*/ f17 1 21600"/>
              <a:gd name="f24" fmla="*/ f18 1 21600"/>
              <a:gd name="f25" fmla="*/ 21600 f17 1"/>
              <a:gd name="f26" fmla="*/ 21600 f18 1"/>
              <a:gd name="f27" fmla="+- f20 0 f1"/>
              <a:gd name="f28" fmla="+- f21 0 f1"/>
              <a:gd name="f29" fmla="+- f22 0 f1"/>
              <a:gd name="f30" fmla="min f24 f23"/>
              <a:gd name="f31" fmla="*/ f25 1 f19"/>
              <a:gd name="f32" fmla="*/ f26 1 f19"/>
              <a:gd name="f33" fmla="val f31"/>
              <a:gd name="f34" fmla="val f32"/>
              <a:gd name="f35" fmla="*/ f6 f30 1"/>
              <a:gd name="f36" fmla="+- f34 0 f6"/>
              <a:gd name="f37" fmla="+- f33 0 f6"/>
              <a:gd name="f38" fmla="*/ f34 f30 1"/>
              <a:gd name="f39" fmla="*/ f33 f30 1"/>
              <a:gd name="f40" fmla="*/ f36 1 2"/>
              <a:gd name="f41" fmla="min f37 f36"/>
              <a:gd name="f42" fmla="+- f6 f40 0"/>
              <a:gd name="f43" fmla="*/ f41 f7 1"/>
              <a:gd name="f44" fmla="*/ f43 1 100000"/>
              <a:gd name="f45" fmla="*/ f42 f30 1"/>
              <a:gd name="f46" fmla="+- f33 0 f44"/>
              <a:gd name="f47" fmla="*/ f44 f30 1"/>
              <a:gd name="f48" fmla="*/ f46 1 2"/>
              <a:gd name="f49" fmla="+- f46 0 f44"/>
              <a:gd name="f50" fmla="*/ f46 f30 1"/>
              <a:gd name="f51" fmla="?: f49 f44 f6"/>
              <a:gd name="f52" fmla="?: f49 f46 f33"/>
              <a:gd name="f53" fmla="*/ f48 f30 1"/>
              <a:gd name="f54" fmla="*/ f51 f30 1"/>
              <a:gd name="f55" fmla="*/ f52 f30 1"/>
            </a:gdLst>
            <a:ahLst/>
            <a:cxnLst>
              <a:cxn ang="3cd4">
                <a:pos x="hc" y="t"/>
              </a:cxn>
              <a:cxn ang="0">
                <a:pos x="r" y="vc"/>
              </a:cxn>
              <a:cxn ang="cd4">
                <a:pos x="hc" y="b"/>
              </a:cxn>
              <a:cxn ang="cd2">
                <a:pos x="l" y="vc"/>
              </a:cxn>
              <a:cxn ang="f27">
                <a:pos x="f53" y="f35"/>
              </a:cxn>
              <a:cxn ang="f28">
                <a:pos x="f47" y="f45"/>
              </a:cxn>
              <a:cxn ang="f29">
                <a:pos x="f53" y="f38"/>
              </a:cxn>
            </a:cxnLst>
            <a:rect l="f54" t="f35" r="f55" b="f38"/>
            <a:pathLst>
              <a:path>
                <a:moveTo>
                  <a:pt x="f35" y="f35"/>
                </a:moveTo>
                <a:lnTo>
                  <a:pt x="f50" y="f35"/>
                </a:lnTo>
                <a:lnTo>
                  <a:pt x="f39" y="f45"/>
                </a:lnTo>
                <a:lnTo>
                  <a:pt x="f50" y="f38"/>
                </a:lnTo>
                <a:lnTo>
                  <a:pt x="f35" y="f38"/>
                </a:lnTo>
                <a:lnTo>
                  <a:pt x="f47" y="f45"/>
                </a:lnTo>
                <a:close/>
              </a:path>
            </a:pathLst>
          </a:custGeom>
          <a:solidFill>
            <a:srgbClr val="2D4973"/>
          </a:solidFill>
          <a:ln cap="flat">
            <a:noFill/>
            <a:prstDash val="solid"/>
          </a:ln>
          <a:effectLst>
            <a:outerShdw dist="63495" dir="5400000" algn="tl">
              <a:srgbClr val="000000">
                <a:alpha val="40000"/>
              </a:srgbClr>
            </a:outerShdw>
          </a:effectLst>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600" b="0" i="0" u="none" strike="noStrike" kern="1200" cap="none" spc="0" baseline="0" dirty="0" smtClean="0">
                <a:solidFill>
                  <a:schemeClr val="bg1"/>
                </a:solidFill>
                <a:uFillTx/>
                <a:latin typeface="Calibri"/>
              </a:rPr>
              <a:t>Actions</a:t>
            </a:r>
            <a:r>
              <a:rPr lang="fr-FR" sz="1600" b="0" i="0" u="none" strike="noStrike" kern="1200" cap="none" spc="0" dirty="0" smtClean="0">
                <a:solidFill>
                  <a:schemeClr val="bg1"/>
                </a:solidFill>
                <a:uFillTx/>
                <a:latin typeface="Calibri"/>
              </a:rPr>
              <a:t> de dépistage aléatoire</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600" baseline="0" dirty="0" smtClean="0">
                <a:solidFill>
                  <a:schemeClr val="bg1"/>
                </a:solidFill>
                <a:latin typeface="Calibri"/>
              </a:rPr>
              <a:t>-</a:t>
            </a:r>
            <a:r>
              <a:rPr lang="fr-FR" sz="1600" dirty="0" smtClean="0">
                <a:solidFill>
                  <a:schemeClr val="bg1"/>
                </a:solidFill>
                <a:latin typeface="Calibri"/>
              </a:rPr>
              <a:t> </a:t>
            </a:r>
            <a:r>
              <a:rPr lang="fr-FR" sz="1600" baseline="0" dirty="0" smtClean="0">
                <a:solidFill>
                  <a:schemeClr val="bg1"/>
                </a:solidFill>
                <a:latin typeface="Calibri"/>
              </a:rPr>
              <a:t>Affiches</a:t>
            </a:r>
            <a:r>
              <a:rPr lang="fr-FR" sz="1600" dirty="0" smtClean="0">
                <a:solidFill>
                  <a:schemeClr val="bg1"/>
                </a:solidFill>
                <a:latin typeface="Calibri"/>
              </a:rPr>
              <a:t> / flyers / autodiagnostics</a:t>
            </a:r>
          </a:p>
          <a:p>
            <a:pPr marR="0" lvl="0" algn="ctr" defTabSz="914400" rtl="0" fontAlgn="auto" hangingPunct="1">
              <a:lnSpc>
                <a:spcPct val="100000"/>
              </a:lnSpc>
              <a:spcBef>
                <a:spcPts val="0"/>
              </a:spcBef>
              <a:spcAft>
                <a:spcPts val="0"/>
              </a:spcAft>
              <a:tabLst/>
              <a:defRPr sz="1800" b="0" i="0" u="none" strike="noStrike" kern="0" cap="none" spc="0" baseline="0">
                <a:solidFill>
                  <a:srgbClr val="000000"/>
                </a:solidFill>
                <a:uFillTx/>
              </a:defRPr>
            </a:pPr>
            <a:r>
              <a:rPr lang="fr-FR" sz="1600" b="0" i="0" u="none" strike="noStrike" kern="1200" cap="none" spc="0" baseline="0" dirty="0" smtClean="0">
                <a:solidFill>
                  <a:schemeClr val="bg1"/>
                </a:solidFill>
                <a:uFillTx/>
                <a:latin typeface="Calibri"/>
              </a:rPr>
              <a:t>- Ateliers de prévention</a:t>
            </a:r>
            <a:r>
              <a:rPr lang="fr-FR" sz="1600" b="0" i="0" u="none" strike="noStrike" kern="1200" cap="none" spc="0" dirty="0" smtClean="0">
                <a:solidFill>
                  <a:schemeClr val="bg1"/>
                </a:solidFill>
                <a:uFillTx/>
                <a:latin typeface="Calibri"/>
              </a:rPr>
              <a:t> grand public</a:t>
            </a:r>
            <a:endParaRPr lang="fr-FR" sz="1600" b="0" i="0" u="none" strike="noStrike" kern="1200" cap="none" spc="0" baseline="0" dirty="0">
              <a:solidFill>
                <a:schemeClr val="bg1"/>
              </a:solidFill>
              <a:uFillTx/>
              <a:latin typeface="Calibri"/>
            </a:endParaRPr>
          </a:p>
        </p:txBody>
      </p:sp>
      <p:sp>
        <p:nvSpPr>
          <p:cNvPr id="14" name="Flèche : chevron 43"/>
          <p:cNvSpPr/>
          <p:nvPr/>
        </p:nvSpPr>
        <p:spPr>
          <a:xfrm>
            <a:off x="4241533" y="6035803"/>
            <a:ext cx="3795165" cy="605470"/>
          </a:xfrm>
          <a:custGeom>
            <a:avLst/>
            <a:gdLst>
              <a:gd name="f0" fmla="val 10800000"/>
              <a:gd name="f1" fmla="val 5400000"/>
              <a:gd name="f2" fmla="val 180"/>
              <a:gd name="f3" fmla="val w"/>
              <a:gd name="f4" fmla="val h"/>
              <a:gd name="f5" fmla="val ss"/>
              <a:gd name="f6" fmla="val 0"/>
              <a:gd name="f7" fmla="val 50000"/>
              <a:gd name="f8" fmla="+- 0 0 -360"/>
              <a:gd name="f9" fmla="+- 0 0 -270"/>
              <a:gd name="f10" fmla="+- 0 0 -180"/>
              <a:gd name="f11" fmla="abs f3"/>
              <a:gd name="f12" fmla="abs f4"/>
              <a:gd name="f13" fmla="abs f5"/>
              <a:gd name="f14" fmla="*/ f8 f0 1"/>
              <a:gd name="f15" fmla="*/ f9 f0 1"/>
              <a:gd name="f16" fmla="*/ f10 f0 1"/>
              <a:gd name="f17" fmla="?: f11 f3 1"/>
              <a:gd name="f18" fmla="?: f12 f4 1"/>
              <a:gd name="f19" fmla="?: f13 f5 1"/>
              <a:gd name="f20" fmla="*/ f14 1 f2"/>
              <a:gd name="f21" fmla="*/ f15 1 f2"/>
              <a:gd name="f22" fmla="*/ f16 1 f2"/>
              <a:gd name="f23" fmla="*/ f17 1 21600"/>
              <a:gd name="f24" fmla="*/ f18 1 21600"/>
              <a:gd name="f25" fmla="*/ 21600 f17 1"/>
              <a:gd name="f26" fmla="*/ 21600 f18 1"/>
              <a:gd name="f27" fmla="+- f20 0 f1"/>
              <a:gd name="f28" fmla="+- f21 0 f1"/>
              <a:gd name="f29" fmla="+- f22 0 f1"/>
              <a:gd name="f30" fmla="min f24 f23"/>
              <a:gd name="f31" fmla="*/ f25 1 f19"/>
              <a:gd name="f32" fmla="*/ f26 1 f19"/>
              <a:gd name="f33" fmla="val f31"/>
              <a:gd name="f34" fmla="val f32"/>
              <a:gd name="f35" fmla="*/ f6 f30 1"/>
              <a:gd name="f36" fmla="+- f34 0 f6"/>
              <a:gd name="f37" fmla="+- f33 0 f6"/>
              <a:gd name="f38" fmla="*/ f34 f30 1"/>
              <a:gd name="f39" fmla="*/ f33 f30 1"/>
              <a:gd name="f40" fmla="*/ f36 1 2"/>
              <a:gd name="f41" fmla="min f37 f36"/>
              <a:gd name="f42" fmla="+- f6 f40 0"/>
              <a:gd name="f43" fmla="*/ f41 f7 1"/>
              <a:gd name="f44" fmla="*/ f43 1 100000"/>
              <a:gd name="f45" fmla="*/ f42 f30 1"/>
              <a:gd name="f46" fmla="+- f33 0 f44"/>
              <a:gd name="f47" fmla="*/ f44 f30 1"/>
              <a:gd name="f48" fmla="*/ f46 1 2"/>
              <a:gd name="f49" fmla="+- f46 0 f44"/>
              <a:gd name="f50" fmla="*/ f46 f30 1"/>
              <a:gd name="f51" fmla="?: f49 f44 f6"/>
              <a:gd name="f52" fmla="?: f49 f46 f33"/>
              <a:gd name="f53" fmla="*/ f48 f30 1"/>
              <a:gd name="f54" fmla="*/ f51 f30 1"/>
              <a:gd name="f55" fmla="*/ f52 f30 1"/>
            </a:gdLst>
            <a:ahLst/>
            <a:cxnLst>
              <a:cxn ang="3cd4">
                <a:pos x="hc" y="t"/>
              </a:cxn>
              <a:cxn ang="0">
                <a:pos x="r" y="vc"/>
              </a:cxn>
              <a:cxn ang="cd4">
                <a:pos x="hc" y="b"/>
              </a:cxn>
              <a:cxn ang="cd2">
                <a:pos x="l" y="vc"/>
              </a:cxn>
              <a:cxn ang="f27">
                <a:pos x="f53" y="f35"/>
              </a:cxn>
              <a:cxn ang="f28">
                <a:pos x="f47" y="f45"/>
              </a:cxn>
              <a:cxn ang="f29">
                <a:pos x="f53" y="f38"/>
              </a:cxn>
            </a:cxnLst>
            <a:rect l="f54" t="f35" r="f55" b="f38"/>
            <a:pathLst>
              <a:path>
                <a:moveTo>
                  <a:pt x="f35" y="f35"/>
                </a:moveTo>
                <a:lnTo>
                  <a:pt x="f50" y="f35"/>
                </a:lnTo>
                <a:lnTo>
                  <a:pt x="f39" y="f45"/>
                </a:lnTo>
                <a:lnTo>
                  <a:pt x="f50" y="f38"/>
                </a:lnTo>
                <a:lnTo>
                  <a:pt x="f35" y="f38"/>
                </a:lnTo>
                <a:lnTo>
                  <a:pt x="f47" y="f45"/>
                </a:lnTo>
                <a:close/>
              </a:path>
            </a:pathLst>
          </a:custGeom>
          <a:solidFill>
            <a:srgbClr val="FAA634"/>
          </a:solidFill>
          <a:ln cap="flat">
            <a:noFill/>
            <a:prstDash val="solid"/>
          </a:ln>
          <a:effectLst>
            <a:outerShdw dist="63495" dir="5400000" algn="tl">
              <a:srgbClr val="000000">
                <a:alpha val="40000"/>
              </a:srgbClr>
            </a:outerShdw>
          </a:effectLst>
        </p:spPr>
        <p:txBody>
          <a:bodyPr vert="horz" wrap="square" lIns="91440" tIns="45720" rIns="91440" bIns="45720" anchor="ctr" anchorCtr="1" compatLnSpc="1">
            <a:noAutofit/>
          </a:bodyPr>
          <a:lstStyle/>
          <a:p>
            <a:pPr lvl="0" algn="ctr">
              <a:defRPr sz="1800" b="0" i="0" u="none" strike="noStrike" kern="0" cap="none" spc="0" baseline="0">
                <a:solidFill>
                  <a:srgbClr val="000000"/>
                </a:solidFill>
                <a:uFillTx/>
              </a:defRPr>
            </a:pPr>
            <a:r>
              <a:rPr lang="fr-FR" sz="1600" dirty="0" smtClean="0">
                <a:solidFill>
                  <a:schemeClr val="bg1"/>
                </a:solidFill>
              </a:rPr>
              <a:t>Projet : actions </a:t>
            </a:r>
            <a:r>
              <a:rPr lang="fr-FR" sz="1600" dirty="0">
                <a:solidFill>
                  <a:schemeClr val="bg1"/>
                </a:solidFill>
              </a:rPr>
              <a:t>de dépistage </a:t>
            </a:r>
            <a:r>
              <a:rPr lang="fr-FR" sz="1600" dirty="0" smtClean="0">
                <a:solidFill>
                  <a:schemeClr val="bg1"/>
                </a:solidFill>
              </a:rPr>
              <a:t>ciblé</a:t>
            </a:r>
          </a:p>
          <a:p>
            <a:pPr lvl="0" algn="ctr">
              <a:defRPr sz="1800" b="0" i="0" u="none" strike="noStrike" kern="0" cap="none" spc="0" baseline="0">
                <a:solidFill>
                  <a:srgbClr val="000000"/>
                </a:solidFill>
                <a:uFillTx/>
              </a:defRPr>
            </a:pPr>
            <a:r>
              <a:rPr lang="fr-FR" sz="1600" dirty="0" smtClean="0">
                <a:solidFill>
                  <a:schemeClr val="bg1"/>
                </a:solidFill>
              </a:rPr>
              <a:t>- « Bons pour » analyse biologique</a:t>
            </a:r>
            <a:endParaRPr lang="fr-FR" sz="1600" dirty="0">
              <a:solidFill>
                <a:schemeClr val="bg1"/>
              </a:solidFill>
            </a:endParaRPr>
          </a:p>
        </p:txBody>
      </p:sp>
      <p:grpSp>
        <p:nvGrpSpPr>
          <p:cNvPr id="16" name="Groupe 15">
            <a:extLst>
              <a:ext uri="{FF2B5EF4-FFF2-40B4-BE49-F238E27FC236}">
                <a16:creationId xmlns:a16="http://schemas.microsoft.com/office/drawing/2014/main" xmlns="" id="{08C4894F-6D56-406E-BD7B-E43C2457E4A2}"/>
              </a:ext>
            </a:extLst>
          </p:cNvPr>
          <p:cNvGrpSpPr/>
          <p:nvPr/>
        </p:nvGrpSpPr>
        <p:grpSpPr>
          <a:xfrm>
            <a:off x="202301" y="4117682"/>
            <a:ext cx="3091157" cy="2523591"/>
            <a:chOff x="1874129" y="4697467"/>
            <a:chExt cx="1654099" cy="1441477"/>
          </a:xfrm>
        </p:grpSpPr>
        <p:sp>
          <p:nvSpPr>
            <p:cNvPr id="17" name="Ellipse 16">
              <a:extLst>
                <a:ext uri="{FF2B5EF4-FFF2-40B4-BE49-F238E27FC236}">
                  <a16:creationId xmlns:a16="http://schemas.microsoft.com/office/drawing/2014/main" xmlns="" id="{7A8B6594-2878-4DCA-827B-D8362893D848}"/>
                </a:ext>
              </a:extLst>
            </p:cNvPr>
            <p:cNvSpPr/>
            <p:nvPr/>
          </p:nvSpPr>
          <p:spPr>
            <a:xfrm>
              <a:off x="1997275" y="4733369"/>
              <a:ext cx="1359866" cy="1359866"/>
            </a:xfrm>
            <a:prstGeom prst="ellipse">
              <a:avLst/>
            </a:prstGeom>
            <a:noFill/>
            <a:ln>
              <a:solidFill>
                <a:srgbClr val="FF8D3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Ellipse 17">
              <a:extLst>
                <a:ext uri="{FF2B5EF4-FFF2-40B4-BE49-F238E27FC236}">
                  <a16:creationId xmlns:a16="http://schemas.microsoft.com/office/drawing/2014/main" xmlns="" id="{8F97D7D0-A646-44A2-9EE9-04946EB93F30}"/>
                </a:ext>
              </a:extLst>
            </p:cNvPr>
            <p:cNvSpPr/>
            <p:nvPr/>
          </p:nvSpPr>
          <p:spPr>
            <a:xfrm>
              <a:off x="2352160" y="5097685"/>
              <a:ext cx="661182" cy="661182"/>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9" name="Image 18">
              <a:extLst>
                <a:ext uri="{FF2B5EF4-FFF2-40B4-BE49-F238E27FC236}">
                  <a16:creationId xmlns:a16="http://schemas.microsoft.com/office/drawing/2014/main" xmlns="" id="{C54051D2-2ACB-45A6-8C38-E1FA117FB269}"/>
                </a:ext>
              </a:extLst>
            </p:cNvPr>
            <p:cNvPicPr>
              <a:picLocks noChangeAspect="1"/>
            </p:cNvPicPr>
            <p:nvPr/>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2433317" y="5135634"/>
              <a:ext cx="511816" cy="511816"/>
            </a:xfrm>
            <a:prstGeom prst="rect">
              <a:avLst/>
            </a:prstGeom>
          </p:spPr>
        </p:pic>
        <p:pic>
          <p:nvPicPr>
            <p:cNvPr id="20" name="Image 19">
              <a:extLst>
                <a:ext uri="{FF2B5EF4-FFF2-40B4-BE49-F238E27FC236}">
                  <a16:creationId xmlns:a16="http://schemas.microsoft.com/office/drawing/2014/main" xmlns="" id="{D6F120FC-1A18-4A6F-A09B-DC947C9C45BA}"/>
                </a:ext>
              </a:extLst>
            </p:cNvPr>
            <p:cNvPicPr>
              <a:picLocks noChangeAspect="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2089433" y="5695338"/>
              <a:ext cx="380736" cy="380736"/>
            </a:xfrm>
            <a:prstGeom prst="rect">
              <a:avLst/>
            </a:prstGeom>
          </p:spPr>
        </p:pic>
        <p:pic>
          <p:nvPicPr>
            <p:cNvPr id="21" name="Image 20">
              <a:extLst>
                <a:ext uri="{FF2B5EF4-FFF2-40B4-BE49-F238E27FC236}">
                  <a16:creationId xmlns:a16="http://schemas.microsoft.com/office/drawing/2014/main" xmlns="" id="{201FB4E0-CB1F-42B1-9F75-EAC998F84025}"/>
                </a:ext>
              </a:extLst>
            </p:cNvPr>
            <p:cNvPicPr>
              <a:picLocks noChangeAspect="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874129" y="5161334"/>
              <a:ext cx="356865" cy="356865"/>
            </a:xfrm>
            <a:prstGeom prst="rect">
              <a:avLst/>
            </a:prstGeom>
          </p:spPr>
        </p:pic>
        <p:pic>
          <p:nvPicPr>
            <p:cNvPr id="22" name="Image 21">
              <a:extLst>
                <a:ext uri="{FF2B5EF4-FFF2-40B4-BE49-F238E27FC236}">
                  <a16:creationId xmlns:a16="http://schemas.microsoft.com/office/drawing/2014/main" xmlns="" id="{C730FC53-5E95-43C9-B1E2-EF6B76DFC18A}"/>
                </a:ext>
              </a:extLst>
            </p:cNvPr>
            <p:cNvPicPr>
              <a:picLocks noChangeAspect="1"/>
            </p:cNvPicPr>
            <p:nvPr/>
          </p:nvPicPr>
          <p:blipFill>
            <a:blip r:embed="rId5"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2837980" y="5782079"/>
              <a:ext cx="356865" cy="356865"/>
            </a:xfrm>
            <a:prstGeom prst="rect">
              <a:avLst/>
            </a:prstGeom>
          </p:spPr>
        </p:pic>
        <p:pic>
          <p:nvPicPr>
            <p:cNvPr id="23" name="Image 22">
              <a:extLst>
                <a:ext uri="{FF2B5EF4-FFF2-40B4-BE49-F238E27FC236}">
                  <a16:creationId xmlns:a16="http://schemas.microsoft.com/office/drawing/2014/main" xmlns="" id="{5BFC00B2-4B43-49F7-8453-FCAD25EAFD71}"/>
                </a:ext>
              </a:extLst>
            </p:cNvPr>
            <p:cNvPicPr>
              <a:picLocks noChangeAspect="1"/>
            </p:cNvPicPr>
            <p:nvPr/>
          </p:nvPicPr>
          <p:blipFill>
            <a:blip r:embed="rId6"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2945133" y="4697467"/>
              <a:ext cx="356941" cy="356941"/>
            </a:xfrm>
            <a:prstGeom prst="rect">
              <a:avLst/>
            </a:prstGeom>
          </p:spPr>
        </p:pic>
        <p:pic>
          <p:nvPicPr>
            <p:cNvPr id="29" name="Image 28">
              <a:extLst>
                <a:ext uri="{FF2B5EF4-FFF2-40B4-BE49-F238E27FC236}">
                  <a16:creationId xmlns:a16="http://schemas.microsoft.com/office/drawing/2014/main" xmlns="" id="{07673E47-294A-4E9F-8425-DFBF50D8108D}"/>
                </a:ext>
              </a:extLst>
            </p:cNvPr>
            <p:cNvPicPr>
              <a:picLocks noChangeAspect="1"/>
            </p:cNvPicPr>
            <p:nvPr/>
          </p:nvPicPr>
          <p:blipFill>
            <a:blip r:embed="rId7"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3171363" y="5276323"/>
              <a:ext cx="356865" cy="356865"/>
            </a:xfrm>
            <a:prstGeom prst="rect">
              <a:avLst/>
            </a:prstGeom>
          </p:spPr>
        </p:pic>
      </p:grpSp>
      <p:sp>
        <p:nvSpPr>
          <p:cNvPr id="4" name="ZoneTexte 3"/>
          <p:cNvSpPr txBox="1"/>
          <p:nvPr/>
        </p:nvSpPr>
        <p:spPr>
          <a:xfrm>
            <a:off x="1149340" y="5710865"/>
            <a:ext cx="1127053" cy="584775"/>
          </a:xfrm>
          <a:prstGeom prst="rect">
            <a:avLst/>
          </a:prstGeom>
          <a:noFill/>
        </p:spPr>
        <p:txBody>
          <a:bodyPr wrap="square" rtlCol="0">
            <a:spAutoFit/>
          </a:bodyPr>
          <a:lstStyle/>
          <a:p>
            <a:pPr algn="ctr"/>
            <a:r>
              <a:rPr lang="fr-FR" sz="1600" dirty="0" smtClean="0"/>
              <a:t>Médecin traitant</a:t>
            </a:r>
            <a:endParaRPr lang="fr-FR" sz="1600" dirty="0"/>
          </a:p>
        </p:txBody>
      </p:sp>
      <p:sp>
        <p:nvSpPr>
          <p:cNvPr id="9" name="ZoneTexte 8"/>
          <p:cNvSpPr txBox="1"/>
          <p:nvPr/>
        </p:nvSpPr>
        <p:spPr>
          <a:xfrm>
            <a:off x="857245" y="4009013"/>
            <a:ext cx="1551214" cy="584775"/>
          </a:xfrm>
          <a:prstGeom prst="rect">
            <a:avLst/>
          </a:prstGeom>
          <a:noFill/>
        </p:spPr>
        <p:txBody>
          <a:bodyPr wrap="square" rtlCol="0">
            <a:spAutoFit/>
          </a:bodyPr>
          <a:lstStyle/>
          <a:p>
            <a:pPr algn="ctr"/>
            <a:r>
              <a:rPr lang="fr-FR" sz="1600" dirty="0" smtClean="0"/>
              <a:t>Infirmières de coordination</a:t>
            </a:r>
            <a:endParaRPr lang="fr-FR" sz="1600" dirty="0"/>
          </a:p>
        </p:txBody>
      </p:sp>
      <p:pic>
        <p:nvPicPr>
          <p:cNvPr id="26" name="Image 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8900198" y="3321708"/>
            <a:ext cx="2902254" cy="3209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2301" y="1943174"/>
            <a:ext cx="3026422" cy="2029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Image 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806306" y="1168337"/>
            <a:ext cx="3090038" cy="2096072"/>
          </a:xfrm>
          <a:prstGeom prst="rect">
            <a:avLst/>
          </a:prstGeom>
        </p:spPr>
      </p:pic>
      <p:sp>
        <p:nvSpPr>
          <p:cNvPr id="5" name="Rectangle 4"/>
          <p:cNvSpPr/>
          <p:nvPr/>
        </p:nvSpPr>
        <p:spPr>
          <a:xfrm>
            <a:off x="758995" y="1285263"/>
            <a:ext cx="8344716" cy="646331"/>
          </a:xfrm>
          <a:prstGeom prst="rect">
            <a:avLst/>
          </a:prstGeom>
        </p:spPr>
        <p:txBody>
          <a:bodyPr wrap="square">
            <a:spAutoFit/>
          </a:bodyPr>
          <a:lstStyle/>
          <a:p>
            <a:r>
              <a:rPr lang="fr-FR" b="1" dirty="0" smtClean="0">
                <a:solidFill>
                  <a:srgbClr val="2F9BB7"/>
                </a:solidFill>
                <a:latin typeface="Arial" panose="020B0604020202020204" pitchFamily="34" charset="0"/>
                <a:cs typeface="Arial" panose="020B0604020202020204" pitchFamily="34" charset="0"/>
              </a:rPr>
              <a:t>Dans le Niortais : un travail de </a:t>
            </a:r>
            <a:r>
              <a:rPr lang="fr-FR" b="1" dirty="0" err="1" smtClean="0">
                <a:solidFill>
                  <a:srgbClr val="2F9BB7"/>
                </a:solidFill>
                <a:latin typeface="Arial" panose="020B0604020202020204" pitchFamily="34" charset="0"/>
                <a:cs typeface="Arial" panose="020B0604020202020204" pitchFamily="34" charset="0"/>
              </a:rPr>
              <a:t>co</a:t>
            </a:r>
            <a:r>
              <a:rPr lang="fr-FR" b="1" dirty="0" smtClean="0">
                <a:solidFill>
                  <a:srgbClr val="2F9BB7"/>
                </a:solidFill>
                <a:latin typeface="Arial" panose="020B0604020202020204" pitchFamily="34" charset="0"/>
                <a:cs typeface="Arial" panose="020B0604020202020204" pitchFamily="34" charset="0"/>
              </a:rPr>
              <a:t>-construction entre les professionnels </a:t>
            </a:r>
          </a:p>
          <a:p>
            <a:r>
              <a:rPr lang="fr-FR" b="1" dirty="0" smtClean="0">
                <a:solidFill>
                  <a:srgbClr val="2F9BB7"/>
                </a:solidFill>
                <a:latin typeface="Arial" panose="020B0604020202020204" pitchFamily="34" charset="0"/>
                <a:cs typeface="Arial" panose="020B0604020202020204" pitchFamily="34" charset="0"/>
              </a:rPr>
              <a:t>de santé libéraux et hospitaliers – Une CPTS ville – hôpital</a:t>
            </a:r>
            <a:endParaRPr lang="fr-FR" b="1" dirty="0">
              <a:solidFill>
                <a:srgbClr val="2F9BB7"/>
              </a:solidFill>
              <a:latin typeface="Arial" panose="020B0604020202020204" pitchFamily="34" charset="0"/>
              <a:cs typeface="Arial" panose="020B0604020202020204" pitchFamily="34" charset="0"/>
            </a:endParaRPr>
          </a:p>
        </p:txBody>
      </p:sp>
      <p:pic>
        <p:nvPicPr>
          <p:cNvPr id="30" name="Picture 3"/>
          <p:cNvPicPr>
            <a:picLocks noChangeAspect="1" noChangeArrowheads="1"/>
          </p:cNvPicPr>
          <p:nvPr/>
        </p:nvPicPr>
        <p:blipFill>
          <a:blip r:embed="rId11"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57371" y="1330774"/>
            <a:ext cx="326912" cy="547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80741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xmlns="" id="{6BEEE42D-5404-4A5C-B4A6-3B4995AC7E1A}"/>
              </a:ext>
            </a:extLst>
          </p:cNvPr>
          <p:cNvSpPr>
            <a:spLocks noGrp="1"/>
          </p:cNvSpPr>
          <p:nvPr>
            <p:ph type="body" sz="quarter" idx="11"/>
          </p:nvPr>
        </p:nvSpPr>
        <p:spPr>
          <a:xfrm>
            <a:off x="858591" y="1300711"/>
            <a:ext cx="11201400" cy="654181"/>
          </a:xfrm>
        </p:spPr>
        <p:txBody>
          <a:bodyPr/>
          <a:lstStyle/>
          <a:p>
            <a:r>
              <a:rPr lang="fr-FR" b="1" dirty="0" smtClean="0"/>
              <a:t>« Ecosystème local » – Une gouvernance mixte</a:t>
            </a:r>
            <a:endParaRPr lang="fr-FR" b="1" dirty="0"/>
          </a:p>
        </p:txBody>
      </p:sp>
      <p:pic>
        <p:nvPicPr>
          <p:cNvPr id="5" name="Picture 3"/>
          <p:cNvPicPr>
            <a:picLocks noChangeAspect="1" noChangeArrowheads="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39769" y="1290387"/>
            <a:ext cx="332581" cy="431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Grp="1" noChangeAspect="1" noChangeArrowheads="1"/>
          </p:cNvPicPr>
          <p:nvPr>
            <p:ph sz="quarter" idx="10"/>
          </p:nvPr>
        </p:nvPicPr>
        <p:blipFill>
          <a:blip r:embed="rId3">
            <a:extLst>
              <a:ext uri="{28A0092B-C50C-407E-A947-70E740481C1C}">
                <a14:useLocalDpi xmlns:a14="http://schemas.microsoft.com/office/drawing/2010/main" val="0"/>
              </a:ext>
            </a:extLst>
          </a:blip>
          <a:srcRect/>
          <a:stretch>
            <a:fillRect/>
          </a:stretch>
        </p:blipFill>
        <p:spPr bwMode="auto">
          <a:xfrm>
            <a:off x="773723" y="2016369"/>
            <a:ext cx="6928340" cy="2954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817080" y="5099538"/>
            <a:ext cx="9202612" cy="1384995"/>
          </a:xfrm>
          <a:prstGeom prst="rect">
            <a:avLst/>
          </a:prstGeom>
          <a:ln w="38100">
            <a:solidFill>
              <a:srgbClr val="92D050"/>
            </a:solidFill>
            <a:prstDash val="sysDot"/>
          </a:ln>
        </p:spPr>
        <p:txBody>
          <a:bodyPr wrap="square">
            <a:spAutoFit/>
          </a:bodyPr>
          <a:lstStyle/>
          <a:p>
            <a:pPr algn="ctr"/>
            <a:r>
              <a:rPr lang="fr-FR" sz="2800" b="1" dirty="0">
                <a:solidFill>
                  <a:schemeClr val="accent1">
                    <a:lumMod val="75000"/>
                  </a:schemeClr>
                </a:solidFill>
              </a:rPr>
              <a:t>Un </a:t>
            </a:r>
            <a:r>
              <a:rPr lang="fr-FR" sz="2800" b="1" dirty="0" smtClean="0">
                <a:solidFill>
                  <a:schemeClr val="accent1">
                    <a:lumMod val="75000"/>
                  </a:schemeClr>
                </a:solidFill>
              </a:rPr>
              <a:t>double credo </a:t>
            </a:r>
          </a:p>
          <a:p>
            <a:pPr algn="ctr"/>
            <a:r>
              <a:rPr lang="fr-FR" sz="2800" b="1" dirty="0" smtClean="0">
                <a:solidFill>
                  <a:schemeClr val="accent1">
                    <a:lumMod val="75000"/>
                  </a:schemeClr>
                </a:solidFill>
              </a:rPr>
              <a:t>= Une </a:t>
            </a:r>
            <a:r>
              <a:rPr lang="fr-FR" sz="2800" b="1" dirty="0">
                <a:solidFill>
                  <a:schemeClr val="accent1">
                    <a:lumMod val="75000"/>
                  </a:schemeClr>
                </a:solidFill>
              </a:rPr>
              <a:t>responsabilité </a:t>
            </a:r>
            <a:r>
              <a:rPr lang="fr-FR" sz="2800" b="1" dirty="0" smtClean="0">
                <a:solidFill>
                  <a:schemeClr val="accent1">
                    <a:lumMod val="75000"/>
                  </a:schemeClr>
                </a:solidFill>
              </a:rPr>
              <a:t>universelle</a:t>
            </a:r>
          </a:p>
          <a:p>
            <a:pPr algn="ctr"/>
            <a:r>
              <a:rPr lang="fr-FR" sz="2800" b="1" dirty="0" smtClean="0">
                <a:solidFill>
                  <a:schemeClr val="accent1">
                    <a:lumMod val="75000"/>
                  </a:schemeClr>
                </a:solidFill>
              </a:rPr>
              <a:t>= la prévention par tous et pour tous, au cœur des actions</a:t>
            </a:r>
            <a:endParaRPr lang="fr-FR" sz="2800" b="1" dirty="0">
              <a:solidFill>
                <a:schemeClr val="accent1">
                  <a:lumMod val="75000"/>
                </a:schemeClr>
              </a:solidFill>
            </a:endParaRPr>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41636" y="2063263"/>
            <a:ext cx="4246976" cy="28721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7643446" y="1922586"/>
            <a:ext cx="3446585" cy="10433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p:cNvSpPr txBox="1"/>
          <p:nvPr/>
        </p:nvSpPr>
        <p:spPr>
          <a:xfrm>
            <a:off x="7795846" y="2069126"/>
            <a:ext cx="3212124" cy="923330"/>
          </a:xfrm>
          <a:prstGeom prst="rect">
            <a:avLst/>
          </a:prstGeom>
          <a:noFill/>
        </p:spPr>
        <p:txBody>
          <a:bodyPr wrap="square" rtlCol="0">
            <a:spAutoFit/>
          </a:bodyPr>
          <a:lstStyle/>
          <a:p>
            <a:r>
              <a:rPr lang="fr-FR" b="1" dirty="0" smtClean="0">
                <a:solidFill>
                  <a:schemeClr val="bg1"/>
                </a:solidFill>
              </a:rPr>
              <a:t>CPTS   PLURIPROFESSIONNELLE</a:t>
            </a:r>
          </a:p>
          <a:p>
            <a:pPr algn="ctr"/>
            <a:r>
              <a:rPr lang="fr-FR" b="1" dirty="0" smtClean="0">
                <a:solidFill>
                  <a:schemeClr val="bg1"/>
                </a:solidFill>
              </a:rPr>
              <a:t>172 membres</a:t>
            </a:r>
            <a:endParaRPr lang="fr-FR" b="1" dirty="0">
              <a:solidFill>
                <a:schemeClr val="bg1"/>
              </a:solidFill>
            </a:endParaRPr>
          </a:p>
          <a:p>
            <a:endParaRPr lang="fr-FR" b="1" dirty="0">
              <a:solidFill>
                <a:schemeClr val="bg1"/>
              </a:solidFill>
            </a:endParaRPr>
          </a:p>
        </p:txBody>
      </p:sp>
    </p:spTree>
    <p:extLst>
      <p:ext uri="{BB962C8B-B14F-4D97-AF65-F5344CB8AC3E}">
        <p14:creationId xmlns:p14="http://schemas.microsoft.com/office/powerpoint/2010/main" val="37715146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xmlns="" id="{424B58F7-AFF6-4866-8E7D-89FBA8EA22C9}"/>
              </a:ext>
            </a:extLst>
          </p:cNvPr>
          <p:cNvSpPr>
            <a:spLocks noGrp="1"/>
          </p:cNvSpPr>
          <p:nvPr>
            <p:ph sz="quarter" idx="10"/>
          </p:nvPr>
        </p:nvSpPr>
        <p:spPr>
          <a:xfrm>
            <a:off x="571500" y="1954891"/>
            <a:ext cx="10942760" cy="4797601"/>
          </a:xfrm>
        </p:spPr>
        <p:txBody>
          <a:bodyPr>
            <a:normAutofit/>
          </a:bodyPr>
          <a:lstStyle/>
          <a:p>
            <a:r>
              <a:rPr lang="fr-FR" dirty="0" smtClean="0"/>
              <a:t>Un approfondissement des liens ville-hôpital (historique favorable)</a:t>
            </a:r>
          </a:p>
          <a:p>
            <a:r>
              <a:rPr lang="fr-FR" dirty="0" smtClean="0"/>
              <a:t>Un maillage qui se constitue entre les praticiens hospitaliers et les médecins libéraux par l’intermédiaire de la CPTS (groupes de travail sur les différents projets, harmonisation des pratiques, échanges concrets sur les parcours de santé des patients)</a:t>
            </a:r>
          </a:p>
          <a:p>
            <a:r>
              <a:rPr lang="fr-FR" dirty="0" smtClean="0"/>
              <a:t>Une participation réciproque aux instances (CPTS, GHT, conseil de surveillance du CH…)</a:t>
            </a:r>
          </a:p>
          <a:p>
            <a:r>
              <a:rPr lang="fr-FR" dirty="0" smtClean="0"/>
              <a:t>Une volonté des acteurs de terrain d’aller vers un exercice coordonné (coopération renforcée autour du centre de vaccination </a:t>
            </a:r>
            <a:r>
              <a:rPr lang="fr-FR" dirty="0" err="1" smtClean="0"/>
              <a:t>covid</a:t>
            </a:r>
            <a:r>
              <a:rPr lang="fr-FR" dirty="0" smtClean="0"/>
              <a:t>), et vers un exercice partagé (projet de centre public de santé)</a:t>
            </a:r>
          </a:p>
          <a:p>
            <a:r>
              <a:rPr lang="fr-FR" dirty="0" smtClean="0"/>
              <a:t>Un constat commun : des patients en rupture de soins (soit par manque d’observance, soit par des difficultés d’accès aux soins)</a:t>
            </a:r>
            <a:endParaRPr lang="fr-FR" dirty="0"/>
          </a:p>
        </p:txBody>
      </p:sp>
      <p:sp>
        <p:nvSpPr>
          <p:cNvPr id="3" name="Espace réservé du texte 2">
            <a:extLst>
              <a:ext uri="{FF2B5EF4-FFF2-40B4-BE49-F238E27FC236}">
                <a16:creationId xmlns:a16="http://schemas.microsoft.com/office/drawing/2014/main" xmlns="" id="{6BEEE42D-5404-4A5C-B4A6-3B4995AC7E1A}"/>
              </a:ext>
            </a:extLst>
          </p:cNvPr>
          <p:cNvSpPr>
            <a:spLocks noGrp="1"/>
          </p:cNvSpPr>
          <p:nvPr>
            <p:ph type="body" sz="quarter" idx="11"/>
          </p:nvPr>
        </p:nvSpPr>
        <p:spPr>
          <a:xfrm>
            <a:off x="858591" y="1300711"/>
            <a:ext cx="11201400" cy="654181"/>
          </a:xfrm>
        </p:spPr>
        <p:txBody>
          <a:bodyPr/>
          <a:lstStyle/>
          <a:p>
            <a:r>
              <a:rPr lang="fr-FR" b="1" dirty="0" smtClean="0"/>
              <a:t>« Ecosystème local » – Une gouvernance mixte</a:t>
            </a:r>
            <a:endParaRPr lang="fr-FR" b="1" dirty="0"/>
          </a:p>
        </p:txBody>
      </p:sp>
      <p:pic>
        <p:nvPicPr>
          <p:cNvPr id="5" name="Picture 3"/>
          <p:cNvPicPr>
            <a:picLocks noChangeAspect="1" noChangeArrowheads="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39769" y="1290387"/>
            <a:ext cx="332581" cy="431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91108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51">
            <a:extLst>
              <a:ext uri="{FF2B5EF4-FFF2-40B4-BE49-F238E27FC236}">
                <a16:creationId xmlns:a16="http://schemas.microsoft.com/office/drawing/2014/main" xmlns="" id="{407703D9-6A71-4493-BDDF-60401BDCF384}"/>
              </a:ext>
            </a:extLst>
          </p:cNvPr>
          <p:cNvSpPr/>
          <p:nvPr/>
        </p:nvSpPr>
        <p:spPr>
          <a:xfrm>
            <a:off x="269631" y="1746739"/>
            <a:ext cx="11686862" cy="3956075"/>
          </a:xfrm>
          <a:prstGeom prst="rect">
            <a:avLst/>
          </a:prstGeom>
          <a:noFill/>
          <a:ln w="50800" cap="flat">
            <a:solidFill>
              <a:schemeClr val="accent6"/>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Calibri"/>
            </a:endParaRPr>
          </a:p>
        </p:txBody>
      </p:sp>
      <p:pic>
        <p:nvPicPr>
          <p:cNvPr id="10" name="Image 9"/>
          <p:cNvPicPr>
            <a:picLocks noChangeAspect="1"/>
          </p:cNvPicPr>
          <p:nvPr/>
        </p:nvPicPr>
        <p:blipFill>
          <a:blip r:embed="rId2"/>
          <a:stretch>
            <a:fillRect/>
          </a:stretch>
        </p:blipFill>
        <p:spPr>
          <a:xfrm>
            <a:off x="8323807" y="5801108"/>
            <a:ext cx="3597517" cy="216000"/>
          </a:xfrm>
          <a:prstGeom prst="rect">
            <a:avLst/>
          </a:prstGeom>
        </p:spPr>
      </p:pic>
      <p:pic>
        <p:nvPicPr>
          <p:cNvPr id="12" name="Image 11"/>
          <p:cNvPicPr>
            <a:picLocks noChangeAspect="1"/>
          </p:cNvPicPr>
          <p:nvPr/>
        </p:nvPicPr>
        <p:blipFill>
          <a:blip r:embed="rId3"/>
          <a:stretch>
            <a:fillRect/>
          </a:stretch>
        </p:blipFill>
        <p:spPr>
          <a:xfrm>
            <a:off x="3066295" y="3885023"/>
            <a:ext cx="5870206" cy="360000"/>
          </a:xfrm>
          <a:prstGeom prst="rect">
            <a:avLst/>
          </a:prstGeom>
        </p:spPr>
      </p:pic>
      <p:pic>
        <p:nvPicPr>
          <p:cNvPr id="16" name="Image 15"/>
          <p:cNvPicPr>
            <a:picLocks noChangeAspect="1"/>
          </p:cNvPicPr>
          <p:nvPr/>
        </p:nvPicPr>
        <p:blipFill>
          <a:blip r:embed="rId4"/>
          <a:stretch>
            <a:fillRect/>
          </a:stretch>
        </p:blipFill>
        <p:spPr>
          <a:xfrm>
            <a:off x="2316299" y="1891889"/>
            <a:ext cx="7462979" cy="309201"/>
          </a:xfrm>
          <a:prstGeom prst="rect">
            <a:avLst/>
          </a:prstGeom>
        </p:spPr>
      </p:pic>
      <p:pic>
        <p:nvPicPr>
          <p:cNvPr id="15" name="Picture 2724"/>
          <p:cNvPicPr/>
          <p:nvPr/>
        </p:nvPicPr>
        <p:blipFill>
          <a:blip r:embed="rId5"/>
          <a:stretch>
            <a:fillRect/>
          </a:stretch>
        </p:blipFill>
        <p:spPr>
          <a:xfrm>
            <a:off x="764838" y="2385375"/>
            <a:ext cx="742071" cy="1138983"/>
          </a:xfrm>
          <a:prstGeom prst="rect">
            <a:avLst/>
          </a:prstGeom>
        </p:spPr>
      </p:pic>
      <p:sp>
        <p:nvSpPr>
          <p:cNvPr id="19" name="Rectangle 18"/>
          <p:cNvSpPr/>
          <p:nvPr/>
        </p:nvSpPr>
        <p:spPr>
          <a:xfrm>
            <a:off x="2237798" y="2274171"/>
            <a:ext cx="1657350" cy="241300"/>
          </a:xfrm>
          <a:prstGeom prst="rect">
            <a:avLst/>
          </a:prstGeom>
          <a:ln>
            <a:noFill/>
          </a:ln>
        </p:spPr>
        <p:txBody>
          <a:bodyPr vert="horz" lIns="0" tIns="0" rIns="0" bIns="0" rtlCol="0">
            <a:noAutofit/>
          </a:bodyPr>
          <a:lstStyle/>
          <a:p>
            <a:pPr>
              <a:lnSpc>
                <a:spcPct val="107000"/>
              </a:lnSpc>
              <a:spcAft>
                <a:spcPts val="800"/>
              </a:spcAft>
            </a:pPr>
            <a:endParaRPr lang="fr-FR" dirty="0">
              <a:solidFill>
                <a:srgbClr val="000000"/>
              </a:solidFill>
              <a:effectLst/>
              <a:latin typeface="Calibri" panose="020F0502020204030204" pitchFamily="34" charset="0"/>
              <a:ea typeface="Calibri" panose="020F0502020204030204" pitchFamily="34" charset="0"/>
            </a:endParaRPr>
          </a:p>
        </p:txBody>
      </p:sp>
      <p:pic>
        <p:nvPicPr>
          <p:cNvPr id="24" name="Picture 2726"/>
          <p:cNvPicPr/>
          <p:nvPr/>
        </p:nvPicPr>
        <p:blipFill>
          <a:blip r:embed="rId6"/>
          <a:stretch>
            <a:fillRect/>
          </a:stretch>
        </p:blipFill>
        <p:spPr>
          <a:xfrm>
            <a:off x="4594645" y="2362517"/>
            <a:ext cx="703417" cy="1231157"/>
          </a:xfrm>
          <a:prstGeom prst="rect">
            <a:avLst/>
          </a:prstGeom>
        </p:spPr>
      </p:pic>
      <p:sp>
        <p:nvSpPr>
          <p:cNvPr id="34" name="Rectangle 33"/>
          <p:cNvSpPr/>
          <p:nvPr/>
        </p:nvSpPr>
        <p:spPr>
          <a:xfrm>
            <a:off x="6580916" y="2360373"/>
            <a:ext cx="632983" cy="282786"/>
          </a:xfrm>
          <a:prstGeom prst="rect">
            <a:avLst/>
          </a:prstGeom>
          <a:ln>
            <a:noFill/>
          </a:ln>
        </p:spPr>
        <p:txBody>
          <a:bodyPr vert="horz" lIns="0" tIns="0" rIns="0" bIns="0" rtlCol="0">
            <a:noAutofit/>
          </a:bodyPr>
          <a:lstStyle/>
          <a:p>
            <a:pPr algn="ctr">
              <a:lnSpc>
                <a:spcPct val="107000"/>
              </a:lnSpc>
              <a:spcAft>
                <a:spcPts val="800"/>
              </a:spcAft>
            </a:pPr>
            <a:r>
              <a:rPr lang="fr-FR" sz="2000" b="1" dirty="0" smtClean="0">
                <a:solidFill>
                  <a:srgbClr val="F6A923"/>
                </a:solidFill>
                <a:latin typeface="Calibri" panose="020F0502020204030204" pitchFamily="34" charset="0"/>
                <a:ea typeface="Calibri" panose="020F0502020204030204" pitchFamily="34" charset="0"/>
              </a:rPr>
              <a:t>8 691</a:t>
            </a:r>
            <a:endParaRPr lang="fr-FR" sz="2000" dirty="0">
              <a:solidFill>
                <a:srgbClr val="000000"/>
              </a:solidFill>
              <a:effectLst/>
              <a:latin typeface="Calibri" panose="020F0502020204030204" pitchFamily="34" charset="0"/>
              <a:ea typeface="Calibri" panose="020F0502020204030204" pitchFamily="34" charset="0"/>
            </a:endParaRPr>
          </a:p>
        </p:txBody>
      </p:sp>
      <p:pic>
        <p:nvPicPr>
          <p:cNvPr id="35" name="Picture 2901"/>
          <p:cNvPicPr/>
          <p:nvPr/>
        </p:nvPicPr>
        <p:blipFill>
          <a:blip r:embed="rId7"/>
          <a:stretch>
            <a:fillRect/>
          </a:stretch>
        </p:blipFill>
        <p:spPr>
          <a:xfrm>
            <a:off x="6593626" y="2711987"/>
            <a:ext cx="526285" cy="994949"/>
          </a:xfrm>
          <a:prstGeom prst="rect">
            <a:avLst/>
          </a:prstGeom>
        </p:spPr>
      </p:pic>
      <p:sp>
        <p:nvSpPr>
          <p:cNvPr id="36" name="Rectangle 35"/>
          <p:cNvSpPr/>
          <p:nvPr/>
        </p:nvSpPr>
        <p:spPr>
          <a:xfrm>
            <a:off x="10267186" y="2343125"/>
            <a:ext cx="638147" cy="258531"/>
          </a:xfrm>
          <a:prstGeom prst="rect">
            <a:avLst/>
          </a:prstGeom>
          <a:ln>
            <a:noFill/>
          </a:ln>
        </p:spPr>
        <p:txBody>
          <a:bodyPr vert="horz" lIns="0" tIns="0" rIns="0" bIns="0" rtlCol="0">
            <a:noAutofit/>
          </a:bodyPr>
          <a:lstStyle/>
          <a:p>
            <a:pPr algn="ctr">
              <a:lnSpc>
                <a:spcPct val="107000"/>
              </a:lnSpc>
              <a:spcAft>
                <a:spcPts val="800"/>
              </a:spcAft>
            </a:pPr>
            <a:r>
              <a:rPr lang="fr-FR" sz="2000" b="1" dirty="0" smtClean="0">
                <a:solidFill>
                  <a:srgbClr val="F6A923"/>
                </a:solidFill>
                <a:latin typeface="Calibri" panose="020F0502020204030204" pitchFamily="34" charset="0"/>
                <a:ea typeface="Calibri" panose="020F0502020204030204" pitchFamily="34" charset="0"/>
              </a:rPr>
              <a:t>7 395</a:t>
            </a:r>
            <a:endParaRPr lang="fr-FR" sz="2000" dirty="0">
              <a:solidFill>
                <a:srgbClr val="000000"/>
              </a:solidFill>
              <a:effectLst/>
              <a:latin typeface="Calibri" panose="020F0502020204030204" pitchFamily="34" charset="0"/>
              <a:ea typeface="Calibri" panose="020F0502020204030204" pitchFamily="34" charset="0"/>
            </a:endParaRPr>
          </a:p>
        </p:txBody>
      </p:sp>
      <p:pic>
        <p:nvPicPr>
          <p:cNvPr id="37" name="Picture 2891"/>
          <p:cNvPicPr/>
          <p:nvPr/>
        </p:nvPicPr>
        <p:blipFill>
          <a:blip r:embed="rId8"/>
          <a:stretch>
            <a:fillRect/>
          </a:stretch>
        </p:blipFill>
        <p:spPr>
          <a:xfrm>
            <a:off x="10334705" y="2710627"/>
            <a:ext cx="636071" cy="980533"/>
          </a:xfrm>
          <a:prstGeom prst="rect">
            <a:avLst/>
          </a:prstGeom>
        </p:spPr>
      </p:pic>
      <p:pic>
        <p:nvPicPr>
          <p:cNvPr id="38" name="Picture 2901"/>
          <p:cNvPicPr/>
          <p:nvPr/>
        </p:nvPicPr>
        <p:blipFill>
          <a:blip r:embed="rId7"/>
          <a:stretch>
            <a:fillRect/>
          </a:stretch>
        </p:blipFill>
        <p:spPr>
          <a:xfrm>
            <a:off x="906651" y="4611393"/>
            <a:ext cx="637184" cy="890378"/>
          </a:xfrm>
          <a:prstGeom prst="rect">
            <a:avLst/>
          </a:prstGeom>
        </p:spPr>
      </p:pic>
      <p:pic>
        <p:nvPicPr>
          <p:cNvPr id="4" name="Image 3"/>
          <p:cNvPicPr>
            <a:picLocks noChangeAspect="1"/>
          </p:cNvPicPr>
          <p:nvPr/>
        </p:nvPicPr>
        <p:blipFill>
          <a:blip r:embed="rId9"/>
          <a:stretch>
            <a:fillRect/>
          </a:stretch>
        </p:blipFill>
        <p:spPr>
          <a:xfrm>
            <a:off x="6681192" y="4653984"/>
            <a:ext cx="576132" cy="1009229"/>
          </a:xfrm>
          <a:prstGeom prst="rect">
            <a:avLst/>
          </a:prstGeom>
        </p:spPr>
      </p:pic>
      <p:pic>
        <p:nvPicPr>
          <p:cNvPr id="5" name="Image 4"/>
          <p:cNvPicPr>
            <a:picLocks noChangeAspect="1"/>
          </p:cNvPicPr>
          <p:nvPr/>
        </p:nvPicPr>
        <p:blipFill>
          <a:blip r:embed="rId10"/>
          <a:stretch>
            <a:fillRect/>
          </a:stretch>
        </p:blipFill>
        <p:spPr>
          <a:xfrm>
            <a:off x="4561029" y="4586784"/>
            <a:ext cx="634039" cy="981541"/>
          </a:xfrm>
          <a:prstGeom prst="rect">
            <a:avLst/>
          </a:prstGeom>
        </p:spPr>
      </p:pic>
      <p:pic>
        <p:nvPicPr>
          <p:cNvPr id="6" name="Image 5"/>
          <p:cNvPicPr>
            <a:picLocks noChangeAspect="1"/>
          </p:cNvPicPr>
          <p:nvPr/>
        </p:nvPicPr>
        <p:blipFill>
          <a:blip r:embed="rId10"/>
          <a:stretch>
            <a:fillRect/>
          </a:stretch>
        </p:blipFill>
        <p:spPr>
          <a:xfrm>
            <a:off x="10316171" y="4594499"/>
            <a:ext cx="634039" cy="1073146"/>
          </a:xfrm>
          <a:prstGeom prst="rect">
            <a:avLst/>
          </a:prstGeom>
        </p:spPr>
      </p:pic>
      <p:sp>
        <p:nvSpPr>
          <p:cNvPr id="48" name="Rectangle 47"/>
          <p:cNvSpPr/>
          <p:nvPr/>
        </p:nvSpPr>
        <p:spPr>
          <a:xfrm>
            <a:off x="1685935" y="4471373"/>
            <a:ext cx="2690739" cy="956786"/>
          </a:xfrm>
          <a:prstGeom prst="rect">
            <a:avLst/>
          </a:prstGeom>
          <a:solidFill>
            <a:srgbClr val="FAA63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Nombre de décès annuel moyen par insuffisance cardiaque en 2009-2015</a:t>
            </a:r>
            <a:endParaRPr lang="fr-FR" dirty="0"/>
          </a:p>
        </p:txBody>
      </p:sp>
      <p:sp>
        <p:nvSpPr>
          <p:cNvPr id="49" name="Rectangle 48"/>
          <p:cNvSpPr/>
          <p:nvPr/>
        </p:nvSpPr>
        <p:spPr>
          <a:xfrm>
            <a:off x="1713725" y="2534915"/>
            <a:ext cx="2690739" cy="956786"/>
          </a:xfrm>
          <a:prstGeom prst="rect">
            <a:avLst/>
          </a:prstGeom>
          <a:solidFill>
            <a:srgbClr val="FAA63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Nombre de décès annuel moyen par diabète en 2009-2015</a:t>
            </a:r>
            <a:endParaRPr lang="fr-FR" dirty="0"/>
          </a:p>
        </p:txBody>
      </p:sp>
      <p:sp>
        <p:nvSpPr>
          <p:cNvPr id="50" name="Rectangle 49"/>
          <p:cNvSpPr/>
          <p:nvPr/>
        </p:nvSpPr>
        <p:spPr>
          <a:xfrm>
            <a:off x="7470315" y="2520761"/>
            <a:ext cx="2690739" cy="1091872"/>
          </a:xfrm>
          <a:prstGeom prst="rect">
            <a:avLst/>
          </a:prstGeom>
          <a:solidFill>
            <a:srgbClr val="FAA63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Nombre total d’ALD annuel pour diabète au 31 décembre 2019 (17,8 % du total d’ALD)</a:t>
            </a:r>
            <a:endParaRPr lang="fr-FR" dirty="0"/>
          </a:p>
        </p:txBody>
      </p:sp>
      <p:sp>
        <p:nvSpPr>
          <p:cNvPr id="51" name="Rectangle 50"/>
          <p:cNvSpPr/>
          <p:nvPr/>
        </p:nvSpPr>
        <p:spPr>
          <a:xfrm>
            <a:off x="7476481" y="4425680"/>
            <a:ext cx="2690739" cy="1170160"/>
          </a:xfrm>
          <a:prstGeom prst="rect">
            <a:avLst/>
          </a:prstGeom>
          <a:solidFill>
            <a:srgbClr val="FAA63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Nombre total d’ALD annuel pour insuffisance cardiaque au 31 décembre 2019</a:t>
            </a:r>
            <a:endParaRPr lang="fr-FR" dirty="0"/>
          </a:p>
        </p:txBody>
      </p:sp>
      <p:sp>
        <p:nvSpPr>
          <p:cNvPr id="52" name="Rectangle 51"/>
          <p:cNvSpPr/>
          <p:nvPr/>
        </p:nvSpPr>
        <p:spPr>
          <a:xfrm>
            <a:off x="800733" y="4239155"/>
            <a:ext cx="826428" cy="291634"/>
          </a:xfrm>
          <a:prstGeom prst="rect">
            <a:avLst/>
          </a:prstGeom>
          <a:ln>
            <a:noFill/>
          </a:ln>
        </p:spPr>
        <p:txBody>
          <a:bodyPr vert="horz" lIns="0" tIns="0" rIns="0" bIns="0" rtlCol="0">
            <a:noAutofit/>
          </a:bodyPr>
          <a:lstStyle/>
          <a:p>
            <a:pPr algn="ctr">
              <a:lnSpc>
                <a:spcPct val="107000"/>
              </a:lnSpc>
              <a:spcAft>
                <a:spcPts val="800"/>
              </a:spcAft>
            </a:pPr>
            <a:r>
              <a:rPr lang="fr-FR" b="1" dirty="0" smtClean="0">
                <a:solidFill>
                  <a:srgbClr val="F6A923"/>
                </a:solidFill>
                <a:latin typeface="Calibri" panose="020F0502020204030204" pitchFamily="34" charset="0"/>
                <a:ea typeface="Calibri" panose="020F0502020204030204" pitchFamily="34" charset="0"/>
              </a:rPr>
              <a:t>249</a:t>
            </a:r>
            <a:endParaRPr lang="fr-FR" sz="1100" dirty="0">
              <a:solidFill>
                <a:srgbClr val="000000"/>
              </a:solidFill>
              <a:effectLst/>
              <a:latin typeface="Calibri" panose="020F0502020204030204" pitchFamily="34" charset="0"/>
              <a:ea typeface="Calibri" panose="020F0502020204030204" pitchFamily="34" charset="0"/>
            </a:endParaRPr>
          </a:p>
        </p:txBody>
      </p:sp>
      <p:sp>
        <p:nvSpPr>
          <p:cNvPr id="53" name="Rectangle 52"/>
          <p:cNvSpPr/>
          <p:nvPr/>
        </p:nvSpPr>
        <p:spPr>
          <a:xfrm>
            <a:off x="4559438" y="4256949"/>
            <a:ext cx="632983" cy="282786"/>
          </a:xfrm>
          <a:prstGeom prst="rect">
            <a:avLst/>
          </a:prstGeom>
          <a:ln>
            <a:noFill/>
          </a:ln>
        </p:spPr>
        <p:txBody>
          <a:bodyPr vert="horz" lIns="0" tIns="0" rIns="0" bIns="0" rtlCol="0">
            <a:noAutofit/>
          </a:bodyPr>
          <a:lstStyle/>
          <a:p>
            <a:pPr algn="ctr">
              <a:lnSpc>
                <a:spcPct val="107000"/>
              </a:lnSpc>
              <a:spcAft>
                <a:spcPts val="800"/>
              </a:spcAft>
            </a:pPr>
            <a:r>
              <a:rPr lang="fr-FR" b="1" dirty="0" smtClean="0">
                <a:solidFill>
                  <a:srgbClr val="F6A923"/>
                </a:solidFill>
                <a:latin typeface="Calibri" panose="020F0502020204030204" pitchFamily="34" charset="0"/>
                <a:ea typeface="Calibri" panose="020F0502020204030204" pitchFamily="34" charset="0"/>
              </a:rPr>
              <a:t>285</a:t>
            </a:r>
            <a:endParaRPr lang="fr-FR" sz="1100" dirty="0">
              <a:solidFill>
                <a:srgbClr val="000000"/>
              </a:solidFill>
              <a:effectLst/>
              <a:latin typeface="Calibri" panose="020F0502020204030204" pitchFamily="34" charset="0"/>
              <a:ea typeface="Calibri" panose="020F0502020204030204" pitchFamily="34" charset="0"/>
            </a:endParaRPr>
          </a:p>
        </p:txBody>
      </p:sp>
      <p:sp>
        <p:nvSpPr>
          <p:cNvPr id="54" name="Rectangle 53"/>
          <p:cNvSpPr/>
          <p:nvPr/>
        </p:nvSpPr>
        <p:spPr>
          <a:xfrm>
            <a:off x="6631162" y="4355535"/>
            <a:ext cx="632983" cy="282786"/>
          </a:xfrm>
          <a:prstGeom prst="rect">
            <a:avLst/>
          </a:prstGeom>
          <a:ln>
            <a:noFill/>
          </a:ln>
        </p:spPr>
        <p:txBody>
          <a:bodyPr vert="horz" lIns="0" tIns="0" rIns="0" bIns="0" rtlCol="0">
            <a:noAutofit/>
          </a:bodyPr>
          <a:lstStyle/>
          <a:p>
            <a:pPr algn="ctr">
              <a:lnSpc>
                <a:spcPct val="107000"/>
              </a:lnSpc>
              <a:spcAft>
                <a:spcPts val="800"/>
              </a:spcAft>
            </a:pPr>
            <a:r>
              <a:rPr lang="fr-FR" b="1" dirty="0" smtClean="0">
                <a:solidFill>
                  <a:srgbClr val="F6A923"/>
                </a:solidFill>
                <a:latin typeface="Calibri" panose="020F0502020204030204" pitchFamily="34" charset="0"/>
                <a:ea typeface="Calibri" panose="020F0502020204030204" pitchFamily="34" charset="0"/>
              </a:rPr>
              <a:t>818</a:t>
            </a:r>
            <a:endParaRPr lang="fr-FR" sz="1100" dirty="0">
              <a:solidFill>
                <a:srgbClr val="000000"/>
              </a:solidFill>
              <a:effectLst/>
              <a:latin typeface="Calibri" panose="020F0502020204030204" pitchFamily="34" charset="0"/>
              <a:ea typeface="Calibri" panose="020F0502020204030204" pitchFamily="34" charset="0"/>
            </a:endParaRPr>
          </a:p>
        </p:txBody>
      </p:sp>
      <p:sp>
        <p:nvSpPr>
          <p:cNvPr id="55" name="Rectangle 54"/>
          <p:cNvSpPr/>
          <p:nvPr/>
        </p:nvSpPr>
        <p:spPr>
          <a:xfrm>
            <a:off x="10297160" y="4311888"/>
            <a:ext cx="632983" cy="282786"/>
          </a:xfrm>
          <a:prstGeom prst="rect">
            <a:avLst/>
          </a:prstGeom>
          <a:ln>
            <a:noFill/>
          </a:ln>
        </p:spPr>
        <p:txBody>
          <a:bodyPr vert="horz" lIns="0" tIns="0" rIns="0" bIns="0" rtlCol="0">
            <a:noAutofit/>
          </a:bodyPr>
          <a:lstStyle/>
          <a:p>
            <a:pPr algn="ctr">
              <a:lnSpc>
                <a:spcPct val="107000"/>
              </a:lnSpc>
              <a:spcAft>
                <a:spcPts val="800"/>
              </a:spcAft>
            </a:pPr>
            <a:r>
              <a:rPr lang="fr-FR" b="1" dirty="0" smtClean="0">
                <a:solidFill>
                  <a:srgbClr val="F6A923"/>
                </a:solidFill>
                <a:latin typeface="Calibri" panose="020F0502020204030204" pitchFamily="34" charset="0"/>
                <a:ea typeface="Calibri" panose="020F0502020204030204" pitchFamily="34" charset="0"/>
              </a:rPr>
              <a:t>808</a:t>
            </a:r>
            <a:endParaRPr lang="fr-FR" sz="1100" dirty="0">
              <a:solidFill>
                <a:srgbClr val="000000"/>
              </a:solidFill>
              <a:effectLst/>
              <a:latin typeface="Calibri" panose="020F0502020204030204" pitchFamily="34" charset="0"/>
              <a:ea typeface="Calibri" panose="020F0502020204030204" pitchFamily="34" charset="0"/>
            </a:endParaRPr>
          </a:p>
        </p:txBody>
      </p:sp>
      <p:sp>
        <p:nvSpPr>
          <p:cNvPr id="2" name="Rectangle 1"/>
          <p:cNvSpPr/>
          <p:nvPr/>
        </p:nvSpPr>
        <p:spPr>
          <a:xfrm>
            <a:off x="888443" y="1253943"/>
            <a:ext cx="11032881" cy="400110"/>
          </a:xfrm>
          <a:prstGeom prst="rect">
            <a:avLst/>
          </a:prstGeom>
        </p:spPr>
        <p:txBody>
          <a:bodyPr wrap="square">
            <a:spAutoFit/>
          </a:bodyPr>
          <a:lstStyle/>
          <a:p>
            <a:r>
              <a:rPr lang="fr-FR" sz="2000" b="1" dirty="0" smtClean="0">
                <a:solidFill>
                  <a:srgbClr val="2F9BB7"/>
                </a:solidFill>
                <a:latin typeface="Arial" panose="020B0604020202020204" pitchFamily="34" charset="0"/>
                <a:cs typeface="Arial" panose="020B0604020202020204" pitchFamily="34" charset="0"/>
              </a:rPr>
              <a:t>Dans les Deux-Sèvres : ALD et mortalité – Diabète de type 2 et insuffisance cardiaque</a:t>
            </a:r>
            <a:endParaRPr lang="fr-FR" sz="2000" b="1" dirty="0">
              <a:solidFill>
                <a:srgbClr val="2F9BB7"/>
              </a:solidFill>
              <a:latin typeface="Arial" panose="020B0604020202020204" pitchFamily="34" charset="0"/>
              <a:cs typeface="Arial" panose="020B0604020202020204" pitchFamily="34" charset="0"/>
            </a:endParaRPr>
          </a:p>
        </p:txBody>
      </p:sp>
      <p:pic>
        <p:nvPicPr>
          <p:cNvPr id="3075" name="Picture 3"/>
          <p:cNvPicPr>
            <a:picLocks noChangeAspect="1" noChangeArrowheads="1"/>
          </p:cNvPicPr>
          <p:nvPr/>
        </p:nvPicPr>
        <p:blipFill>
          <a:blip r:embed="rId11"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41679" y="1208314"/>
            <a:ext cx="332581" cy="431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ZoneTexte 6"/>
          <p:cNvSpPr txBox="1"/>
          <p:nvPr/>
        </p:nvSpPr>
        <p:spPr>
          <a:xfrm>
            <a:off x="363415" y="5724033"/>
            <a:ext cx="9659816" cy="923330"/>
          </a:xfrm>
          <a:prstGeom prst="rect">
            <a:avLst/>
          </a:prstGeom>
          <a:noFill/>
        </p:spPr>
        <p:txBody>
          <a:bodyPr wrap="square" rtlCol="0">
            <a:spAutoFit/>
          </a:bodyPr>
          <a:lstStyle/>
          <a:p>
            <a:r>
              <a:rPr lang="fr-FR" dirty="0" smtClean="0"/>
              <a:t>Deux problèmes de santé publique :</a:t>
            </a:r>
          </a:p>
          <a:p>
            <a:pPr marL="285750" indent="-285750">
              <a:buFont typeface="Wingdings" panose="05000000000000000000" pitchFamily="2" charset="2"/>
              <a:buChar char="q"/>
            </a:pPr>
            <a:r>
              <a:rPr lang="fr-FR" dirty="0" smtClean="0"/>
              <a:t>Des dépistages trop tardifs, une découverte de la maladie à un stade trop avancé</a:t>
            </a:r>
          </a:p>
          <a:p>
            <a:pPr marL="285750" indent="-285750">
              <a:buFont typeface="Wingdings" panose="05000000000000000000" pitchFamily="2" charset="2"/>
              <a:buChar char="q"/>
            </a:pPr>
            <a:r>
              <a:rPr lang="fr-FR" dirty="0" smtClean="0"/>
              <a:t>Pour les patients connus, un « éloignement thérapeutique », voire des décrochages</a:t>
            </a:r>
            <a:endParaRPr lang="fr-FR" dirty="0"/>
          </a:p>
        </p:txBody>
      </p:sp>
    </p:spTree>
    <p:extLst>
      <p:ext uri="{BB962C8B-B14F-4D97-AF65-F5344CB8AC3E}">
        <p14:creationId xmlns:p14="http://schemas.microsoft.com/office/powerpoint/2010/main" val="24903348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xmlns="" id="{6BEEE42D-5404-4A5C-B4A6-3B4995AC7E1A}"/>
              </a:ext>
            </a:extLst>
          </p:cNvPr>
          <p:cNvSpPr>
            <a:spLocks noGrp="1"/>
          </p:cNvSpPr>
          <p:nvPr>
            <p:ph type="body" sz="quarter" idx="11"/>
          </p:nvPr>
        </p:nvSpPr>
        <p:spPr>
          <a:xfrm>
            <a:off x="858591" y="1300711"/>
            <a:ext cx="11201400" cy="654181"/>
          </a:xfrm>
        </p:spPr>
        <p:txBody>
          <a:bodyPr>
            <a:normAutofit/>
          </a:bodyPr>
          <a:lstStyle/>
          <a:p>
            <a:r>
              <a:rPr lang="fr-FR" sz="2400" b="1" dirty="0"/>
              <a:t>Dans les Deux-Sèvres : </a:t>
            </a:r>
            <a:r>
              <a:rPr lang="fr-FR" sz="2400" b="1" dirty="0" smtClean="0"/>
              <a:t>Prévalence </a:t>
            </a:r>
            <a:r>
              <a:rPr lang="fr-FR" sz="2400" b="1" dirty="0"/>
              <a:t>– Diabète de type </a:t>
            </a:r>
            <a:r>
              <a:rPr lang="fr-FR" sz="2400" b="1" dirty="0" smtClean="0"/>
              <a:t>2 (2020)</a:t>
            </a:r>
            <a:endParaRPr lang="fr-FR" sz="2400" b="1" dirty="0"/>
          </a:p>
          <a:p>
            <a:endParaRPr lang="fr-FR" b="1" dirty="0" smtClean="0"/>
          </a:p>
          <a:p>
            <a:endParaRPr lang="fr-FR" b="1" dirty="0"/>
          </a:p>
        </p:txBody>
      </p:sp>
      <p:pic>
        <p:nvPicPr>
          <p:cNvPr id="5" name="Picture 3"/>
          <p:cNvPicPr>
            <a:picLocks noChangeAspect="1" noChangeArrowheads="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39769" y="1290387"/>
            <a:ext cx="332581" cy="431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Espace réservé du contenu 8"/>
          <p:cNvPicPr>
            <a:picLocks noGrp="1"/>
          </p:cNvPicPr>
          <p:nvPr>
            <p:ph sz="quarter" idx="10"/>
          </p:nvPr>
        </p:nvPicPr>
        <p:blipFill rotWithShape="1">
          <a:blip r:embed="rId3"/>
          <a:srcRect l="34743" t="36471" r="35952" b="23500"/>
          <a:stretch/>
        </p:blipFill>
        <p:spPr bwMode="auto">
          <a:xfrm>
            <a:off x="7420708" y="1805357"/>
            <a:ext cx="3212122" cy="2907323"/>
          </a:xfrm>
          <a:prstGeom prst="rect">
            <a:avLst/>
          </a:prstGeom>
          <a:ln>
            <a:noFill/>
          </a:ln>
          <a:extLst>
            <a:ext uri="{53640926-AAD7-44D8-BBD7-CCE9431645EC}">
              <a14:shadowObscured xmlns:a14="http://schemas.microsoft.com/office/drawing/2010/main"/>
            </a:ext>
          </a:extLst>
        </p:spPr>
      </p:pic>
      <p:pic>
        <p:nvPicPr>
          <p:cNvPr id="10" name="Image 9"/>
          <p:cNvPicPr/>
          <p:nvPr/>
        </p:nvPicPr>
        <p:blipFill rotWithShape="1">
          <a:blip r:embed="rId4"/>
          <a:srcRect l="7445" t="54412" r="44870" b="21452"/>
          <a:stretch/>
        </p:blipFill>
        <p:spPr bwMode="auto">
          <a:xfrm>
            <a:off x="506059" y="1817077"/>
            <a:ext cx="6080141" cy="1101969"/>
          </a:xfrm>
          <a:prstGeom prst="rect">
            <a:avLst/>
          </a:prstGeom>
          <a:ln>
            <a:noFill/>
          </a:ln>
          <a:extLst>
            <a:ext uri="{53640926-AAD7-44D8-BBD7-CCE9431645EC}">
              <a14:shadowObscured xmlns:a14="http://schemas.microsoft.com/office/drawing/2010/main"/>
            </a:ext>
          </a:extLst>
        </p:spPr>
      </p:pic>
      <p:pic>
        <p:nvPicPr>
          <p:cNvPr id="11" name="Image 10"/>
          <p:cNvPicPr/>
          <p:nvPr/>
        </p:nvPicPr>
        <p:blipFill rotWithShape="1">
          <a:blip r:embed="rId5"/>
          <a:srcRect l="35240" t="39118" r="36272" b="12888"/>
          <a:stretch/>
        </p:blipFill>
        <p:spPr bwMode="auto">
          <a:xfrm>
            <a:off x="3751384" y="3120281"/>
            <a:ext cx="3036277" cy="2893660"/>
          </a:xfrm>
          <a:prstGeom prst="rect">
            <a:avLst/>
          </a:prstGeom>
          <a:ln>
            <a:noFill/>
          </a:ln>
          <a:extLst>
            <a:ext uri="{53640926-AAD7-44D8-BBD7-CCE9431645EC}">
              <a14:shadowObscured xmlns:a14="http://schemas.microsoft.com/office/drawing/2010/main"/>
            </a:ext>
          </a:extLst>
        </p:spPr>
      </p:pic>
      <p:pic>
        <p:nvPicPr>
          <p:cNvPr id="12" name="Image 11"/>
          <p:cNvPicPr/>
          <p:nvPr/>
        </p:nvPicPr>
        <p:blipFill rotWithShape="1">
          <a:blip r:embed="rId6"/>
          <a:srcRect l="7776" t="37647" r="63746" b="11137"/>
          <a:stretch/>
        </p:blipFill>
        <p:spPr bwMode="auto">
          <a:xfrm>
            <a:off x="506060" y="3120281"/>
            <a:ext cx="3059924" cy="2917106"/>
          </a:xfrm>
          <a:prstGeom prst="rect">
            <a:avLst/>
          </a:prstGeom>
          <a:ln>
            <a:noFill/>
          </a:ln>
          <a:extLst>
            <a:ext uri="{53640926-AAD7-44D8-BBD7-CCE9431645EC}">
              <a14:shadowObscured xmlns:a14="http://schemas.microsoft.com/office/drawing/2010/main"/>
            </a:ext>
          </a:extLst>
        </p:spPr>
      </p:pic>
      <p:pic>
        <p:nvPicPr>
          <p:cNvPr id="13" name="Image 12"/>
          <p:cNvPicPr/>
          <p:nvPr/>
        </p:nvPicPr>
        <p:blipFill rotWithShape="1">
          <a:blip r:embed="rId7"/>
          <a:srcRect l="7941" t="39118" r="63746" b="13787"/>
          <a:stretch/>
        </p:blipFill>
        <p:spPr bwMode="auto">
          <a:xfrm>
            <a:off x="10034954" y="4759570"/>
            <a:ext cx="1910861" cy="1817075"/>
          </a:xfrm>
          <a:prstGeom prst="rect">
            <a:avLst/>
          </a:prstGeom>
          <a:ln>
            <a:noFill/>
          </a:ln>
          <a:extLst>
            <a:ext uri="{53640926-AAD7-44D8-BBD7-CCE9431645EC}">
              <a14:shadowObscured xmlns:a14="http://schemas.microsoft.com/office/drawing/2010/main"/>
            </a:ext>
          </a:extLst>
        </p:spPr>
      </p:pic>
      <p:sp>
        <p:nvSpPr>
          <p:cNvPr id="7" name="ZoneTexte 6"/>
          <p:cNvSpPr txBox="1"/>
          <p:nvPr/>
        </p:nvSpPr>
        <p:spPr>
          <a:xfrm>
            <a:off x="672350" y="6166339"/>
            <a:ext cx="5984189" cy="369332"/>
          </a:xfrm>
          <a:prstGeom prst="rect">
            <a:avLst/>
          </a:prstGeom>
          <a:noFill/>
        </p:spPr>
        <p:txBody>
          <a:bodyPr wrap="square" rtlCol="0">
            <a:spAutoFit/>
          </a:bodyPr>
          <a:lstStyle/>
          <a:p>
            <a:r>
              <a:rPr lang="fr-FR" dirty="0" smtClean="0"/>
              <a:t>https ://data.ameli.fr / pages / data - pathologies</a:t>
            </a:r>
            <a:endParaRPr lang="fr-FR" dirty="0"/>
          </a:p>
        </p:txBody>
      </p:sp>
      <p:sp>
        <p:nvSpPr>
          <p:cNvPr id="8" name="ZoneTexte 7"/>
          <p:cNvSpPr txBox="1"/>
          <p:nvPr/>
        </p:nvSpPr>
        <p:spPr>
          <a:xfrm>
            <a:off x="10374919" y="2274277"/>
            <a:ext cx="1201615" cy="369332"/>
          </a:xfrm>
          <a:prstGeom prst="rect">
            <a:avLst/>
          </a:prstGeom>
          <a:noFill/>
        </p:spPr>
        <p:txBody>
          <a:bodyPr wrap="square" rtlCol="0">
            <a:spAutoFit/>
          </a:bodyPr>
          <a:lstStyle/>
          <a:p>
            <a:r>
              <a:rPr lang="fr-FR" b="1" dirty="0" smtClean="0">
                <a:solidFill>
                  <a:schemeClr val="accent6"/>
                </a:solidFill>
              </a:rPr>
              <a:t>DS : 6,32</a:t>
            </a:r>
            <a:endParaRPr lang="fr-FR" b="1" dirty="0">
              <a:solidFill>
                <a:schemeClr val="accent6"/>
              </a:solidFill>
            </a:endParaRPr>
          </a:p>
        </p:txBody>
      </p:sp>
      <p:sp>
        <p:nvSpPr>
          <p:cNvPr id="14" name="ZoneTexte 13"/>
          <p:cNvSpPr txBox="1"/>
          <p:nvPr/>
        </p:nvSpPr>
        <p:spPr>
          <a:xfrm>
            <a:off x="6424246" y="3341078"/>
            <a:ext cx="1195754" cy="369332"/>
          </a:xfrm>
          <a:prstGeom prst="rect">
            <a:avLst/>
          </a:prstGeom>
          <a:noFill/>
        </p:spPr>
        <p:txBody>
          <a:bodyPr wrap="square" rtlCol="0">
            <a:spAutoFit/>
          </a:bodyPr>
          <a:lstStyle/>
          <a:p>
            <a:r>
              <a:rPr lang="fr-FR" b="1" dirty="0">
                <a:solidFill>
                  <a:schemeClr val="accent6"/>
                </a:solidFill>
              </a:rPr>
              <a:t>DS : 8,77</a:t>
            </a:r>
          </a:p>
        </p:txBody>
      </p:sp>
      <p:sp>
        <p:nvSpPr>
          <p:cNvPr id="15" name="Rectangle 14"/>
          <p:cNvSpPr/>
          <p:nvPr/>
        </p:nvSpPr>
        <p:spPr>
          <a:xfrm>
            <a:off x="10398369" y="2658184"/>
            <a:ext cx="1031630" cy="369332"/>
          </a:xfrm>
          <a:prstGeom prst="rect">
            <a:avLst/>
          </a:prstGeom>
        </p:spPr>
        <p:txBody>
          <a:bodyPr wrap="square">
            <a:spAutoFit/>
          </a:bodyPr>
          <a:lstStyle/>
          <a:p>
            <a:r>
              <a:rPr lang="fr-FR" b="1" dirty="0" smtClean="0">
                <a:solidFill>
                  <a:schemeClr val="accent1"/>
                </a:solidFill>
              </a:rPr>
              <a:t>FR </a:t>
            </a:r>
            <a:r>
              <a:rPr lang="fr-FR" b="1" dirty="0">
                <a:solidFill>
                  <a:schemeClr val="accent1"/>
                </a:solidFill>
              </a:rPr>
              <a:t>: </a:t>
            </a:r>
            <a:r>
              <a:rPr lang="fr-FR" b="1" dirty="0" smtClean="0">
                <a:solidFill>
                  <a:schemeClr val="accent1"/>
                </a:solidFill>
              </a:rPr>
              <a:t>6,13</a:t>
            </a:r>
            <a:endParaRPr lang="fr-FR" b="1" dirty="0">
              <a:solidFill>
                <a:schemeClr val="accent1"/>
              </a:solidFill>
            </a:endParaRPr>
          </a:p>
        </p:txBody>
      </p:sp>
      <p:sp>
        <p:nvSpPr>
          <p:cNvPr id="16" name="ZoneTexte 15"/>
          <p:cNvSpPr txBox="1"/>
          <p:nvPr/>
        </p:nvSpPr>
        <p:spPr>
          <a:xfrm>
            <a:off x="6468971" y="4103078"/>
            <a:ext cx="1068968" cy="369332"/>
          </a:xfrm>
          <a:prstGeom prst="rect">
            <a:avLst/>
          </a:prstGeom>
          <a:noFill/>
        </p:spPr>
        <p:txBody>
          <a:bodyPr wrap="square" rtlCol="0">
            <a:spAutoFit/>
          </a:bodyPr>
          <a:lstStyle/>
          <a:p>
            <a:r>
              <a:rPr lang="fr-FR" b="1" dirty="0">
                <a:solidFill>
                  <a:schemeClr val="accent1"/>
                </a:solidFill>
              </a:rPr>
              <a:t>FR : 7,9</a:t>
            </a:r>
          </a:p>
        </p:txBody>
      </p:sp>
      <p:sp>
        <p:nvSpPr>
          <p:cNvPr id="17" name="ZoneTexte 16"/>
          <p:cNvSpPr txBox="1"/>
          <p:nvPr/>
        </p:nvSpPr>
        <p:spPr>
          <a:xfrm>
            <a:off x="6787661" y="4958861"/>
            <a:ext cx="3247293" cy="1569660"/>
          </a:xfrm>
          <a:prstGeom prst="rect">
            <a:avLst/>
          </a:prstGeom>
          <a:noFill/>
        </p:spPr>
        <p:txBody>
          <a:bodyPr wrap="square" rtlCol="0">
            <a:spAutoFit/>
          </a:bodyPr>
          <a:lstStyle/>
          <a:p>
            <a:r>
              <a:rPr lang="fr-FR" sz="1600" dirty="0"/>
              <a:t>La prévalence, une année donnée, correspond à la proportion de patients pris en charge pour une pathologie (ou traitement chronique ou épisode de soins) dans une population (en %). </a:t>
            </a:r>
          </a:p>
        </p:txBody>
      </p:sp>
    </p:spTree>
    <p:extLst>
      <p:ext uri="{BB962C8B-B14F-4D97-AF65-F5344CB8AC3E}">
        <p14:creationId xmlns:p14="http://schemas.microsoft.com/office/powerpoint/2010/main" val="26167329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rme libre : forme 3">
            <a:extLst>
              <a:ext uri="{FF2B5EF4-FFF2-40B4-BE49-F238E27FC236}">
                <a16:creationId xmlns:a16="http://schemas.microsoft.com/office/drawing/2014/main" xmlns="" id="{DE6DC661-3171-41C9-BA22-0F22C10A5BD3}"/>
              </a:ext>
            </a:extLst>
          </p:cNvPr>
          <p:cNvSpPr/>
          <p:nvPr/>
        </p:nvSpPr>
        <p:spPr>
          <a:xfrm>
            <a:off x="7577750" y="2029930"/>
            <a:ext cx="1113578" cy="720000"/>
          </a:xfrm>
          <a:custGeom>
            <a:avLst/>
            <a:gdLst>
              <a:gd name="f0" fmla="val 10800000"/>
              <a:gd name="f1" fmla="val 5400000"/>
              <a:gd name="f2" fmla="val 180"/>
              <a:gd name="f3" fmla="val w"/>
              <a:gd name="f4" fmla="val h"/>
              <a:gd name="f5" fmla="val 0"/>
              <a:gd name="f6" fmla="val 1634460"/>
              <a:gd name="f7" fmla="val 1095990"/>
              <a:gd name="f8" fmla="val 817225"/>
              <a:gd name="f9" fmla="val 817235"/>
              <a:gd name="f10" fmla="+- 0 0 -90"/>
              <a:gd name="f11" fmla="*/ f3 1 1634460"/>
              <a:gd name="f12" fmla="*/ f4 1 1095990"/>
              <a:gd name="f13" fmla="+- f7 0 f5"/>
              <a:gd name="f14" fmla="+- f6 0 f5"/>
              <a:gd name="f15" fmla="*/ f10 f0 1"/>
              <a:gd name="f16" fmla="*/ f14 1 1634460"/>
              <a:gd name="f17" fmla="*/ f13 1 1095990"/>
              <a:gd name="f18" fmla="*/ 0 f14 1"/>
              <a:gd name="f19" fmla="*/ 1095990 f13 1"/>
              <a:gd name="f20" fmla="*/ 817225 f14 1"/>
              <a:gd name="f21" fmla="*/ 0 f13 1"/>
              <a:gd name="f22" fmla="*/ 817235 f14 1"/>
              <a:gd name="f23" fmla="*/ 1634460 f14 1"/>
              <a:gd name="f24" fmla="*/ f15 1 f2"/>
              <a:gd name="f25" fmla="*/ f18 1 1634460"/>
              <a:gd name="f26" fmla="*/ f19 1 1095990"/>
              <a:gd name="f27" fmla="*/ f20 1 1634460"/>
              <a:gd name="f28" fmla="*/ f21 1 1095990"/>
              <a:gd name="f29" fmla="*/ f22 1 1634460"/>
              <a:gd name="f30" fmla="*/ f23 1 1634460"/>
              <a:gd name="f31" fmla="*/ f5 1 f16"/>
              <a:gd name="f32" fmla="*/ f6 1 f16"/>
              <a:gd name="f33" fmla="*/ f5 1 f17"/>
              <a:gd name="f34" fmla="*/ f7 1 f17"/>
              <a:gd name="f35" fmla="+- f24 0 f1"/>
              <a:gd name="f36" fmla="*/ f25 1 f16"/>
              <a:gd name="f37" fmla="*/ f26 1 f17"/>
              <a:gd name="f38" fmla="*/ f27 1 f16"/>
              <a:gd name="f39" fmla="*/ f28 1 f17"/>
              <a:gd name="f40" fmla="*/ f29 1 f16"/>
              <a:gd name="f41" fmla="*/ f30 1 f16"/>
              <a:gd name="f42" fmla="*/ f31 f11 1"/>
              <a:gd name="f43" fmla="*/ f32 f11 1"/>
              <a:gd name="f44" fmla="*/ f34 f12 1"/>
              <a:gd name="f45" fmla="*/ f33 f12 1"/>
              <a:gd name="f46" fmla="*/ f36 f11 1"/>
              <a:gd name="f47" fmla="*/ f37 f12 1"/>
              <a:gd name="f48" fmla="*/ f38 f11 1"/>
              <a:gd name="f49" fmla="*/ f39 f12 1"/>
              <a:gd name="f50" fmla="*/ f40 f11 1"/>
              <a:gd name="f51" fmla="*/ f41 f11 1"/>
            </a:gdLst>
            <a:ahLst/>
            <a:cxnLst>
              <a:cxn ang="3cd4">
                <a:pos x="hc" y="t"/>
              </a:cxn>
              <a:cxn ang="0">
                <a:pos x="r" y="vc"/>
              </a:cxn>
              <a:cxn ang="cd4">
                <a:pos x="hc" y="b"/>
              </a:cxn>
              <a:cxn ang="cd2">
                <a:pos x="l" y="vc"/>
              </a:cxn>
              <a:cxn ang="f35">
                <a:pos x="f46" y="f47"/>
              </a:cxn>
              <a:cxn ang="f35">
                <a:pos x="f48" y="f49"/>
              </a:cxn>
              <a:cxn ang="f35">
                <a:pos x="f50" y="f49"/>
              </a:cxn>
              <a:cxn ang="f35">
                <a:pos x="f51" y="f47"/>
              </a:cxn>
              <a:cxn ang="f35">
                <a:pos x="f46" y="f47"/>
              </a:cxn>
            </a:cxnLst>
            <a:rect l="f42" t="f45" r="f43" b="f44"/>
            <a:pathLst>
              <a:path w="1634460" h="1095990">
                <a:moveTo>
                  <a:pt x="f5" y="f7"/>
                </a:moveTo>
                <a:lnTo>
                  <a:pt x="f8" y="f5"/>
                </a:lnTo>
                <a:lnTo>
                  <a:pt x="f9" y="f5"/>
                </a:lnTo>
                <a:lnTo>
                  <a:pt x="f6" y="f7"/>
                </a:lnTo>
                <a:lnTo>
                  <a:pt x="f5" y="f7"/>
                </a:lnTo>
                <a:close/>
              </a:path>
            </a:pathLst>
          </a:cu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5400000" scaled="1"/>
            <a:tileRect/>
          </a:gradFill>
          <a:ln w="12701" cap="flat">
            <a:solidFill>
              <a:srgbClr val="FFFFFF"/>
            </a:solidFill>
            <a:prstDash val="solid"/>
            <a:miter/>
          </a:ln>
        </p:spPr>
        <p:txBody>
          <a:bodyPr vert="horz" wrap="square" lIns="25402" tIns="25402" rIns="25402" bIns="25402" anchor="ctr" anchorCtr="1" compatLnSpc="1">
            <a:noAutofit/>
          </a:bodyPr>
          <a:lstStyle/>
          <a:p>
            <a:pPr marL="0" marR="0" lvl="0" indent="0" algn="ctr" defTabSz="888997" rtl="0" fontAlgn="auto" hangingPunct="1">
              <a:spcBef>
                <a:spcPts val="0"/>
              </a:spcBef>
              <a:buNone/>
              <a:tabLst/>
              <a:defRPr sz="1800" b="0" i="0" u="none" strike="noStrike" kern="0" cap="none" spc="0" baseline="0">
                <a:solidFill>
                  <a:srgbClr val="000000"/>
                </a:solidFill>
                <a:uFillTx/>
              </a:defRPr>
            </a:pPr>
            <a:endParaRPr lang="fr-FR" sz="1050" b="1" i="0" u="none" strike="noStrike" kern="1200" cap="none" spc="0" baseline="0" dirty="0" smtClean="0">
              <a:solidFill>
                <a:schemeClr val="bg1"/>
              </a:solidFill>
              <a:uFillTx/>
              <a:latin typeface="Metropolis" panose="00000500000000000000" pitchFamily="50" charset="0"/>
              <a:ea typeface="Verdana" pitchFamily="34"/>
            </a:endParaRPr>
          </a:p>
          <a:p>
            <a:pPr marL="0" marR="0" lvl="0" indent="0" algn="ctr" defTabSz="888997" rtl="0" fontAlgn="auto" hangingPunct="1">
              <a:spcBef>
                <a:spcPts val="0"/>
              </a:spcBef>
              <a:buNone/>
              <a:tabLst/>
              <a:defRPr sz="1800" b="0" i="0" u="none" strike="noStrike" kern="0" cap="none" spc="0" baseline="0">
                <a:solidFill>
                  <a:srgbClr val="000000"/>
                </a:solidFill>
                <a:uFillTx/>
              </a:defRPr>
            </a:pPr>
            <a:r>
              <a:rPr lang="fr-FR" sz="1050" b="1" i="0" u="none" strike="noStrike" kern="1200" cap="none" spc="0" baseline="0" dirty="0" smtClean="0">
                <a:solidFill>
                  <a:schemeClr val="bg1"/>
                </a:solidFill>
                <a:uFillTx/>
                <a:latin typeface="Metropolis" panose="00000500000000000000" pitchFamily="50" charset="0"/>
                <a:ea typeface="Verdana" pitchFamily="34"/>
              </a:rPr>
              <a:t>Strate 4</a:t>
            </a:r>
          </a:p>
        </p:txBody>
      </p:sp>
      <p:sp>
        <p:nvSpPr>
          <p:cNvPr id="11" name="Forme libre : forme 4">
            <a:extLst>
              <a:ext uri="{FF2B5EF4-FFF2-40B4-BE49-F238E27FC236}">
                <a16:creationId xmlns:a16="http://schemas.microsoft.com/office/drawing/2014/main" xmlns="" id="{99FD12C7-1447-4FDE-8700-0441AC5014BA}"/>
              </a:ext>
            </a:extLst>
          </p:cNvPr>
          <p:cNvSpPr/>
          <p:nvPr/>
        </p:nvSpPr>
        <p:spPr>
          <a:xfrm>
            <a:off x="6936895" y="2801859"/>
            <a:ext cx="2390114" cy="720000"/>
          </a:xfrm>
          <a:custGeom>
            <a:avLst/>
            <a:gdLst>
              <a:gd name="f0" fmla="val 10800000"/>
              <a:gd name="f1" fmla="val 5400000"/>
              <a:gd name="f2" fmla="val 180"/>
              <a:gd name="f3" fmla="val w"/>
              <a:gd name="f4" fmla="val h"/>
              <a:gd name="f5" fmla="val 0"/>
              <a:gd name="f6" fmla="val 3268921"/>
              <a:gd name="f7" fmla="val 1095990"/>
              <a:gd name="f8" fmla="val 817225"/>
              <a:gd name="f9" fmla="val 2451696"/>
              <a:gd name="f10" fmla="+- 0 0 -90"/>
              <a:gd name="f11" fmla="*/ f3 1 3268921"/>
              <a:gd name="f12" fmla="*/ f4 1 1095990"/>
              <a:gd name="f13" fmla="+- f7 0 f5"/>
              <a:gd name="f14" fmla="+- f6 0 f5"/>
              <a:gd name="f15" fmla="*/ f10 f0 1"/>
              <a:gd name="f16" fmla="*/ f14 1 3268921"/>
              <a:gd name="f17" fmla="*/ f13 1 1095990"/>
              <a:gd name="f18" fmla="*/ 0 f14 1"/>
              <a:gd name="f19" fmla="*/ 1095990 f13 1"/>
              <a:gd name="f20" fmla="*/ 817225 f14 1"/>
              <a:gd name="f21" fmla="*/ 0 f13 1"/>
              <a:gd name="f22" fmla="*/ 2451696 f14 1"/>
              <a:gd name="f23" fmla="*/ 3268921 f14 1"/>
              <a:gd name="f24" fmla="*/ f15 1 f2"/>
              <a:gd name="f25" fmla="*/ f18 1 3268921"/>
              <a:gd name="f26" fmla="*/ f19 1 1095990"/>
              <a:gd name="f27" fmla="*/ f20 1 3268921"/>
              <a:gd name="f28" fmla="*/ f21 1 1095990"/>
              <a:gd name="f29" fmla="*/ f22 1 3268921"/>
              <a:gd name="f30" fmla="*/ f23 1 3268921"/>
              <a:gd name="f31" fmla="*/ f5 1 f16"/>
              <a:gd name="f32" fmla="*/ f6 1 f16"/>
              <a:gd name="f33" fmla="*/ f5 1 f17"/>
              <a:gd name="f34" fmla="*/ f7 1 f17"/>
              <a:gd name="f35" fmla="+- f24 0 f1"/>
              <a:gd name="f36" fmla="*/ f25 1 f16"/>
              <a:gd name="f37" fmla="*/ f26 1 f17"/>
              <a:gd name="f38" fmla="*/ f27 1 f16"/>
              <a:gd name="f39" fmla="*/ f28 1 f17"/>
              <a:gd name="f40" fmla="*/ f29 1 f16"/>
              <a:gd name="f41" fmla="*/ f30 1 f16"/>
              <a:gd name="f42" fmla="*/ f31 f11 1"/>
              <a:gd name="f43" fmla="*/ f32 f11 1"/>
              <a:gd name="f44" fmla="*/ f34 f12 1"/>
              <a:gd name="f45" fmla="*/ f33 f12 1"/>
              <a:gd name="f46" fmla="*/ f36 f11 1"/>
              <a:gd name="f47" fmla="*/ f37 f12 1"/>
              <a:gd name="f48" fmla="*/ f38 f11 1"/>
              <a:gd name="f49" fmla="*/ f39 f12 1"/>
              <a:gd name="f50" fmla="*/ f40 f11 1"/>
              <a:gd name="f51" fmla="*/ f41 f11 1"/>
            </a:gdLst>
            <a:ahLst/>
            <a:cxnLst>
              <a:cxn ang="3cd4">
                <a:pos x="hc" y="t"/>
              </a:cxn>
              <a:cxn ang="0">
                <a:pos x="r" y="vc"/>
              </a:cxn>
              <a:cxn ang="cd4">
                <a:pos x="hc" y="b"/>
              </a:cxn>
              <a:cxn ang="cd2">
                <a:pos x="l" y="vc"/>
              </a:cxn>
              <a:cxn ang="f35">
                <a:pos x="f46" y="f47"/>
              </a:cxn>
              <a:cxn ang="f35">
                <a:pos x="f48" y="f49"/>
              </a:cxn>
              <a:cxn ang="f35">
                <a:pos x="f50" y="f49"/>
              </a:cxn>
              <a:cxn ang="f35">
                <a:pos x="f51" y="f47"/>
              </a:cxn>
              <a:cxn ang="f35">
                <a:pos x="f46" y="f47"/>
              </a:cxn>
            </a:cxnLst>
            <a:rect l="f42" t="f45" r="f43" b="f44"/>
            <a:pathLst>
              <a:path w="3268921" h="1095990">
                <a:moveTo>
                  <a:pt x="f5" y="f7"/>
                </a:moveTo>
                <a:lnTo>
                  <a:pt x="f8" y="f5"/>
                </a:lnTo>
                <a:lnTo>
                  <a:pt x="f9" y="f5"/>
                </a:lnTo>
                <a:lnTo>
                  <a:pt x="f6" y="f7"/>
                </a:lnTo>
                <a:lnTo>
                  <a:pt x="f5" y="f7"/>
                </a:lnTo>
                <a:close/>
              </a:path>
            </a:pathLst>
          </a:cu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5400000" scaled="1"/>
            <a:tileRect/>
          </a:gradFill>
          <a:ln w="12701" cap="flat">
            <a:solidFill>
              <a:srgbClr val="FFFFFF"/>
            </a:solidFill>
            <a:prstDash val="solid"/>
            <a:miter/>
          </a:ln>
        </p:spPr>
        <p:txBody>
          <a:bodyPr vert="horz" wrap="square" lIns="602543" tIns="30476" rIns="602543" bIns="30476" anchor="ctr" anchorCtr="1" compatLnSpc="1">
            <a:noAutofit/>
          </a:bodyPr>
          <a:lstStyle/>
          <a:p>
            <a:pPr marL="0" marR="0" lvl="0" indent="0" algn="ctr" defTabSz="1066803" rtl="0" fontAlgn="auto" hangingPunct="1">
              <a:lnSpc>
                <a:spcPct val="90000"/>
              </a:lnSpc>
              <a:spcBef>
                <a:spcPts val="0"/>
              </a:spcBef>
              <a:buNone/>
              <a:tabLst/>
              <a:defRPr sz="1800" b="0" i="0" u="none" strike="noStrike" kern="0" cap="none" spc="0" baseline="0">
                <a:solidFill>
                  <a:srgbClr val="000000"/>
                </a:solidFill>
                <a:uFillTx/>
              </a:defRPr>
            </a:pPr>
            <a:r>
              <a:rPr lang="fr-FR" sz="1400" b="1" i="0" u="none" strike="noStrike" kern="1200" cap="none" spc="0" baseline="0" dirty="0">
                <a:uFillTx/>
                <a:latin typeface="Metropolis" panose="00000500000000000000" pitchFamily="50" charset="0"/>
                <a:ea typeface="Verdana" pitchFamily="34"/>
              </a:rPr>
              <a:t>Strate </a:t>
            </a:r>
            <a:r>
              <a:rPr lang="fr-FR" sz="1400" b="1" i="0" u="none" strike="noStrike" kern="1200" cap="none" spc="0" baseline="0" dirty="0" smtClean="0">
                <a:uFillTx/>
                <a:latin typeface="Metropolis" panose="00000500000000000000" pitchFamily="50" charset="0"/>
                <a:ea typeface="Verdana" pitchFamily="34"/>
              </a:rPr>
              <a:t>3</a:t>
            </a:r>
          </a:p>
          <a:p>
            <a:pPr marL="0" marR="0" lvl="0" indent="0" algn="ctr" defTabSz="1066803" rtl="0" fontAlgn="auto" hangingPunct="1">
              <a:lnSpc>
                <a:spcPct val="90000"/>
              </a:lnSpc>
              <a:spcBef>
                <a:spcPts val="0"/>
              </a:spcBef>
              <a:buNone/>
              <a:tabLst/>
              <a:defRPr sz="1800" b="0" i="0" u="none" strike="noStrike" kern="0" cap="none" spc="0" baseline="0">
                <a:solidFill>
                  <a:srgbClr val="000000"/>
                </a:solidFill>
                <a:uFillTx/>
              </a:defRPr>
            </a:pPr>
            <a:r>
              <a:rPr lang="fr-FR" sz="1000" i="1" kern="0" dirty="0" smtClean="0">
                <a:latin typeface="Metropolis" panose="00000500000000000000" pitchFamily="50" charset="0"/>
                <a:ea typeface="Verdana" pitchFamily="34"/>
              </a:rPr>
              <a:t>(2 359 pers. soit 0,65 % population)</a:t>
            </a:r>
            <a:endParaRPr lang="fr-FR" sz="1000" i="1" u="none" strike="noStrike" kern="1200" cap="none" spc="0" baseline="0" dirty="0">
              <a:uFillTx/>
              <a:latin typeface="Metropolis" panose="00000500000000000000" pitchFamily="50" charset="0"/>
              <a:ea typeface="Verdana" pitchFamily="34"/>
            </a:endParaRPr>
          </a:p>
        </p:txBody>
      </p:sp>
      <p:sp>
        <p:nvSpPr>
          <p:cNvPr id="12" name="Forme libre : forme 5">
            <a:extLst>
              <a:ext uri="{FF2B5EF4-FFF2-40B4-BE49-F238E27FC236}">
                <a16:creationId xmlns:a16="http://schemas.microsoft.com/office/drawing/2014/main" xmlns="" id="{AF39DEA3-F988-4C54-87C9-0CB12890E5FF}"/>
              </a:ext>
            </a:extLst>
          </p:cNvPr>
          <p:cNvSpPr/>
          <p:nvPr/>
        </p:nvSpPr>
        <p:spPr>
          <a:xfrm>
            <a:off x="6260554" y="3584555"/>
            <a:ext cx="3748134" cy="720000"/>
          </a:xfrm>
          <a:custGeom>
            <a:avLst/>
            <a:gdLst>
              <a:gd name="f0" fmla="val 10800000"/>
              <a:gd name="f1" fmla="val 5400000"/>
              <a:gd name="f2" fmla="val 180"/>
              <a:gd name="f3" fmla="val w"/>
              <a:gd name="f4" fmla="val h"/>
              <a:gd name="f5" fmla="val 0"/>
              <a:gd name="f6" fmla="val 4903381"/>
              <a:gd name="f7" fmla="val 1095990"/>
              <a:gd name="f8" fmla="val 817225"/>
              <a:gd name="f9" fmla="val 4086156"/>
              <a:gd name="f10" fmla="+- 0 0 -90"/>
              <a:gd name="f11" fmla="*/ f3 1 4903381"/>
              <a:gd name="f12" fmla="*/ f4 1 1095990"/>
              <a:gd name="f13" fmla="+- f7 0 f5"/>
              <a:gd name="f14" fmla="+- f6 0 f5"/>
              <a:gd name="f15" fmla="*/ f10 f0 1"/>
              <a:gd name="f16" fmla="*/ f14 1 4903381"/>
              <a:gd name="f17" fmla="*/ f13 1 1095990"/>
              <a:gd name="f18" fmla="*/ 0 f14 1"/>
              <a:gd name="f19" fmla="*/ 1095990 f13 1"/>
              <a:gd name="f20" fmla="*/ 817225 f14 1"/>
              <a:gd name="f21" fmla="*/ 0 f13 1"/>
              <a:gd name="f22" fmla="*/ 4086156 f14 1"/>
              <a:gd name="f23" fmla="*/ 4903381 f14 1"/>
              <a:gd name="f24" fmla="*/ f15 1 f2"/>
              <a:gd name="f25" fmla="*/ f18 1 4903381"/>
              <a:gd name="f26" fmla="*/ f19 1 1095990"/>
              <a:gd name="f27" fmla="*/ f20 1 4903381"/>
              <a:gd name="f28" fmla="*/ f21 1 1095990"/>
              <a:gd name="f29" fmla="*/ f22 1 4903381"/>
              <a:gd name="f30" fmla="*/ f23 1 4903381"/>
              <a:gd name="f31" fmla="*/ f5 1 f16"/>
              <a:gd name="f32" fmla="*/ f6 1 f16"/>
              <a:gd name="f33" fmla="*/ f5 1 f17"/>
              <a:gd name="f34" fmla="*/ f7 1 f17"/>
              <a:gd name="f35" fmla="+- f24 0 f1"/>
              <a:gd name="f36" fmla="*/ f25 1 f16"/>
              <a:gd name="f37" fmla="*/ f26 1 f17"/>
              <a:gd name="f38" fmla="*/ f27 1 f16"/>
              <a:gd name="f39" fmla="*/ f28 1 f17"/>
              <a:gd name="f40" fmla="*/ f29 1 f16"/>
              <a:gd name="f41" fmla="*/ f30 1 f16"/>
              <a:gd name="f42" fmla="*/ f31 f11 1"/>
              <a:gd name="f43" fmla="*/ f32 f11 1"/>
              <a:gd name="f44" fmla="*/ f34 f12 1"/>
              <a:gd name="f45" fmla="*/ f33 f12 1"/>
              <a:gd name="f46" fmla="*/ f36 f11 1"/>
              <a:gd name="f47" fmla="*/ f37 f12 1"/>
              <a:gd name="f48" fmla="*/ f38 f11 1"/>
              <a:gd name="f49" fmla="*/ f39 f12 1"/>
              <a:gd name="f50" fmla="*/ f40 f11 1"/>
              <a:gd name="f51" fmla="*/ f41 f11 1"/>
            </a:gdLst>
            <a:ahLst/>
            <a:cxnLst>
              <a:cxn ang="3cd4">
                <a:pos x="hc" y="t"/>
              </a:cxn>
              <a:cxn ang="0">
                <a:pos x="r" y="vc"/>
              </a:cxn>
              <a:cxn ang="cd4">
                <a:pos x="hc" y="b"/>
              </a:cxn>
              <a:cxn ang="cd2">
                <a:pos x="l" y="vc"/>
              </a:cxn>
              <a:cxn ang="f35">
                <a:pos x="f46" y="f47"/>
              </a:cxn>
              <a:cxn ang="f35">
                <a:pos x="f48" y="f49"/>
              </a:cxn>
              <a:cxn ang="f35">
                <a:pos x="f50" y="f49"/>
              </a:cxn>
              <a:cxn ang="f35">
                <a:pos x="f51" y="f47"/>
              </a:cxn>
              <a:cxn ang="f35">
                <a:pos x="f46" y="f47"/>
              </a:cxn>
            </a:cxnLst>
            <a:rect l="f42" t="f45" r="f43" b="f44"/>
            <a:pathLst>
              <a:path w="4903381" h="1095990">
                <a:moveTo>
                  <a:pt x="f5" y="f7"/>
                </a:moveTo>
                <a:lnTo>
                  <a:pt x="f8" y="f5"/>
                </a:lnTo>
                <a:lnTo>
                  <a:pt x="f9" y="f5"/>
                </a:lnTo>
                <a:lnTo>
                  <a:pt x="f6" y="f7"/>
                </a:lnTo>
                <a:lnTo>
                  <a:pt x="f5" y="f7"/>
                </a:lnTo>
                <a:close/>
              </a:path>
            </a:pathLst>
          </a:custGeom>
          <a:gradFill flip="none" rotWithShape="1">
            <a:gsLst>
              <a:gs pos="0">
                <a:srgbClr val="FAA634">
                  <a:shade val="30000"/>
                  <a:satMod val="115000"/>
                </a:srgbClr>
              </a:gs>
              <a:gs pos="50000">
                <a:srgbClr val="FAA634">
                  <a:shade val="67500"/>
                  <a:satMod val="115000"/>
                </a:srgbClr>
              </a:gs>
              <a:gs pos="100000">
                <a:srgbClr val="FAA634">
                  <a:shade val="100000"/>
                  <a:satMod val="115000"/>
                </a:srgbClr>
              </a:gs>
            </a:gsLst>
            <a:lin ang="5400000" scaled="1"/>
            <a:tileRect/>
          </a:gradFill>
          <a:ln w="12701" cap="flat">
            <a:solidFill>
              <a:srgbClr val="FFFFFF"/>
            </a:solidFill>
            <a:prstDash val="solid"/>
            <a:miter/>
          </a:ln>
        </p:spPr>
        <p:txBody>
          <a:bodyPr vert="horz" wrap="square" lIns="893652" tIns="35561" rIns="893652" bIns="35561" anchor="ctr" anchorCtr="1" compatLnSpc="1">
            <a:noAutofit/>
          </a:bodyPr>
          <a:lstStyle/>
          <a:p>
            <a:pPr marL="0" marR="0" lvl="0" indent="0" algn="ctr" defTabSz="1244598" rtl="0" fontAlgn="auto" hangingPunct="1">
              <a:lnSpc>
                <a:spcPct val="90000"/>
              </a:lnSpc>
              <a:spcBef>
                <a:spcPts val="0"/>
              </a:spcBef>
              <a:buNone/>
              <a:tabLst/>
              <a:defRPr sz="1800" b="0" i="0" u="none" strike="noStrike" kern="0" cap="none" spc="0" baseline="0">
                <a:solidFill>
                  <a:srgbClr val="000000"/>
                </a:solidFill>
                <a:uFillTx/>
              </a:defRPr>
            </a:pPr>
            <a:r>
              <a:rPr lang="fr-FR" sz="1400" b="1" i="0" u="none" strike="noStrike" kern="1200" cap="none" spc="0" baseline="0" dirty="0">
                <a:solidFill>
                  <a:schemeClr val="bg1"/>
                </a:solidFill>
                <a:uFillTx/>
                <a:latin typeface="Metropolis" panose="00000500000000000000" pitchFamily="50" charset="0"/>
                <a:ea typeface="Verdana" pitchFamily="34"/>
              </a:rPr>
              <a:t>Strate </a:t>
            </a:r>
            <a:r>
              <a:rPr lang="fr-FR" sz="1400" b="1" i="0" u="none" strike="noStrike" kern="1200" cap="none" spc="0" baseline="0" dirty="0" smtClean="0">
                <a:solidFill>
                  <a:schemeClr val="bg1"/>
                </a:solidFill>
                <a:uFillTx/>
                <a:latin typeface="Metropolis" panose="00000500000000000000" pitchFamily="50" charset="0"/>
                <a:ea typeface="Verdana" pitchFamily="34"/>
              </a:rPr>
              <a:t>2</a:t>
            </a:r>
          </a:p>
          <a:p>
            <a:pPr marL="0" marR="0" lvl="0" indent="0" algn="ctr" defTabSz="1244598" rtl="0" fontAlgn="auto" hangingPunct="1">
              <a:lnSpc>
                <a:spcPct val="90000"/>
              </a:lnSpc>
              <a:spcBef>
                <a:spcPts val="0"/>
              </a:spcBef>
              <a:buNone/>
              <a:tabLst/>
              <a:defRPr sz="1800" b="0" i="0" u="none" strike="noStrike" kern="0" cap="none" spc="0" baseline="0">
                <a:solidFill>
                  <a:srgbClr val="000000"/>
                </a:solidFill>
                <a:uFillTx/>
              </a:defRPr>
            </a:pPr>
            <a:r>
              <a:rPr lang="fr-FR" sz="1100" i="1" u="none" strike="noStrike" kern="1200" cap="none" spc="0" baseline="0" dirty="0" smtClean="0">
                <a:solidFill>
                  <a:schemeClr val="bg1"/>
                </a:solidFill>
                <a:uFillTx/>
                <a:latin typeface="Metropolis" panose="00000500000000000000" pitchFamily="50" charset="0"/>
                <a:ea typeface="Verdana" pitchFamily="34"/>
              </a:rPr>
              <a:t>(</a:t>
            </a:r>
            <a:r>
              <a:rPr lang="fr-FR" sz="1100" i="1" dirty="0" smtClean="0">
                <a:solidFill>
                  <a:schemeClr val="bg1"/>
                </a:solidFill>
                <a:latin typeface="Metropolis" panose="00000500000000000000" pitchFamily="50" charset="0"/>
                <a:ea typeface="Verdana" pitchFamily="34"/>
              </a:rPr>
              <a:t>3 480 </a:t>
            </a:r>
            <a:r>
              <a:rPr lang="fr-FR" sz="1100" i="1" u="none" strike="noStrike" kern="1200" cap="none" spc="0" baseline="0" dirty="0" smtClean="0">
                <a:solidFill>
                  <a:schemeClr val="bg1"/>
                </a:solidFill>
                <a:uFillTx/>
                <a:latin typeface="Metropolis" panose="00000500000000000000" pitchFamily="50" charset="0"/>
                <a:ea typeface="Verdana" pitchFamily="34"/>
              </a:rPr>
              <a:t>pers. Soit </a:t>
            </a:r>
            <a:r>
              <a:rPr lang="fr-FR" sz="1100" i="1" dirty="0" smtClean="0">
                <a:solidFill>
                  <a:schemeClr val="bg1"/>
                </a:solidFill>
                <a:latin typeface="Metropolis" panose="00000500000000000000" pitchFamily="50" charset="0"/>
                <a:ea typeface="Verdana" pitchFamily="34"/>
              </a:rPr>
              <a:t>0,96</a:t>
            </a:r>
            <a:r>
              <a:rPr lang="fr-FR" sz="1100" i="1" u="none" strike="noStrike" kern="1200" cap="none" spc="0" baseline="0" dirty="0" smtClean="0">
                <a:solidFill>
                  <a:schemeClr val="bg1"/>
                </a:solidFill>
                <a:uFillTx/>
                <a:latin typeface="Metropolis" panose="00000500000000000000" pitchFamily="50" charset="0"/>
                <a:ea typeface="Verdana" pitchFamily="34"/>
              </a:rPr>
              <a:t> % de la population)</a:t>
            </a:r>
            <a:endParaRPr lang="fr-FR" sz="1100" i="1" u="none" strike="noStrike" kern="1200" cap="none" spc="0" baseline="0" dirty="0">
              <a:solidFill>
                <a:schemeClr val="bg1"/>
              </a:solidFill>
              <a:uFillTx/>
              <a:latin typeface="Metropolis" panose="00000500000000000000" pitchFamily="50" charset="0"/>
              <a:ea typeface="Verdana" pitchFamily="34"/>
            </a:endParaRPr>
          </a:p>
        </p:txBody>
      </p:sp>
      <p:sp>
        <p:nvSpPr>
          <p:cNvPr id="13" name="Forme libre : forme 6">
            <a:extLst>
              <a:ext uri="{FF2B5EF4-FFF2-40B4-BE49-F238E27FC236}">
                <a16:creationId xmlns:a16="http://schemas.microsoft.com/office/drawing/2014/main" xmlns="" id="{39DAA707-E769-41EC-B370-6845CD20AC69}"/>
              </a:ext>
            </a:extLst>
          </p:cNvPr>
          <p:cNvSpPr/>
          <p:nvPr/>
        </p:nvSpPr>
        <p:spPr>
          <a:xfrm>
            <a:off x="5573222" y="4349168"/>
            <a:ext cx="5122800" cy="720000"/>
          </a:xfrm>
          <a:custGeom>
            <a:avLst/>
            <a:gdLst>
              <a:gd name="f0" fmla="val 10800000"/>
              <a:gd name="f1" fmla="val 5400000"/>
              <a:gd name="f2" fmla="val 180"/>
              <a:gd name="f3" fmla="val w"/>
              <a:gd name="f4" fmla="val h"/>
              <a:gd name="f5" fmla="val 0"/>
              <a:gd name="f6" fmla="val 6537842"/>
              <a:gd name="f7" fmla="val 1095990"/>
              <a:gd name="f8" fmla="val 817225"/>
              <a:gd name="f9" fmla="val 5720617"/>
              <a:gd name="f10" fmla="+- 0 0 -90"/>
              <a:gd name="f11" fmla="*/ f3 1 6537842"/>
              <a:gd name="f12" fmla="*/ f4 1 1095990"/>
              <a:gd name="f13" fmla="+- f7 0 f5"/>
              <a:gd name="f14" fmla="+- f6 0 f5"/>
              <a:gd name="f15" fmla="*/ f10 f0 1"/>
              <a:gd name="f16" fmla="*/ f14 1 6537842"/>
              <a:gd name="f17" fmla="*/ f13 1 1095990"/>
              <a:gd name="f18" fmla="*/ 0 f14 1"/>
              <a:gd name="f19" fmla="*/ 1095990 f13 1"/>
              <a:gd name="f20" fmla="*/ 817225 f14 1"/>
              <a:gd name="f21" fmla="*/ 0 f13 1"/>
              <a:gd name="f22" fmla="*/ 5720617 f14 1"/>
              <a:gd name="f23" fmla="*/ 6537842 f14 1"/>
              <a:gd name="f24" fmla="*/ f15 1 f2"/>
              <a:gd name="f25" fmla="*/ f18 1 6537842"/>
              <a:gd name="f26" fmla="*/ f19 1 1095990"/>
              <a:gd name="f27" fmla="*/ f20 1 6537842"/>
              <a:gd name="f28" fmla="*/ f21 1 1095990"/>
              <a:gd name="f29" fmla="*/ f22 1 6537842"/>
              <a:gd name="f30" fmla="*/ f23 1 6537842"/>
              <a:gd name="f31" fmla="*/ f5 1 f16"/>
              <a:gd name="f32" fmla="*/ f6 1 f16"/>
              <a:gd name="f33" fmla="*/ f5 1 f17"/>
              <a:gd name="f34" fmla="*/ f7 1 f17"/>
              <a:gd name="f35" fmla="+- f24 0 f1"/>
              <a:gd name="f36" fmla="*/ f25 1 f16"/>
              <a:gd name="f37" fmla="*/ f26 1 f17"/>
              <a:gd name="f38" fmla="*/ f27 1 f16"/>
              <a:gd name="f39" fmla="*/ f28 1 f17"/>
              <a:gd name="f40" fmla="*/ f29 1 f16"/>
              <a:gd name="f41" fmla="*/ f30 1 f16"/>
              <a:gd name="f42" fmla="*/ f31 f11 1"/>
              <a:gd name="f43" fmla="*/ f32 f11 1"/>
              <a:gd name="f44" fmla="*/ f34 f12 1"/>
              <a:gd name="f45" fmla="*/ f33 f12 1"/>
              <a:gd name="f46" fmla="*/ f36 f11 1"/>
              <a:gd name="f47" fmla="*/ f37 f12 1"/>
              <a:gd name="f48" fmla="*/ f38 f11 1"/>
              <a:gd name="f49" fmla="*/ f39 f12 1"/>
              <a:gd name="f50" fmla="*/ f40 f11 1"/>
              <a:gd name="f51" fmla="*/ f41 f11 1"/>
            </a:gdLst>
            <a:ahLst/>
            <a:cxnLst>
              <a:cxn ang="3cd4">
                <a:pos x="hc" y="t"/>
              </a:cxn>
              <a:cxn ang="0">
                <a:pos x="r" y="vc"/>
              </a:cxn>
              <a:cxn ang="cd4">
                <a:pos x="hc" y="b"/>
              </a:cxn>
              <a:cxn ang="cd2">
                <a:pos x="l" y="vc"/>
              </a:cxn>
              <a:cxn ang="f35">
                <a:pos x="f46" y="f47"/>
              </a:cxn>
              <a:cxn ang="f35">
                <a:pos x="f48" y="f49"/>
              </a:cxn>
              <a:cxn ang="f35">
                <a:pos x="f50" y="f49"/>
              </a:cxn>
              <a:cxn ang="f35">
                <a:pos x="f51" y="f47"/>
              </a:cxn>
              <a:cxn ang="f35">
                <a:pos x="f46" y="f47"/>
              </a:cxn>
            </a:cxnLst>
            <a:rect l="f42" t="f45" r="f43" b="f44"/>
            <a:pathLst>
              <a:path w="6537842" h="1095990">
                <a:moveTo>
                  <a:pt x="f5" y="f7"/>
                </a:moveTo>
                <a:lnTo>
                  <a:pt x="f8" y="f5"/>
                </a:lnTo>
                <a:lnTo>
                  <a:pt x="f9" y="f5"/>
                </a:lnTo>
                <a:lnTo>
                  <a:pt x="f6" y="f7"/>
                </a:lnTo>
                <a:lnTo>
                  <a:pt x="f5" y="f7"/>
                </a:lnTo>
                <a:close/>
              </a:path>
            </a:pathLst>
          </a:custGeom>
          <a:gradFill flip="none" rotWithShape="1">
            <a:gsLst>
              <a:gs pos="0">
                <a:srgbClr val="FAA634">
                  <a:tint val="66000"/>
                  <a:satMod val="160000"/>
                </a:srgbClr>
              </a:gs>
              <a:gs pos="50000">
                <a:srgbClr val="FAA634">
                  <a:tint val="44500"/>
                  <a:satMod val="160000"/>
                </a:srgbClr>
              </a:gs>
              <a:gs pos="100000">
                <a:srgbClr val="FAA634">
                  <a:tint val="23500"/>
                  <a:satMod val="160000"/>
                </a:srgbClr>
              </a:gs>
            </a:gsLst>
            <a:lin ang="5400000" scaled="1"/>
            <a:tileRect/>
          </a:gradFill>
          <a:ln w="12701" cap="flat">
            <a:solidFill>
              <a:srgbClr val="FFFFFF"/>
            </a:solidFill>
            <a:prstDash val="solid"/>
            <a:miter/>
          </a:ln>
        </p:spPr>
        <p:txBody>
          <a:bodyPr vert="horz" wrap="square" lIns="1184760" tIns="40635" rIns="1184760" bIns="40635" anchor="ctr" anchorCtr="1" compatLnSpc="1">
            <a:noAutofit/>
          </a:bodyPr>
          <a:lstStyle/>
          <a:p>
            <a:pPr marL="0" marR="0" lvl="0" indent="0" algn="ctr" defTabSz="1422404" rtl="0" fontAlgn="auto" hangingPunct="1">
              <a:lnSpc>
                <a:spcPct val="90000"/>
              </a:lnSpc>
              <a:spcBef>
                <a:spcPts val="0"/>
              </a:spcBef>
              <a:buNone/>
              <a:tabLst/>
              <a:defRPr sz="1800" b="0" i="0" u="none" strike="noStrike" kern="0" cap="none" spc="0" baseline="0">
                <a:solidFill>
                  <a:srgbClr val="000000"/>
                </a:solidFill>
                <a:uFillTx/>
              </a:defRPr>
            </a:pPr>
            <a:r>
              <a:rPr lang="fr-FR" sz="1400" b="1" i="0" u="none" strike="noStrike" kern="1200" cap="none" spc="0" baseline="0" dirty="0">
                <a:uFillTx/>
                <a:latin typeface="Metropolis" panose="00000500000000000000" pitchFamily="50" charset="0"/>
                <a:ea typeface="Verdana" pitchFamily="34"/>
              </a:rPr>
              <a:t>Strate </a:t>
            </a:r>
            <a:r>
              <a:rPr lang="fr-FR" sz="1400" b="1" i="0" u="none" strike="noStrike" kern="1200" cap="none" spc="0" baseline="0" dirty="0" smtClean="0">
                <a:uFillTx/>
                <a:latin typeface="Metropolis" panose="00000500000000000000" pitchFamily="50" charset="0"/>
                <a:ea typeface="Verdana" pitchFamily="34"/>
              </a:rPr>
              <a:t>1</a:t>
            </a:r>
          </a:p>
          <a:p>
            <a:pPr marL="0" marR="0" lvl="0" indent="0" algn="ctr" defTabSz="1422404" rtl="0" fontAlgn="auto" hangingPunct="1">
              <a:lnSpc>
                <a:spcPct val="90000"/>
              </a:lnSpc>
              <a:spcBef>
                <a:spcPts val="0"/>
              </a:spcBef>
              <a:spcAft>
                <a:spcPts val="1300"/>
              </a:spcAft>
              <a:buNone/>
              <a:tabLst/>
              <a:defRPr sz="1800" b="0" i="0" u="none" strike="noStrike" kern="0" cap="none" spc="0" baseline="0">
                <a:solidFill>
                  <a:srgbClr val="000000"/>
                </a:solidFill>
                <a:uFillTx/>
              </a:defRPr>
            </a:pPr>
            <a:r>
              <a:rPr lang="fr-FR" sz="1100" i="1" dirty="0" smtClean="0">
                <a:latin typeface="Metropolis" panose="00000500000000000000" pitchFamily="50" charset="0"/>
                <a:ea typeface="Verdana" pitchFamily="34"/>
              </a:rPr>
              <a:t>(4 116 pers. soit 1,14 % de la population)</a:t>
            </a:r>
            <a:endParaRPr lang="fr-FR" sz="1100" i="1" u="none" strike="noStrike" kern="1200" cap="none" spc="0" baseline="0" dirty="0">
              <a:uFillTx/>
              <a:latin typeface="Metropolis" panose="00000500000000000000" pitchFamily="50" charset="0"/>
              <a:ea typeface="Verdana" pitchFamily="34"/>
            </a:endParaRPr>
          </a:p>
        </p:txBody>
      </p:sp>
      <p:sp>
        <p:nvSpPr>
          <p:cNvPr id="14" name="Rectangle 4">
            <a:extLst>
              <a:ext uri="{FF2B5EF4-FFF2-40B4-BE49-F238E27FC236}">
                <a16:creationId xmlns:a16="http://schemas.microsoft.com/office/drawing/2014/main" xmlns="" id="{C30606AF-C2EC-45A6-8FC8-CD289A0B6F67}"/>
              </a:ext>
            </a:extLst>
          </p:cNvPr>
          <p:cNvSpPr/>
          <p:nvPr/>
        </p:nvSpPr>
        <p:spPr>
          <a:xfrm>
            <a:off x="5567883" y="5220047"/>
            <a:ext cx="5128140" cy="720000"/>
          </a:xfrm>
          <a:prstGeom prst="rect">
            <a:avLst/>
          </a:prstGeom>
          <a:gradFill flip="none" rotWithShape="1">
            <a:gsLst>
              <a:gs pos="0">
                <a:schemeClr val="tx1">
                  <a:lumMod val="65000"/>
                  <a:lumOff val="35000"/>
                  <a:shade val="30000"/>
                  <a:satMod val="115000"/>
                </a:schemeClr>
              </a:gs>
              <a:gs pos="50000">
                <a:schemeClr val="tx1">
                  <a:lumMod val="65000"/>
                  <a:lumOff val="35000"/>
                  <a:shade val="67500"/>
                  <a:satMod val="115000"/>
                </a:schemeClr>
              </a:gs>
              <a:gs pos="100000">
                <a:schemeClr val="tx1">
                  <a:lumMod val="65000"/>
                  <a:lumOff val="35000"/>
                  <a:shade val="100000"/>
                  <a:satMod val="115000"/>
                </a:schemeClr>
              </a:gs>
            </a:gsLst>
            <a:lin ang="5400000" scaled="1"/>
            <a:tileRect/>
          </a:gradFill>
          <a:ln cap="flat">
            <a:noFill/>
            <a:prstDash val="solid"/>
          </a:ln>
          <a:effectLst>
            <a:outerShdw blurRad="76200" dir="18900000" sy="23000" kx="-1200000" algn="bl" rotWithShape="0">
              <a:prstClr val="black">
                <a:alpha val="20000"/>
              </a:prstClr>
            </a:outerShdw>
          </a:effectLst>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Calibri"/>
            </a:endParaRPr>
          </a:p>
        </p:txBody>
      </p:sp>
      <p:sp>
        <p:nvSpPr>
          <p:cNvPr id="15" name="ZoneTexte 5">
            <a:extLst>
              <a:ext uri="{FF2B5EF4-FFF2-40B4-BE49-F238E27FC236}">
                <a16:creationId xmlns:a16="http://schemas.microsoft.com/office/drawing/2014/main" xmlns="" id="{82E50A01-7648-46A2-8E1B-3470528BEB0A}"/>
              </a:ext>
            </a:extLst>
          </p:cNvPr>
          <p:cNvSpPr txBox="1"/>
          <p:nvPr/>
        </p:nvSpPr>
        <p:spPr>
          <a:xfrm>
            <a:off x="5598661" y="5342066"/>
            <a:ext cx="5066583" cy="492443"/>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a:solidFill>
                  <a:srgbClr val="FFFFFF"/>
                </a:solidFill>
                <a:uFillTx/>
                <a:latin typeface="Metropolis" panose="00000500000000000000" pitchFamily="50" charset="0"/>
                <a:ea typeface="Verdana" pitchFamily="34"/>
              </a:rPr>
              <a:t>Strate à </a:t>
            </a:r>
            <a:r>
              <a:rPr lang="fr-FR" sz="1400" b="1" i="0" u="none" strike="noStrike" kern="1200" cap="none" spc="0" baseline="0" dirty="0" smtClean="0">
                <a:solidFill>
                  <a:srgbClr val="FFFFFF"/>
                </a:solidFill>
                <a:uFillTx/>
                <a:latin typeface="Metropolis" panose="00000500000000000000" pitchFamily="50" charset="0"/>
                <a:ea typeface="Verdana" pitchFamily="34"/>
              </a:rPr>
              <a:t>risque</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i="1" u="none" strike="noStrike" kern="1200" cap="none" spc="0" baseline="0" dirty="0" smtClean="0">
                <a:solidFill>
                  <a:srgbClr val="FFFFFF"/>
                </a:solidFill>
                <a:uFillTx/>
                <a:latin typeface="Metropolis" panose="00000500000000000000" pitchFamily="50" charset="0"/>
                <a:ea typeface="Verdana" pitchFamily="34"/>
              </a:rPr>
              <a:t>(</a:t>
            </a:r>
            <a:r>
              <a:rPr lang="fr-FR" sz="1200" i="1" dirty="0" smtClean="0">
                <a:solidFill>
                  <a:srgbClr val="FFFFFF"/>
                </a:solidFill>
                <a:latin typeface="Metropolis" panose="00000500000000000000" pitchFamily="50" charset="0"/>
                <a:ea typeface="Verdana" pitchFamily="34"/>
              </a:rPr>
              <a:t>102 408</a:t>
            </a:r>
            <a:r>
              <a:rPr lang="fr-FR" sz="1200" i="1" u="none" strike="noStrike" kern="1200" cap="none" spc="0" baseline="0" dirty="0" smtClean="0">
                <a:solidFill>
                  <a:srgbClr val="FFFFFF"/>
                </a:solidFill>
                <a:uFillTx/>
                <a:latin typeface="Metropolis" panose="00000500000000000000" pitchFamily="50" charset="0"/>
                <a:ea typeface="Verdana" pitchFamily="34"/>
              </a:rPr>
              <a:t> pers. soit 28,35 % de la population)</a:t>
            </a:r>
            <a:endParaRPr lang="fr-FR" sz="1200" i="1" u="none" strike="noStrike" kern="1200" cap="none" spc="0" baseline="0" dirty="0">
              <a:solidFill>
                <a:srgbClr val="FFFFFF"/>
              </a:solidFill>
              <a:uFillTx/>
              <a:latin typeface="Metropolis" panose="00000500000000000000" pitchFamily="50" charset="0"/>
              <a:ea typeface="Verdana" pitchFamily="34"/>
            </a:endParaRPr>
          </a:p>
        </p:txBody>
      </p:sp>
      <p:sp>
        <p:nvSpPr>
          <p:cNvPr id="16" name="ZoneTexte 15">
            <a:extLst>
              <a:ext uri="{FF2B5EF4-FFF2-40B4-BE49-F238E27FC236}">
                <a16:creationId xmlns:a16="http://schemas.microsoft.com/office/drawing/2014/main" xmlns="" id="{D4067A63-6BFB-439D-8715-B1DCEB3CE67D}"/>
              </a:ext>
            </a:extLst>
          </p:cNvPr>
          <p:cNvSpPr txBox="1"/>
          <p:nvPr/>
        </p:nvSpPr>
        <p:spPr>
          <a:xfrm>
            <a:off x="10781784" y="4867309"/>
            <a:ext cx="998391" cy="600164"/>
          </a:xfrm>
          <a:prstGeom prst="rect">
            <a:avLst/>
          </a:prstGeom>
          <a:noFill/>
        </p:spPr>
        <p:txBody>
          <a:bodyPr wrap="square" rtlCol="0">
            <a:spAutoFit/>
          </a:bodyPr>
          <a:lstStyle/>
          <a:p>
            <a:pPr algn="ctr"/>
            <a:r>
              <a:rPr lang="fr-FR" sz="1100" b="1" dirty="0">
                <a:solidFill>
                  <a:srgbClr val="AF6D14"/>
                </a:solidFill>
                <a:latin typeface="Metropolis" panose="00000500000000000000" pitchFamily="50" charset="0"/>
              </a:rPr>
              <a:t>Patients non complexes</a:t>
            </a:r>
          </a:p>
        </p:txBody>
      </p:sp>
      <p:sp>
        <p:nvSpPr>
          <p:cNvPr id="17" name="ZoneTexte 16">
            <a:extLst>
              <a:ext uri="{FF2B5EF4-FFF2-40B4-BE49-F238E27FC236}">
                <a16:creationId xmlns:a16="http://schemas.microsoft.com/office/drawing/2014/main" xmlns="" id="{AD59C297-3673-4B4F-842F-EF267B26C2AD}"/>
              </a:ext>
            </a:extLst>
          </p:cNvPr>
          <p:cNvSpPr txBox="1"/>
          <p:nvPr/>
        </p:nvSpPr>
        <p:spPr>
          <a:xfrm>
            <a:off x="10723600" y="2379237"/>
            <a:ext cx="1098433" cy="600164"/>
          </a:xfrm>
          <a:prstGeom prst="rect">
            <a:avLst/>
          </a:prstGeom>
          <a:noFill/>
        </p:spPr>
        <p:txBody>
          <a:bodyPr wrap="square" rtlCol="0">
            <a:spAutoFit/>
          </a:bodyPr>
          <a:lstStyle/>
          <a:p>
            <a:pPr algn="ctr"/>
            <a:r>
              <a:rPr lang="fr-FR" sz="1100" b="1" dirty="0">
                <a:solidFill>
                  <a:srgbClr val="57257D"/>
                </a:solidFill>
                <a:latin typeface="Metropolis" panose="00000500000000000000" pitchFamily="50" charset="0"/>
              </a:rPr>
              <a:t>Patients très complexes</a:t>
            </a:r>
          </a:p>
        </p:txBody>
      </p:sp>
      <p:sp>
        <p:nvSpPr>
          <p:cNvPr id="18" name="ZoneTexte 17">
            <a:extLst>
              <a:ext uri="{FF2B5EF4-FFF2-40B4-BE49-F238E27FC236}">
                <a16:creationId xmlns:a16="http://schemas.microsoft.com/office/drawing/2014/main" xmlns="" id="{10F7FA65-9511-445B-B4B1-D75CBB79BB6F}"/>
              </a:ext>
            </a:extLst>
          </p:cNvPr>
          <p:cNvSpPr txBox="1"/>
          <p:nvPr/>
        </p:nvSpPr>
        <p:spPr>
          <a:xfrm>
            <a:off x="596385" y="2902386"/>
            <a:ext cx="4047975" cy="33855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600" b="1" i="0" u="none" strike="noStrike" kern="1200" cap="none" spc="0" baseline="0" dirty="0">
                <a:solidFill>
                  <a:srgbClr val="838383"/>
                </a:solidFill>
                <a:uFillTx/>
                <a:latin typeface="Metropolis" panose="00000500000000000000" pitchFamily="50" charset="0"/>
              </a:rPr>
              <a:t>Des </a:t>
            </a:r>
            <a:r>
              <a:rPr lang="fr-FR" sz="1600" b="1" i="0" u="none" strike="noStrike" kern="1200" cap="none" spc="0" baseline="0" dirty="0" smtClean="0">
                <a:solidFill>
                  <a:srgbClr val="838383"/>
                </a:solidFill>
                <a:uFillTx/>
                <a:latin typeface="Metropolis" panose="00000500000000000000" pitchFamily="50" charset="0"/>
              </a:rPr>
              <a:t>logigrammes/parcours</a:t>
            </a:r>
            <a:endParaRPr lang="fr-FR" sz="1600" b="1" i="0" u="none" strike="noStrike" kern="1200" cap="none" spc="0" baseline="0" dirty="0">
              <a:solidFill>
                <a:srgbClr val="838383"/>
              </a:solidFill>
              <a:uFillTx/>
              <a:latin typeface="Metropolis" panose="00000500000000000000" pitchFamily="50" charset="0"/>
            </a:endParaRPr>
          </a:p>
        </p:txBody>
      </p:sp>
      <p:sp>
        <p:nvSpPr>
          <p:cNvPr id="19" name="Freeform: Shape 27">
            <a:extLst>
              <a:ext uri="{FF2B5EF4-FFF2-40B4-BE49-F238E27FC236}">
                <a16:creationId xmlns:a16="http://schemas.microsoft.com/office/drawing/2014/main" xmlns="" id="{C8611C3C-9439-4D26-9226-266C9B65538F}"/>
              </a:ext>
            </a:extLst>
          </p:cNvPr>
          <p:cNvSpPr/>
          <p:nvPr/>
        </p:nvSpPr>
        <p:spPr>
          <a:xfrm flipH="1">
            <a:off x="2196587" y="3388853"/>
            <a:ext cx="4320000" cy="45720"/>
          </a:xfrm>
          <a:custGeom>
            <a:avLst/>
            <a:gdLst>
              <a:gd name="f0" fmla="val 10800000"/>
              <a:gd name="f1" fmla="val 5400000"/>
              <a:gd name="f2" fmla="val 180"/>
              <a:gd name="f3" fmla="val w"/>
              <a:gd name="f4" fmla="val h"/>
              <a:gd name="f5" fmla="val 0"/>
              <a:gd name="f6" fmla="val 484217"/>
              <a:gd name="f7" fmla="val 35492"/>
              <a:gd name="f8" fmla="val 17746"/>
              <a:gd name="f9" fmla="+- 0 0 -90"/>
              <a:gd name="f10" fmla="*/ f3 1 484217"/>
              <a:gd name="f11" fmla="*/ f4 1 35492"/>
              <a:gd name="f12" fmla="+- f7 0 f5"/>
              <a:gd name="f13" fmla="+- f6 0 f5"/>
              <a:gd name="f14" fmla="*/ f9 f0 1"/>
              <a:gd name="f15" fmla="*/ f13 1 484217"/>
              <a:gd name="f16" fmla="*/ f12 1 35492"/>
              <a:gd name="f17" fmla="*/ 0 f13 1"/>
              <a:gd name="f18" fmla="*/ 17746 f12 1"/>
              <a:gd name="f19" fmla="*/ 484217 f13 1"/>
              <a:gd name="f20" fmla="*/ f14 1 f2"/>
              <a:gd name="f21" fmla="*/ f17 1 484217"/>
              <a:gd name="f22" fmla="*/ f18 1 35492"/>
              <a:gd name="f23" fmla="*/ f19 1 484217"/>
              <a:gd name="f24" fmla="*/ f5 1 f15"/>
              <a:gd name="f25" fmla="*/ f6 1 f15"/>
              <a:gd name="f26" fmla="*/ f5 1 f16"/>
              <a:gd name="f27" fmla="*/ f7 1 f16"/>
              <a:gd name="f28" fmla="+- f20 0 f1"/>
              <a:gd name="f29" fmla="*/ f21 1 f15"/>
              <a:gd name="f30" fmla="*/ f22 1 f16"/>
              <a:gd name="f31" fmla="*/ f23 1 f15"/>
              <a:gd name="f32" fmla="*/ f24 f10 1"/>
              <a:gd name="f33" fmla="*/ f25 f10 1"/>
              <a:gd name="f34" fmla="*/ f27 f11 1"/>
              <a:gd name="f35" fmla="*/ f26 f11 1"/>
              <a:gd name="f36" fmla="*/ f29 f10 1"/>
              <a:gd name="f37" fmla="*/ f30 f11 1"/>
              <a:gd name="f38" fmla="*/ f31 f10 1"/>
            </a:gdLst>
            <a:ahLst/>
            <a:cxnLst>
              <a:cxn ang="3cd4">
                <a:pos x="hc" y="t"/>
              </a:cxn>
              <a:cxn ang="0">
                <a:pos x="r" y="vc"/>
              </a:cxn>
              <a:cxn ang="cd4">
                <a:pos x="hc" y="b"/>
              </a:cxn>
              <a:cxn ang="cd2">
                <a:pos x="l" y="vc"/>
              </a:cxn>
              <a:cxn ang="f28">
                <a:pos x="f36" y="f37"/>
              </a:cxn>
              <a:cxn ang="f28">
                <a:pos x="f38" y="f37"/>
              </a:cxn>
            </a:cxnLst>
            <a:rect l="f32" t="f35" r="f33" b="f34"/>
            <a:pathLst>
              <a:path w="484217" h="35492">
                <a:moveTo>
                  <a:pt x="f5" y="f8"/>
                </a:moveTo>
                <a:lnTo>
                  <a:pt x="f6" y="f8"/>
                </a:lnTo>
              </a:path>
            </a:pathLst>
          </a:custGeom>
          <a:noFill/>
          <a:ln w="22229" cap="flat">
            <a:solidFill>
              <a:srgbClr val="7F7F7F"/>
            </a:solidFill>
            <a:prstDash val="solid"/>
            <a:miter/>
            <a:tailEnd type="arrow"/>
          </a:ln>
        </p:spPr>
        <p:txBody>
          <a:bodyPr vert="horz" wrap="square" lIns="182029" tIns="4233" rIns="182029" bIns="4233" anchor="ctr" anchorCtr="1" compatLnSpc="1">
            <a:noAutofit/>
          </a:bodyPr>
          <a:lstStyle/>
          <a:p>
            <a:pPr marL="0" marR="0" lvl="0" indent="0" algn="ctr" defTabSz="166685" rtl="0" fontAlgn="auto" hangingPunct="1">
              <a:lnSpc>
                <a:spcPct val="90000"/>
              </a:lnSpc>
              <a:spcBef>
                <a:spcPts val="0"/>
              </a:spcBef>
              <a:spcAft>
                <a:spcPts val="200"/>
              </a:spcAft>
              <a:buNone/>
              <a:tabLst/>
              <a:defRPr sz="1800" b="0" i="0" u="none" strike="noStrike" kern="0" cap="none" spc="0" baseline="0">
                <a:solidFill>
                  <a:srgbClr val="000000"/>
                </a:solidFill>
                <a:uFillTx/>
              </a:defRPr>
            </a:pPr>
            <a:endParaRPr lang="en-US" sz="375" b="0" i="0" u="none" strike="noStrike" kern="1200" cap="none" spc="0" baseline="0" dirty="0">
              <a:solidFill>
                <a:srgbClr val="000000"/>
              </a:solidFill>
              <a:uFillTx/>
              <a:latin typeface="Calibri"/>
            </a:endParaRPr>
          </a:p>
        </p:txBody>
      </p:sp>
      <p:sp>
        <p:nvSpPr>
          <p:cNvPr id="20" name="ZoneTexte 18">
            <a:extLst>
              <a:ext uri="{FF2B5EF4-FFF2-40B4-BE49-F238E27FC236}">
                <a16:creationId xmlns:a16="http://schemas.microsoft.com/office/drawing/2014/main" xmlns="" id="{BFCDCF08-C222-429A-9C78-663D0FDD6983}"/>
              </a:ext>
            </a:extLst>
          </p:cNvPr>
          <p:cNvSpPr txBox="1"/>
          <p:nvPr/>
        </p:nvSpPr>
        <p:spPr>
          <a:xfrm>
            <a:off x="596386" y="3439241"/>
            <a:ext cx="3941664" cy="83099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600" dirty="0" smtClean="0">
                <a:solidFill>
                  <a:srgbClr val="C00000"/>
                </a:solidFill>
                <a:latin typeface="Lucida Bright" panose="02040602050505020304" pitchFamily="18" charset="0"/>
              </a:rPr>
              <a:t>Pour </a:t>
            </a:r>
            <a:r>
              <a:rPr lang="fr-FR" sz="1600" b="0" i="0" u="none" strike="noStrike" kern="1200" cap="none" spc="0" baseline="0" dirty="0" smtClean="0">
                <a:solidFill>
                  <a:srgbClr val="C00000"/>
                </a:solidFill>
                <a:uFillTx/>
                <a:latin typeface="Lucida Bright" panose="02040602050505020304" pitchFamily="18" charset="0"/>
              </a:rPr>
              <a:t>déterminer </a:t>
            </a:r>
            <a:r>
              <a:rPr lang="fr-FR" sz="1600" b="0" i="0" u="none" strike="noStrike" kern="1200" cap="none" spc="0" baseline="0" dirty="0">
                <a:solidFill>
                  <a:srgbClr val="C00000"/>
                </a:solidFill>
                <a:uFillTx/>
                <a:latin typeface="Lucida Bright" panose="02040602050505020304" pitchFamily="18" charset="0"/>
              </a:rPr>
              <a:t>dans quelles strates se situent les </a:t>
            </a:r>
            <a:r>
              <a:rPr lang="fr-FR" sz="1600" b="0" i="0" u="none" strike="noStrike" kern="1200" cap="none" spc="0" baseline="0" dirty="0" smtClean="0">
                <a:solidFill>
                  <a:srgbClr val="C00000"/>
                </a:solidFill>
                <a:uFillTx/>
                <a:latin typeface="Lucida Bright" panose="02040602050505020304" pitchFamily="18" charset="0"/>
              </a:rPr>
              <a:t>patients</a:t>
            </a:r>
            <a:r>
              <a:rPr lang="fr-FR" sz="1600" b="0" i="0" u="none" strike="noStrike" kern="1200" cap="none" spc="0" dirty="0" smtClean="0">
                <a:solidFill>
                  <a:srgbClr val="C00000"/>
                </a:solidFill>
                <a:uFillTx/>
                <a:latin typeface="Lucida Bright" panose="02040602050505020304" pitchFamily="18" charset="0"/>
              </a:rPr>
              <a:t> et adapter les parcours au contexte local</a:t>
            </a:r>
            <a:endParaRPr lang="fr-FR" sz="1600" b="0" i="0" u="none" strike="noStrike" kern="1200" cap="none" spc="0" baseline="0" dirty="0">
              <a:solidFill>
                <a:srgbClr val="C00000"/>
              </a:solidFill>
              <a:uFillTx/>
              <a:latin typeface="Lucida Bright" panose="02040602050505020304" pitchFamily="18" charset="0"/>
            </a:endParaRPr>
          </a:p>
        </p:txBody>
      </p:sp>
      <p:sp>
        <p:nvSpPr>
          <p:cNvPr id="21" name="ZoneTexte 13">
            <a:extLst>
              <a:ext uri="{FF2B5EF4-FFF2-40B4-BE49-F238E27FC236}">
                <a16:creationId xmlns:a16="http://schemas.microsoft.com/office/drawing/2014/main" xmlns="" id="{3C49B11E-6864-40D7-BEC2-F5EF8121AF4F}"/>
              </a:ext>
            </a:extLst>
          </p:cNvPr>
          <p:cNvSpPr txBox="1"/>
          <p:nvPr/>
        </p:nvSpPr>
        <p:spPr>
          <a:xfrm>
            <a:off x="596386" y="4825737"/>
            <a:ext cx="3026045" cy="33855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600" b="1" i="0" u="none" strike="noStrike" kern="1200" cap="none" spc="0" baseline="0" dirty="0">
                <a:solidFill>
                  <a:srgbClr val="838383"/>
                </a:solidFill>
                <a:uFillTx/>
                <a:latin typeface="Metropolis" panose="00000500000000000000" pitchFamily="50" charset="0"/>
              </a:rPr>
              <a:t>Dépistage, prévention</a:t>
            </a:r>
          </a:p>
        </p:txBody>
      </p:sp>
      <p:sp>
        <p:nvSpPr>
          <p:cNvPr id="22" name="Freeform: Shape 27">
            <a:extLst>
              <a:ext uri="{FF2B5EF4-FFF2-40B4-BE49-F238E27FC236}">
                <a16:creationId xmlns:a16="http://schemas.microsoft.com/office/drawing/2014/main" xmlns="" id="{1E348FFE-9B0B-46B8-B366-3DD81D28C98B}"/>
              </a:ext>
            </a:extLst>
          </p:cNvPr>
          <p:cNvSpPr/>
          <p:nvPr/>
        </p:nvSpPr>
        <p:spPr>
          <a:xfrm flipH="1">
            <a:off x="2196587" y="5230937"/>
            <a:ext cx="3169741" cy="45719"/>
          </a:xfrm>
          <a:custGeom>
            <a:avLst/>
            <a:gdLst>
              <a:gd name="f0" fmla="val 10800000"/>
              <a:gd name="f1" fmla="val 5400000"/>
              <a:gd name="f2" fmla="val 180"/>
              <a:gd name="f3" fmla="val w"/>
              <a:gd name="f4" fmla="val h"/>
              <a:gd name="f5" fmla="val 0"/>
              <a:gd name="f6" fmla="val 484217"/>
              <a:gd name="f7" fmla="val 35492"/>
              <a:gd name="f8" fmla="val 17746"/>
              <a:gd name="f9" fmla="+- 0 0 -90"/>
              <a:gd name="f10" fmla="*/ f3 1 484217"/>
              <a:gd name="f11" fmla="*/ f4 1 35492"/>
              <a:gd name="f12" fmla="+- f7 0 f5"/>
              <a:gd name="f13" fmla="+- f6 0 f5"/>
              <a:gd name="f14" fmla="*/ f9 f0 1"/>
              <a:gd name="f15" fmla="*/ f13 1 484217"/>
              <a:gd name="f16" fmla="*/ f12 1 35492"/>
              <a:gd name="f17" fmla="*/ 0 f13 1"/>
              <a:gd name="f18" fmla="*/ 17746 f12 1"/>
              <a:gd name="f19" fmla="*/ 484217 f13 1"/>
              <a:gd name="f20" fmla="*/ f14 1 f2"/>
              <a:gd name="f21" fmla="*/ f17 1 484217"/>
              <a:gd name="f22" fmla="*/ f18 1 35492"/>
              <a:gd name="f23" fmla="*/ f19 1 484217"/>
              <a:gd name="f24" fmla="*/ f5 1 f15"/>
              <a:gd name="f25" fmla="*/ f6 1 f15"/>
              <a:gd name="f26" fmla="*/ f5 1 f16"/>
              <a:gd name="f27" fmla="*/ f7 1 f16"/>
              <a:gd name="f28" fmla="+- f20 0 f1"/>
              <a:gd name="f29" fmla="*/ f21 1 f15"/>
              <a:gd name="f30" fmla="*/ f22 1 f16"/>
              <a:gd name="f31" fmla="*/ f23 1 f15"/>
              <a:gd name="f32" fmla="*/ f24 f10 1"/>
              <a:gd name="f33" fmla="*/ f25 f10 1"/>
              <a:gd name="f34" fmla="*/ f27 f11 1"/>
              <a:gd name="f35" fmla="*/ f26 f11 1"/>
              <a:gd name="f36" fmla="*/ f29 f10 1"/>
              <a:gd name="f37" fmla="*/ f30 f11 1"/>
              <a:gd name="f38" fmla="*/ f31 f10 1"/>
            </a:gdLst>
            <a:ahLst/>
            <a:cxnLst>
              <a:cxn ang="3cd4">
                <a:pos x="hc" y="t"/>
              </a:cxn>
              <a:cxn ang="0">
                <a:pos x="r" y="vc"/>
              </a:cxn>
              <a:cxn ang="cd4">
                <a:pos x="hc" y="b"/>
              </a:cxn>
              <a:cxn ang="cd2">
                <a:pos x="l" y="vc"/>
              </a:cxn>
              <a:cxn ang="f28">
                <a:pos x="f36" y="f37"/>
              </a:cxn>
              <a:cxn ang="f28">
                <a:pos x="f38" y="f37"/>
              </a:cxn>
            </a:cxnLst>
            <a:rect l="f32" t="f35" r="f33" b="f34"/>
            <a:pathLst>
              <a:path w="484217" h="35492">
                <a:moveTo>
                  <a:pt x="f5" y="f8"/>
                </a:moveTo>
                <a:lnTo>
                  <a:pt x="f6" y="f8"/>
                </a:lnTo>
              </a:path>
            </a:pathLst>
          </a:custGeom>
          <a:noFill/>
          <a:ln w="22229" cap="flat">
            <a:solidFill>
              <a:srgbClr val="7F7F7F"/>
            </a:solidFill>
            <a:prstDash val="solid"/>
            <a:miter/>
            <a:tailEnd type="arrow"/>
          </a:ln>
        </p:spPr>
        <p:txBody>
          <a:bodyPr vert="horz" wrap="square" lIns="182029" tIns="4233" rIns="182029" bIns="4233" anchor="ctr" anchorCtr="1" compatLnSpc="1">
            <a:noAutofit/>
          </a:bodyPr>
          <a:lstStyle/>
          <a:p>
            <a:pPr marL="0" marR="0" lvl="0" indent="0" algn="ctr" defTabSz="166685" rtl="0" fontAlgn="auto" hangingPunct="1">
              <a:lnSpc>
                <a:spcPct val="90000"/>
              </a:lnSpc>
              <a:spcBef>
                <a:spcPts val="0"/>
              </a:spcBef>
              <a:spcAft>
                <a:spcPts val="200"/>
              </a:spcAft>
              <a:buNone/>
              <a:tabLst/>
              <a:defRPr sz="1800" b="0" i="0" u="none" strike="noStrike" kern="0" cap="none" spc="0" baseline="0">
                <a:solidFill>
                  <a:srgbClr val="000000"/>
                </a:solidFill>
                <a:uFillTx/>
              </a:defRPr>
            </a:pPr>
            <a:endParaRPr lang="en-US" sz="375" b="0" i="0" u="none" strike="noStrike" kern="1200" cap="none" spc="0" baseline="0" dirty="0">
              <a:solidFill>
                <a:srgbClr val="000000"/>
              </a:solidFill>
              <a:uFillTx/>
              <a:latin typeface="Calibri"/>
            </a:endParaRPr>
          </a:p>
        </p:txBody>
      </p:sp>
      <p:sp>
        <p:nvSpPr>
          <p:cNvPr id="23" name="ZoneTexte 15">
            <a:extLst>
              <a:ext uri="{FF2B5EF4-FFF2-40B4-BE49-F238E27FC236}">
                <a16:creationId xmlns:a16="http://schemas.microsoft.com/office/drawing/2014/main" xmlns="" id="{89DF220A-CCC2-4F75-BD31-FB797569C6FE}"/>
              </a:ext>
            </a:extLst>
          </p:cNvPr>
          <p:cNvSpPr txBox="1"/>
          <p:nvPr/>
        </p:nvSpPr>
        <p:spPr>
          <a:xfrm>
            <a:off x="596386" y="5362149"/>
            <a:ext cx="3334516" cy="584775"/>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600" b="0" i="0" u="none" strike="noStrike" kern="1200" cap="none" spc="0" baseline="0" dirty="0" smtClean="0">
                <a:solidFill>
                  <a:srgbClr val="C00000"/>
                </a:solidFill>
                <a:uFillTx/>
                <a:latin typeface="Lucida Bright" panose="02040602050505020304" pitchFamily="18" charset="0"/>
              </a:rPr>
              <a:t>Chez les patients « à risque », pas </a:t>
            </a:r>
            <a:r>
              <a:rPr lang="fr-FR" sz="1600" b="0" i="0" u="none" strike="noStrike" kern="1200" cap="none" spc="0" baseline="0" dirty="0">
                <a:solidFill>
                  <a:srgbClr val="C00000"/>
                </a:solidFill>
                <a:uFillTx/>
                <a:latin typeface="Lucida Bright" panose="02040602050505020304" pitchFamily="18" charset="0"/>
              </a:rPr>
              <a:t>encore diabétiques</a:t>
            </a:r>
          </a:p>
        </p:txBody>
      </p:sp>
      <p:sp>
        <p:nvSpPr>
          <p:cNvPr id="24" name="Freeform: Shape 27">
            <a:extLst>
              <a:ext uri="{FF2B5EF4-FFF2-40B4-BE49-F238E27FC236}">
                <a16:creationId xmlns:a16="http://schemas.microsoft.com/office/drawing/2014/main" xmlns="" id="{1E348FFE-9B0B-46B8-B366-3DD81D28C98B}"/>
              </a:ext>
            </a:extLst>
          </p:cNvPr>
          <p:cNvSpPr/>
          <p:nvPr/>
        </p:nvSpPr>
        <p:spPr>
          <a:xfrm rot="5400000" flipH="1" flipV="1">
            <a:off x="10430119" y="3858308"/>
            <a:ext cx="1656000" cy="45720"/>
          </a:xfrm>
          <a:custGeom>
            <a:avLst/>
            <a:gdLst>
              <a:gd name="f0" fmla="val 10800000"/>
              <a:gd name="f1" fmla="val 5400000"/>
              <a:gd name="f2" fmla="val 180"/>
              <a:gd name="f3" fmla="val w"/>
              <a:gd name="f4" fmla="val h"/>
              <a:gd name="f5" fmla="val 0"/>
              <a:gd name="f6" fmla="val 484217"/>
              <a:gd name="f7" fmla="val 35492"/>
              <a:gd name="f8" fmla="val 17746"/>
              <a:gd name="f9" fmla="+- 0 0 -90"/>
              <a:gd name="f10" fmla="*/ f3 1 484217"/>
              <a:gd name="f11" fmla="*/ f4 1 35492"/>
              <a:gd name="f12" fmla="+- f7 0 f5"/>
              <a:gd name="f13" fmla="+- f6 0 f5"/>
              <a:gd name="f14" fmla="*/ f9 f0 1"/>
              <a:gd name="f15" fmla="*/ f13 1 484217"/>
              <a:gd name="f16" fmla="*/ f12 1 35492"/>
              <a:gd name="f17" fmla="*/ 0 f13 1"/>
              <a:gd name="f18" fmla="*/ 17746 f12 1"/>
              <a:gd name="f19" fmla="*/ 484217 f13 1"/>
              <a:gd name="f20" fmla="*/ f14 1 f2"/>
              <a:gd name="f21" fmla="*/ f17 1 484217"/>
              <a:gd name="f22" fmla="*/ f18 1 35492"/>
              <a:gd name="f23" fmla="*/ f19 1 484217"/>
              <a:gd name="f24" fmla="*/ f5 1 f15"/>
              <a:gd name="f25" fmla="*/ f6 1 f15"/>
              <a:gd name="f26" fmla="*/ f5 1 f16"/>
              <a:gd name="f27" fmla="*/ f7 1 f16"/>
              <a:gd name="f28" fmla="+- f20 0 f1"/>
              <a:gd name="f29" fmla="*/ f21 1 f15"/>
              <a:gd name="f30" fmla="*/ f22 1 f16"/>
              <a:gd name="f31" fmla="*/ f23 1 f15"/>
              <a:gd name="f32" fmla="*/ f24 f10 1"/>
              <a:gd name="f33" fmla="*/ f25 f10 1"/>
              <a:gd name="f34" fmla="*/ f27 f11 1"/>
              <a:gd name="f35" fmla="*/ f26 f11 1"/>
              <a:gd name="f36" fmla="*/ f29 f10 1"/>
              <a:gd name="f37" fmla="*/ f30 f11 1"/>
              <a:gd name="f38" fmla="*/ f31 f10 1"/>
            </a:gdLst>
            <a:ahLst/>
            <a:cxnLst>
              <a:cxn ang="3cd4">
                <a:pos x="hc" y="t"/>
              </a:cxn>
              <a:cxn ang="0">
                <a:pos x="r" y="vc"/>
              </a:cxn>
              <a:cxn ang="cd4">
                <a:pos x="hc" y="b"/>
              </a:cxn>
              <a:cxn ang="cd2">
                <a:pos x="l" y="vc"/>
              </a:cxn>
              <a:cxn ang="f28">
                <a:pos x="f36" y="f37"/>
              </a:cxn>
              <a:cxn ang="f28">
                <a:pos x="f38" y="f37"/>
              </a:cxn>
            </a:cxnLst>
            <a:rect l="f32" t="f35" r="f33" b="f34"/>
            <a:pathLst>
              <a:path w="484217" h="35492">
                <a:moveTo>
                  <a:pt x="f5" y="f8"/>
                </a:moveTo>
                <a:lnTo>
                  <a:pt x="f6" y="f8"/>
                </a:lnTo>
              </a:path>
            </a:pathLst>
          </a:custGeom>
          <a:noFill/>
          <a:ln w="22229" cap="flat">
            <a:solidFill>
              <a:srgbClr val="7F7F7F"/>
            </a:solidFill>
            <a:prstDash val="solid"/>
            <a:miter/>
            <a:tailEnd type="arrow"/>
          </a:ln>
        </p:spPr>
        <p:txBody>
          <a:bodyPr vert="horz" wrap="square" lIns="182029" tIns="4233" rIns="182029" bIns="4233" anchor="ctr" anchorCtr="1" compatLnSpc="1">
            <a:noAutofit/>
          </a:bodyPr>
          <a:lstStyle/>
          <a:p>
            <a:pPr marL="0" marR="0" lvl="0" indent="0" algn="ctr" defTabSz="166685" rtl="0" fontAlgn="auto" hangingPunct="1">
              <a:lnSpc>
                <a:spcPct val="90000"/>
              </a:lnSpc>
              <a:spcBef>
                <a:spcPts val="0"/>
              </a:spcBef>
              <a:spcAft>
                <a:spcPts val="200"/>
              </a:spcAft>
              <a:buNone/>
              <a:tabLst/>
              <a:defRPr sz="1800" b="0" i="0" u="none" strike="noStrike" kern="0" cap="none" spc="0" baseline="0">
                <a:solidFill>
                  <a:srgbClr val="000000"/>
                </a:solidFill>
                <a:uFillTx/>
              </a:defRPr>
            </a:pPr>
            <a:endParaRPr lang="en-US" sz="375" b="0" i="0" u="none" strike="noStrike" kern="1200" cap="none" spc="0" baseline="0" dirty="0">
              <a:solidFill>
                <a:srgbClr val="000000"/>
              </a:solidFill>
              <a:uFillTx/>
              <a:latin typeface="Calibri"/>
            </a:endParaRPr>
          </a:p>
        </p:txBody>
      </p:sp>
      <p:sp>
        <p:nvSpPr>
          <p:cNvPr id="5" name="ZoneTexte 4"/>
          <p:cNvSpPr txBox="1"/>
          <p:nvPr/>
        </p:nvSpPr>
        <p:spPr>
          <a:xfrm>
            <a:off x="5598661" y="2222072"/>
            <a:ext cx="1666676" cy="415498"/>
          </a:xfrm>
          <a:prstGeom prst="rect">
            <a:avLst/>
          </a:prstGeom>
          <a:noFill/>
          <a:ln>
            <a:solidFill>
              <a:srgbClr val="7030A0"/>
            </a:solidFill>
          </a:ln>
        </p:spPr>
        <p:txBody>
          <a:bodyPr wrap="square" rtlCol="0">
            <a:spAutoFit/>
          </a:bodyPr>
          <a:lstStyle/>
          <a:p>
            <a:pPr algn="ctr"/>
            <a:r>
              <a:rPr lang="fr-FR" sz="1050" i="1" dirty="0" smtClean="0">
                <a:latin typeface="Metropolis" panose="00000500000000000000" pitchFamily="50" charset="0"/>
                <a:ea typeface="Verdana" pitchFamily="34"/>
              </a:rPr>
              <a:t>(2 143 pers. soit 0,59 </a:t>
            </a:r>
            <a:r>
              <a:rPr lang="fr-FR" sz="1050" i="1" dirty="0">
                <a:latin typeface="Metropolis" panose="00000500000000000000" pitchFamily="50" charset="0"/>
                <a:ea typeface="Verdana" pitchFamily="34"/>
              </a:rPr>
              <a:t>% population</a:t>
            </a:r>
            <a:r>
              <a:rPr lang="fr-FR" sz="1050" i="1" dirty="0" smtClean="0">
                <a:latin typeface="Metropolis" panose="00000500000000000000" pitchFamily="50" charset="0"/>
                <a:ea typeface="Verdana" pitchFamily="34"/>
              </a:rPr>
              <a:t>)</a:t>
            </a:r>
            <a:endParaRPr lang="fr-FR" sz="1050" i="1" dirty="0">
              <a:latin typeface="Metropolis" panose="00000500000000000000" pitchFamily="50" charset="0"/>
              <a:ea typeface="Verdana" pitchFamily="34"/>
            </a:endParaRPr>
          </a:p>
        </p:txBody>
      </p:sp>
      <p:cxnSp>
        <p:nvCxnSpPr>
          <p:cNvPr id="27" name="Connecteur droit 26"/>
          <p:cNvCxnSpPr/>
          <p:nvPr/>
        </p:nvCxnSpPr>
        <p:spPr>
          <a:xfrm>
            <a:off x="7265338" y="2386691"/>
            <a:ext cx="518345" cy="177083"/>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0" name="ZoneTexte 29"/>
          <p:cNvSpPr txBox="1"/>
          <p:nvPr/>
        </p:nvSpPr>
        <p:spPr>
          <a:xfrm>
            <a:off x="8877869" y="6220941"/>
            <a:ext cx="2931223" cy="261610"/>
          </a:xfrm>
          <a:prstGeom prst="rect">
            <a:avLst/>
          </a:prstGeom>
          <a:noFill/>
        </p:spPr>
        <p:txBody>
          <a:bodyPr wrap="square" rtlCol="0">
            <a:spAutoFit/>
          </a:bodyPr>
          <a:lstStyle/>
          <a:p>
            <a:pPr algn="r"/>
            <a:r>
              <a:rPr lang="fr-FR" sz="1100" i="1" dirty="0" smtClean="0"/>
              <a:t>Sources : PMSI 2013-2017 ATIH, INSEE, FHF data</a:t>
            </a:r>
            <a:endParaRPr lang="fr-FR" sz="1100" i="1" dirty="0"/>
          </a:p>
        </p:txBody>
      </p:sp>
      <p:sp>
        <p:nvSpPr>
          <p:cNvPr id="4" name="Rectangle 3"/>
          <p:cNvSpPr/>
          <p:nvPr/>
        </p:nvSpPr>
        <p:spPr>
          <a:xfrm>
            <a:off x="2263645" y="1244443"/>
            <a:ext cx="7198762" cy="400110"/>
          </a:xfrm>
          <a:prstGeom prst="rect">
            <a:avLst/>
          </a:prstGeom>
        </p:spPr>
        <p:txBody>
          <a:bodyPr wrap="square">
            <a:spAutoFit/>
          </a:bodyPr>
          <a:lstStyle/>
          <a:p>
            <a:r>
              <a:rPr lang="fr-FR" sz="2000" b="1" dirty="0" smtClean="0">
                <a:solidFill>
                  <a:srgbClr val="2F9BB7"/>
                </a:solidFill>
                <a:latin typeface="Arial" panose="020B0604020202020204" pitchFamily="34" charset="0"/>
                <a:cs typeface="Arial" panose="020B0604020202020204" pitchFamily="34" charset="0"/>
              </a:rPr>
              <a:t>Stratification dans les Deux-Sèvres : le diabète de type 2</a:t>
            </a:r>
            <a:endParaRPr lang="fr-FR" sz="2000" b="1" dirty="0">
              <a:solidFill>
                <a:srgbClr val="2F9BB7"/>
              </a:solidFill>
              <a:latin typeface="Arial" panose="020B0604020202020204" pitchFamily="34" charset="0"/>
              <a:cs typeface="Arial" panose="020B0604020202020204" pitchFamily="34" charset="0"/>
            </a:endParaRPr>
          </a:p>
        </p:txBody>
      </p:sp>
      <p:pic>
        <p:nvPicPr>
          <p:cNvPr id="25" name="Picture 3"/>
          <p:cNvPicPr>
            <a:picLocks noChangeAspect="1" noChangeArrowheads="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864006" y="1182486"/>
            <a:ext cx="332581" cy="431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1411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8012317" y="1381853"/>
            <a:ext cx="3933498" cy="5226179"/>
          </a:xfrm>
          <a:prstGeom prst="rect">
            <a:avLst/>
          </a:prstGeom>
        </p:spPr>
      </p:pic>
      <p:pic>
        <p:nvPicPr>
          <p:cNvPr id="5" name="Image 4"/>
          <p:cNvPicPr>
            <a:picLocks noChangeAspect="1"/>
          </p:cNvPicPr>
          <p:nvPr/>
        </p:nvPicPr>
        <p:blipFill>
          <a:blip r:embed="rId3"/>
          <a:stretch>
            <a:fillRect/>
          </a:stretch>
        </p:blipFill>
        <p:spPr>
          <a:xfrm>
            <a:off x="2541959" y="4583336"/>
            <a:ext cx="3259871" cy="2024697"/>
          </a:xfrm>
          <a:prstGeom prst="rect">
            <a:avLst/>
          </a:prstGeom>
        </p:spPr>
      </p:pic>
      <p:pic>
        <p:nvPicPr>
          <p:cNvPr id="6" name="Image 5"/>
          <p:cNvPicPr>
            <a:picLocks noChangeAspect="1"/>
          </p:cNvPicPr>
          <p:nvPr/>
        </p:nvPicPr>
        <p:blipFill>
          <a:blip r:embed="rId4"/>
          <a:stretch>
            <a:fillRect/>
          </a:stretch>
        </p:blipFill>
        <p:spPr>
          <a:xfrm>
            <a:off x="454539" y="1768334"/>
            <a:ext cx="2552305" cy="3673028"/>
          </a:xfrm>
          <a:prstGeom prst="rect">
            <a:avLst/>
          </a:prstGeom>
        </p:spPr>
      </p:pic>
      <p:pic>
        <p:nvPicPr>
          <p:cNvPr id="7" name="Image 6"/>
          <p:cNvPicPr>
            <a:picLocks noChangeAspect="1"/>
          </p:cNvPicPr>
          <p:nvPr/>
        </p:nvPicPr>
        <p:blipFill rotWithShape="1">
          <a:blip r:embed="rId5"/>
          <a:srcRect l="8030" t="4940" r="7160" b="9066"/>
          <a:stretch/>
        </p:blipFill>
        <p:spPr>
          <a:xfrm>
            <a:off x="5052645" y="1404920"/>
            <a:ext cx="2959671" cy="4011141"/>
          </a:xfrm>
          <a:prstGeom prst="rect">
            <a:avLst/>
          </a:prstGeom>
        </p:spPr>
      </p:pic>
      <p:pic>
        <p:nvPicPr>
          <p:cNvPr id="8" name="Picture 3"/>
          <p:cNvPicPr>
            <a:picLocks noChangeAspect="1" noChangeArrowheads="1"/>
          </p:cNvPicPr>
          <p:nvPr/>
        </p:nvPicPr>
        <p:blipFill>
          <a:blip r:embed="rId6"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41679" y="1208314"/>
            <a:ext cx="332581" cy="431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ZoneTexte 1"/>
          <p:cNvSpPr txBox="1"/>
          <p:nvPr/>
        </p:nvSpPr>
        <p:spPr>
          <a:xfrm>
            <a:off x="1031632" y="1276346"/>
            <a:ext cx="3587262" cy="400110"/>
          </a:xfrm>
          <a:prstGeom prst="rect">
            <a:avLst/>
          </a:prstGeom>
          <a:noFill/>
        </p:spPr>
        <p:txBody>
          <a:bodyPr wrap="square" rtlCol="0">
            <a:spAutoFit/>
          </a:bodyPr>
          <a:lstStyle/>
          <a:p>
            <a:r>
              <a:rPr lang="fr-FR" sz="2000" b="1" dirty="0" smtClean="0">
                <a:solidFill>
                  <a:srgbClr val="2F9BB7"/>
                </a:solidFill>
                <a:latin typeface="Arial" panose="020B0604020202020204" pitchFamily="34" charset="0"/>
                <a:cs typeface="Arial" panose="020B0604020202020204" pitchFamily="34" charset="0"/>
              </a:rPr>
              <a:t>La « boîte à outils » FHF</a:t>
            </a:r>
            <a:endParaRPr lang="fr-FR" sz="2000" dirty="0"/>
          </a:p>
        </p:txBody>
      </p:sp>
    </p:spTree>
    <p:extLst>
      <p:ext uri="{BB962C8B-B14F-4D97-AF65-F5344CB8AC3E}">
        <p14:creationId xmlns:p14="http://schemas.microsoft.com/office/powerpoint/2010/main" val="3237268066"/>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611</TotalTime>
  <Words>1261</Words>
  <Application>Microsoft Office PowerPoint</Application>
  <PresentationFormat>Personnalisé</PresentationFormat>
  <Paragraphs>133</Paragraphs>
  <Slides>20</Slides>
  <Notes>0</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20</vt:i4>
      </vt:variant>
    </vt:vector>
  </HeadingPairs>
  <TitlesOfParts>
    <vt:vector size="22" baseType="lpstr">
      <vt:lpstr>Thème Office</vt:lpstr>
      <vt:lpstr>Feuille de calcul</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COMM SANTE</dc:creator>
  <cp:lastModifiedBy>MORIN Karine</cp:lastModifiedBy>
  <cp:revision>80</cp:revision>
  <dcterms:created xsi:type="dcterms:W3CDTF">2020-12-16T18:30:32Z</dcterms:created>
  <dcterms:modified xsi:type="dcterms:W3CDTF">2022-09-08T08:20:36Z</dcterms:modified>
</cp:coreProperties>
</file>