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63" r:id="rId5"/>
    <p:sldId id="264" r:id="rId6"/>
    <p:sldId id="265" r:id="rId7"/>
    <p:sldId id="259" r:id="rId8"/>
    <p:sldId id="260" r:id="rId9"/>
    <p:sldId id="266"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FCB7C8-1512-45FF-9B47-815E5C28696D}" type="datetimeFigureOut">
              <a:rPr lang="fr-FR" smtClean="0"/>
              <a:t>28/01/2025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E217E-FA5A-408E-A86A-379268BBDD16}" type="slidenum">
              <a:rPr lang="fr-FR" smtClean="0"/>
              <a:t>‹N°›</a:t>
            </a:fld>
            <a:endParaRPr lang="fr-FR"/>
          </a:p>
        </p:txBody>
      </p:sp>
    </p:spTree>
    <p:extLst>
      <p:ext uri="{BB962C8B-B14F-4D97-AF65-F5344CB8AC3E}">
        <p14:creationId xmlns:p14="http://schemas.microsoft.com/office/powerpoint/2010/main" val="2440425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eferent-handicap-mutualise.nouvelle-aquitaine@ch-libourne.fr" TargetMode="External"/><Relationship Id="rId1" Type="http://schemas.openxmlformats.org/officeDocument/2006/relationships/slideLayout" Target="../slideLayouts/slideLayout1.xml"/><Relationship Id="rId5" Type="http://schemas.openxmlformats.org/officeDocument/2006/relationships/hyperlink" Target="https://www.fhf.fr/en-regions/nouvelle-aquitaine/nos-actualites/fiphfp-presentation-du-referent-handicap-mutualise-nouvelle-aquitaine"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fiphfp.fr/actualites-et-evenements/actualites/des-tutoriels-au-service-des-employeurs-publics-et-de-la-doeth" TargetMode="External"/><Relationship Id="rId2" Type="http://schemas.openxmlformats.org/officeDocument/2006/relationships/hyperlink" Target="https://www.fiphfp.fr/nous-contacter" TargetMode="External"/><Relationship Id="rId1" Type="http://schemas.openxmlformats.org/officeDocument/2006/relationships/slideLayout" Target="../slideLayouts/slideLayout2.xml"/><Relationship Id="rId4" Type="http://schemas.openxmlformats.org/officeDocument/2006/relationships/hyperlink" Target="https://www.fiphfp.fr/employeurs/declaration-contribution-et-controle/effectuer-sa-declaration-aupres-du-fiphf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fiphfp.fr/actualites-et-evenements/actualites/doeth-des-webinaires-pour-accompagner-les-primo-declarants?utm_source=notificationHebd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iphfp.fr/employeurs/declaration-contribution-et-controle/effectuer-sa-declaration-aupres-du-fiphf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fiphfp.fr/faq"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8D0865-8392-4184-8AEC-C854A0A647CC}"/>
              </a:ext>
            </a:extLst>
          </p:cNvPr>
          <p:cNvSpPr>
            <a:spLocks noGrp="1"/>
          </p:cNvSpPr>
          <p:nvPr>
            <p:ph type="ctrTitle"/>
          </p:nvPr>
        </p:nvSpPr>
        <p:spPr>
          <a:xfrm>
            <a:off x="679326" y="881434"/>
            <a:ext cx="9025466" cy="1388533"/>
          </a:xfrm>
        </p:spPr>
        <p:txBody>
          <a:bodyPr/>
          <a:lstStyle/>
          <a:p>
            <a:pPr algn="ctr"/>
            <a:r>
              <a:rPr lang="fr-FR" sz="4400" dirty="0"/>
              <a:t>La DOETH 2025:</a:t>
            </a:r>
            <a:br>
              <a:rPr lang="fr-FR" sz="4400" dirty="0"/>
            </a:br>
            <a:r>
              <a:rPr lang="fr-FR" sz="3200" i="1" dirty="0">
                <a:solidFill>
                  <a:schemeClr val="accent2"/>
                </a:solidFill>
              </a:rPr>
              <a:t>Révisons ensemble avant de valider!</a:t>
            </a:r>
          </a:p>
        </p:txBody>
      </p:sp>
      <p:sp>
        <p:nvSpPr>
          <p:cNvPr id="3" name="Sous-titre 2">
            <a:extLst>
              <a:ext uri="{FF2B5EF4-FFF2-40B4-BE49-F238E27FC236}">
                <a16:creationId xmlns:a16="http://schemas.microsoft.com/office/drawing/2014/main" id="{A5B87236-BDD0-40D6-B95C-C4033BCD3EF5}"/>
              </a:ext>
            </a:extLst>
          </p:cNvPr>
          <p:cNvSpPr>
            <a:spLocks noGrp="1"/>
          </p:cNvSpPr>
          <p:nvPr>
            <p:ph type="subTitle" idx="1"/>
          </p:nvPr>
        </p:nvSpPr>
        <p:spPr>
          <a:xfrm>
            <a:off x="3049991" y="2420112"/>
            <a:ext cx="3979333" cy="457200"/>
          </a:xfrm>
        </p:spPr>
        <p:txBody>
          <a:bodyPr>
            <a:normAutofit fontScale="92500"/>
          </a:bodyPr>
          <a:lstStyle/>
          <a:p>
            <a:r>
              <a:rPr lang="fr-FR" b="1" i="1" dirty="0">
                <a:solidFill>
                  <a:schemeClr val="accent2">
                    <a:lumMod val="75000"/>
                  </a:schemeClr>
                </a:solidFill>
              </a:rPr>
              <a:t>Visioconférence du 14 février 2025</a:t>
            </a:r>
          </a:p>
        </p:txBody>
      </p:sp>
      <p:sp>
        <p:nvSpPr>
          <p:cNvPr id="5" name="Sous-titre 2">
            <a:extLst>
              <a:ext uri="{FF2B5EF4-FFF2-40B4-BE49-F238E27FC236}">
                <a16:creationId xmlns:a16="http://schemas.microsoft.com/office/drawing/2014/main" id="{EF03896E-94A0-49D6-8A9E-0015624C63D0}"/>
              </a:ext>
            </a:extLst>
          </p:cNvPr>
          <p:cNvSpPr txBox="1">
            <a:spLocks/>
          </p:cNvSpPr>
          <p:nvPr/>
        </p:nvSpPr>
        <p:spPr>
          <a:xfrm>
            <a:off x="2273050" y="4982946"/>
            <a:ext cx="5257303" cy="1601134"/>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lumMod val="75000"/>
                </a:schemeClr>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lumMod val="75000"/>
                </a:schemeClr>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lumMod val="75000"/>
                </a:schemeClr>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9pPr>
          </a:lstStyle>
          <a:p>
            <a:pPr algn="ctr"/>
            <a:r>
              <a:rPr lang="fr-FR" sz="1400" b="1"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Magali DOUMECHE</a:t>
            </a:r>
            <a:endParaRPr lang="fr-FR" sz="140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gn="ctr"/>
            <a:r>
              <a:rPr lang="fr-FR" sz="140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Référente Handicap mutualisée Nouvelle Aquitaine</a:t>
            </a:r>
          </a:p>
          <a:p>
            <a:pPr algn="ctr"/>
            <a:r>
              <a:rPr lang="fr-FR" sz="1400" b="1"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06 75 17 52 71 </a:t>
            </a:r>
            <a:endParaRPr lang="fr-FR" sz="140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gn="ctr"/>
            <a:r>
              <a:rPr lang="fr-FR" sz="1400" i="1" u="sng" dirty="0">
                <a:solidFill>
                  <a:schemeClr val="accent2">
                    <a:lumMod val="75000"/>
                  </a:schemeClr>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referent-handicap-mutualise.nouvelle-aquitaine@ch-libourne.fr</a:t>
            </a:r>
            <a:endParaRPr lang="fr-FR" sz="1400" dirty="0">
              <a:solidFill>
                <a:schemeClr val="accent2">
                  <a:lumMod val="75000"/>
                </a:schemeClr>
              </a:solidFill>
              <a:effectLst/>
              <a:latin typeface="Calibri" panose="020F0502020204030204" pitchFamily="34" charset="0"/>
              <a:ea typeface="Calibri" panose="020F0502020204030204" pitchFamily="34" charset="0"/>
            </a:endParaRPr>
          </a:p>
        </p:txBody>
      </p:sp>
      <p:pic>
        <p:nvPicPr>
          <p:cNvPr id="1026" name="Image 8">
            <a:extLst>
              <a:ext uri="{FF2B5EF4-FFF2-40B4-BE49-F238E27FC236}">
                <a16:creationId xmlns:a16="http://schemas.microsoft.com/office/drawing/2014/main" id="{E05EEBE3-ADA0-461D-B64F-3DFD93A6A4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6583" y="6045200"/>
            <a:ext cx="1253818" cy="73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Image 9">
            <a:extLst>
              <a:ext uri="{FF2B5EF4-FFF2-40B4-BE49-F238E27FC236}">
                <a16:creationId xmlns:a16="http://schemas.microsoft.com/office/drawing/2014/main" id="{20C6EA31-F181-4594-AA93-28DE83DFEC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79703" y="0"/>
            <a:ext cx="817562" cy="881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5">
            <a:extLst>
              <a:ext uri="{FF2B5EF4-FFF2-40B4-BE49-F238E27FC236}">
                <a16:creationId xmlns:a16="http://schemas.microsoft.com/office/drawing/2014/main" id="{0BFB775E-D24E-434F-8C12-C17D5AEEAF3F}"/>
              </a:ext>
            </a:extLst>
          </p:cNvPr>
          <p:cNvSpPr txBox="1"/>
          <p:nvPr/>
        </p:nvSpPr>
        <p:spPr>
          <a:xfrm>
            <a:off x="88650" y="3259666"/>
            <a:ext cx="10515599" cy="1415772"/>
          </a:xfrm>
          <a:prstGeom prst="rect">
            <a:avLst/>
          </a:prstGeom>
          <a:noFill/>
        </p:spPr>
        <p:txBody>
          <a:bodyPr wrap="square" rtlCol="0">
            <a:spAutoFit/>
          </a:bodyPr>
          <a:lstStyle/>
          <a:p>
            <a:pPr algn="ctr"/>
            <a:r>
              <a:rPr lang="fr-FR" b="1" i="1" dirty="0">
                <a:solidFill>
                  <a:schemeClr val="accent2">
                    <a:lumMod val="75000"/>
                  </a:schemeClr>
                </a:solidFill>
              </a:rPr>
              <a:t>MERCI DE COUPER VOTRE MICRO ET DE METTRE DANS VOTRE ETIQUETTE:</a:t>
            </a:r>
          </a:p>
          <a:p>
            <a:pPr algn="ctr"/>
            <a:r>
              <a:rPr lang="fr-FR" b="1" i="1" dirty="0">
                <a:solidFill>
                  <a:schemeClr val="accent2">
                    <a:lumMod val="75000"/>
                  </a:schemeClr>
                </a:solidFill>
              </a:rPr>
              <a:t>NOM, ETABLISSEMENT, ET REGION</a:t>
            </a:r>
          </a:p>
          <a:p>
            <a:pPr algn="ctr"/>
            <a:endParaRPr lang="fr-FR" b="1" i="1" dirty="0">
              <a:solidFill>
                <a:schemeClr val="accent2">
                  <a:lumMod val="75000"/>
                </a:schemeClr>
              </a:solidFill>
            </a:endParaRPr>
          </a:p>
          <a:p>
            <a:pPr algn="ctr"/>
            <a:r>
              <a:rPr lang="fr-FR" sz="1600" b="1" i="1" dirty="0">
                <a:solidFill>
                  <a:schemeClr val="accent2">
                    <a:lumMod val="75000"/>
                  </a:schemeClr>
                </a:solidFill>
              </a:rPr>
              <a:t>Tous les supports seront mis en ligne sur </a:t>
            </a:r>
            <a:r>
              <a:rPr lang="fr-FR" sz="1600" b="1" i="1" dirty="0">
                <a:solidFill>
                  <a:schemeClr val="accent2">
                    <a:lumMod val="75000"/>
                  </a:schemeClr>
                </a:solidFill>
                <a:hlinkClick r:id="rId5"/>
              </a:rPr>
              <a:t>l’espace dédié </a:t>
            </a:r>
            <a:r>
              <a:rPr lang="fr-FR" sz="1600" b="1" i="1" dirty="0">
                <a:solidFill>
                  <a:schemeClr val="accent2">
                    <a:lumMod val="75000"/>
                  </a:schemeClr>
                </a:solidFill>
              </a:rPr>
              <a:t>à la référente handicap Nouvelle Aquitaine sur le site de la FHF NAQ</a:t>
            </a:r>
          </a:p>
        </p:txBody>
      </p:sp>
    </p:spTree>
    <p:extLst>
      <p:ext uri="{BB962C8B-B14F-4D97-AF65-F5344CB8AC3E}">
        <p14:creationId xmlns:p14="http://schemas.microsoft.com/office/powerpoint/2010/main" val="1316018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B025236-2667-4C4D-9C91-5454865CBE93}"/>
              </a:ext>
            </a:extLst>
          </p:cNvPr>
          <p:cNvSpPr>
            <a:spLocks noGrp="1"/>
          </p:cNvSpPr>
          <p:nvPr>
            <p:ph idx="1"/>
          </p:nvPr>
        </p:nvSpPr>
        <p:spPr>
          <a:xfrm>
            <a:off x="279400" y="1642533"/>
            <a:ext cx="9897533" cy="4292600"/>
          </a:xfrm>
        </p:spPr>
        <p:txBody>
          <a:bodyPr>
            <a:normAutofit/>
          </a:bodyPr>
          <a:lstStyle/>
          <a:p>
            <a:endParaRPr lang="fr-FR" dirty="0"/>
          </a:p>
          <a:p>
            <a:pPr marL="0" indent="0">
              <a:buNone/>
            </a:pPr>
            <a:endParaRPr lang="fr-FR" dirty="0"/>
          </a:p>
        </p:txBody>
      </p:sp>
      <p:sp>
        <p:nvSpPr>
          <p:cNvPr id="2" name="ZoneTexte 1">
            <a:extLst>
              <a:ext uri="{FF2B5EF4-FFF2-40B4-BE49-F238E27FC236}">
                <a16:creationId xmlns:a16="http://schemas.microsoft.com/office/drawing/2014/main" id="{E4ED45FA-F6B0-4A79-8812-92C7AF8C50A5}"/>
              </a:ext>
            </a:extLst>
          </p:cNvPr>
          <p:cNvSpPr txBox="1"/>
          <p:nvPr/>
        </p:nvSpPr>
        <p:spPr>
          <a:xfrm>
            <a:off x="177801" y="1105006"/>
            <a:ext cx="9635066" cy="5355312"/>
          </a:xfrm>
          <a:prstGeom prst="rect">
            <a:avLst/>
          </a:prstGeom>
          <a:noFill/>
        </p:spPr>
        <p:txBody>
          <a:bodyPr wrap="square" rtlCol="0">
            <a:spAutoFit/>
          </a:bodyPr>
          <a:lstStyle/>
          <a:p>
            <a:pPr algn="ctr"/>
            <a:r>
              <a:rPr lang="fr-FR" sz="2000" b="1" i="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Vous avez une question pour le FIPHFP?</a:t>
            </a:r>
          </a:p>
          <a:p>
            <a:pPr algn="ctr"/>
            <a:endParaRPr lang="fr-FR" sz="2000" b="1" i="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algn="ctr"/>
            <a:r>
              <a:rPr lang="fr-FR" sz="2000" b="1" i="1" dirty="0">
                <a:solidFill>
                  <a:schemeClr val="accent2"/>
                </a:solidFill>
                <a:latin typeface="Calibri" panose="020F0502020204030204" pitchFamily="34" charset="0"/>
                <a:ea typeface="Calibri" panose="020F0502020204030204" pitchFamily="34" charset="0"/>
                <a:cs typeface="Calibri" panose="020F0502020204030204" pitchFamily="34" charset="0"/>
              </a:rPr>
              <a:t>Utilisez directement le </a:t>
            </a:r>
            <a:r>
              <a:rPr lang="fr-FR" sz="2000" b="1" i="1" dirty="0">
                <a:solidFill>
                  <a:schemeClr val="accent2"/>
                </a:solidFill>
                <a:latin typeface="Calibri" panose="020F0502020204030204" pitchFamily="34" charset="0"/>
                <a:ea typeface="Calibri" panose="020F0502020204030204" pitchFamily="34" charset="0"/>
                <a:cs typeface="Calibri" panose="020F0502020204030204" pitchFamily="34" charset="0"/>
                <a:hlinkClick r:id="rId2"/>
              </a:rPr>
              <a:t>formulaire de contact</a:t>
            </a:r>
            <a:endParaRPr lang="fr-FR" sz="2000" b="1" i="1" dirty="0">
              <a:solidFill>
                <a:schemeClr val="accent2"/>
              </a:solidFill>
              <a:latin typeface="Calibri" panose="020F0502020204030204" pitchFamily="34" charset="0"/>
              <a:ea typeface="Calibri" panose="020F0502020204030204" pitchFamily="34" charset="0"/>
              <a:cs typeface="Calibri" panose="020F0502020204030204" pitchFamily="34" charset="0"/>
            </a:endParaRPr>
          </a:p>
          <a:p>
            <a:pPr algn="ctr"/>
            <a:endParaRPr lang="fr-FR" sz="2000" b="1" i="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algn="ctr"/>
            <a:endParaRPr lang="fr-FR" sz="2000" i="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gn="ctr"/>
            <a:r>
              <a:rPr lang="fr-FR" sz="2000" i="1"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Les sources d’information</a:t>
            </a:r>
          </a:p>
          <a:p>
            <a:pPr algn="ctr"/>
            <a:endParaRPr lang="fr-FR" sz="2000" i="1" dirty="0">
              <a:effectLst/>
              <a:latin typeface="Calibri" panose="020F0502020204030204" pitchFamily="34" charset="0"/>
              <a:ea typeface="Calibri" panose="020F0502020204030204" pitchFamily="34" charset="0"/>
              <a:cs typeface="Calibri" panose="020F0502020204030204" pitchFamily="34" charset="0"/>
            </a:endParaRPr>
          </a:p>
          <a:p>
            <a:r>
              <a:rPr lang="fr-FR" u="sng" dirty="0">
                <a:latin typeface="Calibri" panose="020F0502020204030204" pitchFamily="34" charset="0"/>
                <a:ea typeface="Calibri" panose="020F0502020204030204" pitchFamily="34" charset="0"/>
                <a:cs typeface="Calibri" panose="020F0502020204030204" pitchFamily="34" charset="0"/>
              </a:rPr>
              <a:t>Le support complet des webinaires FIPHFP: </a:t>
            </a:r>
          </a:p>
          <a:p>
            <a:r>
              <a:rPr lang="fr-FR" sz="1600" u="sng" dirty="0">
                <a:solidFill>
                  <a:schemeClr val="accent2"/>
                </a:solidFill>
                <a:latin typeface="Calibri" panose="020F0502020204030204" pitchFamily="34" charset="0"/>
                <a:ea typeface="Calibri" panose="020F0502020204030204" pitchFamily="34" charset="0"/>
                <a:cs typeface="Calibri" panose="020F0502020204030204" pitchFamily="34" charset="0"/>
              </a:rPr>
              <a:t>https://www.fiphfp.fr/employeurs/declaration-contribution-et-controle/effectuer-sa-declaration-aupres-du-fiphfp</a:t>
            </a:r>
          </a:p>
          <a:p>
            <a:endParaRPr lang="fr-FR" b="1" u="sng" dirty="0">
              <a:solidFill>
                <a:schemeClr val="accent2"/>
              </a:solidFill>
              <a:latin typeface="Calibri" panose="020F0502020204030204" pitchFamily="34" charset="0"/>
              <a:ea typeface="Calibri" panose="020F0502020204030204" pitchFamily="34" charset="0"/>
              <a:cs typeface="Calibri" panose="020F0502020204030204" pitchFamily="34"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Tutoriels:</a:t>
            </a:r>
          </a:p>
          <a:p>
            <a:pPr lvl="0"/>
            <a:r>
              <a:rPr lang="fr-FR" sz="1400" i="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Des tutoriels au service des employeurs publics et de la DOETH ! | FIPHFP</a:t>
            </a:r>
            <a:endParaRPr lang="fr-FR" sz="1400" i="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lvl="0"/>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0"/>
            <a:r>
              <a:rPr lang="fr-FR" sz="1800" dirty="0">
                <a:effectLst/>
                <a:latin typeface="Calibri" panose="020F0502020204030204" pitchFamily="34" charset="0"/>
                <a:ea typeface="Calibri" panose="020F0502020204030204" pitchFamily="34" charset="0"/>
                <a:cs typeface="Times New Roman" panose="02020603050405020304" pitchFamily="18" charset="0"/>
              </a:rPr>
              <a:t>Aide à la DOETH 2025 :</a:t>
            </a:r>
          </a:p>
          <a:p>
            <a:pPr lvl="0"/>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i="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Effectuer sa déclaration auprès du FIPHFP | FIPHFP</a:t>
            </a:r>
            <a:endParaRPr lang="fr-FR" sz="1400" i="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lvl="0"/>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0"/>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Les informations complètes </a:t>
            </a:r>
            <a:r>
              <a:rPr lang="fr-FR" sz="1800" dirty="0">
                <a:solidFill>
                  <a:srgbClr val="000000"/>
                </a:solidFill>
                <a:effectLst/>
              </a:rPr>
              <a:t>: </a:t>
            </a:r>
          </a:p>
          <a:p>
            <a:pPr lvl="0"/>
            <a:r>
              <a:rPr lang="fr-FR" sz="1400" i="1" u="sng" dirty="0">
                <a:solidFill>
                  <a:srgbClr val="333333"/>
                </a:solidFill>
                <a:effectLst/>
                <a:hlinkClick r:id="rId4"/>
              </a:rPr>
              <a:t>https://www.fiphfp.fr/employeurs/declaration-contribution-et-controle/effectuer-sa-declaration-aupres-du-fiphfp</a:t>
            </a:r>
            <a:endParaRPr lang="fr-FR" sz="1400" dirty="0">
              <a:solidFill>
                <a:srgbClr val="333333"/>
              </a:solidFill>
              <a:effectLst/>
            </a:endParaRPr>
          </a:p>
          <a:p>
            <a:r>
              <a:rPr lang="fr-FR" sz="1800" dirty="0">
                <a:solidFill>
                  <a:srgbClr val="333333"/>
                </a:solidFill>
                <a:effectLst/>
                <a:latin typeface="Segoe UI" panose="020B0502040204020203" pitchFamily="34" charset="0"/>
                <a:ea typeface="Calibri" panose="020F0502020204030204" pitchFamily="34" charset="0"/>
              </a:rPr>
              <a:t> </a:t>
            </a:r>
            <a:endParaRPr lang="fr-FR"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0744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B025236-2667-4C4D-9C91-5454865CBE93}"/>
              </a:ext>
            </a:extLst>
          </p:cNvPr>
          <p:cNvSpPr>
            <a:spLocks noGrp="1"/>
          </p:cNvSpPr>
          <p:nvPr>
            <p:ph idx="1"/>
          </p:nvPr>
        </p:nvSpPr>
        <p:spPr>
          <a:xfrm>
            <a:off x="160868" y="746656"/>
            <a:ext cx="9355666" cy="5230811"/>
          </a:xfrm>
        </p:spPr>
        <p:txBody>
          <a:bodyPr>
            <a:normAutofit/>
          </a:bodyPr>
          <a:lstStyle/>
          <a:p>
            <a:endParaRPr lang="fr-FR" dirty="0"/>
          </a:p>
          <a:p>
            <a:endParaRPr lang="fr-FR" dirty="0"/>
          </a:p>
        </p:txBody>
      </p:sp>
      <p:sp>
        <p:nvSpPr>
          <p:cNvPr id="2" name="ZoneTexte 1">
            <a:extLst>
              <a:ext uri="{FF2B5EF4-FFF2-40B4-BE49-F238E27FC236}">
                <a16:creationId xmlns:a16="http://schemas.microsoft.com/office/drawing/2014/main" id="{E4ED45FA-F6B0-4A79-8812-92C7AF8C50A5}"/>
              </a:ext>
            </a:extLst>
          </p:cNvPr>
          <p:cNvSpPr txBox="1"/>
          <p:nvPr/>
        </p:nvSpPr>
        <p:spPr>
          <a:xfrm>
            <a:off x="160868" y="363240"/>
            <a:ext cx="9355666" cy="5775171"/>
          </a:xfrm>
          <a:prstGeom prst="rect">
            <a:avLst/>
          </a:prstGeom>
          <a:noFill/>
        </p:spPr>
        <p:txBody>
          <a:bodyPr wrap="square" rtlCol="0">
            <a:spAutoFit/>
          </a:bodyPr>
          <a:lstStyle/>
          <a:p>
            <a:pPr algn="ctr">
              <a:lnSpc>
                <a:spcPct val="115000"/>
              </a:lnSpc>
              <a:spcBef>
                <a:spcPts val="1200"/>
              </a:spcBef>
            </a:pPr>
            <a:r>
              <a:rPr lang="fr-FR" sz="3200" b="1" i="1" dirty="0">
                <a:solidFill>
                  <a:schemeClr val="accent1">
                    <a:lumMod val="75000"/>
                  </a:schemeClr>
                </a:solidFill>
                <a:latin typeface="Arial" panose="020B0604020202020204" pitchFamily="34" charset="0"/>
                <a:ea typeface="MS PMincho" panose="02020600040205080304" pitchFamily="18" charset="-128"/>
                <a:cs typeface="Times New Roman" panose="02020603050405020304" pitchFamily="18" charset="0"/>
              </a:rPr>
              <a:t>Des questions?</a:t>
            </a:r>
          </a:p>
          <a:p>
            <a:pPr algn="ctr">
              <a:lnSpc>
                <a:spcPct val="115000"/>
              </a:lnSpc>
              <a:spcBef>
                <a:spcPts val="1200"/>
              </a:spcBef>
            </a:pPr>
            <a:r>
              <a:rPr lang="fr-FR" sz="2000" b="1" i="1" dirty="0">
                <a:solidFill>
                  <a:schemeClr val="accent2">
                    <a:lumMod val="75000"/>
                  </a:schemeClr>
                </a:solidFill>
                <a:highlight>
                  <a:srgbClr val="00FFFF"/>
                </a:highlight>
                <a:latin typeface="Arial" panose="020B0604020202020204" pitchFamily="34" charset="0"/>
                <a:ea typeface="MS PMincho" panose="02020600040205080304" pitchFamily="18" charset="-128"/>
                <a:cs typeface="Times New Roman" panose="02020603050405020304" pitchFamily="18" charset="0"/>
              </a:rPr>
              <a:t>Pour aller plus loin, inscrivez-vous aux </a:t>
            </a:r>
            <a:r>
              <a:rPr lang="fr-FR" sz="2000" b="1" i="1" dirty="0">
                <a:solidFill>
                  <a:schemeClr val="accent2">
                    <a:lumMod val="75000"/>
                  </a:schemeClr>
                </a:solidFill>
                <a:highlight>
                  <a:srgbClr val="00FFFF"/>
                </a:highlight>
                <a:latin typeface="Arial" panose="020B0604020202020204" pitchFamily="34" charset="0"/>
                <a:ea typeface="MS PMincho" panose="02020600040205080304" pitchFamily="18" charset="-128"/>
                <a:cs typeface="Times New Roman" panose="02020603050405020304" pitchFamily="18" charset="0"/>
                <a:hlinkClick r:id="rId2">
                  <a:extLst>
                    <a:ext uri="{A12FA001-AC4F-418D-AE19-62706E023703}">
                      <ahyp:hlinkClr xmlns:ahyp="http://schemas.microsoft.com/office/drawing/2018/hyperlinkcolor" val="tx"/>
                    </a:ext>
                  </a:extLst>
                </a:hlinkClick>
              </a:rPr>
              <a:t>webinaires</a:t>
            </a:r>
            <a:r>
              <a:rPr lang="fr-FR" sz="2000" b="1" i="1" dirty="0">
                <a:solidFill>
                  <a:schemeClr val="accent2">
                    <a:lumMod val="75000"/>
                  </a:schemeClr>
                </a:solidFill>
                <a:highlight>
                  <a:srgbClr val="00FFFF"/>
                </a:highlight>
                <a:latin typeface="Arial" panose="020B0604020202020204" pitchFamily="34" charset="0"/>
                <a:ea typeface="MS PMincho" panose="02020600040205080304" pitchFamily="18" charset="-128"/>
                <a:cs typeface="Times New Roman" panose="02020603050405020304" pitchFamily="18" charset="0"/>
              </a:rPr>
              <a:t> détaillés organisés par le FIPHFP : 20 février; 11 mars; 18 mars; 27 mars 15 avril</a:t>
            </a:r>
          </a:p>
          <a:p>
            <a:pPr algn="l">
              <a:lnSpc>
                <a:spcPct val="115000"/>
              </a:lnSpc>
              <a:spcBef>
                <a:spcPts val="1200"/>
              </a:spcBef>
            </a:pPr>
            <a:r>
              <a:rPr lang="fr-FR" b="1" i="1" dirty="0">
                <a:solidFill>
                  <a:schemeClr val="accent1">
                    <a:lumMod val="75000"/>
                  </a:schemeClr>
                </a:solidFill>
                <a:latin typeface="Arial" panose="020B0604020202020204" pitchFamily="34" charset="0"/>
                <a:ea typeface="MS PMincho" panose="02020600040205080304" pitchFamily="18" charset="-128"/>
                <a:cs typeface="Times New Roman" panose="02020603050405020304" pitchFamily="18" charset="0"/>
              </a:rPr>
              <a:t>P</a:t>
            </a: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ar la suite:</a:t>
            </a:r>
          </a:p>
          <a:p>
            <a:pPr algn="l">
              <a:lnSpc>
                <a:spcPct val="115000"/>
              </a:lnSpc>
              <a:spcBef>
                <a:spcPts val="1200"/>
              </a:spcBef>
            </a:pPr>
            <a:endPar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endParaRPr>
          </a:p>
          <a:p>
            <a:pPr marL="285750" indent="-285750" algn="l">
              <a:lnSpc>
                <a:spcPct val="115000"/>
              </a:lnSpc>
              <a:spcBef>
                <a:spcPts val="1200"/>
              </a:spcBef>
              <a:buFont typeface="Wingdings" panose="05000000000000000000" pitchFamily="2" charset="2"/>
              <a:buChar char="q"/>
            </a:pP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 </a:t>
            </a:r>
            <a:r>
              <a:rPr lang="fr-FR" b="1" i="1" dirty="0">
                <a:solidFill>
                  <a:schemeClr val="accent1">
                    <a:lumMod val="75000"/>
                  </a:schemeClr>
                </a:solidFill>
                <a:latin typeface="Arial" panose="020B0604020202020204" pitchFamily="34" charset="0"/>
                <a:ea typeface="MS PMincho" panose="02020600040205080304" pitchFamily="18" charset="-128"/>
                <a:cs typeface="Times New Roman" panose="02020603050405020304" pitchFamily="18" charset="0"/>
              </a:rPr>
              <a:t>Merci d’</a:t>
            </a: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adresser vos questions directement à votre référente handicap régionale</a:t>
            </a:r>
          </a:p>
          <a:p>
            <a:pPr algn="l">
              <a:lnSpc>
                <a:spcPct val="115000"/>
              </a:lnSpc>
              <a:spcBef>
                <a:spcPts val="1200"/>
              </a:spcBef>
            </a:pPr>
            <a:endPar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endParaRPr>
          </a:p>
          <a:p>
            <a:pPr marL="285750" indent="-285750" algn="l">
              <a:lnSpc>
                <a:spcPct val="115000"/>
              </a:lnSpc>
              <a:spcBef>
                <a:spcPts val="1200"/>
              </a:spcBef>
              <a:buFont typeface="Wingdings" panose="05000000000000000000" pitchFamily="2" charset="2"/>
              <a:buChar char="q"/>
            </a:pPr>
            <a:r>
              <a:rPr lang="fr-FR" b="1" i="1" dirty="0">
                <a:solidFill>
                  <a:schemeClr val="accent1">
                    <a:lumMod val="75000"/>
                  </a:schemeClr>
                </a:solidFill>
                <a:latin typeface="Arial" panose="020B0604020202020204" pitchFamily="34" charset="0"/>
                <a:ea typeface="MS PMincho" panose="02020600040205080304" pitchFamily="18" charset="-128"/>
                <a:cs typeface="Times New Roman" panose="02020603050405020304" pitchFamily="18" charset="0"/>
              </a:rPr>
              <a:t>De bien vouloir informer la référente handicap mutualisée Nouvelle Aquitaine de toute évolution nécessaire dans le support.</a:t>
            </a:r>
          </a:p>
          <a:p>
            <a:pPr algn="l">
              <a:lnSpc>
                <a:spcPct val="115000"/>
              </a:lnSpc>
            </a:pPr>
            <a:r>
              <a:rPr lang="fr-FR" sz="1800" dirty="0">
                <a:effectLst/>
                <a:latin typeface="Arial" panose="020B0604020202020204" pitchFamily="34" charset="0"/>
                <a:ea typeface="MS PMincho" panose="02020600040205080304" pitchFamily="18" charset="-128"/>
                <a:cs typeface="Times New Roman" panose="02020603050405020304" pitchFamily="18" charset="0"/>
              </a:rPr>
              <a:t> </a:t>
            </a:r>
            <a:endParaRPr lang="fr-FR" dirty="0">
              <a:solidFill>
                <a:schemeClr val="accent2">
                  <a:lumMod val="75000"/>
                </a:schemeClr>
              </a:solidFill>
              <a:latin typeface="Corbel" panose="020B0503020204020204" pitchFamily="34" charset="0"/>
              <a:ea typeface="MS PMincho" panose="02020600040205080304" pitchFamily="18" charset="-128"/>
              <a:cs typeface="Times New Roman" panose="02020603050405020304" pitchFamily="18" charset="0"/>
            </a:endParaRPr>
          </a:p>
          <a:p>
            <a:pPr algn="l">
              <a:lnSpc>
                <a:spcPct val="115000"/>
              </a:lnSpc>
            </a:pPr>
            <a:endParaRPr lang="fr-FR" dirty="0">
              <a:solidFill>
                <a:schemeClr val="accent2">
                  <a:lumMod val="75000"/>
                </a:schemeClr>
              </a:solidFill>
              <a:latin typeface="Corbel" panose="020B0503020204020204" pitchFamily="34" charset="0"/>
              <a:ea typeface="MS PMincho" panose="02020600040205080304" pitchFamily="18" charset="-128"/>
              <a:cs typeface="Times New Roman" panose="02020603050405020304" pitchFamily="18" charset="0"/>
            </a:endParaRPr>
          </a:p>
          <a:p>
            <a:pPr algn="ctr">
              <a:lnSpc>
                <a:spcPct val="115000"/>
              </a:lnSpc>
            </a:pPr>
            <a:r>
              <a:rPr lang="fr-FR" sz="3600" b="1" dirty="0">
                <a:solidFill>
                  <a:schemeClr val="accent2">
                    <a:lumMod val="75000"/>
                  </a:schemeClr>
                </a:solidFill>
                <a:effectLst/>
                <a:latin typeface="Corbel" panose="020B0503020204020204" pitchFamily="34" charset="0"/>
                <a:ea typeface="MS PMincho" panose="02020600040205080304" pitchFamily="18" charset="-128"/>
                <a:cs typeface="Times New Roman" panose="02020603050405020304" pitchFamily="18" charset="0"/>
              </a:rPr>
              <a:t>Merci </a:t>
            </a:r>
            <a:r>
              <a:rPr lang="fr-FR" sz="3600" b="1" dirty="0">
                <a:solidFill>
                  <a:schemeClr val="accent2">
                    <a:lumMod val="75000"/>
                  </a:schemeClr>
                </a:solidFill>
                <a:latin typeface="Corbel" panose="020B0503020204020204" pitchFamily="34" charset="0"/>
                <a:ea typeface="MS PMincho" panose="02020600040205080304" pitchFamily="18" charset="-128"/>
                <a:cs typeface="Times New Roman" panose="02020603050405020304" pitchFamily="18" charset="0"/>
              </a:rPr>
              <a:t>pour votre attention!</a:t>
            </a:r>
          </a:p>
          <a:p>
            <a:pPr algn="l">
              <a:lnSpc>
                <a:spcPct val="115000"/>
              </a:lnSpc>
            </a:pPr>
            <a:endParaRPr lang="fr-FR" sz="1800" dirty="0">
              <a:effectLst/>
              <a:latin typeface="Corbel" panose="020B0503020204020204" pitchFamily="34" charset="0"/>
              <a:ea typeface="MS PMincho"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509233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B4A0DE-6745-469B-9D14-84626D81065C}"/>
              </a:ext>
            </a:extLst>
          </p:cNvPr>
          <p:cNvSpPr>
            <a:spLocks noGrp="1"/>
          </p:cNvSpPr>
          <p:nvPr>
            <p:ph type="title"/>
          </p:nvPr>
        </p:nvSpPr>
        <p:spPr>
          <a:xfrm>
            <a:off x="166346" y="609599"/>
            <a:ext cx="9461748" cy="5782235"/>
          </a:xfrm>
        </p:spPr>
        <p:txBody>
          <a:bodyPr>
            <a:normAutofit fontScale="90000"/>
          </a:bodyPr>
          <a:lstStyle/>
          <a:p>
            <a:pPr lvl="0" algn="ctr" fontAlgn="b">
              <a:spcBef>
                <a:spcPts val="0"/>
              </a:spcBef>
              <a:defRPr/>
            </a:pPr>
            <a:br>
              <a:rPr lang="fr-FR" sz="1100" i="1" dirty="0">
                <a:solidFill>
                  <a:schemeClr val="accent2">
                    <a:lumMod val="75000"/>
                  </a:schemeClr>
                </a:solidFill>
              </a:rPr>
            </a:br>
            <a:r>
              <a:rPr lang="fr-FR" sz="2700" i="1" dirty="0"/>
              <a:t>Introduction</a:t>
            </a:r>
            <a:br>
              <a:rPr lang="fr-FR" sz="2700" i="1" dirty="0"/>
            </a:br>
            <a:br>
              <a:rPr lang="fr-FR" sz="1600" dirty="0">
                <a:solidFill>
                  <a:schemeClr val="accent2">
                    <a:lumMod val="75000"/>
                  </a:schemeClr>
                </a:solidFill>
              </a:rPr>
            </a:br>
            <a:r>
              <a:rPr lang="fr-FR" sz="2200" dirty="0">
                <a:solidFill>
                  <a:schemeClr val="accent2">
                    <a:lumMod val="75000"/>
                  </a:schemeClr>
                </a:solidFill>
              </a:rPr>
              <a:t>Il est conseillé de ne jamais répondre aux </a:t>
            </a:r>
            <a:r>
              <a:rPr lang="fr-FR" sz="2200" b="1" dirty="0">
                <a:solidFill>
                  <a:schemeClr val="accent2">
                    <a:lumMod val="75000"/>
                  </a:schemeClr>
                </a:solidFill>
              </a:rPr>
              <a:t>appels d’organisations frauduleuses concernant la DOETH</a:t>
            </a:r>
            <a:r>
              <a:rPr lang="fr-FR" sz="2200" dirty="0">
                <a:solidFill>
                  <a:schemeClr val="accent2">
                    <a:lumMod val="75000"/>
                  </a:schemeClr>
                </a:solidFill>
              </a:rPr>
              <a:t>. Si vous avez ce type d’appel, signalez-le au FIPHFP et à la référente handicap mutualisée.</a:t>
            </a:r>
            <a:br>
              <a:rPr lang="fr-FR" sz="2200" dirty="0">
                <a:solidFill>
                  <a:schemeClr val="accent2">
                    <a:lumMod val="75000"/>
                  </a:schemeClr>
                </a:solidFill>
              </a:rPr>
            </a:br>
            <a:br>
              <a:rPr lang="fr-FR" sz="2200" dirty="0">
                <a:solidFill>
                  <a:schemeClr val="accent2">
                    <a:lumMod val="75000"/>
                  </a:schemeClr>
                </a:solidFill>
              </a:rPr>
            </a:br>
            <a:r>
              <a:rPr lang="fr-FR" sz="2200" dirty="0">
                <a:solidFill>
                  <a:schemeClr val="accent2">
                    <a:lumMod val="75000"/>
                  </a:schemeClr>
                </a:solidFill>
              </a:rPr>
              <a:t>La date du 30 avril est la date butoir pour </a:t>
            </a:r>
            <a:r>
              <a:rPr lang="fr-FR" sz="2200" b="1" dirty="0">
                <a:solidFill>
                  <a:schemeClr val="accent2">
                    <a:lumMod val="75000"/>
                  </a:schemeClr>
                </a:solidFill>
              </a:rPr>
              <a:t>faire la déclaration mais aussi pour le paiement</a:t>
            </a:r>
            <a:r>
              <a:rPr lang="fr-FR" sz="2200" dirty="0">
                <a:solidFill>
                  <a:schemeClr val="accent2">
                    <a:lumMod val="75000"/>
                  </a:schemeClr>
                </a:solidFill>
              </a:rPr>
              <a:t>, attention à ne pas la dépasser!</a:t>
            </a:r>
            <a:br>
              <a:rPr lang="fr-FR" sz="2200" dirty="0">
                <a:solidFill>
                  <a:schemeClr val="accent2">
                    <a:lumMod val="75000"/>
                  </a:schemeClr>
                </a:solidFill>
              </a:rPr>
            </a:br>
            <a:r>
              <a:rPr lang="fr-FR" sz="2200" dirty="0">
                <a:solidFill>
                  <a:schemeClr val="accent2">
                    <a:lumMod val="75000"/>
                  </a:schemeClr>
                </a:solidFill>
                <a:highlight>
                  <a:srgbClr val="00FFFF"/>
                </a:highlight>
              </a:rPr>
              <a:t>Un recours est toujours envisageable sous 2 mois =&gt; juin</a:t>
            </a:r>
            <a:br>
              <a:rPr lang="fr-FR" sz="2200" dirty="0">
                <a:solidFill>
                  <a:schemeClr val="accent2">
                    <a:lumMod val="75000"/>
                  </a:schemeClr>
                </a:solidFill>
                <a:highlight>
                  <a:srgbClr val="00FFFF"/>
                </a:highlight>
              </a:rPr>
            </a:br>
            <a:br>
              <a:rPr lang="fr-FR" sz="2200" dirty="0">
                <a:solidFill>
                  <a:schemeClr val="accent2">
                    <a:lumMod val="75000"/>
                  </a:schemeClr>
                </a:solidFill>
                <a:highlight>
                  <a:srgbClr val="00FFFF"/>
                </a:highlight>
              </a:rPr>
            </a:br>
            <a:r>
              <a:rPr lang="fr-FR" sz="2200" b="1" dirty="0">
                <a:solidFill>
                  <a:schemeClr val="accent2"/>
                </a:solidFill>
                <a:latin typeface="Google Sans"/>
              </a:rPr>
              <a:t>Courrier adressé à l'Agent Comptable du FIPHFP, </a:t>
            </a:r>
            <a:br>
              <a:rPr lang="fr-FR" sz="2200" b="1" dirty="0">
                <a:solidFill>
                  <a:schemeClr val="accent2"/>
                </a:solidFill>
                <a:latin typeface="Google Sans"/>
              </a:rPr>
            </a:br>
            <a:r>
              <a:rPr lang="fr-FR" sz="2200" b="1" dirty="0">
                <a:solidFill>
                  <a:schemeClr val="accent2"/>
                </a:solidFill>
                <a:latin typeface="Google Sans"/>
              </a:rPr>
              <a:t>2 avenue Pierre Mendès France, 75013 PARIS. </a:t>
            </a:r>
            <a:br>
              <a:rPr lang="fr-FR" sz="2200" b="1" dirty="0">
                <a:solidFill>
                  <a:schemeClr val="accent2"/>
                </a:solidFill>
                <a:latin typeface="Google Sans"/>
              </a:rPr>
            </a:br>
            <a:r>
              <a:rPr lang="fr-FR" sz="2200" b="1" dirty="0">
                <a:solidFill>
                  <a:schemeClr val="accent2"/>
                </a:solidFill>
                <a:latin typeface="Google Sans"/>
              </a:rPr>
              <a:t>Une copie de ce courrier peut être transmise par mail au Service de Recouvrement rec.fiphfp@caissedesdepots.fr.</a:t>
            </a:r>
            <a:br>
              <a:rPr lang="fr-FR" sz="2200" dirty="0">
                <a:solidFill>
                  <a:schemeClr val="accent2">
                    <a:lumMod val="75000"/>
                  </a:schemeClr>
                </a:solidFill>
              </a:rPr>
            </a:br>
            <a:r>
              <a:rPr lang="fr-FR" sz="2200" b="1" i="0" dirty="0">
                <a:solidFill>
                  <a:schemeClr val="accent2"/>
                </a:solidFill>
                <a:effectLst/>
                <a:latin typeface="Google Sans"/>
              </a:rPr>
              <a:t>A défaut d'une décision notifiée par le FIPHFP dans un délai de 6 mois, </a:t>
            </a:r>
            <a:br>
              <a:rPr lang="fr-FR" sz="2200" b="1" i="0" dirty="0">
                <a:solidFill>
                  <a:schemeClr val="accent2"/>
                </a:solidFill>
                <a:effectLst/>
                <a:latin typeface="Google Sans"/>
              </a:rPr>
            </a:br>
            <a:r>
              <a:rPr lang="fr-FR" sz="2200" b="1" i="0" dirty="0">
                <a:solidFill>
                  <a:schemeClr val="accent2"/>
                </a:solidFill>
                <a:effectLst/>
                <a:latin typeface="Google Sans"/>
              </a:rPr>
              <a:t>la réclamation est considérée comme rejetée.</a:t>
            </a:r>
            <a:br>
              <a:rPr lang="fr-FR" sz="2200" b="1" i="0" dirty="0">
                <a:solidFill>
                  <a:schemeClr val="accent2"/>
                </a:solidFill>
                <a:effectLst/>
                <a:latin typeface="Google Sans"/>
              </a:rPr>
            </a:br>
            <a:r>
              <a:rPr lang="fr-FR" sz="2200" b="1" i="0" dirty="0">
                <a:solidFill>
                  <a:schemeClr val="accent2"/>
                </a:solidFill>
                <a:effectLst/>
                <a:latin typeface="Google Sans"/>
              </a:rPr>
              <a:t> </a:t>
            </a:r>
            <a:br>
              <a:rPr lang="fr-FR" sz="2200" dirty="0"/>
            </a:br>
            <a:br>
              <a:rPr lang="fr-FR" sz="2200" dirty="0"/>
            </a:br>
            <a:endParaRPr lang="fr-FR" sz="2200" b="1" i="1" dirty="0">
              <a:solidFill>
                <a:schemeClr val="accent2">
                  <a:lumMod val="75000"/>
                </a:schemeClr>
              </a:solidFill>
            </a:endParaRPr>
          </a:p>
        </p:txBody>
      </p:sp>
    </p:spTree>
    <p:extLst>
      <p:ext uri="{BB962C8B-B14F-4D97-AF65-F5344CB8AC3E}">
        <p14:creationId xmlns:p14="http://schemas.microsoft.com/office/powerpoint/2010/main" val="185770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B1617F-53B6-4BDC-BE86-D02283DD3719}"/>
              </a:ext>
            </a:extLst>
          </p:cNvPr>
          <p:cNvSpPr>
            <a:spLocks noGrp="1"/>
          </p:cNvSpPr>
          <p:nvPr>
            <p:ph type="title"/>
          </p:nvPr>
        </p:nvSpPr>
        <p:spPr>
          <a:xfrm>
            <a:off x="533400" y="609600"/>
            <a:ext cx="8740602" cy="601133"/>
          </a:xfrm>
        </p:spPr>
        <p:txBody>
          <a:bodyPr>
            <a:noAutofit/>
          </a:bodyPr>
          <a:lstStyle/>
          <a:p>
            <a:pPr algn="ctr"/>
            <a:r>
              <a:rPr lang="fr-FR" sz="3200" b="1" dirty="0">
                <a:effectLst/>
                <a:latin typeface="Arial" panose="020B0604020202020204" pitchFamily="34" charset="0"/>
                <a:ea typeface="MS PMincho" panose="02020600040205080304" pitchFamily="18" charset="-128"/>
                <a:cs typeface="Times New Roman" panose="02020603050405020304" pitchFamily="18" charset="0"/>
              </a:rPr>
              <a:t>DOETH 2025</a:t>
            </a:r>
            <a:br>
              <a:rPr lang="fr-FR" sz="3200" dirty="0">
                <a:effectLst/>
                <a:latin typeface="Corbel" panose="020B0503020204020204" pitchFamily="34" charset="0"/>
                <a:ea typeface="MS PMincho" panose="02020600040205080304" pitchFamily="18" charset="-128"/>
                <a:cs typeface="Times New Roman" panose="02020603050405020304" pitchFamily="18" charset="0"/>
              </a:rPr>
            </a:br>
            <a:endParaRPr lang="fr-FR" sz="3200" dirty="0"/>
          </a:p>
        </p:txBody>
      </p:sp>
      <p:sp>
        <p:nvSpPr>
          <p:cNvPr id="3" name="Espace réservé du contenu 2">
            <a:extLst>
              <a:ext uri="{FF2B5EF4-FFF2-40B4-BE49-F238E27FC236}">
                <a16:creationId xmlns:a16="http://schemas.microsoft.com/office/drawing/2014/main" id="{579849DA-7A42-4E5D-B503-7E1885804D1F}"/>
              </a:ext>
            </a:extLst>
          </p:cNvPr>
          <p:cNvSpPr>
            <a:spLocks noGrp="1"/>
          </p:cNvSpPr>
          <p:nvPr>
            <p:ph idx="1"/>
          </p:nvPr>
        </p:nvSpPr>
        <p:spPr>
          <a:xfrm>
            <a:off x="228600" y="1210733"/>
            <a:ext cx="9448800" cy="5257800"/>
          </a:xfrm>
        </p:spPr>
        <p:txBody>
          <a:bodyPr>
            <a:normAutofit fontScale="92500" lnSpcReduction="10000"/>
          </a:bodyPr>
          <a:lstStyle/>
          <a:p>
            <a:pPr marL="0" indent="0" algn="ctr">
              <a:lnSpc>
                <a:spcPct val="115000"/>
              </a:lnSpc>
              <a:spcBef>
                <a:spcPts val="1200"/>
              </a:spcBef>
              <a:buNone/>
            </a:pP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En résumé</a:t>
            </a:r>
            <a:r>
              <a:rPr lang="fr-FR" sz="1800" b="1" dirty="0">
                <a:solidFill>
                  <a:srgbClr val="70AD47"/>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8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Date Butoir de déclaration</a:t>
            </a:r>
            <a:r>
              <a:rPr lang="fr-FR"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 30/04/2025</a:t>
            </a:r>
          </a:p>
          <a:p>
            <a:pPr marL="0" indent="0">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fr-FR" sz="18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Qui doit déclarer ?</a:t>
            </a:r>
            <a:endParaRPr lang="fr-FR"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solidFill>
                  <a:srgbClr val="333333"/>
                </a:solidFill>
                <a:effectLst/>
                <a:latin typeface="Calibri" panose="020F0502020204030204" pitchFamily="34" charset="0"/>
                <a:ea typeface="Calibri" panose="020F0502020204030204" pitchFamily="34" charset="0"/>
              </a:rPr>
              <a:t>Les employeurs publics qui emploient au moins 20 équivalents temps plein (ETP) ont l’obligation d’effectuer une déclaration annuelle. Vous n’avez pas reçu de courrier d’appel à déclaration, contacter les services du FIPHFP (voir ci-dessous).</a:t>
            </a:r>
            <a:endParaRPr lang="fr-FR" sz="1800" dirty="0">
              <a:effectLst/>
              <a:latin typeface="Calibri" panose="020F0502020204030204" pitchFamily="34" charset="0"/>
              <a:ea typeface="Calibri" panose="020F0502020204030204" pitchFamily="34" charset="0"/>
            </a:endParaRPr>
          </a:p>
          <a:p>
            <a:r>
              <a:rPr lang="fr-FR" sz="1800" dirty="0">
                <a:solidFill>
                  <a:srgbClr val="333333"/>
                </a:solidFill>
                <a:effectLst/>
                <a:latin typeface="Calibri" panose="020F0502020204030204" pitchFamily="34" charset="0"/>
                <a:ea typeface="Calibri" panose="020F0502020204030204" pitchFamily="34" charset="0"/>
              </a:rPr>
              <a:t>Les employeurs publics qui emploient </a:t>
            </a:r>
            <a:r>
              <a:rPr lang="fr-FR" sz="1800" b="1" dirty="0">
                <a:solidFill>
                  <a:srgbClr val="333333"/>
                </a:solidFill>
                <a:effectLst/>
                <a:latin typeface="Calibri" panose="020F0502020204030204" pitchFamily="34" charset="0"/>
                <a:ea typeface="Calibri" panose="020F0502020204030204" pitchFamily="34" charset="0"/>
              </a:rPr>
              <a:t>moins de 20 équivalents temps plein </a:t>
            </a:r>
            <a:r>
              <a:rPr lang="fr-FR" sz="1800" dirty="0">
                <a:solidFill>
                  <a:srgbClr val="333333"/>
                </a:solidFill>
                <a:effectLst/>
                <a:latin typeface="Calibri" panose="020F0502020204030204" pitchFamily="34" charset="0"/>
                <a:ea typeface="Calibri" panose="020F0502020204030204" pitchFamily="34" charset="0"/>
              </a:rPr>
              <a:t>(ETP), ayant reçu une lettre d’appel du FIPHFP, doivent obligatoirement compléter la </a:t>
            </a:r>
            <a:r>
              <a:rPr lang="fr-FR" sz="1800" b="1" dirty="0">
                <a:solidFill>
                  <a:srgbClr val="333333"/>
                </a:solidFill>
                <a:effectLst/>
                <a:latin typeface="Calibri" panose="020F0502020204030204" pitchFamily="34" charset="0"/>
                <a:ea typeface="Calibri" panose="020F0502020204030204" pitchFamily="34" charset="0"/>
              </a:rPr>
              <a:t>déclaration annuelle</a:t>
            </a:r>
            <a:r>
              <a:rPr lang="fr-FR" sz="1800" dirty="0">
                <a:solidFill>
                  <a:srgbClr val="333333"/>
                </a:solidFill>
                <a:effectLst/>
                <a:latin typeface="Calibri" panose="020F0502020204030204" pitchFamily="34" charset="0"/>
                <a:ea typeface="Calibri" panose="020F0502020204030204" pitchFamily="34" charset="0"/>
              </a:rPr>
              <a:t> afin d’attester qu’ils ne sont pas assujettis. Vous devez uniquement compléter votre </a:t>
            </a:r>
            <a:r>
              <a:rPr lang="fr-FR" sz="1800" b="1" dirty="0">
                <a:solidFill>
                  <a:srgbClr val="333333"/>
                </a:solidFill>
                <a:effectLst/>
                <a:latin typeface="Calibri" panose="020F0502020204030204" pitchFamily="34" charset="0"/>
                <a:ea typeface="Calibri" panose="020F0502020204030204" pitchFamily="34" charset="0"/>
              </a:rPr>
              <a:t>nombre d’ETP</a:t>
            </a:r>
            <a:r>
              <a:rPr lang="fr-FR" sz="1800" dirty="0">
                <a:solidFill>
                  <a:srgbClr val="333333"/>
                </a:solidFill>
                <a:effectLst/>
                <a:latin typeface="Calibri" panose="020F0502020204030204" pitchFamily="34"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r>
              <a:rPr lang="fr-FR" sz="1800" dirty="0">
                <a:solidFill>
                  <a:srgbClr val="333333"/>
                </a:solidFill>
                <a:effectLst/>
                <a:latin typeface="Calibri" panose="020F0502020204030204" pitchFamily="34" charset="0"/>
                <a:ea typeface="Calibri" panose="020F0502020204030204" pitchFamily="34" charset="0"/>
              </a:rPr>
              <a:t>En cas de fusion d’établissements ou de collectivités, c’est la </a:t>
            </a:r>
            <a:r>
              <a:rPr lang="fr-FR" sz="1800" b="1" dirty="0">
                <a:solidFill>
                  <a:srgbClr val="333333"/>
                </a:solidFill>
                <a:effectLst/>
                <a:latin typeface="Calibri" panose="020F0502020204030204" pitchFamily="34" charset="0"/>
                <a:ea typeface="Calibri" panose="020F0502020204030204" pitchFamily="34" charset="0"/>
              </a:rPr>
              <a:t>nouvelle structure</a:t>
            </a:r>
            <a:r>
              <a:rPr lang="fr-FR" sz="1800" dirty="0">
                <a:solidFill>
                  <a:srgbClr val="333333"/>
                </a:solidFill>
                <a:effectLst/>
                <a:latin typeface="Calibri" panose="020F0502020204030204" pitchFamily="34" charset="0"/>
                <a:ea typeface="Calibri" panose="020F0502020204030204" pitchFamily="34" charset="0"/>
              </a:rPr>
              <a:t> issue du regroupement qui a l’obligation de déclarer en reprenant la totalité des actifs et des passifs des établissements publics auxquels elle se substitue.</a:t>
            </a:r>
            <a:endParaRPr lang="fr-FR" sz="1800" dirty="0">
              <a:effectLst/>
              <a:latin typeface="Calibri" panose="020F0502020204030204" pitchFamily="34" charset="0"/>
              <a:ea typeface="Calibri" panose="020F0502020204030204" pitchFamily="34" charset="0"/>
            </a:endParaRPr>
          </a:p>
          <a:p>
            <a:r>
              <a:rPr lang="fr-FR" sz="1800" dirty="0">
                <a:solidFill>
                  <a:srgbClr val="333333"/>
                </a:solidFill>
                <a:effectLst/>
                <a:latin typeface="Calibri" panose="020F0502020204030204" pitchFamily="34" charset="0"/>
                <a:ea typeface="Calibri" panose="020F0502020204030204" pitchFamily="34" charset="0"/>
              </a:rPr>
              <a:t>Vous avez été appelé et vous estimez ne pas devoir effectuer votre déclaration en vertu de la nature de votre établissement, vous devez adresser un courrier recommandé accompagné des pièces justificatives, au service recouvrement (Direction des Retraites et de la Solidarité - Service recouvrement du FIPHFP – 2 avenue Pierre-Mendès-France – 75013 Paris).</a:t>
            </a:r>
            <a:endParaRPr lang="fr-FR" sz="1800" dirty="0">
              <a:effectLst/>
              <a:latin typeface="Calibri" panose="020F0502020204030204" pitchFamily="34" charset="0"/>
              <a:ea typeface="Calibri" panose="020F0502020204030204" pitchFamily="34" charset="0"/>
            </a:endParaRPr>
          </a:p>
          <a:p>
            <a:pPr marL="0" lvl="0" indent="0" algn="l">
              <a:lnSpc>
                <a:spcPct val="115000"/>
              </a:lnSpc>
              <a:buNone/>
            </a:pPr>
            <a:endParaRPr lang="fr-FR" sz="1800" dirty="0">
              <a:effectLst/>
              <a:latin typeface="Corbel" panose="020B0503020204020204" pitchFamily="34" charset="0"/>
              <a:ea typeface="MS PMincho" panose="02020600040205080304" pitchFamily="18" charset="-128"/>
              <a:cs typeface="Times New Roman" panose="02020603050405020304" pitchFamily="18" charset="0"/>
            </a:endParaRPr>
          </a:p>
          <a:p>
            <a:endParaRPr lang="fr-FR" dirty="0"/>
          </a:p>
        </p:txBody>
      </p:sp>
    </p:spTree>
    <p:extLst>
      <p:ext uri="{BB962C8B-B14F-4D97-AF65-F5344CB8AC3E}">
        <p14:creationId xmlns:p14="http://schemas.microsoft.com/office/powerpoint/2010/main" val="91277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B1617F-53B6-4BDC-BE86-D02283DD3719}"/>
              </a:ext>
            </a:extLst>
          </p:cNvPr>
          <p:cNvSpPr>
            <a:spLocks noGrp="1"/>
          </p:cNvSpPr>
          <p:nvPr>
            <p:ph type="title"/>
          </p:nvPr>
        </p:nvSpPr>
        <p:spPr>
          <a:xfrm>
            <a:off x="508000" y="406400"/>
            <a:ext cx="8740602" cy="601133"/>
          </a:xfrm>
        </p:spPr>
        <p:txBody>
          <a:bodyPr>
            <a:noAutofit/>
          </a:bodyPr>
          <a:lstStyle/>
          <a:p>
            <a:pPr algn="ctr"/>
            <a:r>
              <a:rPr lang="fr-FR" sz="3200" b="1" dirty="0">
                <a:effectLst/>
                <a:latin typeface="Arial" panose="020B0604020202020204" pitchFamily="34" charset="0"/>
                <a:ea typeface="MS PMincho" panose="02020600040205080304" pitchFamily="18" charset="-128"/>
                <a:cs typeface="Times New Roman" panose="02020603050405020304" pitchFamily="18" charset="0"/>
              </a:rPr>
              <a:t>DOETH 2025</a:t>
            </a:r>
            <a:br>
              <a:rPr lang="fr-FR" sz="3200" dirty="0">
                <a:effectLst/>
                <a:latin typeface="Corbel" panose="020B0503020204020204" pitchFamily="34" charset="0"/>
                <a:ea typeface="MS PMincho" panose="02020600040205080304" pitchFamily="18" charset="-128"/>
                <a:cs typeface="Times New Roman" panose="02020603050405020304" pitchFamily="18" charset="0"/>
              </a:rPr>
            </a:br>
            <a:endParaRPr lang="fr-FR" sz="3200" dirty="0"/>
          </a:p>
        </p:txBody>
      </p:sp>
      <p:sp>
        <p:nvSpPr>
          <p:cNvPr id="3" name="Espace réservé du contenu 2">
            <a:extLst>
              <a:ext uri="{FF2B5EF4-FFF2-40B4-BE49-F238E27FC236}">
                <a16:creationId xmlns:a16="http://schemas.microsoft.com/office/drawing/2014/main" id="{579849DA-7A42-4E5D-B503-7E1885804D1F}"/>
              </a:ext>
            </a:extLst>
          </p:cNvPr>
          <p:cNvSpPr>
            <a:spLocks noGrp="1"/>
          </p:cNvSpPr>
          <p:nvPr>
            <p:ph idx="1"/>
          </p:nvPr>
        </p:nvSpPr>
        <p:spPr>
          <a:xfrm>
            <a:off x="143932" y="1007533"/>
            <a:ext cx="10600268" cy="5630334"/>
          </a:xfrm>
        </p:spPr>
        <p:txBody>
          <a:bodyPr>
            <a:noAutofit/>
          </a:bodyPr>
          <a:lstStyle/>
          <a:p>
            <a:pPr marL="0" indent="0">
              <a:buNone/>
            </a:pPr>
            <a:r>
              <a:rPr lang="fr-FR" b="1" dirty="0">
                <a:solidFill>
                  <a:schemeClr val="accent2"/>
                </a:solidFill>
                <a:effectLst/>
                <a:latin typeface="Calibri" panose="020F0502020204030204" pitchFamily="34" charset="0"/>
                <a:ea typeface="Calibri" panose="020F0502020204030204" pitchFamily="34" charset="0"/>
              </a:rPr>
              <a:t>Sur la plateforme </a:t>
            </a:r>
            <a:r>
              <a:rPr lang="fr-FR" b="1" dirty="0" err="1">
                <a:solidFill>
                  <a:schemeClr val="accent2"/>
                </a:solidFill>
                <a:effectLst/>
                <a:latin typeface="Calibri" panose="020F0502020204030204" pitchFamily="34" charset="0"/>
                <a:ea typeface="Calibri" panose="020F0502020204030204" pitchFamily="34" charset="0"/>
              </a:rPr>
              <a:t>Pep’s</a:t>
            </a:r>
            <a:r>
              <a:rPr lang="fr-FR" b="1" dirty="0">
                <a:solidFill>
                  <a:schemeClr val="accent2"/>
                </a:solidFill>
                <a:effectLst/>
                <a:latin typeface="Calibri" panose="020F0502020204030204" pitchFamily="34" charset="0"/>
                <a:ea typeface="Calibri" panose="020F0502020204030204" pitchFamily="34" charset="0"/>
              </a:rPr>
              <a:t> : PENSEZ A VALIDER ! </a:t>
            </a:r>
          </a:p>
          <a:p>
            <a:r>
              <a:rPr lang="fr-FR" dirty="0">
                <a:solidFill>
                  <a:srgbClr val="333333"/>
                </a:solidFill>
                <a:effectLst/>
                <a:latin typeface="Calibri" panose="020F0502020204030204" pitchFamily="34" charset="0"/>
                <a:ea typeface="Calibri" panose="020F0502020204030204" pitchFamily="34" charset="0"/>
              </a:rPr>
              <a:t>Vérifiez que vous disposez d’un </a:t>
            </a:r>
            <a:r>
              <a:rPr lang="fr-FR" b="1" dirty="0">
                <a:solidFill>
                  <a:srgbClr val="333333"/>
                </a:solidFill>
                <a:effectLst/>
                <a:latin typeface="Calibri" panose="020F0502020204030204" pitchFamily="34" charset="0"/>
                <a:ea typeface="Calibri" panose="020F0502020204030204" pitchFamily="34" charset="0"/>
              </a:rPr>
              <a:t>identifiant et de votre code confidentiel</a:t>
            </a:r>
            <a:r>
              <a:rPr lang="fr-FR" dirty="0">
                <a:solidFill>
                  <a:srgbClr val="333333"/>
                </a:solidFill>
                <a:effectLst/>
                <a:latin typeface="Calibri" panose="020F0502020204030204" pitchFamily="34" charset="0"/>
                <a:ea typeface="Calibri" panose="020F0502020204030204" pitchFamily="34" charset="0"/>
              </a:rPr>
              <a:t> vous permettant d’accéder à la plateforme. </a:t>
            </a:r>
            <a:r>
              <a:rPr lang="fr-FR" sz="1400" i="1" dirty="0">
                <a:solidFill>
                  <a:srgbClr val="333333"/>
                </a:solidFill>
                <a:effectLst/>
                <a:latin typeface="Calibri" panose="020F0502020204030204" pitchFamily="34" charset="0"/>
                <a:ea typeface="Calibri" panose="020F0502020204030204" pitchFamily="34" charset="0"/>
              </a:rPr>
              <a:t>(il y a une durée de validité des accès)</a:t>
            </a:r>
          </a:p>
          <a:p>
            <a:r>
              <a:rPr lang="fr-FR" dirty="0">
                <a:solidFill>
                  <a:srgbClr val="333333"/>
                </a:solidFill>
                <a:effectLst/>
                <a:latin typeface="Calibri" panose="020F0502020204030204" pitchFamily="34" charset="0"/>
                <a:ea typeface="Calibri" panose="020F0502020204030204" pitchFamily="34" charset="0"/>
              </a:rPr>
              <a:t> A défaut, contactez la hotline e-services au 09 70 80 93 29 en vous munissant du n° </a:t>
            </a:r>
            <a:r>
              <a:rPr lang="fr-FR" dirty="0">
                <a:solidFill>
                  <a:srgbClr val="000000"/>
                </a:solidFill>
                <a:effectLst/>
                <a:latin typeface="Calibri" panose="020F0502020204030204" pitchFamily="34" charset="0"/>
                <a:ea typeface="Calibri" panose="020F0502020204030204" pitchFamily="34" charset="0"/>
              </a:rPr>
              <a:t>SIRET</a:t>
            </a:r>
            <a:r>
              <a:rPr lang="fr-FR" dirty="0">
                <a:solidFill>
                  <a:srgbClr val="333333"/>
                </a:solidFill>
                <a:effectLst/>
                <a:latin typeface="Calibri" panose="020F0502020204030204" pitchFamily="34" charset="0"/>
                <a:ea typeface="Calibri" panose="020F0502020204030204" pitchFamily="34" charset="0"/>
              </a:rPr>
              <a:t> de votre établissement, du n° </a:t>
            </a:r>
            <a:r>
              <a:rPr lang="fr-FR" dirty="0">
                <a:solidFill>
                  <a:srgbClr val="000000"/>
                </a:solidFill>
                <a:effectLst/>
                <a:latin typeface="Calibri" panose="020F0502020204030204" pitchFamily="34" charset="0"/>
                <a:ea typeface="Calibri" panose="020F0502020204030204" pitchFamily="34" charset="0"/>
              </a:rPr>
              <a:t>BCR</a:t>
            </a:r>
            <a:r>
              <a:rPr lang="fr-FR" dirty="0">
                <a:solidFill>
                  <a:srgbClr val="333333"/>
                </a:solidFill>
                <a:effectLst/>
                <a:latin typeface="Calibri" panose="020F0502020204030204" pitchFamily="34" charset="0"/>
                <a:ea typeface="Calibri" panose="020F0502020204030204" pitchFamily="34" charset="0"/>
              </a:rPr>
              <a:t> ou du numéro de contrat indiqué sur les courriers qui vous sont adressés par le </a:t>
            </a:r>
            <a:r>
              <a:rPr lang="fr-FR" dirty="0">
                <a:solidFill>
                  <a:srgbClr val="000000"/>
                </a:solidFill>
                <a:effectLst/>
                <a:latin typeface="Calibri" panose="020F0502020204030204" pitchFamily="34" charset="0"/>
                <a:ea typeface="Calibri" panose="020F0502020204030204" pitchFamily="34" charset="0"/>
              </a:rPr>
              <a:t>FIPHFP</a:t>
            </a:r>
            <a:r>
              <a:rPr lang="fr-FR" dirty="0">
                <a:solidFill>
                  <a:srgbClr val="333333"/>
                </a:solidFill>
                <a:effectLst/>
                <a:latin typeface="Calibri" panose="020F0502020204030204" pitchFamily="34" charset="0"/>
                <a:ea typeface="Calibri" panose="020F0502020204030204" pitchFamily="34" charset="0"/>
              </a:rPr>
              <a:t>. =&gt; attention dates de fin de validité/ trouver son administrateur local (RH/ paie ?)</a:t>
            </a:r>
            <a:endParaRPr lang="fr-FR" dirty="0">
              <a:effectLst/>
              <a:latin typeface="Calibri" panose="020F0502020204030204" pitchFamily="34" charset="0"/>
              <a:ea typeface="Calibri" panose="020F0502020204030204" pitchFamily="34" charset="0"/>
            </a:endParaRPr>
          </a:p>
          <a:p>
            <a:pPr marL="0" indent="0">
              <a:buNone/>
            </a:pPr>
            <a:r>
              <a:rPr lang="fr-FR" b="1" dirty="0">
                <a:solidFill>
                  <a:schemeClr val="accent2"/>
                </a:solidFill>
                <a:effectLst/>
                <a:latin typeface="Calibri" panose="020F0502020204030204" pitchFamily="34" charset="0"/>
                <a:ea typeface="Calibri" panose="020F0502020204030204" pitchFamily="34" charset="0"/>
              </a:rPr>
              <a:t>Préparer sa déclaration :</a:t>
            </a:r>
            <a:endParaRPr lang="fr-FR" dirty="0">
              <a:solidFill>
                <a:schemeClr val="accent2"/>
              </a:solidFill>
              <a:effectLst/>
              <a:latin typeface="Calibri" panose="020F0502020204030204" pitchFamily="34" charset="0"/>
              <a:ea typeface="Calibri" panose="020F0502020204030204" pitchFamily="34" charset="0"/>
            </a:endParaRPr>
          </a:p>
          <a:p>
            <a:pPr marL="0" lvl="0" indent="0">
              <a:buNone/>
            </a:pPr>
            <a:r>
              <a:rPr lang="fr-FR"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Un tableau avec les dates des RQTH et les </a:t>
            </a:r>
            <a:r>
              <a:rPr lang="fr-FR"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cotations </a:t>
            </a:r>
            <a:r>
              <a:rPr lang="fr-FR"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agents</a:t>
            </a:r>
          </a:p>
          <a:p>
            <a:pPr marL="0" lvl="0" indent="0">
              <a:buNone/>
            </a:pPr>
            <a:r>
              <a:rPr lang="fr-FR"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Archiver les justificatifs </a:t>
            </a:r>
            <a:r>
              <a:rPr lang="fr-FR"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pendant 5 ans</a:t>
            </a:r>
          </a:p>
          <a:p>
            <a:pPr marL="0" lvl="0" indent="0">
              <a:buNone/>
            </a:pPr>
            <a:r>
              <a:rPr lang="fr-FR"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Principes  :</a:t>
            </a:r>
          </a:p>
          <a:p>
            <a:pPr marL="742950" lvl="1" indent="-285750">
              <a:buFont typeface="Courier New" panose="02070309020205020404" pitchFamily="49" charset="0"/>
              <a:buChar char="o"/>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ETP et ETR au 31/12/2024</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Rémunéré au 31/12/2024</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6 mois de présence</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BOE</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space réservé du numéro de diapositive 4">
            <a:extLst>
              <a:ext uri="{FF2B5EF4-FFF2-40B4-BE49-F238E27FC236}">
                <a16:creationId xmlns:a16="http://schemas.microsoft.com/office/drawing/2014/main" id="{748BEB70-2CC4-4A1A-9DF8-AB835EB2CC5D}"/>
              </a:ext>
            </a:extLst>
          </p:cNvPr>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1571999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B1617F-53B6-4BDC-BE86-D02283DD3719}"/>
              </a:ext>
            </a:extLst>
          </p:cNvPr>
          <p:cNvSpPr>
            <a:spLocks noGrp="1"/>
          </p:cNvSpPr>
          <p:nvPr>
            <p:ph type="title"/>
          </p:nvPr>
        </p:nvSpPr>
        <p:spPr>
          <a:xfrm>
            <a:off x="558800" y="372534"/>
            <a:ext cx="8740602" cy="601133"/>
          </a:xfrm>
        </p:spPr>
        <p:txBody>
          <a:bodyPr>
            <a:noAutofit/>
          </a:bodyPr>
          <a:lstStyle/>
          <a:p>
            <a:pPr algn="ctr"/>
            <a:r>
              <a:rPr lang="fr-FR" sz="3200" b="1" dirty="0">
                <a:effectLst/>
                <a:latin typeface="Arial" panose="020B0604020202020204" pitchFamily="34" charset="0"/>
                <a:ea typeface="MS PMincho" panose="02020600040205080304" pitchFamily="18" charset="-128"/>
                <a:cs typeface="Times New Roman" panose="02020603050405020304" pitchFamily="18" charset="0"/>
              </a:rPr>
              <a:t>DOETH 2025</a:t>
            </a:r>
            <a:br>
              <a:rPr lang="fr-FR" sz="3200" dirty="0">
                <a:effectLst/>
                <a:latin typeface="Corbel" panose="020B0503020204020204" pitchFamily="34" charset="0"/>
                <a:ea typeface="MS PMincho" panose="02020600040205080304" pitchFamily="18" charset="-128"/>
                <a:cs typeface="Times New Roman" panose="02020603050405020304" pitchFamily="18" charset="0"/>
              </a:rPr>
            </a:br>
            <a:endParaRPr lang="fr-FR" sz="3200" dirty="0"/>
          </a:p>
        </p:txBody>
      </p:sp>
      <p:sp>
        <p:nvSpPr>
          <p:cNvPr id="3" name="Espace réservé du contenu 2">
            <a:extLst>
              <a:ext uri="{FF2B5EF4-FFF2-40B4-BE49-F238E27FC236}">
                <a16:creationId xmlns:a16="http://schemas.microsoft.com/office/drawing/2014/main" id="{579849DA-7A42-4E5D-B503-7E1885804D1F}"/>
              </a:ext>
            </a:extLst>
          </p:cNvPr>
          <p:cNvSpPr>
            <a:spLocks noGrp="1"/>
          </p:cNvSpPr>
          <p:nvPr>
            <p:ph idx="1"/>
          </p:nvPr>
        </p:nvSpPr>
        <p:spPr>
          <a:xfrm>
            <a:off x="196233" y="1058333"/>
            <a:ext cx="10691899" cy="5257800"/>
          </a:xfrm>
        </p:spPr>
        <p:txBody>
          <a:bodyPr>
            <a:noAutofit/>
          </a:bodyPr>
          <a:lstStyle/>
          <a:p>
            <a:pPr marL="742950" lvl="1" indent="-285750">
              <a:buFont typeface="Courier New" panose="02070309020205020404" pitchFamily="49" charset="0"/>
              <a:buChar char="o"/>
            </a:pPr>
            <a:r>
              <a:rPr lang="fr-FR" sz="1800"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Non comptés ETP/ETR</a:t>
            </a: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 </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Wingdings" panose="05000000000000000000" pitchFamily="2" charset="2"/>
              <a:buChar char=""/>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dispos, contrats aidés, apprentis, stagiaires école, remplaçants de permanents </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Wingdings" panose="05000000000000000000" pitchFamily="2" charset="2"/>
              <a:buChar char=""/>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médecins, internes, odontologistes, sage-femmes, pharmaciens</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FR" sz="1800"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Comptés dans les BOE</a:t>
            </a: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 Tout BOE présent et rémunéré au 31/12 ayant effectué au moins 6 mois de présence (donc, on compte les Contrats aidés, apprentis, CDD,…)</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FR" sz="1800"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50 ans et + NOUVEAUX DE L’ANNEE 2024 =&gt; comptent 1,5 pour le « dégrèvement » pas pour le volume global de BOE</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Wingdings" panose="05000000000000000000" pitchFamily="2" charset="2"/>
              <a:buChar char=""/>
            </a:pPr>
            <a:r>
              <a:rPr lang="fr-FR" sz="1800"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 X agents BOE </a:t>
            </a:r>
            <a:r>
              <a:rPr lang="fr-FR" sz="18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DONT </a:t>
            </a:r>
            <a:r>
              <a:rPr lang="fr-FR" sz="1800"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Y agents de plus de 50ans</a:t>
            </a: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800" b="1" dirty="0">
                <a:solidFill>
                  <a:schemeClr val="accent2"/>
                </a:solidFill>
                <a:effectLst/>
                <a:latin typeface="Calibri" panose="020F0502020204030204" pitchFamily="34" charset="0"/>
                <a:ea typeface="Calibri" panose="020F0502020204030204" pitchFamily="34" charset="0"/>
              </a:rPr>
              <a:t>Les BOE : précisions</a:t>
            </a:r>
            <a:endParaRPr lang="fr-FR" sz="1800" dirty="0">
              <a:solidFill>
                <a:schemeClr val="accent2"/>
              </a:solidFill>
              <a:effectLst/>
              <a:latin typeface="Calibri" panose="020F0502020204030204" pitchFamily="34" charset="0"/>
              <a:ea typeface="Calibri" panose="020F0502020204030204" pitchFamily="34" charset="0"/>
            </a:endParaRPr>
          </a:p>
          <a:p>
            <a:pPr marL="342900" lvl="0" indent="-342900">
              <a:buFont typeface="Wingdings" panose="05000000000000000000" pitchFamily="2" charset="2"/>
              <a:buChar char=""/>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Demande de renouvellement en cours : OK si moins de 4 mois et faite AVANT la date de fin de validité</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Carte de mobilité inclusion mention </a:t>
            </a:r>
            <a:r>
              <a:rPr lang="fr-FR" sz="18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INVALIDITE</a:t>
            </a:r>
            <a:endParaRPr lang="fr-FR"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ATI : quel que soit le taux d’incapacité</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Reclassé : avis conseil médical + Note de service/décision/attestation d’affectation du fait de son inaptitude</a:t>
            </a:r>
            <a:endParaRPr lang="fr-FR"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PPR : OUI !!!!Avis conseil médical+ convention tripartite</a:t>
            </a:r>
            <a:endParaRPr lang="fr-FR"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985107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B1617F-53B6-4BDC-BE86-D02283DD3719}"/>
              </a:ext>
            </a:extLst>
          </p:cNvPr>
          <p:cNvSpPr>
            <a:spLocks noGrp="1"/>
          </p:cNvSpPr>
          <p:nvPr>
            <p:ph type="title"/>
          </p:nvPr>
        </p:nvSpPr>
        <p:spPr>
          <a:xfrm>
            <a:off x="558800" y="372534"/>
            <a:ext cx="8740602" cy="601133"/>
          </a:xfrm>
        </p:spPr>
        <p:txBody>
          <a:bodyPr>
            <a:noAutofit/>
          </a:bodyPr>
          <a:lstStyle/>
          <a:p>
            <a:pPr algn="ctr"/>
            <a:r>
              <a:rPr lang="fr-FR" sz="3200" b="1" dirty="0">
                <a:effectLst/>
                <a:latin typeface="Arial" panose="020B0604020202020204" pitchFamily="34" charset="0"/>
                <a:ea typeface="MS PMincho" panose="02020600040205080304" pitchFamily="18" charset="-128"/>
                <a:cs typeface="Times New Roman" panose="02020603050405020304" pitchFamily="18" charset="0"/>
              </a:rPr>
              <a:t>DOETH 2025</a:t>
            </a:r>
            <a:br>
              <a:rPr lang="fr-FR" sz="3200" dirty="0">
                <a:effectLst/>
                <a:latin typeface="Corbel" panose="020B0503020204020204" pitchFamily="34" charset="0"/>
                <a:ea typeface="MS PMincho" panose="02020600040205080304" pitchFamily="18" charset="-128"/>
                <a:cs typeface="Times New Roman" panose="02020603050405020304" pitchFamily="18" charset="0"/>
              </a:rPr>
            </a:br>
            <a:endParaRPr lang="fr-FR" sz="3200" dirty="0"/>
          </a:p>
        </p:txBody>
      </p:sp>
      <p:sp>
        <p:nvSpPr>
          <p:cNvPr id="3" name="Espace réservé du contenu 2">
            <a:extLst>
              <a:ext uri="{FF2B5EF4-FFF2-40B4-BE49-F238E27FC236}">
                <a16:creationId xmlns:a16="http://schemas.microsoft.com/office/drawing/2014/main" id="{579849DA-7A42-4E5D-B503-7E1885804D1F}"/>
              </a:ext>
            </a:extLst>
          </p:cNvPr>
          <p:cNvSpPr>
            <a:spLocks noGrp="1"/>
          </p:cNvSpPr>
          <p:nvPr>
            <p:ph idx="1"/>
          </p:nvPr>
        </p:nvSpPr>
        <p:spPr>
          <a:xfrm>
            <a:off x="211666" y="1871132"/>
            <a:ext cx="10185399" cy="3285067"/>
          </a:xfrm>
        </p:spPr>
        <p:txBody>
          <a:bodyPr>
            <a:noAutofit/>
          </a:bodyPr>
          <a:lstStyle/>
          <a:p>
            <a:pPr marL="0" indent="0">
              <a:buNone/>
            </a:pPr>
            <a:r>
              <a:rPr lang="fr-FR" sz="1800" b="1" dirty="0">
                <a:solidFill>
                  <a:schemeClr val="accent2"/>
                </a:solidFill>
                <a:effectLst/>
                <a:latin typeface="Calibri" panose="020F0502020204030204" pitchFamily="34" charset="0"/>
                <a:ea typeface="Calibri" panose="020F0502020204030204" pitchFamily="34" charset="0"/>
              </a:rPr>
              <a:t>Dépenses déductibles : montant déclaré plafonné à 10 % de la contribution annuelle</a:t>
            </a:r>
          </a:p>
          <a:p>
            <a:pPr marL="0" indent="0">
              <a:buNone/>
            </a:pPr>
            <a:endParaRPr lang="fr-FR" sz="1800" dirty="0">
              <a:solidFill>
                <a:schemeClr val="accent2"/>
              </a:solidFill>
              <a:effectLst/>
              <a:latin typeface="Calibri" panose="020F0502020204030204" pitchFamily="34" charset="0"/>
              <a:ea typeface="Calibri" panose="020F0502020204030204" pitchFamily="34" charset="0"/>
            </a:endParaRPr>
          </a:p>
          <a:p>
            <a:pPr marL="342900" lvl="0" indent="-342900">
              <a:buFont typeface="Wingdings" panose="05000000000000000000" pitchFamily="2"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ESAT ou EA : MONTANT 4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je n’ai pas fait de demande d’aide  =&gt; dépenses déductibles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j’ai un reste à charge après demande d’aide =&gt; ne rentre pas dans les dépenses déductibles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Aménagements de poste : frais engagés supérieurs à 10% du traitement brut annuel minimum d’un agent base temps plein au 31/12/2024</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Uniquement pour le personnel (= pas pour les patients)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58714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B025236-2667-4C4D-9C91-5454865CBE93}"/>
              </a:ext>
            </a:extLst>
          </p:cNvPr>
          <p:cNvSpPr>
            <a:spLocks noGrp="1"/>
          </p:cNvSpPr>
          <p:nvPr>
            <p:ph idx="1"/>
          </p:nvPr>
        </p:nvSpPr>
        <p:spPr>
          <a:xfrm>
            <a:off x="228601" y="695856"/>
            <a:ext cx="9355666" cy="5230811"/>
          </a:xfrm>
        </p:spPr>
        <p:txBody>
          <a:bodyPr>
            <a:normAutofit/>
          </a:bodyPr>
          <a:lstStyle/>
          <a:p>
            <a:pPr marL="0" indent="0" algn="l">
              <a:lnSpc>
                <a:spcPct val="115000"/>
              </a:lnSpc>
              <a:spcBef>
                <a:spcPts val="1200"/>
              </a:spcBef>
              <a:buNone/>
            </a:pP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Zoom transformation des structures</a:t>
            </a:r>
          </a:p>
          <a:p>
            <a:pPr marL="0" indent="0" algn="l">
              <a:lnSpc>
                <a:spcPct val="115000"/>
              </a:lnSpc>
              <a:spcBef>
                <a:spcPts val="1200"/>
              </a:spcBef>
              <a:buNone/>
            </a:pPr>
            <a:endParaRPr lang="fr-FR" sz="1800"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endParaRPr>
          </a:p>
          <a:p>
            <a:r>
              <a:rPr lang="fr-FR" dirty="0"/>
              <a:t>En cas de fusion d’établissements ou de collectivités, c’est la nouvelle structure issue du regroupement qui a l’obligation de déclarer en reprenant la totalité des biens, droits et obligations des établissements publics auxquels elle se substitue.</a:t>
            </a:r>
          </a:p>
          <a:p>
            <a:r>
              <a:rPr lang="fr-FR" dirty="0"/>
              <a:t>Il en va de même de la fusion de plusieurs établissements publics de santé qui entraîne le transfert de l'ensemble des biens, droits et obligations à l'établissement issu de la fusion (Art.1 de l’ordonnance n° 2017-47 du 19 janvier 2017). La déclaration doit être réalisée en totalisant les effectifs présents au 31 décembre N-1 dans chacune des structures fusionnées.</a:t>
            </a:r>
          </a:p>
        </p:txBody>
      </p:sp>
    </p:spTree>
    <p:extLst>
      <p:ext uri="{BB962C8B-B14F-4D97-AF65-F5344CB8AC3E}">
        <p14:creationId xmlns:p14="http://schemas.microsoft.com/office/powerpoint/2010/main" val="139291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B025236-2667-4C4D-9C91-5454865CBE93}"/>
              </a:ext>
            </a:extLst>
          </p:cNvPr>
          <p:cNvSpPr>
            <a:spLocks noGrp="1"/>
          </p:cNvSpPr>
          <p:nvPr>
            <p:ph idx="1"/>
          </p:nvPr>
        </p:nvSpPr>
        <p:spPr>
          <a:xfrm>
            <a:off x="179294" y="746656"/>
            <a:ext cx="9337240" cy="4856285"/>
          </a:xfrm>
        </p:spPr>
        <p:txBody>
          <a:bodyPr>
            <a:normAutofit/>
          </a:bodyPr>
          <a:lstStyle/>
          <a:p>
            <a:pPr marL="0" indent="0" algn="l">
              <a:lnSpc>
                <a:spcPct val="115000"/>
              </a:lnSpc>
              <a:spcBef>
                <a:spcPts val="1200"/>
              </a:spcBef>
              <a:buNone/>
            </a:pP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Zoom reclassement</a:t>
            </a:r>
            <a:endParaRPr lang="fr-FR" sz="1800"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endParaRPr>
          </a:p>
          <a:p>
            <a:pPr marL="534988" indent="-266700" algn="just">
              <a:buFont typeface="Courier New" panose="02070309020205020404" pitchFamily="49" charset="0"/>
              <a:buChar char="o"/>
            </a:pPr>
            <a:r>
              <a:rPr lang="fr-FR" sz="1600" dirty="0">
                <a:latin typeface="Calibri" panose="020F0502020204030204" pitchFamily="34" charset="0"/>
                <a:cs typeface="Calibri" panose="020F0502020204030204" pitchFamily="34" charset="0"/>
              </a:rPr>
              <a:t>Le reclassement sera pris en compte si celui-ci a été effectué avant le 31/12/n-1 de la campagne de déclaration</a:t>
            </a:r>
          </a:p>
          <a:p>
            <a:pPr marL="534988" indent="-266700" algn="just">
              <a:buFont typeface="Courier New" panose="02070309020205020404" pitchFamily="49" charset="0"/>
              <a:buChar char="o"/>
            </a:pPr>
            <a:r>
              <a:rPr lang="fr-FR" sz="1600" kern="1200" dirty="0">
                <a:latin typeface="Calibri" panose="020F0502020204030204" pitchFamily="34" charset="0"/>
                <a:cs typeface="Calibri" panose="020F0502020204030204" pitchFamily="34" charset="0"/>
              </a:rPr>
              <a:t>Les pièces justificatives</a:t>
            </a:r>
            <a:r>
              <a:rPr lang="fr-FR" sz="1600" b="1" dirty="0">
                <a:latin typeface="Calibri" panose="020F0502020204030204" pitchFamily="34" charset="0"/>
                <a:cs typeface="Calibri" panose="020F0502020204030204" pitchFamily="34" charset="0"/>
              </a:rPr>
              <a:t> </a:t>
            </a:r>
            <a:r>
              <a:rPr lang="fr-FR" sz="1600" b="1" kern="1200" dirty="0">
                <a:latin typeface="Calibri" panose="020F0502020204030204" pitchFamily="34" charset="0"/>
                <a:cs typeface="Calibri" panose="020F0502020204030204" pitchFamily="34" charset="0"/>
              </a:rPr>
              <a:t>attendues </a:t>
            </a:r>
            <a:r>
              <a:rPr lang="fr-FR" sz="1600" kern="1200" dirty="0">
                <a:latin typeface="Calibri" panose="020F0502020204030204" pitchFamily="34" charset="0"/>
                <a:cs typeface="Calibri" panose="020F0502020204030204" pitchFamily="34" charset="0"/>
              </a:rPr>
              <a:t>sont les suivantes :</a:t>
            </a:r>
          </a:p>
          <a:p>
            <a:pPr marL="1011238" lvl="1" indent="-285750" algn="just">
              <a:buFont typeface="Wingdings" panose="05000000000000000000" pitchFamily="2" charset="2"/>
              <a:buChar char="§"/>
            </a:pPr>
            <a:r>
              <a:rPr lang="fr-FR" sz="1600" kern="1200" dirty="0">
                <a:latin typeface="Calibri" panose="020F0502020204030204" pitchFamily="34" charset="0"/>
                <a:cs typeface="Calibri" panose="020F0502020204030204" pitchFamily="34" charset="0"/>
              </a:rPr>
              <a:t>Une copie d’acte s’agissant de la demande de l’intéressé(e) ou de l’entretien avec l’intéressé(e) dans le cas où l’établissement a pris l’initiative de la procédure</a:t>
            </a:r>
          </a:p>
          <a:p>
            <a:pPr marL="1011238" lvl="1" indent="-285750" algn="just">
              <a:buFont typeface="Wingdings" panose="05000000000000000000" pitchFamily="2" charset="2"/>
              <a:buChar char="§"/>
            </a:pPr>
            <a:r>
              <a:rPr lang="fr-FR" sz="1600" dirty="0">
                <a:latin typeface="Calibri" panose="020F0502020204030204" pitchFamily="34" charset="0"/>
                <a:cs typeface="Calibri" panose="020F0502020204030204" pitchFamily="34" charset="0"/>
              </a:rPr>
              <a:t>Une c</a:t>
            </a:r>
            <a:r>
              <a:rPr lang="fr-FR" sz="1600" kern="1200" dirty="0">
                <a:latin typeface="Calibri" panose="020F0502020204030204" pitchFamily="34" charset="0"/>
                <a:cs typeface="Calibri" panose="020F0502020204030204" pitchFamily="34" charset="0"/>
              </a:rPr>
              <a:t>opie de la reconnaissance de l’inaptitude à l’ancien poste par le médecin du travail ou conseil médical, portant proposition de reclassement</a:t>
            </a:r>
          </a:p>
          <a:p>
            <a:pPr marL="1011238" lvl="1" indent="-285750" algn="just">
              <a:buFont typeface="Wingdings" panose="05000000000000000000" pitchFamily="2" charset="2"/>
              <a:buChar char="§"/>
            </a:pPr>
            <a:r>
              <a:rPr lang="fr-FR" sz="1600" dirty="0">
                <a:latin typeface="Calibri" panose="020F0502020204030204" pitchFamily="34" charset="0"/>
                <a:cs typeface="Calibri" panose="020F0502020204030204" pitchFamily="34" charset="0"/>
              </a:rPr>
              <a:t>La notification du changement d’affectation (note de service, attestation) et/ou l’avis de la commission administrative paritaire</a:t>
            </a:r>
            <a:r>
              <a:rPr lang="fr-FR" sz="1600" kern="1200" dirty="0">
                <a:latin typeface="Calibri" panose="020F0502020204030204" pitchFamily="34" charset="0"/>
                <a:cs typeface="Calibri" panose="020F0502020204030204" pitchFamily="34" charset="0"/>
              </a:rPr>
              <a:t>	 </a:t>
            </a:r>
            <a:r>
              <a:rPr lang="fr-FR" sz="1600" b="1" u="sng" dirty="0">
                <a:effectLst>
                  <a:outerShdw blurRad="38100" dist="38100" dir="2700000" algn="tl">
                    <a:srgbClr val="000000">
                      <a:alpha val="43137"/>
                    </a:srgbClr>
                  </a:outerShdw>
                </a:effectLst>
              </a:rPr>
              <a:t> </a:t>
            </a:r>
          </a:p>
          <a:p>
            <a:pPr marL="534988" indent="-266700" algn="just">
              <a:buFont typeface="Courier New" panose="02070309020205020404" pitchFamily="49" charset="0"/>
              <a:buChar char="o"/>
            </a:pPr>
            <a:r>
              <a:rPr lang="fr-FR" sz="1800" dirty="0">
                <a:latin typeface="Calibri" panose="020F0502020204030204" pitchFamily="34" charset="0"/>
                <a:cs typeface="Calibri" panose="020F0502020204030204" pitchFamily="34" charset="0"/>
              </a:rPr>
              <a:t>Le reclassement est pris en compte si celui-ci a été effectué avant le 31/12 de l’année N. Il est valable jusqu’au départ de l’agent.</a:t>
            </a:r>
          </a:p>
          <a:p>
            <a:pPr marL="534988" indent="-266700" algn="just">
              <a:buFont typeface="Courier New" panose="02070309020205020404" pitchFamily="49" charset="0"/>
              <a:buChar char="o"/>
            </a:pPr>
            <a:r>
              <a:rPr lang="fr-FR" sz="1800" b="1" u="sng" dirty="0">
                <a:latin typeface="Calibri" panose="020F0502020204030204" pitchFamily="34" charset="0"/>
                <a:cs typeface="Calibri" panose="020F0502020204030204" pitchFamily="34" charset="0"/>
              </a:rPr>
              <a:t>Il convient d’apprécier la situation d’un agent durant l’année N-1 et non d’anticiper sa situation.</a:t>
            </a:r>
            <a:endParaRPr lang="fr-FR" sz="18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0" indent="0">
              <a:buNone/>
            </a:pPr>
            <a:endParaRPr lang="fr-FR" dirty="0"/>
          </a:p>
        </p:txBody>
      </p:sp>
      <p:sp>
        <p:nvSpPr>
          <p:cNvPr id="15" name="Zone de texte 2">
            <a:extLst>
              <a:ext uri="{FF2B5EF4-FFF2-40B4-BE49-F238E27FC236}">
                <a16:creationId xmlns:a16="http://schemas.microsoft.com/office/drawing/2014/main" id="{6F2E1844-CC75-40E5-87FB-788FC53A9E1F}"/>
              </a:ext>
            </a:extLst>
          </p:cNvPr>
          <p:cNvSpPr txBox="1">
            <a:spLocks noChangeArrowheads="1"/>
          </p:cNvSpPr>
          <p:nvPr/>
        </p:nvSpPr>
        <p:spPr bwMode="auto">
          <a:xfrm>
            <a:off x="3603564" y="5474694"/>
            <a:ext cx="3855072" cy="52188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spcBef>
                <a:spcPts val="200"/>
              </a:spcBef>
              <a:spcAft>
                <a:spcPts val="200"/>
              </a:spcAft>
            </a:pPr>
            <a:r>
              <a:rPr lang="fr-FR" sz="2400" b="1"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hlinkClick r:id="rId2"/>
              </a:rPr>
              <a:t>Un support complet</a:t>
            </a:r>
            <a:endParaRPr lang="fr-FR" sz="2400"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endParaRPr>
          </a:p>
        </p:txBody>
      </p:sp>
      <p:sp>
        <p:nvSpPr>
          <p:cNvPr id="16" name="Flèche : droite 15">
            <a:extLst>
              <a:ext uri="{FF2B5EF4-FFF2-40B4-BE49-F238E27FC236}">
                <a16:creationId xmlns:a16="http://schemas.microsoft.com/office/drawing/2014/main" id="{B7A31AFF-B200-4EDA-B745-3DB04AE59545}"/>
              </a:ext>
            </a:extLst>
          </p:cNvPr>
          <p:cNvSpPr/>
          <p:nvPr/>
        </p:nvSpPr>
        <p:spPr>
          <a:xfrm>
            <a:off x="1308567" y="5359928"/>
            <a:ext cx="1469496" cy="751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Tree>
    <p:extLst>
      <p:ext uri="{BB962C8B-B14F-4D97-AF65-F5344CB8AC3E}">
        <p14:creationId xmlns:p14="http://schemas.microsoft.com/office/powerpoint/2010/main" val="94531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B025236-2667-4C4D-9C91-5454865CBE93}"/>
              </a:ext>
            </a:extLst>
          </p:cNvPr>
          <p:cNvSpPr>
            <a:spLocks noGrp="1"/>
          </p:cNvSpPr>
          <p:nvPr>
            <p:ph idx="1"/>
          </p:nvPr>
        </p:nvSpPr>
        <p:spPr>
          <a:xfrm>
            <a:off x="179294" y="746656"/>
            <a:ext cx="9337240" cy="4856285"/>
          </a:xfrm>
        </p:spPr>
        <p:txBody>
          <a:bodyPr>
            <a:normAutofit/>
          </a:bodyPr>
          <a:lstStyle/>
          <a:p>
            <a:pPr marL="0" indent="0" algn="l">
              <a:lnSpc>
                <a:spcPct val="115000"/>
              </a:lnSpc>
              <a:spcBef>
                <a:spcPts val="1200"/>
              </a:spcBef>
              <a:buNone/>
            </a:pPr>
            <a:r>
              <a:rPr lang="fr-FR" sz="1800" b="1" i="1" dirty="0">
                <a:solidFill>
                  <a:schemeClr val="accent1">
                    <a:lumMod val="75000"/>
                  </a:schemeClr>
                </a:solidFill>
                <a:effectLst/>
                <a:latin typeface="Arial" panose="020B0604020202020204" pitchFamily="34" charset="0"/>
                <a:ea typeface="MS PMincho" panose="02020600040205080304" pitchFamily="18" charset="-128"/>
                <a:cs typeface="Times New Roman" panose="02020603050405020304" pitchFamily="18" charset="0"/>
              </a:rPr>
              <a:t>Zoom validation</a:t>
            </a:r>
            <a:endParaRPr lang="fr-FR" sz="1800"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endParaRPr>
          </a:p>
          <a:p>
            <a:pPr marL="534988" indent="-266700" algn="just">
              <a:buFont typeface="Courier New" panose="02070309020205020404" pitchFamily="49" charset="0"/>
              <a:buChar char="o"/>
            </a:pPr>
            <a:endParaRPr lang="fr-FR" sz="1600" b="0" i="0" dirty="0">
              <a:solidFill>
                <a:srgbClr val="333333"/>
              </a:solidFill>
              <a:effectLst/>
              <a:latin typeface="Raleway" pitchFamily="2" charset="0"/>
            </a:endParaRPr>
          </a:p>
          <a:p>
            <a:pPr marL="534988" indent="-266700" algn="just">
              <a:buFont typeface="Courier New" panose="02070309020205020404" pitchFamily="49" charset="0"/>
              <a:buChar char="o"/>
            </a:pPr>
            <a:r>
              <a:rPr lang="fr-FR" sz="1600" i="1"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Bon à savoir : on peut revalider une fois par jour jusqu’à la date butoir du 30/04/2025</a:t>
            </a:r>
            <a:endParaRPr lang="fr-FR" sz="16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534988" indent="-266700" algn="just">
              <a:buFont typeface="Courier New" panose="02070309020205020404" pitchFamily="49" charset="0"/>
              <a:buChar char="o"/>
            </a:pPr>
            <a:endParaRPr lang="fr-FR" sz="1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pPr marL="534988" indent="-266700" algn="just">
              <a:buFont typeface="Courier New" panose="02070309020205020404" pitchFamily="49" charset="0"/>
              <a:buChar char="o"/>
            </a:pPr>
            <a:r>
              <a:rPr lang="fr-FR" sz="1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Après la date de fin de campagne, toute modification devra faire l’objet d’un courrier de demande de correction (en RAR) accompagné d’un formulaire de déclaration rectificative ainsi que l’ensemble des justificatifs et d’un RIB à : </a:t>
            </a:r>
          </a:p>
          <a:p>
            <a:pPr marL="268288" indent="0" algn="ctr">
              <a:buNone/>
            </a:pPr>
            <a:r>
              <a:rPr lang="fr-FR" sz="1600" b="1"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M. l’Agent Comptable du FIPHFP – 12 avenue Pierre Mendès France 75013 PARIS. </a:t>
            </a:r>
          </a:p>
          <a:p>
            <a:pPr marL="268288" indent="0" algn="ctr">
              <a:buNone/>
            </a:pPr>
            <a:r>
              <a:rPr lang="fr-FR" sz="1600" b="1"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Dans ce cas, la demande est </a:t>
            </a:r>
            <a:r>
              <a:rPr lang="fr-FR" sz="1600" b="1" i="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suspensive de paiement</a:t>
            </a:r>
            <a:endParaRPr lang="fr-FR" b="1" i="1"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15" name="Zone de texte 2">
            <a:extLst>
              <a:ext uri="{FF2B5EF4-FFF2-40B4-BE49-F238E27FC236}">
                <a16:creationId xmlns:a16="http://schemas.microsoft.com/office/drawing/2014/main" id="{6F2E1844-CC75-40E5-87FB-788FC53A9E1F}"/>
              </a:ext>
            </a:extLst>
          </p:cNvPr>
          <p:cNvSpPr txBox="1">
            <a:spLocks noChangeArrowheads="1"/>
          </p:cNvSpPr>
          <p:nvPr/>
        </p:nvSpPr>
        <p:spPr bwMode="auto">
          <a:xfrm>
            <a:off x="3702142" y="4390245"/>
            <a:ext cx="3855072" cy="52188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spcBef>
                <a:spcPts val="200"/>
              </a:spcBef>
              <a:spcAft>
                <a:spcPts val="200"/>
              </a:spcAft>
            </a:pPr>
            <a:r>
              <a:rPr lang="fr-FR" sz="2400" b="1"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hlinkClick r:id="rId2"/>
              </a:rPr>
              <a:t>La FAQ</a:t>
            </a:r>
            <a:endParaRPr lang="fr-FR" sz="2400" b="1" dirty="0">
              <a:solidFill>
                <a:schemeClr val="accent1">
                  <a:lumMod val="75000"/>
                </a:schemeClr>
              </a:solidFill>
              <a:effectLst/>
              <a:latin typeface="Corbel" panose="020B0503020204020204" pitchFamily="34" charset="0"/>
              <a:ea typeface="MS PMincho" panose="02020600040205080304" pitchFamily="18" charset="-128"/>
              <a:cs typeface="Times New Roman" panose="02020603050405020304" pitchFamily="18" charset="0"/>
            </a:endParaRPr>
          </a:p>
        </p:txBody>
      </p:sp>
      <p:sp>
        <p:nvSpPr>
          <p:cNvPr id="16" name="Flèche : droite 15">
            <a:extLst>
              <a:ext uri="{FF2B5EF4-FFF2-40B4-BE49-F238E27FC236}">
                <a16:creationId xmlns:a16="http://schemas.microsoft.com/office/drawing/2014/main" id="{B7A31AFF-B200-4EDA-B745-3DB04AE59545}"/>
              </a:ext>
            </a:extLst>
          </p:cNvPr>
          <p:cNvSpPr/>
          <p:nvPr/>
        </p:nvSpPr>
        <p:spPr>
          <a:xfrm>
            <a:off x="1205970" y="4275479"/>
            <a:ext cx="1469496" cy="751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Tree>
    <p:extLst>
      <p:ext uri="{BB962C8B-B14F-4D97-AF65-F5344CB8AC3E}">
        <p14:creationId xmlns:p14="http://schemas.microsoft.com/office/powerpoint/2010/main" val="345539647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142</TotalTime>
  <Words>1311</Words>
  <Application>Microsoft Office PowerPoint</Application>
  <PresentationFormat>Grand écran</PresentationFormat>
  <Paragraphs>104</Paragraphs>
  <Slides>11</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11</vt:i4>
      </vt:variant>
    </vt:vector>
  </HeadingPairs>
  <TitlesOfParts>
    <vt:vector size="22" baseType="lpstr">
      <vt:lpstr>Arial</vt:lpstr>
      <vt:lpstr>Calibri</vt:lpstr>
      <vt:lpstr>Corbel</vt:lpstr>
      <vt:lpstr>Courier New</vt:lpstr>
      <vt:lpstr>Google Sans</vt:lpstr>
      <vt:lpstr>Raleway</vt:lpstr>
      <vt:lpstr>Segoe UI</vt:lpstr>
      <vt:lpstr>Trebuchet MS</vt:lpstr>
      <vt:lpstr>Wingdings</vt:lpstr>
      <vt:lpstr>Wingdings 3</vt:lpstr>
      <vt:lpstr>Facette</vt:lpstr>
      <vt:lpstr>La DOETH 2025: Révisons ensemble avant de valider!</vt:lpstr>
      <vt:lpstr> Introduction  Il est conseillé de ne jamais répondre aux appels d’organisations frauduleuses concernant la DOETH. Si vous avez ce type d’appel, signalez-le au FIPHFP et à la référente handicap mutualisée.  La date du 30 avril est la date butoir pour faire la déclaration mais aussi pour le paiement, attention à ne pas la dépasser! Un recours est toujours envisageable sous 2 mois =&gt; juin  Courrier adressé à l'Agent Comptable du FIPHFP,  2 avenue Pierre Mendès France, 75013 PARIS.  Une copie de ce courrier peut être transmise par mail au Service de Recouvrement rec.fiphfp@caissedesdepots.fr. A défaut d'une décision notifiée par le FIPHFP dans un délai de 6 mois,  la réclamation est considérée comme rejetée.    </vt:lpstr>
      <vt:lpstr>DOETH 2025 </vt:lpstr>
      <vt:lpstr>DOETH 2025 </vt:lpstr>
      <vt:lpstr>DOETH 2025 </vt:lpstr>
      <vt:lpstr>DOETH 2025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 aide Méconnue du FIPHFP:  les chèques emploi service et vacances</dc:title>
  <dc:creator>DOUMECHE Magali</dc:creator>
  <cp:lastModifiedBy>DOUMECHE Magali</cp:lastModifiedBy>
  <cp:revision>35</cp:revision>
  <dcterms:created xsi:type="dcterms:W3CDTF">2025-01-10T09:57:33Z</dcterms:created>
  <dcterms:modified xsi:type="dcterms:W3CDTF">2025-01-28T15:44:04Z</dcterms:modified>
</cp:coreProperties>
</file>