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57" r:id="rId5"/>
    <p:sldId id="260" r:id="rId6"/>
    <p:sldId id="263" r:id="rId7"/>
    <p:sldId id="269" r:id="rId8"/>
    <p:sldId id="272" r:id="rId9"/>
    <p:sldId id="273" r:id="rId10"/>
    <p:sldId id="274" r:id="rId11"/>
    <p:sldId id="271" r:id="rId12"/>
    <p:sldId id="262" r:id="rId13"/>
    <p:sldId id="264" r:id="rId14"/>
    <p:sldId id="266" r:id="rId15"/>
    <p:sldId id="267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92208B5-5115-D43A-705C-46345161B107}" name="LEGENDRE Corinne" initials="CL" userId="S::corinne.legendre@francetravail.fr::4bd34c08-b386-4e6d-a2fb-60a4b1529e8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D4D82-F9AC-4528-BAC4-1656A24F2C83}" type="datetimeFigureOut">
              <a:rPr lang="fr-FR" smtClean="0"/>
              <a:t>03/03/2025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808D5-53F0-4D48-84B2-276773EB9E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63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822-8F82-42D1-B8E2-0DCB48ACCCF7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9193-F76E-4837-B27E-3C473FD88845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3C86-5A5B-4EF0-8A76-6FEE1DF5E758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6331-48AC-4282-B553-46CCEE7DEA0D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45C4-3A0C-4E7B-9DDE-39915358AEBA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3880-992C-4AFC-A2DA-6D3C825D8939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1B14-A6ED-4F19-9FE9-58E2B1C7C54A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7E388-478A-4B37-8CC6-6BC8A6941140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C2DB-E35F-4724-BE26-52900DA29AAC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DA3BB-856E-4A89-B96A-4632211CE096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3AEC-BCC5-4B9F-ADA3-EA8EBB688736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27E-6C72-4270-B2D3-D305BE72C8B5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5EB6-4935-4453-9E23-6576146CA48D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2D7AB-51DC-40D3-8CD5-8B17F20345BD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5FF09-86C8-4AF7-8D22-CC32E92BF2CE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262D-3ED4-4B72-895C-B7D389FB42DA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F2E9C-3DC1-4DD2-AE39-0CD2D06758DC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36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799C9A2-4911-486D-A314-5B86B00CEEF5}" type="datetime1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referent-handicap-mutualise.nouvelle-aquitaine@ch-libourne.fr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lateforme.diagoriente.beta.gouv.f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emploi.francetravail.fr/emploi/accueil" TargetMode="External"/><Relationship Id="rId2" Type="http://schemas.openxmlformats.org/officeDocument/2006/relationships/hyperlink" Target="https://dora.inclusion.beta.gouv.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sevenementsemploi.francetravail.fr/mes-evenements-emploi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ervice-public.fr/particuliers/vosdroits/F544/personnalisation/resultat?lang=&amp;quest0=2&amp;quest1=4&amp;quest=" TargetMode="External"/><Relationship Id="rId3" Type="http://schemas.openxmlformats.org/officeDocument/2006/relationships/hyperlink" Target="https://choisirleservicepublic.gouv.fr/nos-offres/" TargetMode="External"/><Relationship Id="rId7" Type="http://schemas.openxmlformats.org/officeDocument/2006/relationships/hyperlink" Target="https://www.cnracl.retraites.fr/actif/ma-situation-change/invalidite" TargetMode="External"/><Relationship Id="rId2" Type="http://schemas.openxmlformats.org/officeDocument/2006/relationships/hyperlink" Target="https://www.alternance.emploi.gouv.fr/apprentissage-handica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onction-publique.gouv.fr/devenir-agent-public/la-promotion-par-la-voie-du-detachement" TargetMode="External"/><Relationship Id="rId5" Type="http://schemas.openxmlformats.org/officeDocument/2006/relationships/hyperlink" Target="https://www.service-public.fr/particuliers/vosdroits/F543" TargetMode="External"/><Relationship Id="rId4" Type="http://schemas.openxmlformats.org/officeDocument/2006/relationships/hyperlink" Target="https://www.service-public.fr/particuliers/vosdroits/F459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nracl.retraites.fr/employeur/invalidite" TargetMode="External"/><Relationship Id="rId3" Type="http://schemas.openxmlformats.org/officeDocument/2006/relationships/hyperlink" Target="https://www.anfh.fr/actualites/limousin/actualites-et-agenda-regional/dispositif-crep-aidez-vos-agents-construire-leurs-projets-d-evolution-professionnelle-demarrage-du" TargetMode="External"/><Relationship Id="rId7" Type="http://schemas.openxmlformats.org/officeDocument/2006/relationships/hyperlink" Target="https://www.service-public.fr/particuliers/vosdroits/F3054" TargetMode="External"/><Relationship Id="rId2" Type="http://schemas.openxmlformats.org/officeDocument/2006/relationships/hyperlink" Target="https://www.anfh.fr/aquitaine/services-aux-agent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MjRsWjBbx6Y?feature=shared" TargetMode="External"/><Relationship Id="rId5" Type="http://schemas.openxmlformats.org/officeDocument/2006/relationships/hyperlink" Target="https://www.anfh.fr/sites/default/files/fichiers/fiphfp_notice_1.pdf" TargetMode="External"/><Relationship Id="rId4" Type="http://schemas.openxmlformats.org/officeDocument/2006/relationships/hyperlink" Target="https://fichiers.fhf.fr/documents/Support-ANFH29-11-2024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phfp.fr/employeurs/nos-aides-financieres/catalogue-des-interventions/formation-destinee-a-compenser-le-handicap" TargetMode="External"/><Relationship Id="rId2" Type="http://schemas.openxmlformats.org/officeDocument/2006/relationships/hyperlink" Target="https://www.fiphfp.fr/employeurs/nos-services/les-aides-financieres-ponctuell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ervice-public.fr/particuliers/vosdroits/F12413" TargetMode="External"/><Relationship Id="rId4" Type="http://schemas.openxmlformats.org/officeDocument/2006/relationships/hyperlink" Target="https://www.fonction-publique.gouv.fr/devenir-agent-public/je-suis-en-situation-de-handicap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hf.fr/en-regions/nouvelle-aquitaine/nos-actualites/fiphfp-presentation-du-referent-handicap-mutualise-nouvelle-aquitain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hf.fr/en-regions/nouvelle-aquitaine/nos-actualites/fiphfp-presentation-du-referent-handicap-mutualise-nouvelle-aquitaine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mploi-store.fr/portail/accuei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andidat.francetravail.fr/metierscope/" TargetMode="External"/><Relationship Id="rId7" Type="http://schemas.openxmlformats.org/officeDocument/2006/relationships/image" Target="../media/image9.png"/><Relationship Id="rId2" Type="http://schemas.openxmlformats.org/officeDocument/2006/relationships/hyperlink" Target="https://www.emploi-store.fr/portail/parcours-conseils/choisisFuturMetier/se-connait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sservices.francetravail.fr/catalogue-services" TargetMode="External"/><Relationship Id="rId5" Type="http://schemas.openxmlformats.org/officeDocument/2006/relationships/hyperlink" Target="https://www.francetravail.fr/candidat/votre-recherche-demploi/#trouver-un-emploi" TargetMode="External"/><Relationship Id="rId4" Type="http://schemas.openxmlformats.org/officeDocument/2006/relationships/hyperlink" Target="https://immersion-facile.beta.gouv.fr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andidat.francetravail.fr/metierscop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istiques.francetravail.org/bmo" TargetMode="External"/><Relationship Id="rId2" Type="http://schemas.openxmlformats.org/officeDocument/2006/relationships/hyperlink" Target="https://candidat.francetravail.fr/offres/emplo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257615-04EF-4FFE-98ED-ABC8CDF195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9780" y="1470279"/>
            <a:ext cx="8191564" cy="1315781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3"/>
                </a:solidFill>
              </a:rPr>
              <a:t>L’accompagnement de l’agent </a:t>
            </a:r>
            <a:br>
              <a:rPr lang="fr-FR" sz="3600" dirty="0">
                <a:solidFill>
                  <a:schemeClr val="accent3"/>
                </a:solidFill>
              </a:rPr>
            </a:br>
            <a:r>
              <a:rPr lang="fr-FR" sz="3600" dirty="0">
                <a:solidFill>
                  <a:schemeClr val="accent3"/>
                </a:solidFill>
              </a:rPr>
              <a:t>en situation de handicap</a:t>
            </a:r>
            <a:br>
              <a:rPr lang="fr-FR" sz="3600" dirty="0">
                <a:solidFill>
                  <a:schemeClr val="accent3"/>
                </a:solidFill>
              </a:rPr>
            </a:br>
            <a:r>
              <a:rPr lang="fr-FR" sz="2000" dirty="0">
                <a:solidFill>
                  <a:schemeClr val="accent3"/>
                </a:solidFill>
              </a:rPr>
              <a:t>Le 30 avril 2025 14h Visioconférence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6E1AD3-4AE0-4335-8061-25EF0123B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3099816"/>
            <a:ext cx="8289100" cy="658368"/>
          </a:xfrm>
        </p:spPr>
        <p:txBody>
          <a:bodyPr/>
          <a:lstStyle/>
          <a:p>
            <a:r>
              <a:rPr lang="fr-FR" sz="2800" b="1" dirty="0">
                <a:solidFill>
                  <a:schemeClr val="accent6">
                    <a:lumMod val="75000"/>
                  </a:schemeClr>
                </a:solidFill>
              </a:rPr>
              <a:t>Les outils d’accompagnement au projet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7594E48-8DFB-4F25-AC4A-512D094A64E5}"/>
              </a:ext>
            </a:extLst>
          </p:cNvPr>
          <p:cNvSpPr txBox="1"/>
          <p:nvPr/>
        </p:nvSpPr>
        <p:spPr>
          <a:xfrm>
            <a:off x="475488" y="4031049"/>
            <a:ext cx="419709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accent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Magali DOUMECHE</a:t>
            </a:r>
            <a:endParaRPr lang="fr-FR" sz="1600" dirty="0">
              <a:solidFill>
                <a:schemeClr val="accent3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600" dirty="0">
                <a:solidFill>
                  <a:schemeClr val="accent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Référente Handicap mutualisée Nouvelle Aquitaine</a:t>
            </a:r>
          </a:p>
          <a:p>
            <a:r>
              <a:rPr lang="fr-FR" sz="1600" b="1" dirty="0">
                <a:solidFill>
                  <a:schemeClr val="accent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06 75 17 52 71 </a:t>
            </a:r>
            <a:endParaRPr lang="fr-FR" sz="1600" dirty="0">
              <a:solidFill>
                <a:schemeClr val="accent3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100" i="1" u="sng" dirty="0">
                <a:solidFill>
                  <a:schemeClr val="accent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referent-handicap-mutualise.nouvelle-aquitaine@ch-libourne.fr</a:t>
            </a:r>
            <a:endParaRPr lang="fr-FR" sz="1100" dirty="0">
              <a:solidFill>
                <a:schemeClr val="accent3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Image 8">
            <a:extLst>
              <a:ext uri="{FF2B5EF4-FFF2-40B4-BE49-F238E27FC236}">
                <a16:creationId xmlns:a16="http://schemas.microsoft.com/office/drawing/2014/main" id="{01D4187E-C745-42F9-ACD3-8D5865C33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" y="1470279"/>
            <a:ext cx="12477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 9">
            <a:extLst>
              <a:ext uri="{FF2B5EF4-FFF2-40B4-BE49-F238E27FC236}">
                <a16:creationId xmlns:a16="http://schemas.microsoft.com/office/drawing/2014/main" id="{F7FE3EAB-88C2-4A7B-86EF-8D90966B4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2028" y="1470279"/>
            <a:ext cx="775281" cy="760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D0E97395-933C-4867-B60C-D1A6C1AC38B3}"/>
              </a:ext>
            </a:extLst>
          </p:cNvPr>
          <p:cNvSpPr txBox="1"/>
          <p:nvPr/>
        </p:nvSpPr>
        <p:spPr>
          <a:xfrm>
            <a:off x="5249963" y="4031049"/>
            <a:ext cx="33043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accent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Corinne LEGENDRE</a:t>
            </a:r>
            <a:br>
              <a:rPr lang="fr-FR" sz="1600" dirty="0">
                <a:solidFill>
                  <a:schemeClr val="accent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600" dirty="0">
                <a:solidFill>
                  <a:schemeClr val="accent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Chargée de relations partenariales</a:t>
            </a:r>
            <a:br>
              <a:rPr lang="fr-FR" sz="1600" dirty="0">
                <a:solidFill>
                  <a:schemeClr val="accent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600" dirty="0">
                <a:solidFill>
                  <a:schemeClr val="accent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Direction Régionale France Travail Nouvelle-Aquitaine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CE919D-9310-4DAF-9A16-5AA714A31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80EB2F1-174A-4294-BA3D-2C6E23054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421" y="5120683"/>
            <a:ext cx="26289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4158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848F35-F1A5-859C-7A2B-E400D6CE3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AB2AE1-D0C1-F253-2431-EF04C1910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33724"/>
            <a:ext cx="10364451" cy="1596177"/>
          </a:xfrm>
        </p:spPr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Les outils sur lesquels s’appuyer pour construire un projet (France travail)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6B023CE-E5AF-A665-5B11-D34007DDE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4D35189-813D-F691-8D16-01F9E88B84F2}"/>
              </a:ext>
            </a:extLst>
          </p:cNvPr>
          <p:cNvSpPr txBox="1"/>
          <p:nvPr/>
        </p:nvSpPr>
        <p:spPr>
          <a:xfrm>
            <a:off x="1204686" y="2013288"/>
            <a:ext cx="9956800" cy="3911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800"/>
              </a:spcAft>
              <a:buClr>
                <a:srgbClr val="00B050"/>
              </a:buClr>
            </a:pP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Enfin, et toujours en libre accès, </a:t>
            </a:r>
            <a:r>
              <a:rPr lang="fr-FR" b="1" u="sng" kern="100" dirty="0" err="1">
                <a:solidFill>
                  <a:schemeClr val="accent1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Diagoriente</a:t>
            </a:r>
            <a:r>
              <a:rPr lang="fr-FR" kern="100" dirty="0">
                <a:solidFill>
                  <a:srgbClr val="1F497D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est une plateforme dédiée à l’</a:t>
            </a:r>
            <a:r>
              <a:rPr lang="fr-FR" b="1" kern="100" dirty="0">
                <a:solidFill>
                  <a:srgbClr val="1F497D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orientation professionnelle.</a:t>
            </a:r>
          </a:p>
          <a:p>
            <a:pPr algn="just">
              <a:lnSpc>
                <a:spcPct val="115000"/>
              </a:lnSpc>
              <a:spcAft>
                <a:spcPts val="300"/>
              </a:spcAft>
              <a:buClr>
                <a:srgbClr val="00B050"/>
              </a:buClr>
            </a:pP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Elle permet à l’utilisateur de :</a:t>
            </a:r>
          </a:p>
          <a:p>
            <a:pPr marL="1200150" lvl="2" indent="-285750" algn="just">
              <a:lnSpc>
                <a:spcPct val="115000"/>
              </a:lnSpc>
              <a:spcAft>
                <a:spcPts val="3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inventorier ses expériences professionnelles, personnelles et bénévoles,</a:t>
            </a:r>
          </a:p>
          <a:p>
            <a:pPr marL="1200150" lvl="2" indent="-285750" algn="just">
              <a:lnSpc>
                <a:spcPct val="115000"/>
              </a:lnSpc>
              <a:spcAft>
                <a:spcPts val="3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valoriser ses compétences, </a:t>
            </a:r>
          </a:p>
          <a:p>
            <a:pPr marL="1200150" lvl="2" indent="-285750" algn="just">
              <a:lnSpc>
                <a:spcPct val="115000"/>
              </a:lnSpc>
              <a:spcAft>
                <a:spcPts val="3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passer le test RIASEC pour </a:t>
            </a: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dentifier ses intérêts professionnels,</a:t>
            </a:r>
          </a:p>
          <a:p>
            <a:pPr marL="1200150" lvl="2" indent="-285750" algn="just">
              <a:lnSpc>
                <a:spcPct val="115000"/>
              </a:lnSpc>
              <a:spcAft>
                <a:spcPts val="3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dégager des pistes d’emploi, </a:t>
            </a:r>
          </a:p>
          <a:p>
            <a:pPr marL="1200150" lvl="2" indent="-285750" algn="just">
              <a:lnSpc>
                <a:spcPct val="115000"/>
              </a:lnSpc>
              <a:spcAft>
                <a:spcPts val="18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créer un CV personnalisé.</a:t>
            </a:r>
            <a:endParaRPr lang="fr-FR" sz="1600" kern="100" dirty="0">
              <a:solidFill>
                <a:schemeClr val="accent4">
                  <a:lumMod val="50000"/>
                </a:schemeClr>
              </a:solidFill>
              <a:latin typeface="Marianne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800"/>
              </a:spcAft>
              <a:buClr>
                <a:srgbClr val="00B050"/>
              </a:buClr>
            </a:pPr>
            <a:r>
              <a:rPr lang="fr-FR" kern="100" dirty="0" err="1">
                <a:solidFill>
                  <a:schemeClr val="accent4">
                    <a:lumMod val="50000"/>
                  </a:schemeClr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Diagoriente</a:t>
            </a: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propose des opportunités adaptées en termes de stages, immersions, emplois, bénévolat, formations</a:t>
            </a:r>
            <a:endParaRPr lang="fr-FR" kern="1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776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8B1D88-9EC5-E49F-25CC-26C294AD33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0DB72B-CFE9-D27A-739F-34F9CDCC0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33724"/>
            <a:ext cx="10364451" cy="1596177"/>
          </a:xfrm>
        </p:spPr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Les outils sur lesquels s’appuyer pour construire un projet (France travail)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0BC82F9-B390-7458-1B8A-1ACC9C6ED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738108C-EBA1-4736-C835-59424FECD4C8}"/>
              </a:ext>
            </a:extLst>
          </p:cNvPr>
          <p:cNvSpPr txBox="1"/>
          <p:nvPr/>
        </p:nvSpPr>
        <p:spPr>
          <a:xfrm>
            <a:off x="913774" y="1806731"/>
            <a:ext cx="10015670" cy="442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5000"/>
              </a:lnSpc>
              <a:buClr>
                <a:srgbClr val="00B050"/>
              </a:buClr>
            </a:pPr>
            <a:r>
              <a:rPr lang="fr-FR" sz="2000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Pour aller un peu plus loin </a:t>
            </a: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lnSpc>
                <a:spcPct val="115000"/>
              </a:lnSpc>
              <a:buClr>
                <a:srgbClr val="00B050"/>
              </a:buClr>
            </a:pP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Clr>
                <a:srgbClr val="00B050"/>
              </a:buClr>
              <a:buFont typeface="Wingdings" panose="05000000000000000000" pitchFamily="2" charset="2"/>
              <a:buChar char=""/>
            </a:pPr>
            <a:r>
              <a:rPr lang="fr-FR" sz="1800" b="1" kern="100" dirty="0">
                <a:solidFill>
                  <a:schemeClr val="accent1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DORA</a:t>
            </a:r>
            <a:r>
              <a:rPr lang="fr-FR" sz="1800" kern="100" dirty="0">
                <a:solidFill>
                  <a:srgbClr val="1F497D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est une plateforme destinée aux professionnels qui permet d’identifier les acteurs intervenant sur un sujet. </a:t>
            </a:r>
          </a:p>
          <a:p>
            <a:pPr marL="449580" algn="just">
              <a:lnSpc>
                <a:spcPct val="115000"/>
              </a:lnSpc>
              <a:spcAft>
                <a:spcPts val="300"/>
              </a:spcAft>
            </a:pPr>
            <a:r>
              <a:rPr lang="fr-FR" sz="1600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C’est également un outil d’aide à la prescription pour les professionnels de l’insertion.</a:t>
            </a:r>
            <a:endParaRPr lang="fr-FR" sz="1600" kern="1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algn="just">
              <a:lnSpc>
                <a:spcPct val="115000"/>
              </a:lnSpc>
              <a:spcAft>
                <a:spcPts val="1800"/>
              </a:spcAft>
            </a:pPr>
            <a:r>
              <a:rPr lang="fr-FR" sz="1600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Les acteurs de l’insertion référencent progressivement leurs services sur cette plateforme.</a:t>
            </a:r>
            <a:endParaRPr lang="fr-FR" sz="1600" kern="1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800"/>
              </a:spcAft>
              <a:buClr>
                <a:srgbClr val="00B050"/>
              </a:buClr>
              <a:buFont typeface="Wingdings" panose="05000000000000000000" pitchFamily="2" charset="2"/>
              <a:buChar char=""/>
            </a:pPr>
            <a:r>
              <a:rPr lang="fr-FR" sz="1800" b="1" u="sng" dirty="0">
                <a:solidFill>
                  <a:schemeClr val="accent1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Data emploi</a:t>
            </a:r>
            <a:r>
              <a:rPr lang="fr-FR" sz="1800" b="1" dirty="0">
                <a:solidFill>
                  <a:schemeClr val="accent1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propose un panorama du marché du travail</a:t>
            </a:r>
            <a:endParaRPr lang="fr-FR" sz="1800" dirty="0">
              <a:solidFill>
                <a:srgbClr val="1F497D"/>
              </a:solidFill>
              <a:effectLst/>
              <a:latin typeface="Marianne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Clr>
                <a:srgbClr val="00B050"/>
              </a:buClr>
              <a:buFont typeface="Wingdings" panose="05000000000000000000" pitchFamily="2" charset="2"/>
              <a:buChar char=""/>
            </a:pPr>
            <a:r>
              <a:rPr lang="fr-FR" b="1" u="sng" kern="100" dirty="0">
                <a:solidFill>
                  <a:schemeClr val="accent1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Mes </a:t>
            </a:r>
            <a:r>
              <a:rPr lang="fr-FR" b="1" u="sng" kern="100" dirty="0" err="1">
                <a:solidFill>
                  <a:schemeClr val="accent1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Evenèments</a:t>
            </a:r>
            <a:r>
              <a:rPr lang="fr-FR" b="1" u="sng" kern="100" dirty="0">
                <a:solidFill>
                  <a:schemeClr val="accent1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Emploi</a:t>
            </a:r>
            <a:r>
              <a:rPr lang="fr-FR" b="1" kern="100" dirty="0">
                <a:solidFill>
                  <a:schemeClr val="accent1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propose aux </a:t>
            </a:r>
            <a:r>
              <a:rPr lang="fr-FR" sz="1600" u="sng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demandeurs d’emploi</a:t>
            </a:r>
            <a:r>
              <a:rPr lang="fr-FR" sz="1600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un calendrier des évènements organisés sur le thème de l’emploi. Le site permet d’affiner la recherche sur de nombreux critères (type de manifestation, objectif, public…). </a:t>
            </a:r>
            <a:endParaRPr lang="fr-FR" sz="1600" kern="1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Clr>
                <a:srgbClr val="00B050"/>
              </a:buClr>
              <a:buFont typeface="Wingdings" panose="05000000000000000000" pitchFamily="2" charset="2"/>
              <a:buChar char=""/>
            </a:pPr>
            <a:endParaRPr lang="fr-FR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906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DF83A4-F27B-4DE8-9875-791D97433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865" y="497333"/>
            <a:ext cx="10000269" cy="813676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chemeClr val="accent3"/>
                </a:solidFill>
              </a:rPr>
              <a:t>La validation du projet : une étape nécessaire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632017-08B7-4AF9-ACFA-9597740460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32308" y="1683626"/>
            <a:ext cx="10363826" cy="3424107"/>
          </a:xfrm>
        </p:spPr>
        <p:txBody>
          <a:bodyPr>
            <a:normAutofit fontScale="85000" lnSpcReduction="20000"/>
          </a:bodyPr>
          <a:lstStyle/>
          <a:p>
            <a:r>
              <a:rPr lang="fr-FR" dirty="0">
                <a:solidFill>
                  <a:schemeClr val="accent3"/>
                </a:solidFill>
              </a:rPr>
              <a:t>Quel que soit le projet élaboré par l’agent, il est important de s’assurer de sa validation afin D’obtenir des financements adaptés</a:t>
            </a:r>
          </a:p>
          <a:p>
            <a:r>
              <a:rPr lang="fr-FR" dirty="0">
                <a:solidFill>
                  <a:schemeClr val="accent3"/>
                </a:solidFill>
              </a:rPr>
              <a:t>Cette étape, souvent oubliée, est parfois mal perçue par l’agent mais nécessaire pour placer des bases solides dans sa prochaine étape de parcours</a:t>
            </a:r>
          </a:p>
          <a:p>
            <a:r>
              <a:rPr lang="fr-FR" dirty="0">
                <a:solidFill>
                  <a:schemeClr val="accent3"/>
                </a:solidFill>
              </a:rPr>
              <a:t>Le projet doit être validé au regard :</a:t>
            </a:r>
          </a:p>
          <a:p>
            <a:pPr lvl="1"/>
            <a:r>
              <a:rPr lang="fr-FR" dirty="0">
                <a:solidFill>
                  <a:schemeClr val="accent3"/>
                </a:solidFill>
              </a:rPr>
              <a:t>des</a:t>
            </a:r>
            <a:r>
              <a:rPr lang="fr-FR" b="1" dirty="0">
                <a:solidFill>
                  <a:schemeClr val="accent3"/>
                </a:solidFill>
              </a:rPr>
              <a:t> intérêts </a:t>
            </a:r>
            <a:r>
              <a:rPr lang="fr-FR" dirty="0">
                <a:solidFill>
                  <a:schemeClr val="accent3"/>
                </a:solidFill>
              </a:rPr>
              <a:t>de la personne : immersions</a:t>
            </a:r>
          </a:p>
          <a:p>
            <a:pPr lvl="1"/>
            <a:r>
              <a:rPr lang="fr-FR" dirty="0">
                <a:solidFill>
                  <a:schemeClr val="accent3"/>
                </a:solidFill>
              </a:rPr>
              <a:t>des</a:t>
            </a:r>
            <a:r>
              <a:rPr lang="fr-FR" b="1" dirty="0">
                <a:solidFill>
                  <a:schemeClr val="accent3"/>
                </a:solidFill>
              </a:rPr>
              <a:t> compétences </a:t>
            </a:r>
            <a:r>
              <a:rPr lang="fr-FR" dirty="0">
                <a:solidFill>
                  <a:schemeClr val="accent3"/>
                </a:solidFill>
              </a:rPr>
              <a:t>de la personne : bilan de compétences, vae</a:t>
            </a:r>
          </a:p>
          <a:p>
            <a:pPr lvl="1"/>
            <a:r>
              <a:rPr lang="fr-FR" dirty="0">
                <a:solidFill>
                  <a:schemeClr val="accent3"/>
                </a:solidFill>
              </a:rPr>
              <a:t>Des </a:t>
            </a:r>
            <a:r>
              <a:rPr lang="fr-FR" b="1" dirty="0">
                <a:solidFill>
                  <a:schemeClr val="accent3"/>
                </a:solidFill>
              </a:rPr>
              <a:t>aptitudes à développer ses compétences</a:t>
            </a:r>
            <a:r>
              <a:rPr lang="fr-FR" dirty="0">
                <a:solidFill>
                  <a:schemeClr val="accent3"/>
                </a:solidFill>
              </a:rPr>
              <a:t>/ à l’apprentissage : tests d’entrée centres de formation</a:t>
            </a:r>
          </a:p>
          <a:p>
            <a:pPr lvl="1"/>
            <a:r>
              <a:rPr lang="fr-FR" dirty="0">
                <a:solidFill>
                  <a:schemeClr val="accent3"/>
                </a:solidFill>
              </a:rPr>
              <a:t>De sa situation de </a:t>
            </a:r>
            <a:r>
              <a:rPr lang="fr-FR" b="1" dirty="0">
                <a:solidFill>
                  <a:schemeClr val="accent3"/>
                </a:solidFill>
              </a:rPr>
              <a:t>santé </a:t>
            </a:r>
            <a:r>
              <a:rPr lang="fr-FR" dirty="0">
                <a:solidFill>
                  <a:schemeClr val="accent3"/>
                </a:solidFill>
              </a:rPr>
              <a:t>: médecin traitant, Appui spécifique, médecin du travail</a:t>
            </a:r>
          </a:p>
          <a:p>
            <a:pPr lvl="1"/>
            <a:r>
              <a:rPr lang="fr-FR" dirty="0">
                <a:solidFill>
                  <a:schemeClr val="accent3"/>
                </a:solidFill>
              </a:rPr>
              <a:t>Des </a:t>
            </a:r>
            <a:r>
              <a:rPr lang="fr-FR" b="1" dirty="0">
                <a:solidFill>
                  <a:schemeClr val="accent3"/>
                </a:solidFill>
              </a:rPr>
              <a:t>financements mobilisables </a:t>
            </a:r>
            <a:r>
              <a:rPr lang="fr-FR" dirty="0">
                <a:solidFill>
                  <a:schemeClr val="accent3"/>
                </a:solidFill>
              </a:rPr>
              <a:t>: CPF, accord </a:t>
            </a:r>
            <a:r>
              <a:rPr lang="fr-FR" dirty="0" err="1">
                <a:solidFill>
                  <a:schemeClr val="accent3"/>
                </a:solidFill>
              </a:rPr>
              <a:t>fiphfp</a:t>
            </a:r>
            <a:r>
              <a:rPr lang="fr-FR" dirty="0">
                <a:solidFill>
                  <a:schemeClr val="accent3"/>
                </a:solidFill>
              </a:rPr>
              <a:t>- </a:t>
            </a:r>
            <a:r>
              <a:rPr lang="fr-FR" dirty="0" err="1">
                <a:solidFill>
                  <a:schemeClr val="accent3"/>
                </a:solidFill>
              </a:rPr>
              <a:t>anfh</a:t>
            </a:r>
            <a:r>
              <a:rPr lang="fr-FR" dirty="0">
                <a:solidFill>
                  <a:schemeClr val="accent3"/>
                </a:solidFill>
              </a:rPr>
              <a:t>, </a:t>
            </a:r>
            <a:r>
              <a:rPr lang="fr-FR" dirty="0" err="1">
                <a:solidFill>
                  <a:schemeClr val="accent3"/>
                </a:solidFill>
              </a:rPr>
              <a:t>fiphfp</a:t>
            </a:r>
            <a:endParaRPr lang="fr-FR" dirty="0">
              <a:solidFill>
                <a:schemeClr val="accent3"/>
              </a:solidFill>
            </a:endParaRPr>
          </a:p>
          <a:p>
            <a:pPr lvl="1"/>
            <a:r>
              <a:rPr lang="fr-FR" b="1" dirty="0">
                <a:solidFill>
                  <a:schemeClr val="accent3"/>
                </a:solidFill>
              </a:rPr>
              <a:t>DU MARCHE DU TRAVAIL POTENTIEL SELON LA Sphère DE Mobilité DE LA PERSONNE</a:t>
            </a:r>
          </a:p>
          <a:p>
            <a:pPr marL="457200" lvl="1" indent="0">
              <a:buNone/>
            </a:pPr>
            <a:endParaRPr lang="fr-FR" b="1" dirty="0">
              <a:solidFill>
                <a:schemeClr val="accent3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22D4FF2-2A2D-4167-9398-D0E3BB23E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1B8388-C49C-487C-B489-732B600669C4}"/>
              </a:ext>
            </a:extLst>
          </p:cNvPr>
          <p:cNvSpPr/>
          <p:nvPr/>
        </p:nvSpPr>
        <p:spPr>
          <a:xfrm>
            <a:off x="2223508" y="5392216"/>
            <a:ext cx="7008627" cy="117097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Sur quels éléments vous basez-vous pour considérer que ce projet sera de nature à vous garantir une prochaine étape de parcours durable?</a:t>
            </a:r>
          </a:p>
        </p:txBody>
      </p:sp>
    </p:spTree>
    <p:extLst>
      <p:ext uri="{BB962C8B-B14F-4D97-AF65-F5344CB8AC3E}">
        <p14:creationId xmlns:p14="http://schemas.microsoft.com/office/powerpoint/2010/main" val="421501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3264E9-61A1-4DCB-B395-72A54CC9E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solidFill>
                  <a:schemeClr val="accent3"/>
                </a:solidFill>
              </a:rPr>
              <a:t>Informer pour élargir le champ des possibles</a:t>
            </a:r>
            <a:br>
              <a:rPr lang="fr-FR" sz="3200" dirty="0">
                <a:solidFill>
                  <a:schemeClr val="accent3"/>
                </a:solidFill>
              </a:rPr>
            </a:br>
            <a:r>
              <a:rPr lang="fr-FR" sz="2400" dirty="0">
                <a:solidFill>
                  <a:schemeClr val="accent6"/>
                </a:solidFill>
              </a:rPr>
              <a:t>Informations générales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230706-32D9-4378-9ED4-0315290A435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1691" y="1945262"/>
            <a:ext cx="11049918" cy="4120575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accent3"/>
                </a:solidFill>
                <a:hlinkClick r:id="rId2"/>
              </a:rPr>
              <a:t>L’apprentissage</a:t>
            </a:r>
            <a:r>
              <a:rPr lang="fr-FR" dirty="0">
                <a:solidFill>
                  <a:schemeClr val="accent3"/>
                </a:solidFill>
              </a:rPr>
              <a:t>  est accessible à tout âge avec une RQTH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accent3"/>
                </a:solidFill>
              </a:rPr>
              <a:t>Postuler sur un autre </a:t>
            </a:r>
            <a:r>
              <a:rPr lang="fr-FR" dirty="0">
                <a:solidFill>
                  <a:schemeClr val="accent3"/>
                </a:solidFill>
                <a:hlinkClick r:id="rId3"/>
              </a:rPr>
              <a:t>emploi de la fonction publique</a:t>
            </a:r>
            <a:endParaRPr lang="fr-FR" dirty="0">
              <a:solidFill>
                <a:schemeClr val="accent3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accent3"/>
                </a:solidFill>
              </a:rPr>
              <a:t>La </a:t>
            </a:r>
            <a:r>
              <a:rPr lang="fr-FR" dirty="0">
                <a:solidFill>
                  <a:schemeClr val="accent3"/>
                </a:solidFill>
                <a:hlinkClick r:id="rId4"/>
              </a:rPr>
              <a:t>mutation</a:t>
            </a:r>
            <a:endParaRPr lang="fr-FR" dirty="0">
              <a:solidFill>
                <a:schemeClr val="accent3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accent3"/>
                </a:solidFill>
              </a:rPr>
              <a:t>Le </a:t>
            </a:r>
            <a:r>
              <a:rPr lang="fr-FR" dirty="0">
                <a:solidFill>
                  <a:schemeClr val="accent3"/>
                </a:solidFill>
                <a:hlinkClick r:id="rId5"/>
              </a:rPr>
              <a:t>détachement</a:t>
            </a:r>
            <a:r>
              <a:rPr lang="fr-FR" dirty="0">
                <a:solidFill>
                  <a:schemeClr val="accent3"/>
                </a:solidFill>
              </a:rPr>
              <a:t> vers une autre structure de la fonction publique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6"/>
              </a:rPr>
              <a:t>Promotion détachement </a:t>
            </a:r>
            <a:endParaRPr lang="fr-FR" dirty="0">
              <a:solidFill>
                <a:schemeClr val="accent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accent3"/>
                </a:solidFill>
              </a:rPr>
              <a:t>En cas de mise en </a:t>
            </a:r>
            <a:r>
              <a:rPr lang="fr-FR" dirty="0">
                <a:solidFill>
                  <a:schemeClr val="accent3"/>
                </a:solidFill>
                <a:hlinkClick r:id="rId7"/>
              </a:rPr>
              <a:t>retraite pour invalidité</a:t>
            </a:r>
            <a:r>
              <a:rPr lang="fr-FR" dirty="0">
                <a:solidFill>
                  <a:schemeClr val="accent3"/>
                </a:solidFill>
              </a:rPr>
              <a:t>, si l’agent a la possibilité de travailler et le souhaite, </a:t>
            </a:r>
            <a:r>
              <a:rPr lang="fr-FR" b="1" dirty="0">
                <a:solidFill>
                  <a:schemeClr val="accent3"/>
                </a:solidFill>
              </a:rPr>
              <a:t>il peut s’inscrire comme demandeur d’emploi,</a:t>
            </a:r>
            <a:r>
              <a:rPr lang="fr-FR" dirty="0">
                <a:solidFill>
                  <a:schemeClr val="accent3"/>
                </a:solidFill>
              </a:rPr>
              <a:t> bénéficiant ainsi de l’ensemble de l’offre de services de France Travail ainsi que des aides de l’AGEFIPH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accent3"/>
                </a:solidFill>
                <a:hlinkClick r:id="rId8"/>
              </a:rPr>
              <a:t>La mise en disponibilité </a:t>
            </a:r>
            <a:r>
              <a:rPr lang="fr-FR" dirty="0">
                <a:solidFill>
                  <a:schemeClr val="accent3"/>
                </a:solidFill>
              </a:rPr>
              <a:t>pour convenance personnelle : aller tester son projet sur un contrat de travail peut permettre de le confirmer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solidFill>
                  <a:schemeClr val="accent3"/>
                </a:solidFill>
              </a:rPr>
              <a:t>A noter:</a:t>
            </a:r>
          </a:p>
          <a:p>
            <a:pPr lvl="2"/>
            <a:r>
              <a:rPr lang="fr-FR" dirty="0">
                <a:solidFill>
                  <a:schemeClr val="accent3"/>
                </a:solidFill>
              </a:rPr>
              <a:t>si la personne a travaillé pendant sa disponibilité pour convenance personnelle, elle peut s</a:t>
            </a:r>
            <a:r>
              <a:rPr lang="fr-FR" b="1" dirty="0">
                <a:solidFill>
                  <a:schemeClr val="accent3"/>
                </a:solidFill>
              </a:rPr>
              <a:t>’inscrire comme demandeuse d’emploi</a:t>
            </a:r>
          </a:p>
          <a:p>
            <a:endParaRPr lang="fr-FR" dirty="0">
              <a:solidFill>
                <a:schemeClr val="accent3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2E3D79-4D2E-4420-BF10-AFDACED27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803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CEAE60-1D28-4E9F-8539-7EB176AE8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>
                <a:solidFill>
                  <a:schemeClr val="accent6"/>
                </a:solidFill>
              </a:rPr>
              <a:t>informations spécifiques à la fonction publique hospitalière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99EB41-4C67-4D8E-B962-2333A96481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47896" y="1904384"/>
            <a:ext cx="10364451" cy="41659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Dispositifs ANFH :</a:t>
            </a:r>
            <a:endParaRPr lang="fr-FR" sz="1600" b="1" dirty="0">
              <a:solidFill>
                <a:schemeClr val="accent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Actions</a:t>
            </a:r>
            <a:r>
              <a:rPr lang="fr-FR" sz="1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dirty="0" err="1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anfh</a:t>
            </a: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comme « </a:t>
            </a:r>
            <a:r>
              <a:rPr lang="fr-FR" sz="1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seconde partie de carrière </a:t>
            </a: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 et </a:t>
            </a:r>
            <a:r>
              <a:rPr lang="fr-FR" sz="1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CREP</a:t>
            </a: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2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(construire et réussir son évolution professionnelle)</a:t>
            </a:r>
            <a:endParaRPr lang="fr-FR" sz="1200" dirty="0">
              <a:solidFill>
                <a:schemeClr val="accent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Service aux agents de l’</a:t>
            </a:r>
            <a:r>
              <a:rPr lang="fr-FR" sz="1600" dirty="0" err="1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anfh</a:t>
            </a: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: </a:t>
            </a:r>
            <a:r>
              <a:rPr lang="fr-FR" sz="1600" u="sng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https://www.anfh.fr/aquitaine/services-aux-agents</a:t>
            </a:r>
            <a:endParaRPr lang="fr-FR" sz="1600" dirty="0">
              <a:solidFill>
                <a:schemeClr val="accent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sz="1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CREP</a:t>
            </a: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: </a:t>
            </a:r>
            <a:r>
              <a:rPr lang="fr-FR" sz="1200" u="sng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https://www.anfh.fr/actualites/limousin/actualites-et-agenda-regional/dispositif-crep-aidez-vos-agents-construire-leurs-projets-d-evolution-professionnelle-demarrage-du</a:t>
            </a:r>
            <a:endParaRPr lang="fr-FR" sz="1200" dirty="0">
              <a:solidFill>
                <a:schemeClr val="accent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Tous les </a:t>
            </a:r>
            <a:r>
              <a:rPr lang="fr-FR" sz="1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dispositifs ANFH </a:t>
            </a: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fr-FR" sz="1600" u="sng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https://fichiers.fhf.fr/documents/Support-ANFH29-11-2024.pdf</a:t>
            </a:r>
            <a:endParaRPr lang="fr-FR" sz="1600" dirty="0">
              <a:solidFill>
                <a:schemeClr val="accent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Accord </a:t>
            </a:r>
            <a:r>
              <a:rPr lang="fr-FR" sz="1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FIPHFP/ANFH </a:t>
            </a: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pour les personnes en situation de handicap : </a:t>
            </a:r>
            <a:r>
              <a:rPr lang="fr-FR" sz="1600" u="sng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fiphfp_notice_1.pdf</a:t>
            </a:r>
            <a:endParaRPr lang="fr-FR" sz="1600" dirty="0">
              <a:solidFill>
                <a:schemeClr val="accent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Attention, </a:t>
            </a:r>
            <a:r>
              <a:rPr lang="fr-FR" sz="1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pour le </a:t>
            </a:r>
            <a:r>
              <a:rPr lang="fr-FR" sz="1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6"/>
              </a:rPr>
              <a:t>CPF</a:t>
            </a:r>
            <a:r>
              <a:rPr lang="fr-FR" sz="1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40% des dossiers acceptés avec critères (Handicap reconnu, maladie évolutive, Niveau C, projet de quitter la FPH) et une commission régulière (se renseigner sur les dates)</a:t>
            </a:r>
            <a:endParaRPr lang="fr-FR" sz="1600" dirty="0">
              <a:solidFill>
                <a:schemeClr val="accent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600" u="sng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https://www.service-public.fr/particuliers/vosdroits/F3054</a:t>
            </a:r>
            <a:endParaRPr lang="fr-FR" sz="1600" dirty="0">
              <a:solidFill>
                <a:schemeClr val="accent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dossier </a:t>
            </a: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invalidité CNRACL</a:t>
            </a:r>
            <a:endParaRPr lang="fr-FR" sz="1600" dirty="0">
              <a:solidFill>
                <a:schemeClr val="accent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600" dirty="0">
              <a:solidFill>
                <a:schemeClr val="accent3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2FD215-DECA-4332-AF17-769C3672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193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CEAE60-1D28-4E9F-8539-7EB176AE8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619" y="618518"/>
            <a:ext cx="10220607" cy="846726"/>
          </a:xfrm>
        </p:spPr>
        <p:txBody>
          <a:bodyPr>
            <a:normAutofit/>
          </a:bodyPr>
          <a:lstStyle/>
          <a:p>
            <a:r>
              <a:rPr lang="fr-FR" sz="2400" dirty="0">
                <a:solidFill>
                  <a:schemeClr val="accent6"/>
                </a:solidFill>
              </a:rPr>
              <a:t>Les informations de la fonction publique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99EB41-4C67-4D8E-B962-2333A96481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64058" y="1465243"/>
            <a:ext cx="11322293" cy="457199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1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Les aides du FIPHFP</a:t>
            </a:r>
            <a:endParaRPr lang="fr-FR" sz="1600" b="1" dirty="0">
              <a:solidFill>
                <a:schemeClr val="accent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Pour suivre une </a:t>
            </a:r>
            <a:r>
              <a:rPr lang="fr-FR" sz="1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formation</a:t>
            </a: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l’agent peut bénéficier de la prise en charge du coût de la formation jusqu’à 10 000 euros par le</a:t>
            </a: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 </a:t>
            </a:r>
            <a:r>
              <a:rPr lang="fr-FR" sz="1600" dirty="0" err="1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Fiphfp</a:t>
            </a: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 </a:t>
            </a:r>
            <a:endParaRPr lang="fr-FR" sz="1600" dirty="0">
              <a:solidFill>
                <a:schemeClr val="accent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lang="fr-FR" sz="1600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ponts entre fonctions publiques</a:t>
            </a:r>
            <a:endParaRPr lang="fr-FR" sz="1600" dirty="0">
              <a:solidFill>
                <a:schemeClr val="accent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sz="1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 pas confondre Mise à disposition = </a:t>
            </a:r>
            <a:r>
              <a:rPr lang="fr-FR" sz="1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détachement et « disponibilité » </a:t>
            </a:r>
            <a:endParaRPr lang="fr-FR" sz="1600" b="1" dirty="0">
              <a:solidFill>
                <a:schemeClr val="accent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600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Mise à disposition = détachement =  accord entre les 2 établissements/ payé par son établissement d’origine</a:t>
            </a:r>
            <a:endParaRPr lang="fr-FR" sz="1600" dirty="0">
              <a:solidFill>
                <a:schemeClr val="accent3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"/>
            </a:pPr>
            <a:r>
              <a:rPr lang="fr-FR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mise à disposition</a:t>
            </a:r>
            <a:r>
              <a:rPr lang="fr-FR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sur un autre établissement de toute fonction publique peut durer 3 ans mais il faut </a:t>
            </a:r>
            <a:r>
              <a:rPr lang="fr-FR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l’accord de l’établissement</a:t>
            </a:r>
            <a:r>
              <a:rPr lang="fr-FR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: </a:t>
            </a:r>
          </a:p>
          <a:p>
            <a:pPr marL="1135380" lvl="2" indent="0">
              <a:buNone/>
            </a:pPr>
            <a:r>
              <a:rPr lang="fr-FR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</a:t>
            </a:r>
            <a:r>
              <a:rPr lang="fr-FR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mise à disposition  permet de travailler auprès d'un autre employeur que son administration tout       </a:t>
            </a:r>
          </a:p>
          <a:p>
            <a:pPr marL="1135380" lvl="2" indent="0">
              <a:buNone/>
            </a:pPr>
            <a:r>
              <a:rPr lang="fr-FR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en y restant rattaché pour ce qui concerne la carrière et la rémunération</a:t>
            </a:r>
          </a:p>
          <a:p>
            <a:pPr marL="1257300" lvl="2" indent="-342900" algn="just">
              <a:buFont typeface="Wingdings" panose="05000000000000000000" pitchFamily="2" charset="2"/>
              <a:buChar char=""/>
            </a:pPr>
            <a:r>
              <a:rPr lang="fr-FR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Mise en disponibilité = </a:t>
            </a:r>
            <a:r>
              <a:rPr lang="fr-FR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je décide de m’accorder un </a:t>
            </a:r>
            <a:r>
              <a:rPr lang="fr-FR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temps pour faire autre chose</a:t>
            </a:r>
            <a:r>
              <a:rPr lang="fr-FR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=&gt; travailler dans le privé, formation, le poste reste réservé et on peut le reprendre à la FIN  </a:t>
            </a:r>
            <a:r>
              <a:rPr lang="fr-FR" b="1" dirty="0">
                <a:solidFill>
                  <a:schemeClr val="accent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Pas de salaire sur ces périodes</a:t>
            </a:r>
            <a:endParaRPr lang="fr-FR" dirty="0">
              <a:solidFill>
                <a:schemeClr val="accent3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fr-FR" sz="1600" dirty="0">
              <a:solidFill>
                <a:schemeClr val="accent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2FD215-DECA-4332-AF17-769C3672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383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2C4D61-006E-4AC0-AAC3-BBC970819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837283"/>
            <a:ext cx="10364452" cy="1652530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accent6"/>
                </a:solidFill>
              </a:rPr>
              <a:t>Nous vous remercions de votre attention</a:t>
            </a:r>
            <a:endParaRPr lang="fr-FR" b="1" dirty="0">
              <a:solidFill>
                <a:schemeClr val="accent6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B1A549-86BB-48D8-B601-B67AD09584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5253" y="2367092"/>
            <a:ext cx="11468559" cy="342410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fr-FR" sz="3600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fr-FR" sz="12800" b="1" dirty="0">
                <a:solidFill>
                  <a:schemeClr val="accent6"/>
                </a:solidFill>
              </a:rPr>
              <a:t>On en parle ensemble…</a:t>
            </a:r>
          </a:p>
          <a:p>
            <a:pPr marL="0" indent="0" algn="ctr">
              <a:buNone/>
            </a:pPr>
            <a:endParaRPr lang="fr-FR" sz="4000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fr-FR" sz="12800" b="1" dirty="0">
                <a:solidFill>
                  <a:schemeClr val="accent6"/>
                </a:solidFill>
              </a:rPr>
              <a:t>Avez-vous des questions ?</a:t>
            </a:r>
          </a:p>
          <a:p>
            <a:pPr marL="0" indent="0" algn="ctr">
              <a:buNone/>
            </a:pPr>
            <a:endParaRPr lang="fr-FR" sz="7400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endParaRPr lang="fr-FR" sz="7400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fr-FR" sz="7400" b="1" i="1" dirty="0">
                <a:solidFill>
                  <a:schemeClr val="accent6"/>
                </a:solidFill>
              </a:rPr>
              <a:t>Le support sera mis en ligne sur </a:t>
            </a:r>
          </a:p>
          <a:p>
            <a:pPr marL="0" indent="0" algn="ctr">
              <a:buNone/>
            </a:pPr>
            <a:r>
              <a:rPr lang="fr-FR" sz="7400" b="1" i="1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l’espace de la FHF Nouvelle aquitaine </a:t>
            </a:r>
            <a:r>
              <a:rPr lang="fr-FR" sz="7400" b="1" i="1" dirty="0">
                <a:solidFill>
                  <a:schemeClr val="accent6"/>
                </a:solidFill>
              </a:rPr>
              <a:t>dédié à la référente handicap mutualisée.</a:t>
            </a:r>
            <a:br>
              <a:rPr lang="fr-FR" sz="7400" i="1" dirty="0">
                <a:solidFill>
                  <a:schemeClr val="accent6"/>
                </a:solidFill>
              </a:rPr>
            </a:br>
            <a:endParaRPr lang="fr-FR" sz="7400" b="1" dirty="0">
              <a:solidFill>
                <a:schemeClr val="accent6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E76C77C-C657-421A-96BF-DF8CCBFB4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037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EDA8E9-FC2E-4A74-80A5-8298BA94E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Les points abordés aujourd’hui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5292B0-59F4-4FD7-A64E-8D25007BE3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2214695"/>
            <a:ext cx="10289762" cy="3416984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800"/>
              </a:spcAft>
              <a:buNone/>
            </a:pPr>
            <a:r>
              <a:rPr lang="fr-FR" sz="1600" b="1" dirty="0">
                <a:solidFill>
                  <a:schemeClr val="accent3"/>
                </a:solidFill>
              </a:rPr>
              <a:t>Lorsqu’un agent est confronté à des difficultés de santé qui impactent progressivement son activité professionnelle, il est parfois difficile de trouver les outils appropriés pour l’accompagner.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fr-FR" sz="1600" b="1" dirty="0">
                <a:solidFill>
                  <a:schemeClr val="accent3"/>
                </a:solidFill>
              </a:rPr>
              <a:t>Nous vous proposons aujourd’hui plusieurs outils et méthodes pour accompagner l’agent dans son parcours :</a:t>
            </a:r>
          </a:p>
          <a:p>
            <a:pPr lvl="2" algn="just">
              <a:spcBef>
                <a:spcPts val="0"/>
              </a:spcBef>
              <a:buFontTx/>
              <a:buChar char="-"/>
            </a:pPr>
            <a:r>
              <a:rPr lang="fr-FR" sz="1600" b="1" dirty="0">
                <a:solidFill>
                  <a:schemeClr val="accent3"/>
                </a:solidFill>
              </a:rPr>
              <a:t>Des méthodes de repérage des étapes, des idées de parcours et surtout de nombreuses sources d’information,</a:t>
            </a:r>
            <a:endParaRPr lang="fr-FR" b="1" dirty="0">
              <a:solidFill>
                <a:schemeClr val="accent3"/>
              </a:solidFill>
            </a:endParaRPr>
          </a:p>
          <a:p>
            <a:pPr lvl="2" algn="just">
              <a:spcBef>
                <a:spcPts val="600"/>
              </a:spcBef>
              <a:buFontTx/>
              <a:buChar char="-"/>
            </a:pPr>
            <a:r>
              <a:rPr lang="fr-FR" b="1" dirty="0">
                <a:solidFill>
                  <a:schemeClr val="accent3"/>
                </a:solidFill>
              </a:rPr>
              <a:t>Corinne Legendre, chargée de partenariat à la Direction régionale de France travail, présentera des outils en ligne accessibles à tous, sans nécessité d’être inscrit comme demandeur d’emploi.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8E15270-61DA-49F9-9E8B-441EEEC6C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34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92944E-6B31-41B0-9373-5358727B2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435" y="722277"/>
            <a:ext cx="10429927" cy="1986931"/>
          </a:xfrm>
        </p:spPr>
        <p:txBody>
          <a:bodyPr>
            <a:normAutofit fontScale="90000"/>
          </a:bodyPr>
          <a:lstStyle/>
          <a:p>
            <a:br>
              <a:rPr lang="fr-FR" dirty="0">
                <a:solidFill>
                  <a:schemeClr val="accent3"/>
                </a:solidFill>
              </a:rPr>
            </a:br>
            <a:r>
              <a:rPr lang="fr-FR" sz="2200" b="1" i="1" dirty="0">
                <a:solidFill>
                  <a:schemeClr val="accent6"/>
                </a:solidFill>
              </a:rPr>
              <a:t>Nous sommes ensemble pour 1h30 maximum</a:t>
            </a:r>
            <a:br>
              <a:rPr lang="fr-FR" sz="2200" i="1" dirty="0">
                <a:solidFill>
                  <a:schemeClr val="accent6"/>
                </a:solidFill>
              </a:rPr>
            </a:br>
            <a:br>
              <a:rPr lang="fr-FR" sz="2200" i="1" dirty="0">
                <a:solidFill>
                  <a:schemeClr val="accent6"/>
                </a:solidFill>
              </a:rPr>
            </a:br>
            <a:r>
              <a:rPr lang="fr-FR" sz="2200" i="1" dirty="0">
                <a:solidFill>
                  <a:schemeClr val="accent6"/>
                </a:solidFill>
              </a:rPr>
              <a:t>N’hésitez pas à solliciter la parole et / ou utiliser la conversation</a:t>
            </a:r>
            <a:br>
              <a:rPr lang="fr-FR" sz="2200" i="1" dirty="0">
                <a:solidFill>
                  <a:schemeClr val="accent6"/>
                </a:solidFill>
              </a:rPr>
            </a:br>
            <a:br>
              <a:rPr lang="fr-FR" sz="2200" i="1" dirty="0">
                <a:solidFill>
                  <a:schemeClr val="accent6"/>
                </a:solidFill>
              </a:rPr>
            </a:br>
            <a:r>
              <a:rPr lang="fr-FR" sz="2200" i="1" dirty="0">
                <a:solidFill>
                  <a:schemeClr val="accent6"/>
                </a:solidFill>
              </a:rPr>
              <a:t>Le support sera mis en ligne sur </a:t>
            </a:r>
            <a:r>
              <a:rPr lang="fr-FR" sz="2200" b="1" i="1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l’espace de la FHF Nouvelle aquitaine</a:t>
            </a:r>
            <a:r>
              <a:rPr lang="fr-FR" sz="2200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r-FR" sz="2200" i="1" dirty="0">
                <a:solidFill>
                  <a:schemeClr val="accent6"/>
                </a:solidFill>
              </a:rPr>
              <a:t>dédié à la référente handicap mutualisée.</a:t>
            </a:r>
            <a:br>
              <a:rPr lang="fr-FR" sz="2200" i="1" dirty="0">
                <a:solidFill>
                  <a:schemeClr val="accent6"/>
                </a:solidFill>
              </a:rPr>
            </a:br>
            <a:endParaRPr lang="fr-FR" sz="2200" i="1" dirty="0">
              <a:solidFill>
                <a:schemeClr val="accent6"/>
              </a:solidFill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D73700E-6680-4573-8593-0065C7C21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6713B6D-CF25-4D6A-9920-2DF3CDE45AB5}"/>
              </a:ext>
            </a:extLst>
          </p:cNvPr>
          <p:cNvSpPr txBox="1"/>
          <p:nvPr/>
        </p:nvSpPr>
        <p:spPr>
          <a:xfrm>
            <a:off x="892364" y="2853368"/>
            <a:ext cx="986806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2800" dirty="0">
                <a:solidFill>
                  <a:schemeClr val="accent3"/>
                </a:solidFill>
              </a:rPr>
              <a:t>Repérer les étapes du parcours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2800" dirty="0">
                <a:solidFill>
                  <a:schemeClr val="accent3"/>
                </a:solidFill>
              </a:rPr>
              <a:t>Quels outils pour travailler un projet ?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2800" dirty="0">
                <a:solidFill>
                  <a:schemeClr val="accent3"/>
                </a:solidFill>
              </a:rPr>
              <a:t>La validation du projet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2800" dirty="0">
                <a:solidFill>
                  <a:schemeClr val="accent3"/>
                </a:solidFill>
              </a:rPr>
              <a:t>Informer pour élargir de champ des possibles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dirty="0">
                <a:solidFill>
                  <a:schemeClr val="accent3"/>
                </a:solidFill>
              </a:rPr>
              <a:t>informations générales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dirty="0">
                <a:solidFill>
                  <a:schemeClr val="accent3"/>
                </a:solidFill>
              </a:rPr>
              <a:t>Informations FPH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dirty="0">
                <a:solidFill>
                  <a:schemeClr val="accent3"/>
                </a:solidFill>
              </a:rPr>
              <a:t>Information fonction publique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2800" dirty="0">
                <a:solidFill>
                  <a:schemeClr val="accent3"/>
                </a:solidFill>
              </a:rPr>
              <a:t>Temps d’échange</a:t>
            </a:r>
          </a:p>
        </p:txBody>
      </p:sp>
    </p:spTree>
    <p:extLst>
      <p:ext uri="{BB962C8B-B14F-4D97-AF65-F5344CB8AC3E}">
        <p14:creationId xmlns:p14="http://schemas.microsoft.com/office/powerpoint/2010/main" val="223924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29BC27-9170-494B-A7B5-4D153845C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solidFill>
                  <a:schemeClr val="accent3"/>
                </a:solidFill>
              </a:rPr>
              <a:t>repérer les étapes du parcours pour apporter la bonne information au bon moment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58E072-D910-4E61-8885-BA6498417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B9F4024-C64F-4E81-B28F-19E4019DA319}"/>
              </a:ext>
            </a:extLst>
          </p:cNvPr>
          <p:cNvSpPr/>
          <p:nvPr/>
        </p:nvSpPr>
        <p:spPr>
          <a:xfrm>
            <a:off x="826265" y="2367092"/>
            <a:ext cx="2060153" cy="1596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SOIN</a:t>
            </a:r>
          </a:p>
          <a:p>
            <a:pPr algn="ctr"/>
            <a:endParaRPr lang="fr-FR" sz="1400" b="1" dirty="0"/>
          </a:p>
          <a:p>
            <a:pPr algn="ctr"/>
            <a:r>
              <a:rPr lang="fr-FR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L’agent est en parcours de soins et ne peut pour le moment se consacrer à aucune autre activité</a:t>
            </a:r>
          </a:p>
          <a:p>
            <a:pPr algn="ctr"/>
            <a:endParaRPr lang="fr-FR" sz="1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EFEE46-BDB9-49C3-8BA3-75F02CC0A18E}"/>
              </a:ext>
            </a:extLst>
          </p:cNvPr>
          <p:cNvSpPr/>
          <p:nvPr/>
        </p:nvSpPr>
        <p:spPr>
          <a:xfrm>
            <a:off x="3238958" y="2367091"/>
            <a:ext cx="2181340" cy="15961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RECONNAISSANCE</a:t>
            </a:r>
          </a:p>
          <a:p>
            <a:pPr algn="ctr"/>
            <a:endParaRPr lang="fr-FR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fr-FR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L’agent doit prendre conscience de sa situation et de l’impact qu’elle aura sur les prochaines étapes de son parcours</a:t>
            </a:r>
            <a:endParaRPr lang="fr-FR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F268F-40BC-47CD-89F5-9CA67C398FA1}"/>
              </a:ext>
            </a:extLst>
          </p:cNvPr>
          <p:cNvSpPr/>
          <p:nvPr/>
        </p:nvSpPr>
        <p:spPr>
          <a:xfrm>
            <a:off x="5772838" y="2341684"/>
            <a:ext cx="2181340" cy="15961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PROJET</a:t>
            </a:r>
          </a:p>
          <a:p>
            <a:pPr algn="ctr"/>
            <a:endParaRPr lang="fr-FR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fr-FR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L’agent a pris conscience de sa situation, a géré les aspects administratifs et est prêt à débuter une réflexion sur « l’après »</a:t>
            </a:r>
            <a:endParaRPr lang="fr-FR" sz="1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544D22-7A7D-4490-8C26-54D506EBBD7B}"/>
              </a:ext>
            </a:extLst>
          </p:cNvPr>
          <p:cNvSpPr/>
          <p:nvPr/>
        </p:nvSpPr>
        <p:spPr>
          <a:xfrm>
            <a:off x="8725359" y="2214694"/>
            <a:ext cx="2552866" cy="11344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PROJET DE VIE</a:t>
            </a:r>
          </a:p>
          <a:p>
            <a:pPr algn="ctr"/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 ne peut envisager de continuer à travailler</a:t>
            </a:r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6FF915-4453-4123-B2C7-F822DB4FE39B}"/>
              </a:ext>
            </a:extLst>
          </p:cNvPr>
          <p:cNvSpPr/>
          <p:nvPr/>
        </p:nvSpPr>
        <p:spPr>
          <a:xfrm>
            <a:off x="8725359" y="3557967"/>
            <a:ext cx="2552866" cy="11344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PROJET PROFESSIONNEL</a:t>
            </a:r>
          </a:p>
          <a:p>
            <a:pPr algn="ctr"/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 doit revoir son projet professionnel mais peut encore travailler</a:t>
            </a:r>
            <a:endParaRPr lang="fr-FR" dirty="0"/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BEB10BDA-B780-42BD-A932-93BDC5281898}"/>
              </a:ext>
            </a:extLst>
          </p:cNvPr>
          <p:cNvCxnSpPr>
            <a:stCxn id="10" idx="3"/>
            <a:endCxn id="11" idx="1"/>
          </p:cNvCxnSpPr>
          <p:nvPr/>
        </p:nvCxnSpPr>
        <p:spPr>
          <a:xfrm flipV="1">
            <a:off x="7954178" y="2781911"/>
            <a:ext cx="771181" cy="357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6249471B-3C47-4728-9ADC-6407908C55B8}"/>
              </a:ext>
            </a:extLst>
          </p:cNvPr>
          <p:cNvCxnSpPr>
            <a:cxnSpLocks/>
            <a:stCxn id="10" idx="3"/>
            <a:endCxn id="12" idx="1"/>
          </p:cNvCxnSpPr>
          <p:nvPr/>
        </p:nvCxnSpPr>
        <p:spPr>
          <a:xfrm>
            <a:off x="7954178" y="3139772"/>
            <a:ext cx="771181" cy="985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èche : droite 20">
            <a:extLst>
              <a:ext uri="{FF2B5EF4-FFF2-40B4-BE49-F238E27FC236}">
                <a16:creationId xmlns:a16="http://schemas.microsoft.com/office/drawing/2014/main" id="{2B822D1D-1035-4FC6-A7F1-BF7A513A4849}"/>
              </a:ext>
            </a:extLst>
          </p:cNvPr>
          <p:cNvSpPr/>
          <p:nvPr/>
        </p:nvSpPr>
        <p:spPr>
          <a:xfrm rot="20270061">
            <a:off x="5629080" y="4449217"/>
            <a:ext cx="3162919" cy="1726312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Notre sujet du jour débute ici</a:t>
            </a:r>
          </a:p>
        </p:txBody>
      </p:sp>
    </p:spTree>
    <p:extLst>
      <p:ext uri="{BB962C8B-B14F-4D97-AF65-F5344CB8AC3E}">
        <p14:creationId xmlns:p14="http://schemas.microsoft.com/office/powerpoint/2010/main" val="949254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29BC27-9170-494B-A7B5-4D153845C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solidFill>
                  <a:schemeClr val="accent3"/>
                </a:solidFill>
              </a:rPr>
              <a:t>repérer les étapes du parcours pour apporter la bonne information au bon moment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58E072-D910-4E61-8885-BA6498417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B9F4024-C64F-4E81-B28F-19E4019DA319}"/>
              </a:ext>
            </a:extLst>
          </p:cNvPr>
          <p:cNvSpPr/>
          <p:nvPr/>
        </p:nvSpPr>
        <p:spPr>
          <a:xfrm>
            <a:off x="3499070" y="2214694"/>
            <a:ext cx="3628844" cy="159617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INSERTION</a:t>
            </a:r>
          </a:p>
          <a:p>
            <a:pPr algn="ctr"/>
            <a:endParaRPr lang="fr-FR" sz="1400" b="1" dirty="0"/>
          </a:p>
          <a:p>
            <a:pPr algn="ctr"/>
            <a:r>
              <a:rPr lang="fr-FR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L’agent a conscience de l’impact de sa santé sur la suite de parcours, a élaboré un projet, géré les aspects administratifs (RQTH, …) et sa santé lui permet de reprendre une activité</a:t>
            </a:r>
          </a:p>
          <a:p>
            <a:pPr algn="ctr"/>
            <a:endParaRPr lang="fr-FR" sz="1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EFEE46-BDB9-49C3-8BA3-75F02CC0A18E}"/>
              </a:ext>
            </a:extLst>
          </p:cNvPr>
          <p:cNvSpPr/>
          <p:nvPr/>
        </p:nvSpPr>
        <p:spPr>
          <a:xfrm>
            <a:off x="866036" y="4383177"/>
            <a:ext cx="2365113" cy="15961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Retour ancien poste</a:t>
            </a:r>
          </a:p>
          <a:p>
            <a:pPr algn="ctr"/>
            <a:endParaRPr lang="fr-FR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 peut rester sur son poste avec</a:t>
            </a:r>
            <a:r>
              <a:rPr lang="fr-F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adaptations</a:t>
            </a:r>
          </a:p>
          <a:p>
            <a:pPr algn="ctr"/>
            <a:endParaRPr lang="fr-FR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endParaRPr lang="fr-FR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F268F-40BC-47CD-89F5-9CA67C398FA1}"/>
              </a:ext>
            </a:extLst>
          </p:cNvPr>
          <p:cNvSpPr/>
          <p:nvPr/>
        </p:nvSpPr>
        <p:spPr>
          <a:xfrm>
            <a:off x="3771129" y="4383177"/>
            <a:ext cx="2416025" cy="1596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Reclassement interne</a:t>
            </a:r>
          </a:p>
          <a:p>
            <a:pPr algn="ctr"/>
            <a:endParaRPr lang="fr-FR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 y a des </a:t>
            </a:r>
            <a:r>
              <a:rPr lang="fr-F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pistes possibles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en interne</a:t>
            </a:r>
          </a:p>
          <a:p>
            <a:pPr algn="ctr"/>
            <a:endParaRPr lang="fr-FR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endParaRPr lang="fr-FR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544D22-7A7D-4490-8C26-54D506EBBD7B}"/>
              </a:ext>
            </a:extLst>
          </p:cNvPr>
          <p:cNvSpPr/>
          <p:nvPr/>
        </p:nvSpPr>
        <p:spPr>
          <a:xfrm>
            <a:off x="6640881" y="4383176"/>
            <a:ext cx="2707726" cy="15961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Insertion externe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endParaRPr lang="fr-FR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 projet élaboré par l’agent </a:t>
            </a:r>
            <a:r>
              <a:rPr lang="fr-FR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 pourra être accessible en interne</a:t>
            </a:r>
            <a:endParaRPr lang="fr-FR" sz="1800" dirty="0">
              <a:effectLst/>
              <a:latin typeface="Corbel" panose="020B0503020204020204" pitchFamily="34" charset="0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1818DF-7E7A-4E79-AFA3-85769EBFF631}"/>
              </a:ext>
            </a:extLst>
          </p:cNvPr>
          <p:cNvSpPr/>
          <p:nvPr/>
        </p:nvSpPr>
        <p:spPr>
          <a:xfrm>
            <a:off x="9737075" y="3835658"/>
            <a:ext cx="1861851" cy="936433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FONCTION PUBLIQUE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1454EA-D62E-45B1-9CAC-BC0E22996CE8}"/>
              </a:ext>
            </a:extLst>
          </p:cNvPr>
          <p:cNvSpPr/>
          <p:nvPr/>
        </p:nvSpPr>
        <p:spPr>
          <a:xfrm>
            <a:off x="9737075" y="5042919"/>
            <a:ext cx="1861851" cy="936433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DROIT PRIVE</a:t>
            </a:r>
          </a:p>
        </p:txBody>
      </p:sp>
    </p:spTree>
    <p:extLst>
      <p:ext uri="{BB962C8B-B14F-4D97-AF65-F5344CB8AC3E}">
        <p14:creationId xmlns:p14="http://schemas.microsoft.com/office/powerpoint/2010/main" val="246912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70B4C9-636A-4B20-853E-314271A4C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33724"/>
            <a:ext cx="10364451" cy="1596177"/>
          </a:xfrm>
        </p:spPr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Les outils sur lesquels s’appuyer pour construire un projet (France travail)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0753B0F-1400-4316-8C47-D1BB4D55C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pic>
        <p:nvPicPr>
          <p:cNvPr id="1025" name="Image 1" descr="Une image contenant texte, capture d’écran, Police&#10;&#10;Description générée automatiquement">
            <a:extLst>
              <a:ext uri="{FF2B5EF4-FFF2-40B4-BE49-F238E27FC236}">
                <a16:creationId xmlns:a16="http://schemas.microsoft.com/office/drawing/2014/main" id="{CDB484B3-EA7B-D5FD-4C43-E4C51725E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8" t="34644" r="70271" b="37994"/>
          <a:stretch>
            <a:fillRect/>
          </a:stretch>
        </p:blipFill>
        <p:spPr bwMode="auto">
          <a:xfrm>
            <a:off x="392392" y="2144822"/>
            <a:ext cx="258127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E5FF52A8-79F8-D5CE-1230-D9B7FFCB6896}"/>
              </a:ext>
            </a:extLst>
          </p:cNvPr>
          <p:cNvSpPr txBox="1"/>
          <p:nvPr/>
        </p:nvSpPr>
        <p:spPr>
          <a:xfrm>
            <a:off x="3030909" y="2108004"/>
            <a:ext cx="6571485" cy="1104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fr-FR" sz="1800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L’</a:t>
            </a:r>
            <a:r>
              <a:rPr lang="fr-FR" sz="1800" b="1" u="sng" kern="100" dirty="0">
                <a:solidFill>
                  <a:schemeClr val="accent1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Emploi Store</a:t>
            </a:r>
            <a:r>
              <a:rPr lang="fr-FR" sz="1800" b="1" kern="100" dirty="0">
                <a:solidFill>
                  <a:srgbClr val="C00000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 France Travail est une plateforme qui :</a:t>
            </a:r>
            <a:endParaRPr lang="fr-FR" sz="1800" kern="1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15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fr-FR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propose des outils et services en libre accès</a:t>
            </a:r>
            <a:endParaRPr lang="fr-FR" kern="1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fr-FR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permet de faire les premiers pas vers l’emploi</a:t>
            </a:r>
            <a:endParaRPr lang="fr-FR" kern="1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AD3B418C-735E-D504-EC99-65F320A913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5539" y="3290256"/>
            <a:ext cx="3897743" cy="351317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E31529AA-8E34-EAED-B8BA-E4713206D58D}"/>
              </a:ext>
            </a:extLst>
          </p:cNvPr>
          <p:cNvSpPr txBox="1"/>
          <p:nvPr/>
        </p:nvSpPr>
        <p:spPr>
          <a:xfrm>
            <a:off x="1168718" y="4113583"/>
            <a:ext cx="641471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6 thématiques identifiées sont déclinées en 3 étapes</a:t>
            </a:r>
          </a:p>
          <a:p>
            <a:endParaRPr lang="fr-FR" sz="1400" kern="100" dirty="0">
              <a:solidFill>
                <a:schemeClr val="accent4">
                  <a:lumMod val="50000"/>
                </a:schemeClr>
              </a:solidFill>
              <a:latin typeface="Marianne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Pour chacune, des services en lignes sont proposés</a:t>
            </a:r>
            <a:endParaRPr lang="fr-FR" sz="1800" kern="1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1938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CF36B1-1D82-2872-F090-D77E13B0C3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92FBB6-0414-2122-56CF-A865CA1D9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433725"/>
            <a:ext cx="11190514" cy="945132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chemeClr val="accent3"/>
                </a:solidFill>
              </a:rPr>
              <a:t>Les outils sur lesquels s’appuyer pour</a:t>
            </a:r>
            <a:br>
              <a:rPr lang="fr-FR" dirty="0">
                <a:solidFill>
                  <a:schemeClr val="accent3"/>
                </a:solidFill>
              </a:rPr>
            </a:br>
            <a:r>
              <a:rPr lang="fr-FR" dirty="0">
                <a:solidFill>
                  <a:schemeClr val="accent3"/>
                </a:solidFill>
              </a:rPr>
              <a:t>construire un projet (France travail)</a:t>
            </a:r>
            <a:endParaRPr lang="fr-FR" sz="2400" dirty="0">
              <a:solidFill>
                <a:schemeClr val="accent3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01B9A4A-D625-0A04-D224-2667832E5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7392971-E6DF-886D-653C-BD08BA2F0200}"/>
              </a:ext>
            </a:extLst>
          </p:cNvPr>
          <p:cNvSpPr txBox="1"/>
          <p:nvPr/>
        </p:nvSpPr>
        <p:spPr>
          <a:xfrm>
            <a:off x="538385" y="1746706"/>
            <a:ext cx="10739841" cy="4517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L’emploi Store présente </a:t>
            </a: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également </a:t>
            </a: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les 6 étapes d’accompagnement </a:t>
            </a:r>
            <a:r>
              <a:rPr lang="fr-FR" b="1" u="sng" kern="100" dirty="0">
                <a:solidFill>
                  <a:schemeClr val="accent1"/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pour choisir un métier</a:t>
            </a:r>
            <a:r>
              <a:rPr lang="fr-FR" kern="100" dirty="0">
                <a:solidFill>
                  <a:srgbClr val="1F497D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dont 4 accessibles sans être inscrit comme demandeur d’emploi :</a:t>
            </a:r>
            <a:endParaRPr lang="fr-FR" kern="1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fr-FR" b="1" u="sng" kern="100" dirty="0">
                <a:solidFill>
                  <a:schemeClr val="accent1"/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Faire le point sur soi</a:t>
            </a:r>
            <a:endParaRPr lang="fr-FR" b="1" kern="1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fr-FR" kern="100" dirty="0">
                <a:solidFill>
                  <a:schemeClr val="bg2">
                    <a:lumMod val="75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Découvrir des métiers </a:t>
            </a:r>
            <a:r>
              <a:rPr lang="fr-FR" i="1" kern="100" dirty="0">
                <a:solidFill>
                  <a:schemeClr val="bg2">
                    <a:lumMod val="75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(atelier destiné aux demandeurs d’emploi)</a:t>
            </a:r>
            <a:endParaRPr lang="fr-FR" kern="1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fr-FR" b="1" u="sng" kern="100" dirty="0">
                <a:solidFill>
                  <a:schemeClr val="accent1"/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Choisir un métier qui recrute</a:t>
            </a:r>
            <a:r>
              <a:rPr lang="fr-FR" b="1" i="0" dirty="0">
                <a:solidFill>
                  <a:schemeClr val="accent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fr-FR" sz="1500" b="0" i="0" dirty="0">
                <a:solidFill>
                  <a:srgbClr val="3B3C3D"/>
                </a:solidFill>
                <a:effectLst/>
                <a:latin typeface="Marianne" panose="02000000000000000000" pitchFamily="2" charset="0"/>
              </a:rPr>
              <a:t>(pour s’informer sur les métiers, compétences et services utiles pour mettre en place son projet)</a:t>
            </a:r>
            <a:endParaRPr lang="fr-FR" sz="1500" u="sng" kern="100" dirty="0">
              <a:solidFill>
                <a:srgbClr val="0000FF"/>
              </a:solidFill>
              <a:latin typeface="Marianne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fr-FR" b="1" u="sng" kern="100" dirty="0">
                <a:solidFill>
                  <a:schemeClr val="accent1"/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Choisir un métier qui me </a:t>
            </a:r>
            <a:r>
              <a:rPr lang="fr-FR" b="1" kern="100" dirty="0">
                <a:solidFill>
                  <a:schemeClr val="accent1"/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plait</a:t>
            </a:r>
            <a:r>
              <a:rPr lang="fr-FR" b="1" kern="100" dirty="0">
                <a:solidFill>
                  <a:schemeClr val="accent1"/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FR" sz="1500" kern="100" dirty="0">
                <a:solidFill>
                  <a:schemeClr val="accent4">
                    <a:lumMod val="50000"/>
                  </a:schemeClr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(pour trouver une immersion chez un employeur, découvrir et tester un métier. Un filtre permet de repérer les employeurs </a:t>
            </a:r>
            <a:r>
              <a:rPr lang="fr-FR" sz="1500" i="1" kern="100" dirty="0" err="1">
                <a:solidFill>
                  <a:schemeClr val="accent4">
                    <a:lumMod val="50000"/>
                  </a:schemeClr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handi</a:t>
            </a:r>
            <a:r>
              <a:rPr lang="fr-FR" sz="1500" i="1" kern="100" dirty="0">
                <a:solidFill>
                  <a:schemeClr val="accent4">
                    <a:lumMod val="50000"/>
                  </a:schemeClr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accueillants</a:t>
            </a:r>
            <a:r>
              <a:rPr lang="fr-FR" sz="1500" kern="100" dirty="0">
                <a:solidFill>
                  <a:schemeClr val="accent4">
                    <a:lumMod val="50000"/>
                  </a:schemeClr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800" kern="100" dirty="0"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Marianne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fr-FR" kern="100" dirty="0">
                <a:solidFill>
                  <a:schemeClr val="bg2">
                    <a:lumMod val="75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Identifier les attendus de ce métier </a:t>
            </a:r>
            <a:r>
              <a:rPr lang="fr-FR" i="1" kern="100" dirty="0">
                <a:solidFill>
                  <a:schemeClr val="bg2">
                    <a:lumMod val="75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(atelier destiné aux demandeurs d’emploi)</a:t>
            </a:r>
            <a:endParaRPr lang="fr-FR" kern="1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fr-FR" b="1" u="sng" kern="100" dirty="0">
                <a:solidFill>
                  <a:schemeClr val="accent1"/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Se former</a:t>
            </a:r>
            <a:r>
              <a:rPr lang="fr-FR" b="1" kern="100" dirty="0">
                <a:solidFill>
                  <a:schemeClr val="accent1"/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500" i="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</a:rPr>
              <a:t>(pour se former à un métier, acquérir de nouvelles compétences, transformer son expérience en diplôme) </a:t>
            </a: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ou </a:t>
            </a:r>
            <a:r>
              <a:rPr lang="fr-FR" b="1" u="sng" kern="100" dirty="0">
                <a:solidFill>
                  <a:schemeClr val="accent1"/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candidater</a:t>
            </a:r>
            <a:r>
              <a:rPr lang="fr-FR" b="0" i="0" dirty="0">
                <a:solidFill>
                  <a:schemeClr val="accent4">
                    <a:lumMod val="50000"/>
                  </a:schemeClr>
                </a:solidFill>
                <a:effectLst/>
                <a:latin typeface="system-ui"/>
              </a:rPr>
              <a:t> </a:t>
            </a:r>
            <a:r>
              <a:rPr lang="fr-FR" sz="1500" b="0" i="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</a:rPr>
              <a:t>(pour découvrir les opportunités d’emploi à proximité, candidater et préparer un  entretien d’embauche)</a:t>
            </a:r>
            <a:endParaRPr lang="fr-FR" sz="1500" u="sng" kern="100" dirty="0">
              <a:solidFill>
                <a:schemeClr val="accent4">
                  <a:lumMod val="50000"/>
                </a:schemeClr>
              </a:solidFill>
              <a:latin typeface="Marianne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600" i="1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Outre les outils accessibles à tous, un </a:t>
            </a:r>
            <a:r>
              <a:rPr lang="fr-FR" sz="1600" i="1" u="sng" kern="100" dirty="0">
                <a:solidFill>
                  <a:srgbClr val="0000FF"/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catalogue</a:t>
            </a:r>
            <a:r>
              <a:rPr lang="fr-FR" sz="1600" i="1" kern="100" dirty="0">
                <a:solidFill>
                  <a:srgbClr val="1F497D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i="1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recense les services </a:t>
            </a:r>
          </a:p>
          <a:p>
            <a:r>
              <a:rPr lang="fr-FR" sz="1600" i="1" kern="100" dirty="0">
                <a:solidFill>
                  <a:schemeClr val="accent4">
                    <a:lumMod val="50000"/>
                  </a:schemeClr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sz="1600" i="1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roposés aux demandeurs d’emploi </a:t>
            </a:r>
            <a:r>
              <a:rPr lang="fr-FR" sz="1600" i="1" u="sng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inscrits à France Travail</a:t>
            </a:r>
            <a:endParaRPr lang="fr-FR" sz="1600" i="1" kern="1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FC650A4-9B20-88CE-40B3-D8DC342DC3E4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6982" t="18337" r="14687" b="58223"/>
          <a:stretch/>
        </p:blipFill>
        <p:spPr>
          <a:xfrm>
            <a:off x="9109003" y="3999655"/>
            <a:ext cx="2734654" cy="213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181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79A9EE-A7ED-95A9-BBF1-4EB5EC7912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720B5C-F132-5742-5832-0F8DCA380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33724"/>
            <a:ext cx="10364451" cy="1596177"/>
          </a:xfrm>
        </p:spPr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Les outils sur lesquels s’appuyer pour construire un projet (France travail)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0E6E0B3-36A5-F19D-4B1C-EADCA7946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46836C3-2489-17DA-1D92-80FBD713C866}"/>
              </a:ext>
            </a:extLst>
          </p:cNvPr>
          <p:cNvSpPr txBox="1"/>
          <p:nvPr/>
        </p:nvSpPr>
        <p:spPr>
          <a:xfrm>
            <a:off x="1233713" y="2298858"/>
            <a:ext cx="9865849" cy="3700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200"/>
              </a:spcAft>
              <a:buClr>
                <a:srgbClr val="00B050"/>
              </a:buClr>
            </a:pPr>
            <a:r>
              <a:rPr lang="fr-FR" sz="1800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Les outils et services en libre accès aident à l’élaboration d’un projet professionnel, et notamment de </a:t>
            </a:r>
            <a:r>
              <a:rPr lang="fr-FR" sz="18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s’informer sur les  métiers</a:t>
            </a:r>
            <a:r>
              <a:rPr lang="fr-FR" sz="1800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1200"/>
              </a:spcAft>
              <a:buClr>
                <a:srgbClr val="00B050"/>
              </a:buClr>
            </a:pPr>
            <a:endParaRPr lang="fr-FR" sz="1800" kern="100" dirty="0">
              <a:solidFill>
                <a:schemeClr val="accent4">
                  <a:lumMod val="50000"/>
                </a:schemeClr>
              </a:solidFill>
              <a:effectLst/>
              <a:latin typeface="Marianne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200"/>
              </a:spcAft>
              <a:buClr>
                <a:srgbClr val="00B050"/>
              </a:buClr>
            </a:pPr>
            <a:r>
              <a:rPr lang="fr-FR" sz="1800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Ainsi, </a:t>
            </a:r>
            <a:r>
              <a:rPr lang="fr-FR" sz="1800" b="1" u="sng" kern="100" dirty="0" err="1">
                <a:solidFill>
                  <a:schemeClr val="accent1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MétierScope</a:t>
            </a:r>
            <a:r>
              <a:rPr lang="fr-FR" sz="1800" b="1" kern="100" dirty="0">
                <a:solidFill>
                  <a:schemeClr val="accent1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1800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met à disposition es utilisateurs le Répertoire Opérationnel des Métiers et Emplois (ROME). </a:t>
            </a:r>
          </a:p>
          <a:p>
            <a:pPr algn="just">
              <a:lnSpc>
                <a:spcPct val="115000"/>
              </a:lnSpc>
              <a:spcAft>
                <a:spcPts val="1200"/>
              </a:spcAft>
              <a:buClr>
                <a:srgbClr val="00B050"/>
              </a:buClr>
            </a:pP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Il est composé de fiches qui informent de façon détaillée sur les métiers, les compétences et les démarches pour élaborer un projet professionnel. </a:t>
            </a:r>
            <a:endParaRPr lang="fr-FR" kern="1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200"/>
              </a:spcAft>
              <a:buClr>
                <a:srgbClr val="00B050"/>
              </a:buClr>
            </a:pPr>
            <a:r>
              <a:rPr lang="fr-FR" sz="1800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Une clé de recherche propose de partir des centres d’intérêt du candidat.</a:t>
            </a:r>
            <a:endParaRPr lang="fr-FR" kern="100" dirty="0">
              <a:solidFill>
                <a:srgbClr val="1F497D"/>
              </a:solidFill>
              <a:latin typeface="Marianne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Clr>
                <a:srgbClr val="00B050"/>
              </a:buClr>
              <a:buFont typeface="Wingdings" panose="05000000000000000000" pitchFamily="2" charset="2"/>
              <a:buChar char=""/>
            </a:pPr>
            <a:endParaRPr lang="fr-FR" sz="1800" kern="100" dirty="0">
              <a:effectLst/>
              <a:latin typeface="Marianne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842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6C62BC-7DA0-F083-C641-9A452C57FE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AB10B4-B1A8-E210-2118-0B84FA6A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33724"/>
            <a:ext cx="10364451" cy="1596177"/>
          </a:xfrm>
        </p:spPr>
        <p:txBody>
          <a:bodyPr/>
          <a:lstStyle/>
          <a:p>
            <a:r>
              <a:rPr lang="fr-FR" dirty="0">
                <a:solidFill>
                  <a:schemeClr val="accent3"/>
                </a:solidFill>
              </a:rPr>
              <a:t>Les outils sur lesquels s’appuyer pour construire un projet (France travail)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B36406A-BC1B-D30F-A14B-8A0FA34C1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74A7DB3-A20D-C115-DBE7-96851B1CB9C7}"/>
              </a:ext>
            </a:extLst>
          </p:cNvPr>
          <p:cNvSpPr txBox="1"/>
          <p:nvPr/>
        </p:nvSpPr>
        <p:spPr>
          <a:xfrm>
            <a:off x="982766" y="1954179"/>
            <a:ext cx="10562601" cy="5142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800"/>
              </a:spcAft>
              <a:buClr>
                <a:srgbClr val="00B050"/>
              </a:buClr>
            </a:pPr>
            <a:r>
              <a:rPr lang="fr-FR" sz="1800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Toujours en libre accès, certains outils permettent de </a:t>
            </a:r>
            <a:r>
              <a:rPr lang="fr-FR" sz="18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prendre connaissance de son environnement et du marché du travail</a:t>
            </a:r>
            <a:r>
              <a:rPr lang="fr-FR" sz="1800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15000"/>
              </a:lnSpc>
              <a:spcAft>
                <a:spcPts val="300"/>
              </a:spcAft>
              <a:buClr>
                <a:srgbClr val="00B050"/>
              </a:buClr>
            </a:pP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FR" b="1" u="sng" kern="100" dirty="0">
                <a:solidFill>
                  <a:schemeClr val="accent1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site France Travail</a:t>
            </a:r>
            <a:r>
              <a:rPr lang="fr-FR" b="1" kern="100" dirty="0">
                <a:solidFill>
                  <a:schemeClr val="accent1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propose une recherche des offres d’emploi à pourvoir. </a:t>
            </a:r>
          </a:p>
          <a:p>
            <a:pPr lvl="0" algn="just">
              <a:lnSpc>
                <a:spcPct val="115000"/>
              </a:lnSpc>
              <a:spcAft>
                <a:spcPts val="300"/>
              </a:spcAft>
              <a:buClr>
                <a:srgbClr val="00B050"/>
              </a:buClr>
            </a:pP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Cette consultation donne un aperçu du marché du travail local.</a:t>
            </a:r>
            <a:endParaRPr lang="fr-FR" kern="100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800"/>
              </a:spcAft>
              <a:buClr>
                <a:srgbClr val="00B050"/>
              </a:buClr>
            </a:pP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Un panorama présente également les métiers et villes qui proposent le plus d’offres.</a:t>
            </a:r>
            <a:endParaRPr lang="fr-FR" sz="1400" b="1" kern="100" dirty="0">
              <a:solidFill>
                <a:schemeClr val="accent1"/>
              </a:solidFill>
              <a:effectLst/>
              <a:latin typeface="Marianne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>
              <a:lnSpc>
                <a:spcPct val="115000"/>
              </a:lnSpc>
              <a:spcAft>
                <a:spcPts val="300"/>
              </a:spcAft>
              <a:buClr>
                <a:srgbClr val="00B050"/>
              </a:buClr>
            </a:pPr>
            <a:r>
              <a:rPr lang="fr-FR" b="1" kern="100" dirty="0">
                <a:solidFill>
                  <a:schemeClr val="accent1"/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BMO</a:t>
            </a:r>
            <a:r>
              <a:rPr lang="fr-FR" kern="100" dirty="0"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kern="100" dirty="0"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ecueille les projets de recrutements des employeurs. </a:t>
            </a: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Les données peuvent être filtrées par zone géographique, métier, secteur d’activité. </a:t>
            </a: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y trouve des « Top 10 » (des métiers les plus recherchés, avec les plus fortes ou faibles difficultés de recrutement).</a:t>
            </a:r>
          </a:p>
          <a:p>
            <a:pPr lvl="1" algn="just">
              <a:lnSpc>
                <a:spcPct val="115000"/>
              </a:lnSpc>
              <a:spcAft>
                <a:spcPts val="300"/>
              </a:spcAft>
              <a:buClr>
                <a:srgbClr val="00B050"/>
              </a:buClr>
            </a:pP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BMO</a:t>
            </a: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latin typeface="Marianne" panose="02000000000000000000" pitchFamily="2" charset="0"/>
                <a:cs typeface="Times New Roman" panose="02020603050405020304" pitchFamily="18" charset="0"/>
              </a:rPr>
              <a:t> permet :</a:t>
            </a:r>
            <a:endParaRPr lang="fr-FR" b="0" i="0" dirty="0">
              <a:solidFill>
                <a:schemeClr val="accent4">
                  <a:lumMod val="50000"/>
                </a:schemeClr>
              </a:solidFill>
              <a:effectLst/>
              <a:latin typeface="Roboto" panose="02000000000000000000" pitchFamily="2" charset="0"/>
            </a:endParaRPr>
          </a:p>
          <a:p>
            <a:pPr marL="800100" lvl="1" indent="-342900" algn="just">
              <a:lnSpc>
                <a:spcPct val="115000"/>
              </a:lnSpc>
              <a:spcAft>
                <a:spcPts val="3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effectLst/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d’améliorer l’orientation professionnelle des candidats vers des formations ou métiers en adéquation avec le marché du travail. </a:t>
            </a:r>
          </a:p>
          <a:p>
            <a:pPr marL="800100" lvl="1" indent="-342900" algn="just">
              <a:lnSpc>
                <a:spcPct val="115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fr-FR" kern="100" dirty="0">
                <a:solidFill>
                  <a:schemeClr val="accent4">
                    <a:lumMod val="50000"/>
                  </a:schemeClr>
                </a:solidFill>
                <a:latin typeface="Marianne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d’informer les candidats sur les métiers porteurs et  l’évolution du marché du travail</a:t>
            </a:r>
          </a:p>
          <a:p>
            <a:pPr lvl="1" algn="just">
              <a:lnSpc>
                <a:spcPct val="115000"/>
              </a:lnSpc>
              <a:buClr>
                <a:srgbClr val="00B050"/>
              </a:buClr>
            </a:pPr>
            <a:endParaRPr lang="fr-FR" sz="1600" kern="100" dirty="0">
              <a:solidFill>
                <a:schemeClr val="accent4">
                  <a:lumMod val="50000"/>
                </a:schemeClr>
              </a:solidFill>
              <a:latin typeface="Marianne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Clr>
                <a:srgbClr val="00B050"/>
              </a:buClr>
            </a:pPr>
            <a:endParaRPr lang="fr-FR" sz="1800" kern="100" dirty="0">
              <a:effectLst/>
              <a:latin typeface="Marianne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676811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528</TotalTime>
  <Words>1749</Words>
  <Application>Microsoft Office PowerPoint</Application>
  <PresentationFormat>Grand écran</PresentationFormat>
  <Paragraphs>166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7" baseType="lpstr">
      <vt:lpstr>Arial</vt:lpstr>
      <vt:lpstr>Calibri</vt:lpstr>
      <vt:lpstr>Corbel</vt:lpstr>
      <vt:lpstr>Courier New</vt:lpstr>
      <vt:lpstr>Marianne</vt:lpstr>
      <vt:lpstr>Roboto</vt:lpstr>
      <vt:lpstr>Symbol</vt:lpstr>
      <vt:lpstr>system-ui</vt:lpstr>
      <vt:lpstr>Tw Cen MT</vt:lpstr>
      <vt:lpstr>Wingdings</vt:lpstr>
      <vt:lpstr>Ronds dans l’eau</vt:lpstr>
      <vt:lpstr>L’accompagnement de l’agent  en situation de handicap Le 30 avril 2025 14h Visioconférence</vt:lpstr>
      <vt:lpstr>Les points abordés aujourd’hui</vt:lpstr>
      <vt:lpstr> Nous sommes ensemble pour 1h30 maximum  N’hésitez pas à solliciter la parole et / ou utiliser la conversation  Le support sera mis en ligne sur l’espace de la FHF Nouvelle aquitaine dédié à la référente handicap mutualisée. </vt:lpstr>
      <vt:lpstr>repérer les étapes du parcours pour apporter la bonne information au bon moment</vt:lpstr>
      <vt:lpstr>repérer les étapes du parcours pour apporter la bonne information au bon moment</vt:lpstr>
      <vt:lpstr>Les outils sur lesquels s’appuyer pour construire un projet (France travail)</vt:lpstr>
      <vt:lpstr>Les outils sur lesquels s’appuyer pour construire un projet (France travail)</vt:lpstr>
      <vt:lpstr>Les outils sur lesquels s’appuyer pour construire un projet (France travail)</vt:lpstr>
      <vt:lpstr>Les outils sur lesquels s’appuyer pour construire un projet (France travail)</vt:lpstr>
      <vt:lpstr>Les outils sur lesquels s’appuyer pour construire un projet (France travail)</vt:lpstr>
      <vt:lpstr>Les outils sur lesquels s’appuyer pour construire un projet (France travail)</vt:lpstr>
      <vt:lpstr>La validation du projet : une étape nécessaire</vt:lpstr>
      <vt:lpstr>Informer pour élargir le champ des possibles Informations générales</vt:lpstr>
      <vt:lpstr>informations spécifiques à la fonction publique hospitalière</vt:lpstr>
      <vt:lpstr>Les informations de la fonction publique</vt:lpstr>
      <vt:lpstr>Nous vous remercions de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L’accompagnement de l’agent en situation de handicap Le 30 avril 2025 14h Visioconference</dc:title>
  <dc:creator>DOUMECHE Magali</dc:creator>
  <cp:lastModifiedBy>DOUMECHE Magali</cp:lastModifiedBy>
  <cp:revision>57</cp:revision>
  <dcterms:created xsi:type="dcterms:W3CDTF">2025-02-20T10:17:24Z</dcterms:created>
  <dcterms:modified xsi:type="dcterms:W3CDTF">2025-03-03T10:49:39Z</dcterms:modified>
</cp:coreProperties>
</file>