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349" r:id="rId3"/>
    <p:sldId id="350" r:id="rId4"/>
    <p:sldId id="336" r:id="rId5"/>
    <p:sldId id="355" r:id="rId6"/>
    <p:sldId id="354" r:id="rId7"/>
    <p:sldId id="351" r:id="rId8"/>
    <p:sldId id="344" r:id="rId9"/>
    <p:sldId id="329" r:id="rId10"/>
    <p:sldId id="352" r:id="rId11"/>
    <p:sldId id="337" r:id="rId12"/>
    <p:sldId id="260" r:id="rId13"/>
    <p:sldId id="290" r:id="rId14"/>
    <p:sldId id="353" r:id="rId15"/>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75" autoAdjust="0"/>
    <p:restoredTop sz="94660"/>
  </p:normalViewPr>
  <p:slideViewPr>
    <p:cSldViewPr snapToGrid="0">
      <p:cViewPr varScale="1">
        <p:scale>
          <a:sx n="63" d="100"/>
          <a:sy n="63" d="100"/>
        </p:scale>
        <p:origin x="116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AAC4AD22-BAD0-4EC7-9584-1B8BF20F5E10}" type="datetimeFigureOut">
              <a:rPr lang="fr-FR" smtClean="0"/>
              <a:t>04/09/2025</a:t>
            </a:fld>
            <a:endParaRPr lang="fr-FR"/>
          </a:p>
        </p:txBody>
      </p:sp>
      <p:sp>
        <p:nvSpPr>
          <p:cNvPr id="4" name="Espace réservé de l'image des diapositives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9"/>
            <a:ext cx="2945659"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7319"/>
            <a:ext cx="2945659" cy="495347"/>
          </a:xfrm>
          <a:prstGeom prst="rect">
            <a:avLst/>
          </a:prstGeom>
        </p:spPr>
        <p:txBody>
          <a:bodyPr vert="horz" lIns="91440" tIns="45720" rIns="91440" bIns="45720" rtlCol="0" anchor="b"/>
          <a:lstStyle>
            <a:lvl1pPr algn="r">
              <a:defRPr sz="1200"/>
            </a:lvl1pPr>
          </a:lstStyle>
          <a:p>
            <a:fld id="{55D6464F-2D8D-4878-BBAC-67B34C55D4F2}" type="slidenum">
              <a:rPr lang="fr-FR" smtClean="0"/>
              <a:t>‹N°›</a:t>
            </a:fld>
            <a:endParaRPr lang="fr-FR"/>
          </a:p>
        </p:txBody>
      </p:sp>
    </p:spTree>
    <p:extLst>
      <p:ext uri="{BB962C8B-B14F-4D97-AF65-F5344CB8AC3E}">
        <p14:creationId xmlns:p14="http://schemas.microsoft.com/office/powerpoint/2010/main" val="1779697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63D7ABC-A64C-46F9-AFDB-B1D962D84255}"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77E5CF3-876F-4F69-9836-4E932C54940D}"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77941A4-476D-45F3-BECE-92B49CAB2D7A}"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B05961C-4063-4B79-8AE1-AF79A750A970}"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8C33103-F939-4E79-91EB-33FD833798BB}"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C5401D7-0BE0-40D0-AD5C-FD5ED3C48F1D}"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E2FE034-EBF0-4F0C-BDBE-C47A1DB5C7AC}"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85813E-7210-4AC9-B39C-E69CC22C938E}"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1175B9D-34A9-44AD-BC5A-EF8BD9D072CE}"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263A3A0-89CF-468A-8BF1-08A3B3215023}" type="datetime1">
              <a:rPr lang="en-US" smtClean="0"/>
              <a:t>9/4/2025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56B6FBE-F3AF-4015-BF7A-EDC01B6BBC15}" type="datetime1">
              <a:rPr lang="en-US" smtClean="0"/>
              <a:t>9/4/2025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B04EA95-841B-4C76-BD59-6389BF8D9FD0}" type="datetime1">
              <a:rPr lang="en-US" smtClean="0"/>
              <a:t>9/4/2025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7D0CB6D-A1CD-4AC6-A111-A66105918915}" type="datetime1">
              <a:rPr lang="en-US" smtClean="0"/>
              <a:t>9/4/2025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DB2461-4258-4003-B446-1C8CD4BAE42F}" type="datetime1">
              <a:rPr lang="en-US" smtClean="0"/>
              <a:t>9/4/2025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578B47F-A5A0-44A4-B42E-7B67BB1810D6}" type="datetime1">
              <a:rPr lang="en-US" smtClean="0"/>
              <a:t>9/4/2025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
        <p:nvSpPr>
          <p:cNvPr id="5" name="Date Placeholder 4"/>
          <p:cNvSpPr>
            <a:spLocks noGrp="1"/>
          </p:cNvSpPr>
          <p:nvPr>
            <p:ph type="dt" sz="half" idx="10"/>
          </p:nvPr>
        </p:nvSpPr>
        <p:spPr/>
        <p:txBody>
          <a:bodyPr/>
          <a:lstStyle/>
          <a:p>
            <a:fld id="{D826B759-E67B-4F33-977A-F4AF4CDCD445}" type="datetime1">
              <a:rPr lang="en-US" smtClean="0"/>
              <a:t>9/4/2025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49AFAE-E848-412C-B90F-3D25C8D1CE0F}" type="datetime1">
              <a:rPr lang="en-US" smtClean="0"/>
              <a:t>9/4/2025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13" Type="http://schemas.openxmlformats.org/officeDocument/2006/relationships/image" Target="../media/image11.emf"/><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mailto:referent-handicap-mutualise.nouvelle-aquitaine@ch-libourne.fr"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emf"/></Relationships>
</file>

<file path=ppt/slides/_rels/slide10.xml.rels><?xml version="1.0" encoding="UTF-8" standalone="yes"?>
<Relationships xmlns="http://schemas.openxmlformats.org/package/2006/relationships"><Relationship Id="rId2" Type="http://schemas.openxmlformats.org/officeDocument/2006/relationships/hyperlink" Target="https://www.fiphfp.fr/sites/default/files/2024-12/Catalogue%20des%20interventions%202025-01_1612_0.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lemarche.inclusion.beta.gouv.fr/prestataires/" TargetMode="External"/><Relationship Id="rId2" Type="http://schemas.openxmlformats.org/officeDocument/2006/relationships/hyperlink" Target="https://youtu.be/-ikkHv4T-kI?feature=shared" TargetMode="External"/><Relationship Id="rId1" Type="http://schemas.openxmlformats.org/officeDocument/2006/relationships/slideLayout" Target="../slideLayouts/slideLayout2.xml"/><Relationship Id="rId6" Type="http://schemas.openxmlformats.org/officeDocument/2006/relationships/hyperlink" Target="https://www.hosmoz.fr/" TargetMode="External"/><Relationship Id="rId5" Type="http://schemas.openxmlformats.org/officeDocument/2006/relationships/hyperlink" Target="https://www.hosmoz.fr/Annuaire/" TargetMode="External"/><Relationship Id="rId4" Type="http://schemas.openxmlformats.org/officeDocument/2006/relationships/hyperlink" Target="https://travail-emploi.gouv.fr/les-etablissements-ou-services-daide-par-le-travail-esa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cid:image007.png@01DC0B8F.688640D0"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esat-insertion@apeilib.fr" TargetMode="External"/><Relationship Id="rId2" Type="http://schemas.openxmlformats.org/officeDocument/2006/relationships/hyperlink" Target="https://www.apeilib.fr/" TargetMode="External"/><Relationship Id="rId1" Type="http://schemas.openxmlformats.org/officeDocument/2006/relationships/slideLayout" Target="../slideLayouts/slideLayout2.xml"/><Relationship Id="rId5" Type="http://schemas.openxmlformats.org/officeDocument/2006/relationships/hyperlink" Target="https://www.capemploi-33.com/" TargetMode="External"/><Relationship Id="rId4" Type="http://schemas.openxmlformats.org/officeDocument/2006/relationships/hyperlink" Target="mailto:esat.directeur@apeilib.fr"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fiphfp.fr/sites/default/files/2024-11/Aide%20a%CC%80%20la%20de%CC%81claration%20DOETH%202025%20.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iphfp.fr/sites/default/files/2024-12/Catalogue%20des%20interventions%202025-01_1612_0.pdf" TargetMode="External"/><Relationship Id="rId2" Type="http://schemas.openxmlformats.org/officeDocument/2006/relationships/hyperlink" Target="https://www.fiphfp.fr/employeurs/nos-aides-financieres/catalogue-des-interventions/aide-a-l-adaptation-du-poste-de-travail-d-une-personne-en-situation-de-handica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DD5B05-FF68-4F8C-9E40-B40F6FF2736E}"/>
              </a:ext>
            </a:extLst>
          </p:cNvPr>
          <p:cNvSpPr>
            <a:spLocks noGrp="1"/>
          </p:cNvSpPr>
          <p:nvPr>
            <p:ph type="ctrTitle"/>
          </p:nvPr>
        </p:nvSpPr>
        <p:spPr>
          <a:xfrm>
            <a:off x="1508490" y="1943630"/>
            <a:ext cx="8106290" cy="1800782"/>
          </a:xfrm>
        </p:spPr>
        <p:txBody>
          <a:bodyPr/>
          <a:lstStyle/>
          <a:p>
            <a:pPr algn="ctr"/>
            <a:r>
              <a:rPr lang="fr-FR" sz="2400" b="1"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t>Les incontournables pour bien comprendre </a:t>
            </a:r>
            <a:br>
              <a:rPr lang="fr-FR" sz="2400"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br>
            <a:r>
              <a:rPr lang="fr-FR" sz="2400"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t>Quelles collaborations avec le secteur protégé </a:t>
            </a:r>
            <a:br>
              <a:rPr lang="fr-FR" sz="2400"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br>
            <a:r>
              <a:rPr lang="fr-FR" sz="1600"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t>Etablissement et Service d’Accompagnement par le Travail ?</a:t>
            </a:r>
            <a:r>
              <a:rPr lang="fr-FR" sz="1600" b="1"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t> </a:t>
            </a:r>
            <a:br>
              <a:rPr lang="fr-FR" sz="1600"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br>
            <a:r>
              <a:rPr lang="fr-FR" sz="1800" b="1"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t>Le jeudi 09 octobre</a:t>
            </a:r>
            <a:r>
              <a:rPr lang="fr-FR" sz="1800" b="1" dirty="0">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 à 11 h 00</a:t>
            </a:r>
            <a:br>
              <a:rPr lang="fr-FR" sz="1800" dirty="0">
                <a:solidFill>
                  <a:schemeClr val="accent4">
                    <a:lumMod val="60000"/>
                    <a:lumOff val="40000"/>
                  </a:schemeClr>
                </a:solidFill>
                <a:effectLst/>
                <a:latin typeface="Arial" panose="020B0604020202020204" pitchFamily="34" charset="0"/>
                <a:ea typeface="Calibri" panose="020F0502020204030204" pitchFamily="34" charset="0"/>
                <a:cs typeface="Arial" panose="020B0604020202020204" pitchFamily="34" charset="0"/>
              </a:rPr>
            </a:br>
            <a:endParaRPr lang="fr-FR" sz="1200" i="1" dirty="0">
              <a:solidFill>
                <a:schemeClr val="accent2"/>
              </a:solidFill>
              <a:latin typeface="Arial" panose="020B0604020202020204" pitchFamily="34" charset="0"/>
              <a:cs typeface="Arial" panose="020B0604020202020204" pitchFamily="34" charset="0"/>
            </a:endParaRPr>
          </a:p>
        </p:txBody>
      </p:sp>
      <p:sp>
        <p:nvSpPr>
          <p:cNvPr id="3" name="Sous-titre 2">
            <a:extLst>
              <a:ext uri="{FF2B5EF4-FFF2-40B4-BE49-F238E27FC236}">
                <a16:creationId xmlns:a16="http://schemas.microsoft.com/office/drawing/2014/main" id="{39954D0D-F428-4275-B408-AE1FCBAED91E}"/>
              </a:ext>
            </a:extLst>
          </p:cNvPr>
          <p:cNvSpPr>
            <a:spLocks noGrp="1"/>
          </p:cNvSpPr>
          <p:nvPr>
            <p:ph type="subTitle" idx="1"/>
          </p:nvPr>
        </p:nvSpPr>
        <p:spPr>
          <a:xfrm>
            <a:off x="3603582" y="4154953"/>
            <a:ext cx="3573904" cy="1646302"/>
          </a:xfrm>
        </p:spPr>
        <p:txBody>
          <a:bodyPr>
            <a:noAutofit/>
          </a:bodyPr>
          <a:lstStyle/>
          <a:p>
            <a:pPr algn="ctr"/>
            <a:endParaRPr lang="fr-FR" sz="100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endParaRPr>
          </a:p>
          <a:p>
            <a:pPr marR="0" algn="ctr" rtl="0"/>
            <a:r>
              <a:rPr lang="fr-FR" sz="1200" b="1" i="0" u="none"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rPr>
              <a:t>Magali DOUMECHE</a:t>
            </a:r>
          </a:p>
          <a:p>
            <a:pPr marR="0" algn="ctr" rtl="0"/>
            <a:r>
              <a:rPr lang="fr-FR" sz="1000" b="0" i="1" u="none"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rPr>
              <a:t>Ressource Handicap Mutualisée Nouvelle Aquitaine</a:t>
            </a:r>
          </a:p>
          <a:p>
            <a:pPr marR="0" algn="ctr" rtl="0"/>
            <a:r>
              <a:rPr lang="fr-FR" sz="1000" b="1" i="0" u="none"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rPr>
              <a:t>mobile 06 75 17 52 71 </a:t>
            </a:r>
          </a:p>
          <a:p>
            <a:pPr marR="0" algn="ctr" rtl="0"/>
            <a:r>
              <a:rPr lang="fr-FR" sz="900" b="0" i="1" u="sng"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referent-handicap-mutualise.nouvelle-aquitaine@ch-libourne.fr</a:t>
            </a:r>
            <a:endParaRPr lang="fr-FR" sz="900" b="0" i="1" u="none"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endParaRPr>
          </a:p>
          <a:p>
            <a:pPr marR="0" algn="ctr" rtl="0"/>
            <a:endParaRPr lang="fr-FR" sz="1000" b="0" i="0" u="none"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endParaRPr>
          </a:p>
          <a:p>
            <a:pPr marR="0" algn="ctr" rtl="0"/>
            <a:endParaRPr lang="fr-FR" sz="1000" b="0" i="0" u="none" strike="noStrike" baseline="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endParaRPr>
          </a:p>
          <a:p>
            <a:pPr algn="ctr"/>
            <a:endParaRPr lang="fr-FR" sz="100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endParaRPr>
          </a:p>
          <a:p>
            <a:pPr algn="ctr"/>
            <a:endParaRPr lang="fr-FR" sz="1000"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4106" name="Image 79">
            <a:extLst>
              <a:ext uri="{FF2B5EF4-FFF2-40B4-BE49-F238E27FC236}">
                <a16:creationId xmlns:a16="http://schemas.microsoft.com/office/drawing/2014/main" id="{DE6963CA-D8CE-42A8-9DB9-B8C112E6C6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6118" t="7312" r="27238" b="12239"/>
          <a:stretch>
            <a:fillRect/>
          </a:stretch>
        </p:blipFill>
        <p:spPr bwMode="auto">
          <a:xfrm>
            <a:off x="685512" y="1479935"/>
            <a:ext cx="502227" cy="441614"/>
          </a:xfrm>
          <a:prstGeom prst="rect">
            <a:avLst/>
          </a:prstGeom>
          <a:noFill/>
          <a:extLst>
            <a:ext uri="{909E8E84-426E-40DD-AFC4-6F175D3DCCD1}">
              <a14:hiddenFill xmlns:a14="http://schemas.microsoft.com/office/drawing/2010/main">
                <a:solidFill>
                  <a:srgbClr val="FFFFFF"/>
                </a:solidFill>
              </a14:hiddenFill>
            </a:ext>
          </a:extLst>
        </p:spPr>
      </p:pic>
      <p:pic>
        <p:nvPicPr>
          <p:cNvPr id="4105" name="Image 80">
            <a:extLst>
              <a:ext uri="{FF2B5EF4-FFF2-40B4-BE49-F238E27FC236}">
                <a16:creationId xmlns:a16="http://schemas.microsoft.com/office/drawing/2014/main" id="{68B30110-119D-4072-8E0E-539498E8A6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1943630"/>
            <a:ext cx="552450" cy="485775"/>
          </a:xfrm>
          <a:prstGeom prst="rect">
            <a:avLst/>
          </a:prstGeom>
          <a:noFill/>
          <a:extLst>
            <a:ext uri="{909E8E84-426E-40DD-AFC4-6F175D3DCCD1}">
              <a14:hiddenFill xmlns:a14="http://schemas.microsoft.com/office/drawing/2010/main">
                <a:solidFill>
                  <a:srgbClr val="FFFFFF"/>
                </a:solidFill>
              </a14:hiddenFill>
            </a:ext>
          </a:extLst>
        </p:spPr>
      </p:pic>
      <p:pic>
        <p:nvPicPr>
          <p:cNvPr id="4104" name="Image 81">
            <a:extLst>
              <a:ext uri="{FF2B5EF4-FFF2-40B4-BE49-F238E27FC236}">
                <a16:creationId xmlns:a16="http://schemas.microsoft.com/office/drawing/2014/main" id="{7027D424-7001-4754-B07E-D91ABAF080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0400" y="2429405"/>
            <a:ext cx="466725" cy="447675"/>
          </a:xfrm>
          <a:prstGeom prst="rect">
            <a:avLst/>
          </a:prstGeom>
          <a:noFill/>
          <a:extLst>
            <a:ext uri="{909E8E84-426E-40DD-AFC4-6F175D3DCCD1}">
              <a14:hiddenFill xmlns:a14="http://schemas.microsoft.com/office/drawing/2010/main">
                <a:solidFill>
                  <a:srgbClr val="FFFFFF"/>
                </a:solidFill>
              </a14:hiddenFill>
            </a:ext>
          </a:extLst>
        </p:spPr>
      </p:pic>
      <p:pic>
        <p:nvPicPr>
          <p:cNvPr id="4103" name="Image 82">
            <a:extLst>
              <a:ext uri="{FF2B5EF4-FFF2-40B4-BE49-F238E27FC236}">
                <a16:creationId xmlns:a16="http://schemas.microsoft.com/office/drawing/2014/main" id="{E20DFA0E-9FB5-4B9B-8D51-CD5145962E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0400" y="2877080"/>
            <a:ext cx="571500" cy="438150"/>
          </a:xfrm>
          <a:prstGeom prst="rect">
            <a:avLst/>
          </a:prstGeom>
          <a:noFill/>
          <a:extLst>
            <a:ext uri="{909E8E84-426E-40DD-AFC4-6F175D3DCCD1}">
              <a14:hiddenFill xmlns:a14="http://schemas.microsoft.com/office/drawing/2010/main">
                <a:solidFill>
                  <a:srgbClr val="FFFFFF"/>
                </a:solidFill>
              </a14:hiddenFill>
            </a:ext>
          </a:extLst>
        </p:spPr>
      </p:pic>
      <p:pic>
        <p:nvPicPr>
          <p:cNvPr id="4102" name="Image 84">
            <a:extLst>
              <a:ext uri="{FF2B5EF4-FFF2-40B4-BE49-F238E27FC236}">
                <a16:creationId xmlns:a16="http://schemas.microsoft.com/office/drawing/2014/main" id="{AFB4EBA7-33BB-44E5-B963-29B702E2676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0400" y="3315230"/>
            <a:ext cx="5715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4101" name="Image 86">
            <a:extLst>
              <a:ext uri="{FF2B5EF4-FFF2-40B4-BE49-F238E27FC236}">
                <a16:creationId xmlns:a16="http://schemas.microsoft.com/office/drawing/2014/main" id="{B05E3C40-EE12-4E26-941B-311DB0223AA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400" y="3734330"/>
            <a:ext cx="552450" cy="523875"/>
          </a:xfrm>
          <a:prstGeom prst="rect">
            <a:avLst/>
          </a:prstGeom>
          <a:noFill/>
          <a:extLst>
            <a:ext uri="{909E8E84-426E-40DD-AFC4-6F175D3DCCD1}">
              <a14:hiddenFill xmlns:a14="http://schemas.microsoft.com/office/drawing/2010/main">
                <a:solidFill>
                  <a:srgbClr val="FFFFFF"/>
                </a:solidFill>
              </a14:hiddenFill>
            </a:ext>
          </a:extLst>
        </p:spPr>
      </p:pic>
      <p:pic>
        <p:nvPicPr>
          <p:cNvPr id="4100" name="Image 85">
            <a:extLst>
              <a:ext uri="{FF2B5EF4-FFF2-40B4-BE49-F238E27FC236}">
                <a16:creationId xmlns:a16="http://schemas.microsoft.com/office/drawing/2014/main" id="{0B8E7E00-3302-4601-8B37-F98F5D921CE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0399" y="4258205"/>
            <a:ext cx="552449" cy="523875"/>
          </a:xfrm>
          <a:prstGeom prst="rect">
            <a:avLst/>
          </a:prstGeom>
          <a:noFill/>
          <a:extLst>
            <a:ext uri="{909E8E84-426E-40DD-AFC4-6F175D3DCCD1}">
              <a14:hiddenFill xmlns:a14="http://schemas.microsoft.com/office/drawing/2010/main">
                <a:solidFill>
                  <a:srgbClr val="FFFFFF"/>
                </a:solidFill>
              </a14:hiddenFill>
            </a:ext>
          </a:extLst>
        </p:spPr>
      </p:pic>
      <p:pic>
        <p:nvPicPr>
          <p:cNvPr id="4099" name="Image 87">
            <a:extLst>
              <a:ext uri="{FF2B5EF4-FFF2-40B4-BE49-F238E27FC236}">
                <a16:creationId xmlns:a16="http://schemas.microsoft.com/office/drawing/2014/main" id="{676511A4-36EF-4CC3-B0A3-031837A7A03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l="25574" t="12915" r="23283" b="15129"/>
          <a:stretch>
            <a:fillRect/>
          </a:stretch>
        </p:blipFill>
        <p:spPr bwMode="auto">
          <a:xfrm>
            <a:off x="660400" y="4782080"/>
            <a:ext cx="552448" cy="485775"/>
          </a:xfrm>
          <a:prstGeom prst="rect">
            <a:avLst/>
          </a:prstGeom>
          <a:noFill/>
          <a:extLst>
            <a:ext uri="{909E8E84-426E-40DD-AFC4-6F175D3DCCD1}">
              <a14:hiddenFill xmlns:a14="http://schemas.microsoft.com/office/drawing/2010/main">
                <a:solidFill>
                  <a:srgbClr val="FFFFFF"/>
                </a:solidFill>
              </a14:hiddenFill>
            </a:ext>
          </a:extLst>
        </p:spPr>
      </p:pic>
      <p:pic>
        <p:nvPicPr>
          <p:cNvPr id="4098" name="Image 88">
            <a:extLst>
              <a:ext uri="{FF2B5EF4-FFF2-40B4-BE49-F238E27FC236}">
                <a16:creationId xmlns:a16="http://schemas.microsoft.com/office/drawing/2014/main" id="{B187726C-5220-4331-9016-BB05F99A2BF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2331" t="7518" r="25565" b="11653"/>
          <a:stretch>
            <a:fillRect/>
          </a:stretch>
        </p:blipFill>
        <p:spPr bwMode="auto">
          <a:xfrm>
            <a:off x="660399" y="5267855"/>
            <a:ext cx="466725" cy="533400"/>
          </a:xfrm>
          <a:prstGeom prst="rect">
            <a:avLst/>
          </a:prstGeom>
          <a:noFill/>
          <a:extLst>
            <a:ext uri="{909E8E84-426E-40DD-AFC4-6F175D3DCCD1}">
              <a14:hiddenFill xmlns:a14="http://schemas.microsoft.com/office/drawing/2010/main">
                <a:solidFill>
                  <a:srgbClr val="FFFFFF"/>
                </a:solidFill>
              </a14:hiddenFill>
            </a:ext>
          </a:extLst>
        </p:spPr>
      </p:pic>
      <p:pic>
        <p:nvPicPr>
          <p:cNvPr id="4097" name="Image 89">
            <a:extLst>
              <a:ext uri="{FF2B5EF4-FFF2-40B4-BE49-F238E27FC236}">
                <a16:creationId xmlns:a16="http://schemas.microsoft.com/office/drawing/2014/main" id="{EEE8E428-FC3B-42C7-AE83-8EECE376B43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414" t="11566" r="33228" b="16669"/>
          <a:stretch>
            <a:fillRect/>
          </a:stretch>
        </p:blipFill>
        <p:spPr bwMode="auto">
          <a:xfrm>
            <a:off x="660399" y="5847587"/>
            <a:ext cx="466724" cy="5048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1">
            <a:extLst>
              <a:ext uri="{FF2B5EF4-FFF2-40B4-BE49-F238E27FC236}">
                <a16:creationId xmlns:a16="http://schemas.microsoft.com/office/drawing/2014/main" id="{7E0A5E8E-5BC9-4567-AC42-223722820728}"/>
              </a:ext>
            </a:extLst>
          </p:cNvPr>
          <p:cNvSpPr>
            <a:spLocks noChangeArrowheads="1"/>
          </p:cNvSpPr>
          <p:nvPr/>
        </p:nvSpPr>
        <p:spPr bwMode="auto">
          <a:xfrm>
            <a:off x="660400" y="101970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8" name="Image 7">
            <a:extLst>
              <a:ext uri="{FF2B5EF4-FFF2-40B4-BE49-F238E27FC236}">
                <a16:creationId xmlns:a16="http://schemas.microsoft.com/office/drawing/2014/main" id="{E7525F86-4C51-4A5C-81DE-3F88202E8231}"/>
              </a:ext>
            </a:extLst>
          </p:cNvPr>
          <p:cNvPicPr>
            <a:picLocks noChangeAspect="1"/>
          </p:cNvPicPr>
          <p:nvPr/>
        </p:nvPicPr>
        <p:blipFill>
          <a:blip r:embed="rId13"/>
          <a:stretch>
            <a:fillRect/>
          </a:stretch>
        </p:blipFill>
        <p:spPr>
          <a:xfrm>
            <a:off x="8750764" y="291043"/>
            <a:ext cx="619125" cy="666750"/>
          </a:xfrm>
          <a:prstGeom prst="rect">
            <a:avLst/>
          </a:prstGeom>
        </p:spPr>
      </p:pic>
      <p:pic>
        <p:nvPicPr>
          <p:cNvPr id="10" name="Image 9">
            <a:extLst>
              <a:ext uri="{FF2B5EF4-FFF2-40B4-BE49-F238E27FC236}">
                <a16:creationId xmlns:a16="http://schemas.microsoft.com/office/drawing/2014/main" id="{E73B6708-1939-4547-AA3E-4A6A6EAE15D5}"/>
              </a:ext>
            </a:extLst>
          </p:cNvPr>
          <p:cNvPicPr>
            <a:picLocks noChangeAspect="1"/>
          </p:cNvPicPr>
          <p:nvPr/>
        </p:nvPicPr>
        <p:blipFill>
          <a:blip r:embed="rId14"/>
          <a:stretch>
            <a:fillRect/>
          </a:stretch>
        </p:blipFill>
        <p:spPr>
          <a:xfrm>
            <a:off x="2693815" y="291043"/>
            <a:ext cx="1257300" cy="742950"/>
          </a:xfrm>
          <a:prstGeom prst="rect">
            <a:avLst/>
          </a:prstGeom>
        </p:spPr>
      </p:pic>
      <p:sp>
        <p:nvSpPr>
          <p:cNvPr id="7" name="Espace réservé du numéro de diapositive 6">
            <a:extLst>
              <a:ext uri="{FF2B5EF4-FFF2-40B4-BE49-F238E27FC236}">
                <a16:creationId xmlns:a16="http://schemas.microsoft.com/office/drawing/2014/main" id="{D179F8D7-62A0-4F7B-A7E6-292EA580D07E}"/>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19378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FF283D-52B4-4725-BCAD-2A44A6B43BEF}"/>
              </a:ext>
            </a:extLst>
          </p:cNvPr>
          <p:cNvSpPr>
            <a:spLocks noGrp="1"/>
          </p:cNvSpPr>
          <p:nvPr>
            <p:ph type="title"/>
          </p:nvPr>
        </p:nvSpPr>
        <p:spPr>
          <a:xfrm>
            <a:off x="546847" y="407030"/>
            <a:ext cx="9161928" cy="1042707"/>
          </a:xfrm>
        </p:spPr>
        <p:txBody>
          <a:bodyPr>
            <a:normAutofit fontScale="90000"/>
          </a:bodyPr>
          <a:lstStyle/>
          <a:p>
            <a:r>
              <a:rPr lang="fr-FR" sz="3100" dirty="0"/>
              <a:t>Puis-je bénéficier d’aides du FIPHFP au profit d’un travailleur </a:t>
            </a:r>
            <a:r>
              <a:rPr lang="fr-FR" sz="3100" b="1" dirty="0"/>
              <a:t>ESAT</a:t>
            </a:r>
            <a:r>
              <a:rPr lang="fr-FR" sz="3100" dirty="0"/>
              <a:t>?</a:t>
            </a:r>
            <a:br>
              <a:rPr lang="fr-FR" dirty="0"/>
            </a:br>
            <a:endParaRPr lang="fr-FR" sz="1800" dirty="0"/>
          </a:p>
        </p:txBody>
      </p:sp>
      <p:sp>
        <p:nvSpPr>
          <p:cNvPr id="5" name="Espace réservé du numéro de diapositive 4">
            <a:extLst>
              <a:ext uri="{FF2B5EF4-FFF2-40B4-BE49-F238E27FC236}">
                <a16:creationId xmlns:a16="http://schemas.microsoft.com/office/drawing/2014/main" id="{87D43046-6F13-466E-9042-80A78D104DB9}"/>
              </a:ext>
            </a:extLst>
          </p:cNvPr>
          <p:cNvSpPr>
            <a:spLocks noGrp="1"/>
          </p:cNvSpPr>
          <p:nvPr>
            <p:ph type="sldNum" sz="quarter" idx="12"/>
          </p:nvPr>
        </p:nvSpPr>
        <p:spPr/>
        <p:txBody>
          <a:bodyPr/>
          <a:lstStyle/>
          <a:p>
            <a:fld id="{519954A3-9DFD-4C44-94BA-B95130A3BA1C}" type="slidenum">
              <a:rPr lang="en-US" smtClean="0"/>
              <a:t>10</a:t>
            </a:fld>
            <a:endParaRPr lang="en-US" dirty="0"/>
          </a:p>
        </p:txBody>
      </p:sp>
      <p:sp>
        <p:nvSpPr>
          <p:cNvPr id="11" name="Espace réservé du contenu 2">
            <a:extLst>
              <a:ext uri="{FF2B5EF4-FFF2-40B4-BE49-F238E27FC236}">
                <a16:creationId xmlns:a16="http://schemas.microsoft.com/office/drawing/2014/main" id="{E159588B-68C4-4200-8B9A-FAABE06274B8}"/>
              </a:ext>
            </a:extLst>
          </p:cNvPr>
          <p:cNvSpPr txBox="1">
            <a:spLocks/>
          </p:cNvSpPr>
          <p:nvPr/>
        </p:nvSpPr>
        <p:spPr>
          <a:xfrm>
            <a:off x="546847" y="1984742"/>
            <a:ext cx="9161927" cy="210273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l">
              <a:buNone/>
            </a:pPr>
            <a:r>
              <a:rPr lang="fr-FR" b="0" i="0" dirty="0">
                <a:solidFill>
                  <a:srgbClr val="333333"/>
                </a:solidFill>
                <a:effectLst/>
                <a:latin typeface="Arial" panose="020B0604020202020204" pitchFamily="34" charset="0"/>
                <a:cs typeface="Arial" panose="020B0604020202020204" pitchFamily="34" charset="0"/>
              </a:rPr>
              <a:t>Les aides du FIPHFP sont accessibles pour les travailleurs de l’ESAT, notamment:</a:t>
            </a:r>
          </a:p>
          <a:p>
            <a:pPr algn="l"/>
            <a:r>
              <a:rPr lang="fr-FR" dirty="0">
                <a:solidFill>
                  <a:srgbClr val="333333"/>
                </a:solidFill>
                <a:latin typeface="Arial" panose="020B0604020202020204" pitchFamily="34" charset="0"/>
                <a:cs typeface="Arial" panose="020B0604020202020204" pitchFamily="34" charset="0"/>
              </a:rPr>
              <a:t>L’aide 13: Adaptation du poste de travail</a:t>
            </a:r>
          </a:p>
          <a:p>
            <a:pPr algn="l"/>
            <a:r>
              <a:rPr lang="fr-FR" b="0" i="0" dirty="0">
                <a:solidFill>
                  <a:srgbClr val="333333"/>
                </a:solidFill>
                <a:effectLst/>
                <a:latin typeface="Arial" panose="020B0604020202020204" pitchFamily="34" charset="0"/>
                <a:cs typeface="Arial" panose="020B0604020202020204" pitchFamily="34" charset="0"/>
              </a:rPr>
              <a:t>L’aide 14: </a:t>
            </a:r>
            <a:r>
              <a:rPr lang="fr-FR" b="0" i="0" dirty="0" err="1">
                <a:solidFill>
                  <a:srgbClr val="333333"/>
                </a:solidFill>
                <a:effectLst/>
                <a:latin typeface="Arial" panose="020B0604020202020204" pitchFamily="34" charset="0"/>
                <a:cs typeface="Arial" panose="020B0604020202020204" pitchFamily="34" charset="0"/>
              </a:rPr>
              <a:t>Auxilliaire</a:t>
            </a:r>
            <a:r>
              <a:rPr lang="fr-FR" b="0" i="0" dirty="0">
                <a:solidFill>
                  <a:srgbClr val="333333"/>
                </a:solidFill>
                <a:effectLst/>
                <a:latin typeface="Arial" panose="020B0604020202020204" pitchFamily="34" charset="0"/>
                <a:cs typeface="Arial" panose="020B0604020202020204" pitchFamily="34" charset="0"/>
              </a:rPr>
              <a:t> dans le cadre des actes quotidiens dans la vie professionnelle</a:t>
            </a:r>
          </a:p>
          <a:p>
            <a:pPr algn="l"/>
            <a:r>
              <a:rPr lang="fr-FR" dirty="0">
                <a:solidFill>
                  <a:srgbClr val="333333"/>
                </a:solidFill>
                <a:latin typeface="Arial" panose="020B0604020202020204" pitchFamily="34" charset="0"/>
                <a:cs typeface="Arial" panose="020B0604020202020204" pitchFamily="34" charset="0"/>
              </a:rPr>
              <a:t>L’aide 15: </a:t>
            </a:r>
            <a:r>
              <a:rPr lang="fr-FR" dirty="0" err="1">
                <a:solidFill>
                  <a:srgbClr val="333333"/>
                </a:solidFill>
                <a:latin typeface="Arial" panose="020B0604020202020204" pitchFamily="34" charset="0"/>
                <a:cs typeface="Arial" panose="020B0604020202020204" pitchFamily="34" charset="0"/>
              </a:rPr>
              <a:t>Auxilliaire</a:t>
            </a:r>
            <a:r>
              <a:rPr lang="fr-FR" dirty="0">
                <a:solidFill>
                  <a:srgbClr val="333333"/>
                </a:solidFill>
                <a:latin typeface="Arial" panose="020B0604020202020204" pitchFamily="34" charset="0"/>
                <a:cs typeface="Arial" panose="020B0604020202020204" pitchFamily="34" charset="0"/>
              </a:rPr>
              <a:t> dans le cadre des activités professionnelles</a:t>
            </a:r>
          </a:p>
          <a:p>
            <a:pPr algn="l"/>
            <a:r>
              <a:rPr lang="fr-FR" b="0" i="0" dirty="0">
                <a:solidFill>
                  <a:srgbClr val="333333"/>
                </a:solidFill>
                <a:effectLst/>
                <a:latin typeface="Arial" panose="020B0604020202020204" pitchFamily="34" charset="0"/>
                <a:cs typeface="Arial" panose="020B0604020202020204" pitchFamily="34" charset="0"/>
              </a:rPr>
              <a:t>L’aide 16: Aide au tutorat </a:t>
            </a:r>
          </a:p>
          <a:p>
            <a:pPr algn="l"/>
            <a:endParaRPr lang="fr-FR" b="0" i="0" dirty="0">
              <a:solidFill>
                <a:srgbClr val="3A3A3A"/>
              </a:solidFill>
              <a:effectLst/>
              <a:latin typeface="Arial" panose="020B0604020202020204" pitchFamily="34" charset="0"/>
              <a:cs typeface="Arial" panose="020B0604020202020204" pitchFamily="34" charset="0"/>
            </a:endParaRPr>
          </a:p>
        </p:txBody>
      </p:sp>
      <p:sp>
        <p:nvSpPr>
          <p:cNvPr id="7" name="Flèche : droite 6">
            <a:extLst>
              <a:ext uri="{FF2B5EF4-FFF2-40B4-BE49-F238E27FC236}">
                <a16:creationId xmlns:a16="http://schemas.microsoft.com/office/drawing/2014/main" id="{6F4B64C9-0790-40BF-9800-1CDCE91791FE}"/>
              </a:ext>
            </a:extLst>
          </p:cNvPr>
          <p:cNvSpPr/>
          <p:nvPr/>
        </p:nvSpPr>
        <p:spPr>
          <a:xfrm>
            <a:off x="1485901" y="5249747"/>
            <a:ext cx="905435" cy="4926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AB0170F6-562D-4740-8EB1-DDDC7C60A6FA}"/>
              </a:ext>
            </a:extLst>
          </p:cNvPr>
          <p:cNvSpPr txBox="1"/>
          <p:nvPr/>
        </p:nvSpPr>
        <p:spPr>
          <a:xfrm>
            <a:off x="2665966" y="5319793"/>
            <a:ext cx="5124020" cy="369332"/>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Le </a:t>
            </a:r>
            <a:r>
              <a:rPr lang="fr-FR"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catalogue des interventions </a:t>
            </a:r>
            <a:r>
              <a:rPr lang="fr-FR" dirty="0">
                <a:latin typeface="Arial" panose="020B0604020202020204" pitchFamily="34" charset="0"/>
                <a:cs typeface="Arial" panose="020B0604020202020204" pitchFamily="34" charset="0"/>
              </a:rPr>
              <a:t>du FIPHFP 2025</a:t>
            </a:r>
          </a:p>
        </p:txBody>
      </p:sp>
      <p:sp>
        <p:nvSpPr>
          <p:cNvPr id="8" name="ZoneTexte 7">
            <a:extLst>
              <a:ext uri="{FF2B5EF4-FFF2-40B4-BE49-F238E27FC236}">
                <a16:creationId xmlns:a16="http://schemas.microsoft.com/office/drawing/2014/main" id="{1C1B58FC-291B-4871-85D1-5EFE2602F368}"/>
              </a:ext>
            </a:extLst>
          </p:cNvPr>
          <p:cNvSpPr txBox="1"/>
          <p:nvPr/>
        </p:nvSpPr>
        <p:spPr>
          <a:xfrm>
            <a:off x="546848" y="4354070"/>
            <a:ext cx="9766529" cy="369332"/>
          </a:xfrm>
          <a:prstGeom prst="rect">
            <a:avLst/>
          </a:prstGeom>
          <a:noFill/>
        </p:spPr>
        <p:txBody>
          <a:bodyPr wrap="square">
            <a:spAutoFit/>
          </a:bodyPr>
          <a:lstStyle/>
          <a:p>
            <a:pPr algn="ctr"/>
            <a:r>
              <a:rPr lang="fr-FR" b="1" i="1" dirty="0">
                <a:solidFill>
                  <a:srgbClr val="00B0F0"/>
                </a:solidFill>
                <a:latin typeface="Arial" panose="020B0604020202020204" pitchFamily="34" charset="0"/>
                <a:cs typeface="Arial" panose="020B0604020202020204" pitchFamily="34" charset="0"/>
              </a:rPr>
              <a:t>Pensez à chaque fois à bien vérifier la liste des publics éligibles aide par aide</a:t>
            </a:r>
          </a:p>
        </p:txBody>
      </p:sp>
    </p:spTree>
    <p:extLst>
      <p:ext uri="{BB962C8B-B14F-4D97-AF65-F5344CB8AC3E}">
        <p14:creationId xmlns:p14="http://schemas.microsoft.com/office/powerpoint/2010/main" val="3216707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49A84-5213-4624-B8A8-7C5FE7451719}"/>
              </a:ext>
            </a:extLst>
          </p:cNvPr>
          <p:cNvSpPr>
            <a:spLocks noGrp="1"/>
          </p:cNvSpPr>
          <p:nvPr>
            <p:ph type="title"/>
          </p:nvPr>
        </p:nvSpPr>
        <p:spPr>
          <a:xfrm>
            <a:off x="753034" y="609600"/>
            <a:ext cx="8520967" cy="699247"/>
          </a:xfrm>
        </p:spPr>
        <p:txBody>
          <a:bodyPr/>
          <a:lstStyle/>
          <a:p>
            <a:r>
              <a:rPr lang="fr-FR" dirty="0"/>
              <a:t>Autres questions/réponses fréquentes</a:t>
            </a:r>
          </a:p>
        </p:txBody>
      </p:sp>
      <p:sp>
        <p:nvSpPr>
          <p:cNvPr id="5" name="Espace réservé du numéro de diapositive 4">
            <a:extLst>
              <a:ext uri="{FF2B5EF4-FFF2-40B4-BE49-F238E27FC236}">
                <a16:creationId xmlns:a16="http://schemas.microsoft.com/office/drawing/2014/main" id="{7ECEF12C-1D99-4E0B-A86E-C966CEFC1341}"/>
              </a:ext>
            </a:extLst>
          </p:cNvPr>
          <p:cNvSpPr>
            <a:spLocks noGrp="1"/>
          </p:cNvSpPr>
          <p:nvPr>
            <p:ph type="sldNum" sz="quarter" idx="12"/>
          </p:nvPr>
        </p:nvSpPr>
        <p:spPr/>
        <p:txBody>
          <a:bodyPr/>
          <a:lstStyle/>
          <a:p>
            <a:fld id="{519954A3-9DFD-4C44-94BA-B95130A3BA1C}" type="slidenum">
              <a:rPr lang="en-US" smtClean="0"/>
              <a:t>11</a:t>
            </a:fld>
            <a:endParaRPr lang="en-US" dirty="0"/>
          </a:p>
        </p:txBody>
      </p:sp>
      <p:sp>
        <p:nvSpPr>
          <p:cNvPr id="4" name="Espace réservé du contenu 3">
            <a:extLst>
              <a:ext uri="{FF2B5EF4-FFF2-40B4-BE49-F238E27FC236}">
                <a16:creationId xmlns:a16="http://schemas.microsoft.com/office/drawing/2014/main" id="{010CA91D-83FE-4403-B0A6-65AA79041130}"/>
              </a:ext>
            </a:extLst>
          </p:cNvPr>
          <p:cNvSpPr>
            <a:spLocks noGrp="1"/>
          </p:cNvSpPr>
          <p:nvPr>
            <p:ph idx="1"/>
          </p:nvPr>
        </p:nvSpPr>
        <p:spPr>
          <a:xfrm>
            <a:off x="375738" y="1537031"/>
            <a:ext cx="9275558" cy="4869456"/>
          </a:xfrm>
        </p:spPr>
        <p:txBody>
          <a:bodyPr>
            <a:noAutofit/>
          </a:bodyPr>
          <a:lstStyle/>
          <a:p>
            <a:r>
              <a:rPr lang="fr-FR" sz="1400" dirty="0">
                <a:latin typeface="Arial" panose="020B0604020202020204" pitchFamily="34" charset="0"/>
                <a:cs typeface="Arial" panose="020B0604020202020204" pitchFamily="34" charset="0"/>
              </a:rPr>
              <a:t>Est-il obligatoire de signer un abonnement avec une plateforme?</a:t>
            </a:r>
          </a:p>
          <a:p>
            <a:pPr lvl="1"/>
            <a:r>
              <a:rPr lang="fr-FR" sz="1400" dirty="0">
                <a:latin typeface="Arial" panose="020B0604020202020204" pitchFamily="34" charset="0"/>
                <a:cs typeface="Arial" panose="020B0604020202020204" pitchFamily="34" charset="0"/>
              </a:rPr>
              <a:t>Dans ce cas, y-a-t-il un </a:t>
            </a:r>
            <a:r>
              <a:rPr lang="fr-FR" sz="1400" b="1" dirty="0">
                <a:latin typeface="Arial" panose="020B0604020202020204" pitchFamily="34" charset="0"/>
                <a:cs typeface="Arial" panose="020B0604020202020204" pitchFamily="34" charset="0"/>
              </a:rPr>
              <a:t>seuil minimum </a:t>
            </a:r>
            <a:r>
              <a:rPr lang="fr-FR" sz="1400" dirty="0">
                <a:latin typeface="Arial" panose="020B0604020202020204" pitchFamily="34" charset="0"/>
                <a:cs typeface="Arial" panose="020B0604020202020204" pitchFamily="34" charset="0"/>
              </a:rPr>
              <a:t>à honorer?</a:t>
            </a:r>
          </a:p>
          <a:p>
            <a:endParaRPr lang="fr-FR" sz="1400"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Puis-je faire appel à un ESAT sans avoir d’abonnement ou de convention, de manière ponctuelle?</a:t>
            </a:r>
          </a:p>
          <a:p>
            <a:endParaRPr lang="fr-FR" sz="1400"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Que faire si je ne reçois pas l’attestation annuelle pour la déclaration FIPHFP?</a:t>
            </a:r>
          </a:p>
          <a:p>
            <a:pPr lvl="1"/>
            <a:r>
              <a:rPr lang="fr-FR" sz="1400" dirty="0">
                <a:latin typeface="Arial" panose="020B0604020202020204" pitchFamily="34" charset="0"/>
                <a:cs typeface="Arial" panose="020B0604020202020204" pitchFamily="34" charset="0"/>
              </a:rPr>
              <a:t>Les relancer dés janvier car c’est une obligation et c’est compliqué à calculer (La déduction mentionnée à l'article L. 5212-10-1 est calculée par le prestataire, pour les employeurs publics, en appliquant un taux de 30 % au prix hors taxes des fournitures, travaux ou services payé)</a:t>
            </a:r>
          </a:p>
          <a:p>
            <a:endParaRPr lang="fr-FR" sz="1400"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Est-ce que les travailleurs de l’ESAT peuvent être comptés dans les BOE de mon établissement?</a:t>
            </a:r>
          </a:p>
          <a:p>
            <a:pPr lvl="1"/>
            <a:r>
              <a:rPr lang="fr-FR" sz="1200" dirty="0">
                <a:latin typeface="Arial" panose="020B0604020202020204" pitchFamily="34" charset="0"/>
                <a:cs typeface="Arial" panose="020B0604020202020204" pitchFamily="34" charset="0"/>
              </a:rPr>
              <a:t>Non, pour les travailleurs d’ESAT, prestations de service ou de mise à disposition déductibles,</a:t>
            </a:r>
          </a:p>
          <a:p>
            <a:pPr lvl="1"/>
            <a:r>
              <a:rPr lang="fr-FR" sz="1200" dirty="0">
                <a:latin typeface="Arial" panose="020B0604020202020204" pitchFamily="34" charset="0"/>
                <a:cs typeface="Arial" panose="020B0604020202020204" pitchFamily="34" charset="0"/>
              </a:rPr>
              <a:t>Oui, si les ex-travailleurs d’ESAT sont salariés.</a:t>
            </a:r>
          </a:p>
          <a:p>
            <a:endParaRPr lang="fr-FR" sz="1400" dirty="0">
              <a:latin typeface="Arial" panose="020B0604020202020204" pitchFamily="34" charset="0"/>
              <a:cs typeface="Arial" panose="020B0604020202020204" pitchFamily="34" charset="0"/>
            </a:endParaRPr>
          </a:p>
          <a:p>
            <a:pPr marL="0" indent="0">
              <a:buNone/>
            </a:pPr>
            <a:endParaRPr lang="fr-FR" sz="1400" dirty="0">
              <a:latin typeface="Arial" panose="020B0604020202020204" pitchFamily="34" charset="0"/>
              <a:cs typeface="Arial" panose="020B0604020202020204" pitchFamily="34" charset="0"/>
            </a:endParaRPr>
          </a:p>
          <a:p>
            <a:pPr marL="0" indent="0">
              <a:buNone/>
            </a:pPr>
            <a:endParaRPr lang="fr-F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3790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D4CAEF2-5121-4142-AB03-01492CE5770B}"/>
              </a:ext>
            </a:extLst>
          </p:cNvPr>
          <p:cNvSpPr>
            <a:spLocks noGrp="1"/>
          </p:cNvSpPr>
          <p:nvPr>
            <p:ph idx="1"/>
          </p:nvPr>
        </p:nvSpPr>
        <p:spPr>
          <a:xfrm>
            <a:off x="385482" y="451513"/>
            <a:ext cx="8888520" cy="5589850"/>
          </a:xfrm>
        </p:spPr>
        <p:txBody>
          <a:bodyPr>
            <a:normAutofit/>
          </a:bodyPr>
          <a:lstStyle/>
          <a:p>
            <a:pPr marL="0" indent="0" algn="ctr">
              <a:buNone/>
            </a:pPr>
            <a:endParaRPr lang="fr-FR" sz="48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fr-FR" sz="4800" b="1" dirty="0">
              <a:solidFill>
                <a:srgbClr val="538135"/>
              </a:solidFill>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fr-FR" sz="48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rPr>
              <a:t>Merci de votre attention,</a:t>
            </a:r>
          </a:p>
          <a:p>
            <a:pPr marL="0" indent="0" algn="ctr">
              <a:buNone/>
            </a:pPr>
            <a:endParaRPr lang="fr-FR" sz="48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fr-FR" sz="32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rPr>
              <a:t>Je reste à votre disposition!</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5" name="Espace réservé du numéro de diapositive 4">
            <a:extLst>
              <a:ext uri="{FF2B5EF4-FFF2-40B4-BE49-F238E27FC236}">
                <a16:creationId xmlns:a16="http://schemas.microsoft.com/office/drawing/2014/main" id="{8C365936-D891-42F7-B6C3-D321AE1202F6}"/>
              </a:ext>
            </a:extLst>
          </p:cNvPr>
          <p:cNvSpPr>
            <a:spLocks noGrp="1"/>
          </p:cNvSpPr>
          <p:nvPr>
            <p:ph type="sldNum" sz="quarter" idx="12"/>
          </p:nvPr>
        </p:nvSpPr>
        <p:spPr/>
        <p:txBody>
          <a:bodyPr/>
          <a:lstStyle/>
          <a:p>
            <a:fld id="{519954A3-9DFD-4C44-94BA-B95130A3BA1C}" type="slidenum">
              <a:rPr lang="en-US" smtClean="0"/>
              <a:t>12</a:t>
            </a:fld>
            <a:endParaRPr lang="en-US" dirty="0"/>
          </a:p>
        </p:txBody>
      </p:sp>
    </p:spTree>
    <p:extLst>
      <p:ext uri="{BB962C8B-B14F-4D97-AF65-F5344CB8AC3E}">
        <p14:creationId xmlns:p14="http://schemas.microsoft.com/office/powerpoint/2010/main" val="1499373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8984A2EA-9FE3-4C97-80FF-8477B32792B5}"/>
              </a:ext>
            </a:extLst>
          </p:cNvPr>
          <p:cNvSpPr>
            <a:spLocks noGrp="1"/>
          </p:cNvSpPr>
          <p:nvPr>
            <p:ph type="sldNum" sz="quarter" idx="12"/>
          </p:nvPr>
        </p:nvSpPr>
        <p:spPr/>
        <p:txBody>
          <a:bodyPr/>
          <a:lstStyle/>
          <a:p>
            <a:fld id="{519954A3-9DFD-4C44-94BA-B95130A3BA1C}" type="slidenum">
              <a:rPr lang="en-US" smtClean="0"/>
              <a:t>13</a:t>
            </a:fld>
            <a:endParaRPr lang="en-US" dirty="0"/>
          </a:p>
        </p:txBody>
      </p:sp>
      <p:sp>
        <p:nvSpPr>
          <p:cNvPr id="2" name="ZoneTexte 1">
            <a:extLst>
              <a:ext uri="{FF2B5EF4-FFF2-40B4-BE49-F238E27FC236}">
                <a16:creationId xmlns:a16="http://schemas.microsoft.com/office/drawing/2014/main" id="{0F71396F-B232-4CA7-89C2-5F794FEDB80C}"/>
              </a:ext>
            </a:extLst>
          </p:cNvPr>
          <p:cNvSpPr txBox="1"/>
          <p:nvPr/>
        </p:nvSpPr>
        <p:spPr>
          <a:xfrm>
            <a:off x="3982916" y="800099"/>
            <a:ext cx="3222357" cy="523220"/>
          </a:xfrm>
          <a:prstGeom prst="rect">
            <a:avLst/>
          </a:prstGeom>
          <a:noFill/>
        </p:spPr>
        <p:txBody>
          <a:bodyPr wrap="none" rtlCol="0">
            <a:spAutoFit/>
          </a:bodyPr>
          <a:lstStyle/>
          <a:p>
            <a:r>
              <a:rPr lang="fr-FR" sz="2800" b="1" dirty="0">
                <a:solidFill>
                  <a:srgbClr val="00B0F0"/>
                </a:solidFill>
                <a:latin typeface="Arial" panose="020B0604020202020204" pitchFamily="34" charset="0"/>
                <a:cs typeface="Arial" panose="020B0604020202020204" pitchFamily="34" charset="0"/>
              </a:rPr>
              <a:t>Quelques chiffres</a:t>
            </a:r>
          </a:p>
        </p:txBody>
      </p:sp>
      <p:sp>
        <p:nvSpPr>
          <p:cNvPr id="3" name="ZoneTexte 2">
            <a:extLst>
              <a:ext uri="{FF2B5EF4-FFF2-40B4-BE49-F238E27FC236}">
                <a16:creationId xmlns:a16="http://schemas.microsoft.com/office/drawing/2014/main" id="{5102D02F-D227-AB42-87DB-47D52AAAFC6B}"/>
              </a:ext>
            </a:extLst>
          </p:cNvPr>
          <p:cNvSpPr txBox="1"/>
          <p:nvPr/>
        </p:nvSpPr>
        <p:spPr>
          <a:xfrm>
            <a:off x="486561" y="2273417"/>
            <a:ext cx="8707773" cy="2031325"/>
          </a:xfrm>
          <a:prstGeom prst="rect">
            <a:avLst/>
          </a:prstGeom>
          <a:noFill/>
        </p:spPr>
        <p:txBody>
          <a:bodyPr wrap="square" rtlCol="0">
            <a:spAutoFit/>
          </a:bodyPr>
          <a:lstStyle/>
          <a:p>
            <a:r>
              <a:rPr lang="fr-FR" dirty="0"/>
              <a:t>1400 ESAT en France, 120 000 travailleurs, une trentaine de métiers exercés</a:t>
            </a:r>
          </a:p>
          <a:p>
            <a:r>
              <a:rPr lang="fr-FR" dirty="0"/>
              <a:t>En 2024, concernant nos deux ESAT : </a:t>
            </a:r>
          </a:p>
          <a:p>
            <a:r>
              <a:rPr lang="fr-FR" dirty="0"/>
              <a:t>-9713 heures de mise à disposition en entreprise </a:t>
            </a:r>
          </a:p>
          <a:p>
            <a:r>
              <a:rPr lang="fr-FR" dirty="0"/>
              <a:t>-une trentaine d’employeurs accueillant des stagiaires </a:t>
            </a:r>
          </a:p>
          <a:p>
            <a:r>
              <a:rPr lang="fr-FR" dirty="0"/>
              <a:t>- 47 Duoday</a:t>
            </a:r>
          </a:p>
          <a:p>
            <a:r>
              <a:rPr lang="fr-FR" dirty="0"/>
              <a:t>-3 CDI en 2024,  </a:t>
            </a:r>
          </a:p>
          <a:p>
            <a:r>
              <a:rPr lang="fr-FR" dirty="0"/>
              <a:t>-1130 heures de formation…</a:t>
            </a:r>
          </a:p>
        </p:txBody>
      </p:sp>
    </p:spTree>
    <p:extLst>
      <p:ext uri="{BB962C8B-B14F-4D97-AF65-F5344CB8AC3E}">
        <p14:creationId xmlns:p14="http://schemas.microsoft.com/office/powerpoint/2010/main" val="814072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CE59E4-9EDC-4ECD-BC63-124C8303EDB5}"/>
              </a:ext>
            </a:extLst>
          </p:cNvPr>
          <p:cNvSpPr>
            <a:spLocks noGrp="1"/>
          </p:cNvSpPr>
          <p:nvPr>
            <p:ph type="title"/>
          </p:nvPr>
        </p:nvSpPr>
        <p:spPr/>
        <p:txBody>
          <a:bodyPr>
            <a:normAutofit/>
          </a:bodyPr>
          <a:lstStyle/>
          <a:p>
            <a:r>
              <a:rPr lang="fr-FR" sz="2800" dirty="0">
                <a:latin typeface="Arial" panose="020B0604020202020204" pitchFamily="34" charset="0"/>
                <a:cs typeface="Arial" panose="020B0604020202020204" pitchFamily="34" charset="0"/>
              </a:rPr>
              <a:t>Des sources d’informations complémentaires </a:t>
            </a:r>
          </a:p>
        </p:txBody>
      </p:sp>
      <p:sp>
        <p:nvSpPr>
          <p:cNvPr id="3" name="Espace réservé du contenu 2">
            <a:extLst>
              <a:ext uri="{FF2B5EF4-FFF2-40B4-BE49-F238E27FC236}">
                <a16:creationId xmlns:a16="http://schemas.microsoft.com/office/drawing/2014/main" id="{10743E12-229D-4DA8-9B47-D42029EF0295}"/>
              </a:ext>
            </a:extLst>
          </p:cNvPr>
          <p:cNvSpPr>
            <a:spLocks noGrp="1"/>
          </p:cNvSpPr>
          <p:nvPr>
            <p:ph idx="1"/>
          </p:nvPr>
        </p:nvSpPr>
        <p:spPr>
          <a:xfrm>
            <a:off x="756465" y="1624259"/>
            <a:ext cx="8596668" cy="3880773"/>
          </a:xfrm>
        </p:spPr>
        <p:txBody>
          <a:bodyPr/>
          <a:lstStyle/>
          <a:p>
            <a:endParaRPr lang="fr-FR" dirty="0">
              <a:hlinkClick r:id="rId2"/>
            </a:endParaRPr>
          </a:p>
          <a:p>
            <a:r>
              <a:rPr lang="fr-FR" dirty="0">
                <a:hlinkClick r:id="rId2"/>
              </a:rPr>
              <a:t>Le Projet associatif </a:t>
            </a:r>
            <a:r>
              <a:rPr lang="fr-FR" dirty="0"/>
              <a:t>du réseau des ESAT 2021-25 en vidéo</a:t>
            </a:r>
          </a:p>
          <a:p>
            <a:r>
              <a:rPr lang="fr-FR" dirty="0"/>
              <a:t>Le </a:t>
            </a:r>
            <a:r>
              <a:rPr lang="fr-FR" dirty="0">
                <a:hlinkClick r:id="rId3"/>
              </a:rPr>
              <a:t>marché de l’inclusion</a:t>
            </a:r>
            <a:r>
              <a:rPr lang="fr-FR" dirty="0"/>
              <a:t>: trouver un prestataire inclusif</a:t>
            </a:r>
          </a:p>
          <a:p>
            <a:r>
              <a:rPr lang="fr-FR" dirty="0">
                <a:hlinkClick r:id="rId4"/>
              </a:rPr>
              <a:t>Présentation des ESAT </a:t>
            </a:r>
            <a:r>
              <a:rPr lang="fr-FR" dirty="0"/>
              <a:t>sur le site Service public</a:t>
            </a:r>
          </a:p>
          <a:p>
            <a:r>
              <a:rPr lang="fr-FR" dirty="0">
                <a:hlinkClick r:id="rId5"/>
              </a:rPr>
              <a:t>Trouver un ESAT </a:t>
            </a:r>
            <a:r>
              <a:rPr lang="fr-FR" dirty="0"/>
              <a:t>sur mon territoire : </a:t>
            </a:r>
            <a:r>
              <a:rPr lang="fr-FR" dirty="0">
                <a:hlinkClick r:id="rId6"/>
              </a:rPr>
              <a:t>https://www.hosmoz.fr</a:t>
            </a:r>
          </a:p>
          <a:p>
            <a:endParaRPr lang="fr-FR" dirty="0"/>
          </a:p>
        </p:txBody>
      </p:sp>
      <p:sp>
        <p:nvSpPr>
          <p:cNvPr id="4" name="Espace réservé du pied de page 3">
            <a:extLst>
              <a:ext uri="{FF2B5EF4-FFF2-40B4-BE49-F238E27FC236}">
                <a16:creationId xmlns:a16="http://schemas.microsoft.com/office/drawing/2014/main" id="{20890DFC-260E-44B6-A2C9-04E5B231B41D}"/>
              </a:ext>
            </a:extLst>
          </p:cNvPr>
          <p:cNvSpPr>
            <a:spLocks noGrp="1"/>
          </p:cNvSpPr>
          <p:nvPr>
            <p:ph type="ftr" sz="quarter" idx="11"/>
          </p:nvPr>
        </p:nvSpPr>
        <p:spPr/>
        <p:txBody>
          <a:bodyPr/>
          <a:lstStyle/>
          <a:p>
            <a:endParaRPr lang="en-US" dirty="0"/>
          </a:p>
        </p:txBody>
      </p:sp>
      <p:sp>
        <p:nvSpPr>
          <p:cNvPr id="5" name="Espace réservé du numéro de diapositive 4">
            <a:extLst>
              <a:ext uri="{FF2B5EF4-FFF2-40B4-BE49-F238E27FC236}">
                <a16:creationId xmlns:a16="http://schemas.microsoft.com/office/drawing/2014/main" id="{120D4ED5-C69A-4D44-8216-B837FD5E9FC3}"/>
              </a:ext>
            </a:extLst>
          </p:cNvPr>
          <p:cNvSpPr>
            <a:spLocks noGrp="1"/>
          </p:cNvSpPr>
          <p:nvPr>
            <p:ph type="sldNum" sz="quarter" idx="12"/>
          </p:nvPr>
        </p:nvSpPr>
        <p:spPr/>
        <p:txBody>
          <a:bodyPr/>
          <a:lstStyle/>
          <a:p>
            <a:fld id="{519954A3-9DFD-4C44-94BA-B95130A3BA1C}" type="slidenum">
              <a:rPr lang="en-US" smtClean="0"/>
              <a:t>14</a:t>
            </a:fld>
            <a:endParaRPr lang="en-US" dirty="0"/>
          </a:p>
        </p:txBody>
      </p:sp>
    </p:spTree>
    <p:extLst>
      <p:ext uri="{BB962C8B-B14F-4D97-AF65-F5344CB8AC3E}">
        <p14:creationId xmlns:p14="http://schemas.microsoft.com/office/powerpoint/2010/main" val="4280057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199E27-C26A-4E58-B0B4-AAEBA5125FEE}"/>
              </a:ext>
            </a:extLst>
          </p:cNvPr>
          <p:cNvSpPr>
            <a:spLocks noGrp="1"/>
          </p:cNvSpPr>
          <p:nvPr>
            <p:ph type="title"/>
          </p:nvPr>
        </p:nvSpPr>
        <p:spPr/>
        <p:txBody>
          <a:bodyPr/>
          <a:lstStyle/>
          <a:p>
            <a:r>
              <a:rPr lang="fr-FR" dirty="0"/>
              <a:t>LES POINTS ABORDES AUJOURD’HUI</a:t>
            </a:r>
          </a:p>
        </p:txBody>
      </p:sp>
      <p:sp>
        <p:nvSpPr>
          <p:cNvPr id="3" name="Espace réservé du contenu 2">
            <a:extLst>
              <a:ext uri="{FF2B5EF4-FFF2-40B4-BE49-F238E27FC236}">
                <a16:creationId xmlns:a16="http://schemas.microsoft.com/office/drawing/2014/main" id="{AA7B13A6-1B8D-4B37-83B0-810BDD6FB4BE}"/>
              </a:ext>
            </a:extLst>
          </p:cNvPr>
          <p:cNvSpPr>
            <a:spLocks noGrp="1"/>
          </p:cNvSpPr>
          <p:nvPr>
            <p:ph idx="1"/>
          </p:nvPr>
        </p:nvSpPr>
        <p:spPr/>
        <p:txBody>
          <a:bodyPr>
            <a:normAutofit fontScale="62500" lnSpcReduction="20000"/>
          </a:bodyPr>
          <a:lstStyle/>
          <a:p>
            <a:pPr marL="0" indent="0">
              <a:buNone/>
            </a:pPr>
            <a:r>
              <a:rPr lang="fr-FR" dirty="0">
                <a:latin typeface="Arial" panose="020B0604020202020204" pitchFamily="34" charset="0"/>
                <a:cs typeface="Arial" panose="020B0604020202020204" pitchFamily="34" charset="0"/>
              </a:rPr>
              <a:t>Notre intervenant, Monsieur PASQUIS, Mme BOUYER vont vous présenter les axes de collaboration possibles avec les ESAT.</a:t>
            </a:r>
          </a:p>
          <a:p>
            <a:pPr marL="0" indent="0">
              <a:buNone/>
            </a:pPr>
            <a:r>
              <a:rPr lang="fr-FR" dirty="0">
                <a:latin typeface="Arial" panose="020B0604020202020204" pitchFamily="34" charset="0"/>
                <a:cs typeface="Arial" panose="020B0604020202020204" pitchFamily="34" charset="0"/>
              </a:rPr>
              <a:t>Nous reviendrons sur des questions opérationnelles qui se posent régulièrement du fait de la multiplication des appels téléphoniques frauduleux :</a:t>
            </a:r>
          </a:p>
          <a:p>
            <a:r>
              <a:rPr lang="fr-FR" dirty="0">
                <a:latin typeface="Arial" panose="020B0604020202020204" pitchFamily="34" charset="0"/>
                <a:cs typeface="Arial" panose="020B0604020202020204" pitchFamily="34" charset="0"/>
              </a:rPr>
              <a:t>Comment retrouver les établissements de mon territoire (ESAT sur moteur de recherche – HOSMOZ)</a:t>
            </a:r>
          </a:p>
          <a:p>
            <a:r>
              <a:rPr lang="fr-FR" dirty="0">
                <a:latin typeface="Arial" panose="020B0604020202020204" pitchFamily="34" charset="0"/>
                <a:cs typeface="Arial" panose="020B0604020202020204" pitchFamily="34" charset="0"/>
              </a:rPr>
              <a:t>Comment s’assurer qu’il s’agit bien d’un établissement agréé (demandé le nom de l’organisme gestionnaire et vérif. sur HOSMOZ)</a:t>
            </a:r>
          </a:p>
          <a:p>
            <a:r>
              <a:rPr lang="fr-FR" dirty="0">
                <a:latin typeface="Arial" panose="020B0604020202020204" pitchFamily="34" charset="0"/>
                <a:cs typeface="Arial" panose="020B0604020202020204" pitchFamily="34" charset="0"/>
              </a:rPr>
              <a:t>Quelle prise en compte de mes factures par le FIPHFP lors de la DOETH ? </a:t>
            </a:r>
          </a:p>
          <a:p>
            <a:r>
              <a:rPr lang="fr-FR" dirty="0"/>
              <a:t>Le recours à la sous-traitance</a:t>
            </a:r>
          </a:p>
          <a:p>
            <a:r>
              <a:rPr lang="fr-FR" dirty="0"/>
              <a:t>Il s’agit de dépenses relatives aux contrats de fourniture, de sous-traitance ou de prestations de services passées avec des entreprises adaptées (EA), des établissements ou services d'accompagnement par le travail (Esat), des travailleurs indépendants handicapés (TIH), des entreprises de portage salarial (EPS) lorsque le salarié porté est reconnu travailleur handicapé.</a:t>
            </a:r>
          </a:p>
          <a:p>
            <a:r>
              <a:rPr lang="fr-FR" b="1" dirty="0"/>
              <a:t>Le recours à la sous-traitance peut être déduit dans la limite :</a:t>
            </a:r>
            <a:endParaRPr lang="fr-FR" dirty="0"/>
          </a:p>
          <a:p>
            <a:r>
              <a:rPr lang="fr-FR" dirty="0"/>
              <a:t>de 50 % de la contribution brute avant déductions (si le taux d’emploi de travailleurs handicapés de votre entreprise est inférieur à 3 %) ou</a:t>
            </a:r>
          </a:p>
          <a:p>
            <a:r>
              <a:rPr lang="fr-FR" dirty="0"/>
              <a:t>de 75 % de la contribution OETH brute avant déductions (si le taux d’emploi de travailleurs handicapés de votre entreprise est égal ou supérieur à 3 %).</a:t>
            </a:r>
          </a:p>
          <a:p>
            <a:r>
              <a:rPr lang="fr-FR" i="1" dirty="0">
                <a:latin typeface="Arial" panose="020B0604020202020204" pitchFamily="34" charset="0"/>
                <a:cs typeface="Arial" panose="020B0604020202020204" pitchFamily="34" charset="0"/>
              </a:rPr>
              <a:t>NB : déduction des frais directs de production et de commercialisation. URSSAF déclaration mensuelle DSN.</a:t>
            </a:r>
          </a:p>
        </p:txBody>
      </p:sp>
      <p:sp>
        <p:nvSpPr>
          <p:cNvPr id="4" name="Espace réservé du pied de page 3">
            <a:extLst>
              <a:ext uri="{FF2B5EF4-FFF2-40B4-BE49-F238E27FC236}">
                <a16:creationId xmlns:a16="http://schemas.microsoft.com/office/drawing/2014/main" id="{AC82A1D4-0F5A-496A-BD31-61CB4B6F76BB}"/>
              </a:ext>
            </a:extLst>
          </p:cNvPr>
          <p:cNvSpPr>
            <a:spLocks noGrp="1"/>
          </p:cNvSpPr>
          <p:nvPr>
            <p:ph type="ftr" sz="quarter" idx="11"/>
          </p:nvPr>
        </p:nvSpPr>
        <p:spPr/>
        <p:txBody>
          <a:bodyPr/>
          <a:lstStyle/>
          <a:p>
            <a:endParaRPr lang="en-US" dirty="0"/>
          </a:p>
        </p:txBody>
      </p:sp>
      <p:sp>
        <p:nvSpPr>
          <p:cNvPr id="5" name="Espace réservé du numéro de diapositive 4">
            <a:extLst>
              <a:ext uri="{FF2B5EF4-FFF2-40B4-BE49-F238E27FC236}">
                <a16:creationId xmlns:a16="http://schemas.microsoft.com/office/drawing/2014/main" id="{7C630E67-6031-42BC-A19A-B25E7A8CA551}"/>
              </a:ext>
            </a:extLst>
          </p:cNvPr>
          <p:cNvSpPr>
            <a:spLocks noGrp="1"/>
          </p:cNvSpPr>
          <p:nvPr>
            <p:ph type="sldNum" sz="quarter" idx="12"/>
          </p:nvPr>
        </p:nvSpPr>
        <p:spPr/>
        <p:txBody>
          <a:bodyPr/>
          <a:lstStyle/>
          <a:p>
            <a:fld id="{519954A3-9DFD-4C44-94BA-B95130A3BA1C}" type="slidenum">
              <a:rPr lang="en-US" smtClean="0"/>
              <a:t>2</a:t>
            </a:fld>
            <a:endParaRPr lang="en-US" dirty="0"/>
          </a:p>
        </p:txBody>
      </p:sp>
    </p:spTree>
    <p:extLst>
      <p:ext uri="{BB962C8B-B14F-4D97-AF65-F5344CB8AC3E}">
        <p14:creationId xmlns:p14="http://schemas.microsoft.com/office/powerpoint/2010/main" val="878993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0D9357-1FC7-4CED-B455-DD9C4EC32D7D}"/>
              </a:ext>
            </a:extLst>
          </p:cNvPr>
          <p:cNvSpPr>
            <a:spLocks noGrp="1"/>
          </p:cNvSpPr>
          <p:nvPr>
            <p:ph type="title"/>
          </p:nvPr>
        </p:nvSpPr>
        <p:spPr>
          <a:xfrm>
            <a:off x="677334" y="273269"/>
            <a:ext cx="8596668" cy="1657131"/>
          </a:xfrm>
        </p:spPr>
        <p:txBody>
          <a:bodyPr>
            <a:normAutofit fontScale="90000"/>
          </a:bodyPr>
          <a:lstStyle/>
          <a:p>
            <a:pPr algn="ctr"/>
            <a:br>
              <a:rPr lang="fr-FR" dirty="0"/>
            </a:br>
            <a:r>
              <a:rPr lang="fr-FR" dirty="0"/>
              <a:t>ESAT de la Ballastière</a:t>
            </a:r>
            <a:br>
              <a:rPr lang="fr-FR" dirty="0"/>
            </a:br>
            <a:r>
              <a:rPr lang="fr-FR" dirty="0"/>
              <a:t>ESAT du Breuil</a:t>
            </a:r>
          </a:p>
        </p:txBody>
      </p:sp>
      <p:sp>
        <p:nvSpPr>
          <p:cNvPr id="3" name="Espace réservé du contenu 2">
            <a:extLst>
              <a:ext uri="{FF2B5EF4-FFF2-40B4-BE49-F238E27FC236}">
                <a16:creationId xmlns:a16="http://schemas.microsoft.com/office/drawing/2014/main" id="{D562F1EC-CAEF-47BB-A774-44A4522C05A1}"/>
              </a:ext>
            </a:extLst>
          </p:cNvPr>
          <p:cNvSpPr>
            <a:spLocks noGrp="1"/>
          </p:cNvSpPr>
          <p:nvPr>
            <p:ph idx="1"/>
          </p:nvPr>
        </p:nvSpPr>
        <p:spPr/>
        <p:txBody>
          <a:bodyPr>
            <a:normAutofit fontScale="92500" lnSpcReduction="20000"/>
          </a:bodyPr>
          <a:lstStyle/>
          <a:p>
            <a:pPr algn="just"/>
            <a:r>
              <a:rPr lang="fr-FR" dirty="0"/>
              <a:t>APEI DU LIBOURNAIS, association gestionnaire d’établissements et services pour enfants et adultes en situation de handicap</a:t>
            </a:r>
          </a:p>
          <a:p>
            <a:pPr algn="just"/>
            <a:r>
              <a:rPr lang="fr-FR" dirty="0"/>
              <a:t>2 ESAT, 185 places, 230 personnes accueillies, ateliers : espaces verts, blanchisserie, sous-traitance, menuiserie, vidéo, restaurant </a:t>
            </a:r>
            <a:r>
              <a:rPr lang="fr-FR" dirty="0" err="1"/>
              <a:t>Papilles&amp;Papillons</a:t>
            </a:r>
            <a:r>
              <a:rPr lang="fr-FR" dirty="0"/>
              <a:t> prestations encadrées, mises à disposition, insertion en entreprise avec suivi </a:t>
            </a:r>
          </a:p>
          <a:p>
            <a:pPr algn="just"/>
            <a:r>
              <a:rPr lang="fr-FR" dirty="0"/>
              <a:t>Public accueilli : personnes ayant une déficience intellectuelle légère à moyenne avec ou sans troubles associés. </a:t>
            </a:r>
          </a:p>
          <a:p>
            <a:pPr algn="just"/>
            <a:r>
              <a:rPr lang="fr-FR" dirty="0"/>
              <a:t>Mission : </a:t>
            </a:r>
            <a:r>
              <a:rPr lang="fr-FR" i="1" dirty="0"/>
              <a:t>" Les établissements et services d'aide par le travail accueillent des personnes handicapées dont la Commission des Droits et de l’Autonomie des Personnes Handicapées CDAPH) a constaté que les capacités de travail ne leur permettent, momentanément ou durablement, à temps plein ou à temps partiel ni de travailler dans une entreprise ordinaire ou dans une entreprise adaptée/d’insertion, ni d'exercer une activité professionnelle indépendante. Ils leur offrent des possibilités d'activités diverses à caractère professionnel, ainsi qu'un soutien médico-social et éducatif, en vue de favoriser leur épanouissement personnel et social. "</a:t>
            </a:r>
          </a:p>
          <a:p>
            <a:endParaRPr lang="fr-FR" dirty="0"/>
          </a:p>
        </p:txBody>
      </p:sp>
      <p:sp>
        <p:nvSpPr>
          <p:cNvPr id="4" name="Espace réservé du pied de page 3">
            <a:extLst>
              <a:ext uri="{FF2B5EF4-FFF2-40B4-BE49-F238E27FC236}">
                <a16:creationId xmlns:a16="http://schemas.microsoft.com/office/drawing/2014/main" id="{AA3A3AAB-69F8-4921-8080-8998D808DA88}"/>
              </a:ext>
            </a:extLst>
          </p:cNvPr>
          <p:cNvSpPr>
            <a:spLocks noGrp="1"/>
          </p:cNvSpPr>
          <p:nvPr>
            <p:ph type="ftr" sz="quarter" idx="11"/>
          </p:nvPr>
        </p:nvSpPr>
        <p:spPr/>
        <p:txBody>
          <a:bodyPr/>
          <a:lstStyle/>
          <a:p>
            <a:endParaRPr lang="en-US" dirty="0"/>
          </a:p>
        </p:txBody>
      </p:sp>
      <p:sp>
        <p:nvSpPr>
          <p:cNvPr id="5" name="Espace réservé du numéro de diapositive 4">
            <a:extLst>
              <a:ext uri="{FF2B5EF4-FFF2-40B4-BE49-F238E27FC236}">
                <a16:creationId xmlns:a16="http://schemas.microsoft.com/office/drawing/2014/main" id="{5DC8D398-F5A8-432A-8C3A-C10420BD4B75}"/>
              </a:ext>
            </a:extLst>
          </p:cNvPr>
          <p:cNvSpPr>
            <a:spLocks noGrp="1"/>
          </p:cNvSpPr>
          <p:nvPr>
            <p:ph type="sldNum" sz="quarter" idx="12"/>
          </p:nvPr>
        </p:nvSpPr>
        <p:spPr/>
        <p:txBody>
          <a:bodyPr/>
          <a:lstStyle/>
          <a:p>
            <a:fld id="{519954A3-9DFD-4C44-94BA-B95130A3BA1C}" type="slidenum">
              <a:rPr lang="en-US" smtClean="0"/>
              <a:t>3</a:t>
            </a:fld>
            <a:endParaRPr lang="en-US" dirty="0"/>
          </a:p>
        </p:txBody>
      </p:sp>
      <p:sp>
        <p:nvSpPr>
          <p:cNvPr id="6" name="Rectangle 2">
            <a:extLst>
              <a:ext uri="{FF2B5EF4-FFF2-40B4-BE49-F238E27FC236}">
                <a16:creationId xmlns:a16="http://schemas.microsoft.com/office/drawing/2014/main" id="{B4F51BE4-CBD5-3F0B-3CC9-D3D88827B33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5" name="Graphique 1">
            <a:extLst>
              <a:ext uri="{FF2B5EF4-FFF2-40B4-BE49-F238E27FC236}">
                <a16:creationId xmlns:a16="http://schemas.microsoft.com/office/drawing/2014/main" id="{CBDAACF3-CFEA-A609-8C20-58E12E0B9525}"/>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268014"/>
            <a:ext cx="1314450" cy="93213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788202B3-BFD6-9C41-C4DD-12B330FD765E}"/>
              </a:ext>
            </a:extLst>
          </p:cNvPr>
          <p:cNvSpPr>
            <a:spLocks noChangeArrowheads="1"/>
          </p:cNvSpPr>
          <p:nvPr/>
        </p:nvSpPr>
        <p:spPr bwMode="auto">
          <a:xfrm>
            <a:off x="0" y="12001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122361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2BBB97A1-8466-4703-A132-8D4F588D4C30}"/>
              </a:ext>
            </a:extLst>
          </p:cNvPr>
          <p:cNvSpPr>
            <a:spLocks noGrp="1"/>
          </p:cNvSpPr>
          <p:nvPr>
            <p:ph type="sldNum" sz="quarter" idx="12"/>
          </p:nvPr>
        </p:nvSpPr>
        <p:spPr/>
        <p:txBody>
          <a:bodyPr/>
          <a:lstStyle/>
          <a:p>
            <a:fld id="{519954A3-9DFD-4C44-94BA-B95130A3BA1C}" type="slidenum">
              <a:rPr lang="en-US" smtClean="0"/>
              <a:t>4</a:t>
            </a:fld>
            <a:endParaRPr lang="en-US" dirty="0"/>
          </a:p>
        </p:txBody>
      </p:sp>
      <p:sp>
        <p:nvSpPr>
          <p:cNvPr id="6" name="Titre 1">
            <a:extLst>
              <a:ext uri="{FF2B5EF4-FFF2-40B4-BE49-F238E27FC236}">
                <a16:creationId xmlns:a16="http://schemas.microsoft.com/office/drawing/2014/main" id="{604E8CAC-CA6C-4F32-859D-2F455CAE205C}"/>
              </a:ext>
            </a:extLst>
          </p:cNvPr>
          <p:cNvSpPr txBox="1">
            <a:spLocks noGrp="1"/>
          </p:cNvSpPr>
          <p:nvPr>
            <p:ph type="title"/>
          </p:nvPr>
        </p:nvSpPr>
        <p:spPr>
          <a:xfrm>
            <a:off x="677690" y="376517"/>
            <a:ext cx="8596312" cy="973652"/>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dirty="0"/>
              <a:t>Des textes de référence règlement les actions des ESAT</a:t>
            </a:r>
          </a:p>
        </p:txBody>
      </p:sp>
      <p:sp>
        <p:nvSpPr>
          <p:cNvPr id="3" name="Espace réservé du contenu 2">
            <a:extLst>
              <a:ext uri="{FF2B5EF4-FFF2-40B4-BE49-F238E27FC236}">
                <a16:creationId xmlns:a16="http://schemas.microsoft.com/office/drawing/2014/main" id="{3D547F7E-085C-454E-8520-CF437DB91DF4}"/>
              </a:ext>
            </a:extLst>
          </p:cNvPr>
          <p:cNvSpPr>
            <a:spLocks noGrp="1"/>
          </p:cNvSpPr>
          <p:nvPr>
            <p:ph idx="1"/>
          </p:nvPr>
        </p:nvSpPr>
        <p:spPr>
          <a:xfrm>
            <a:off x="408922" y="1350169"/>
            <a:ext cx="8596668" cy="4691193"/>
          </a:xfrm>
        </p:spPr>
        <p:txBody>
          <a:bodyPr>
            <a:noAutofit/>
          </a:bodyPr>
          <a:lstStyle/>
          <a:p>
            <a:r>
              <a:rPr lang="fr-FR" dirty="0"/>
              <a:t>La </a:t>
            </a:r>
            <a:r>
              <a:rPr lang="fr-FR" b="1" dirty="0"/>
              <a:t>loi </a:t>
            </a:r>
            <a:r>
              <a:rPr lang="fr-FR" b="1" i="1" dirty="0"/>
              <a:t>« sociale »</a:t>
            </a:r>
            <a:r>
              <a:rPr lang="fr-FR" b="1" dirty="0"/>
              <a:t> de 1975</a:t>
            </a:r>
            <a:r>
              <a:rPr lang="fr-FR" dirty="0"/>
              <a:t> </a:t>
            </a:r>
          </a:p>
          <a:p>
            <a:r>
              <a:rPr lang="fr-FR" dirty="0"/>
              <a:t>La </a:t>
            </a:r>
            <a:r>
              <a:rPr lang="fr-FR" b="1" dirty="0"/>
              <a:t>loi n°2002-2 du 2 janvier 2002 </a:t>
            </a:r>
            <a:r>
              <a:rPr lang="fr-FR" i="1" dirty="0"/>
              <a:t>rénovant l’action sociale et médico-sociale </a:t>
            </a:r>
            <a:r>
              <a:rPr lang="fr-FR" dirty="0"/>
              <a:t>a fixé de nouvelles règles relatives aux droits des personnes. Cette loi majeure s’articule sur 4 grands axes, ayant pour objectif de : </a:t>
            </a:r>
          </a:p>
          <a:p>
            <a:pPr marL="457200" lvl="1" indent="0">
              <a:buNone/>
            </a:pPr>
            <a:r>
              <a:rPr lang="fr-FR" dirty="0"/>
              <a:t>Renforcer le droit des Travailleurs ; </a:t>
            </a:r>
          </a:p>
          <a:p>
            <a:pPr marL="0" lvl="0" indent="0">
              <a:buNone/>
            </a:pPr>
            <a:r>
              <a:rPr lang="fr-FR" dirty="0"/>
              <a:t>	Elargir les missions de l’action sociale ; </a:t>
            </a:r>
          </a:p>
          <a:p>
            <a:pPr marL="0" lvl="0" indent="0">
              <a:buNone/>
            </a:pPr>
            <a:r>
              <a:rPr lang="fr-FR" dirty="0"/>
              <a:t>	Organiser et mieux coordonner les différents acteurs du domaine médico-	social et social ; </a:t>
            </a:r>
          </a:p>
          <a:p>
            <a:pPr marL="0" lvl="0" indent="0">
              <a:buNone/>
            </a:pPr>
            <a:r>
              <a:rPr lang="fr-FR" dirty="0"/>
              <a:t>	Améliorer la planification générale (autorisation de fonctionnement, 	démarche d’évaluation). </a:t>
            </a:r>
          </a:p>
          <a:p>
            <a:pPr algn="just"/>
            <a:r>
              <a:rPr lang="fr-FR" dirty="0"/>
              <a:t>Suite à la </a:t>
            </a:r>
            <a:r>
              <a:rPr lang="fr-FR" b="1" dirty="0"/>
              <a:t>loi n°2005-102 du 11 février 2005 </a:t>
            </a:r>
            <a:r>
              <a:rPr lang="fr-FR" dirty="0"/>
              <a:t>pour l'égalité des droits et des chances, la participation et la citoyenneté des personnes handicapées, les CAT (Centre d’Aide par le Travail) sont devenus des ESAT. La loi Handicap confirme, quant à elle, l’ESAT dans son statut d’établissement médico-social assurant un soutien médico-social et éducatif, tout en offrant des activités à caractère professionnel à des personnes handicapées ayant une capacité réduite de travail. </a:t>
            </a:r>
          </a:p>
          <a:p>
            <a:pPr marL="0" indent="0">
              <a:buNone/>
            </a:pPr>
            <a:endParaRPr lang="fr-FR" b="0" i="0" dirty="0">
              <a:solidFill>
                <a:srgbClr val="555555"/>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1846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E225C4-FE47-02CF-6F90-BECE77CCF3CE}"/>
              </a:ext>
            </a:extLst>
          </p:cNvPr>
          <p:cNvSpPr>
            <a:spLocks noGrp="1"/>
          </p:cNvSpPr>
          <p:nvPr>
            <p:ph type="title"/>
          </p:nvPr>
        </p:nvSpPr>
        <p:spPr>
          <a:xfrm>
            <a:off x="677334" y="609600"/>
            <a:ext cx="8596668" cy="698938"/>
          </a:xfrm>
        </p:spPr>
        <p:txBody>
          <a:bodyPr/>
          <a:lstStyle/>
          <a:p>
            <a:pPr algn="ctr"/>
            <a:r>
              <a:rPr lang="fr-FR" dirty="0"/>
              <a:t>Suite des textes de référence</a:t>
            </a:r>
          </a:p>
        </p:txBody>
      </p:sp>
      <p:sp>
        <p:nvSpPr>
          <p:cNvPr id="3" name="Espace réservé du contenu 2">
            <a:extLst>
              <a:ext uri="{FF2B5EF4-FFF2-40B4-BE49-F238E27FC236}">
                <a16:creationId xmlns:a16="http://schemas.microsoft.com/office/drawing/2014/main" id="{299340BB-EA95-567F-C8EF-A5EDC8788605}"/>
              </a:ext>
            </a:extLst>
          </p:cNvPr>
          <p:cNvSpPr>
            <a:spLocks noGrp="1"/>
          </p:cNvSpPr>
          <p:nvPr>
            <p:ph idx="1"/>
          </p:nvPr>
        </p:nvSpPr>
        <p:spPr>
          <a:xfrm>
            <a:off x="677334" y="1426780"/>
            <a:ext cx="8596668" cy="3468414"/>
          </a:xfrm>
        </p:spPr>
        <p:txBody>
          <a:bodyPr/>
          <a:lstStyle/>
          <a:p>
            <a:r>
              <a:rPr lang="fr-FR" dirty="0"/>
              <a:t>Décret n°2006-703 du 23 décembre 2006 relatif au contrat de soutien et d’aide par le travail et aux ressources des Travailleurs des ESAT.</a:t>
            </a:r>
          </a:p>
          <a:p>
            <a:r>
              <a:rPr lang="fr-FR" dirty="0"/>
              <a:t>Décret n°2009-565 du 20 mai 2009 relatif à la formation, à la démarche de reconnaissance des savoir-faire et des compétences et à la validation des acquis de l’expérience des Travailleurs handicapés accueillis en établissements ou services d’aide par le travail. </a:t>
            </a:r>
          </a:p>
          <a:p>
            <a:pPr lvl="0"/>
            <a:r>
              <a:rPr lang="fr-FR" dirty="0"/>
              <a:t>Décret n° 2022-1561 du 13 décembre 2022 relatif au parcours professionnel et aux droits des travailleurs handicapés admis en établissements et services d'aide par le travail (Plan de transformation des ESAT),</a:t>
            </a:r>
          </a:p>
          <a:p>
            <a:pPr lvl="0"/>
            <a:r>
              <a:rPr lang="fr-FR" dirty="0"/>
              <a:t>Loi n° 2023-1196 du 18 décembre 2023 pour le plein emploi</a:t>
            </a:r>
          </a:p>
          <a:p>
            <a:endParaRPr lang="fr-FR" dirty="0"/>
          </a:p>
          <a:p>
            <a:endParaRPr lang="fr-FR" dirty="0"/>
          </a:p>
        </p:txBody>
      </p:sp>
      <p:sp>
        <p:nvSpPr>
          <p:cNvPr id="4" name="Espace réservé du pied de page 3">
            <a:extLst>
              <a:ext uri="{FF2B5EF4-FFF2-40B4-BE49-F238E27FC236}">
                <a16:creationId xmlns:a16="http://schemas.microsoft.com/office/drawing/2014/main" id="{DEE0F234-7E16-D089-60E9-C6E3653EB063}"/>
              </a:ext>
            </a:extLst>
          </p:cNvPr>
          <p:cNvSpPr>
            <a:spLocks noGrp="1"/>
          </p:cNvSpPr>
          <p:nvPr>
            <p:ph type="ftr" sz="quarter" idx="11"/>
          </p:nvPr>
        </p:nvSpPr>
        <p:spPr/>
        <p:txBody>
          <a:bodyPr/>
          <a:lstStyle/>
          <a:p>
            <a:endParaRPr lang="en-US" dirty="0"/>
          </a:p>
        </p:txBody>
      </p:sp>
      <p:sp>
        <p:nvSpPr>
          <p:cNvPr id="5" name="Espace réservé du numéro de diapositive 4">
            <a:extLst>
              <a:ext uri="{FF2B5EF4-FFF2-40B4-BE49-F238E27FC236}">
                <a16:creationId xmlns:a16="http://schemas.microsoft.com/office/drawing/2014/main" id="{721696C8-0E40-727A-06CC-EC577E571843}"/>
              </a:ext>
            </a:extLst>
          </p:cNvPr>
          <p:cNvSpPr>
            <a:spLocks noGrp="1"/>
          </p:cNvSpPr>
          <p:nvPr>
            <p:ph type="sldNum" sz="quarter" idx="12"/>
          </p:nvPr>
        </p:nvSpPr>
        <p:spPr/>
        <p:txBody>
          <a:bodyPr/>
          <a:lstStyle/>
          <a:p>
            <a:fld id="{519954A3-9DFD-4C44-94BA-B95130A3BA1C}" type="slidenum">
              <a:rPr lang="en-US" smtClean="0"/>
              <a:t>5</a:t>
            </a:fld>
            <a:endParaRPr lang="en-US" dirty="0"/>
          </a:p>
        </p:txBody>
      </p:sp>
    </p:spTree>
    <p:extLst>
      <p:ext uri="{BB962C8B-B14F-4D97-AF65-F5344CB8AC3E}">
        <p14:creationId xmlns:p14="http://schemas.microsoft.com/office/powerpoint/2010/main" val="2993486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2BBB97A1-8466-4703-A132-8D4F588D4C30}"/>
              </a:ext>
            </a:extLst>
          </p:cNvPr>
          <p:cNvSpPr>
            <a:spLocks noGrp="1"/>
          </p:cNvSpPr>
          <p:nvPr>
            <p:ph type="sldNum" sz="quarter" idx="12"/>
          </p:nvPr>
        </p:nvSpPr>
        <p:spPr/>
        <p:txBody>
          <a:bodyPr/>
          <a:lstStyle/>
          <a:p>
            <a:fld id="{519954A3-9DFD-4C44-94BA-B95130A3BA1C}" type="slidenum">
              <a:rPr lang="en-US" smtClean="0"/>
              <a:t>6</a:t>
            </a:fld>
            <a:endParaRPr lang="en-US" dirty="0"/>
          </a:p>
        </p:txBody>
      </p:sp>
      <p:sp>
        <p:nvSpPr>
          <p:cNvPr id="6" name="Titre 1">
            <a:extLst>
              <a:ext uri="{FF2B5EF4-FFF2-40B4-BE49-F238E27FC236}">
                <a16:creationId xmlns:a16="http://schemas.microsoft.com/office/drawing/2014/main" id="{604E8CAC-CA6C-4F32-859D-2F455CAE205C}"/>
              </a:ext>
            </a:extLst>
          </p:cNvPr>
          <p:cNvSpPr txBox="1">
            <a:spLocks noGrp="1"/>
          </p:cNvSpPr>
          <p:nvPr>
            <p:ph type="title"/>
          </p:nvPr>
        </p:nvSpPr>
        <p:spPr>
          <a:xfrm>
            <a:off x="677863" y="609600"/>
            <a:ext cx="8596312" cy="6604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a:t>Liens</a:t>
            </a:r>
          </a:p>
        </p:txBody>
      </p:sp>
      <p:sp>
        <p:nvSpPr>
          <p:cNvPr id="3" name="Espace réservé du contenu 2">
            <a:extLst>
              <a:ext uri="{FF2B5EF4-FFF2-40B4-BE49-F238E27FC236}">
                <a16:creationId xmlns:a16="http://schemas.microsoft.com/office/drawing/2014/main" id="{3D547F7E-085C-454E-8520-CF437DB91DF4}"/>
              </a:ext>
            </a:extLst>
          </p:cNvPr>
          <p:cNvSpPr>
            <a:spLocks noGrp="1"/>
          </p:cNvSpPr>
          <p:nvPr>
            <p:ph idx="1"/>
          </p:nvPr>
        </p:nvSpPr>
        <p:spPr>
          <a:xfrm>
            <a:off x="408922" y="1350169"/>
            <a:ext cx="8596668" cy="4691193"/>
          </a:xfrm>
        </p:spPr>
        <p:txBody>
          <a:bodyPr>
            <a:noAutofit/>
          </a:bodyPr>
          <a:lstStyle/>
          <a:p>
            <a:pPr marL="0" indent="0">
              <a:buNone/>
            </a:pPr>
            <a:r>
              <a:rPr lang="fr-FR" dirty="0">
                <a:solidFill>
                  <a:srgbClr val="555555"/>
                </a:solidFill>
                <a:latin typeface="Arial" panose="020B0604020202020204" pitchFamily="34" charset="0"/>
                <a:cs typeface="Arial" panose="020B0604020202020204" pitchFamily="34" charset="0"/>
                <a:hlinkClick r:id="rId2"/>
              </a:rPr>
              <a:t>https://www.apeilib.fr/</a:t>
            </a:r>
            <a:endParaRPr lang="fr-FR" dirty="0">
              <a:solidFill>
                <a:srgbClr val="555555"/>
              </a:solidFill>
              <a:latin typeface="Arial" panose="020B0604020202020204" pitchFamily="34" charset="0"/>
              <a:cs typeface="Arial" panose="020B0604020202020204" pitchFamily="34" charset="0"/>
            </a:endParaRPr>
          </a:p>
          <a:p>
            <a:pPr marL="0" indent="0">
              <a:buNone/>
            </a:pPr>
            <a:r>
              <a:rPr lang="fr-FR" b="0" i="0" dirty="0">
                <a:solidFill>
                  <a:srgbClr val="555555"/>
                </a:solidFill>
                <a:effectLst/>
                <a:latin typeface="Arial" panose="020B0604020202020204" pitchFamily="34" charset="0"/>
                <a:cs typeface="Arial" panose="020B0604020202020204" pitchFamily="34" charset="0"/>
              </a:rPr>
              <a:t>Aurélie BOUYER, chargée d’insertion et de formation du </a:t>
            </a:r>
            <a:r>
              <a:rPr lang="fr-FR" dirty="0">
                <a:solidFill>
                  <a:srgbClr val="555555"/>
                </a:solidFill>
                <a:latin typeface="Arial" panose="020B0604020202020204" pitchFamily="34" charset="0"/>
                <a:cs typeface="Arial" panose="020B0604020202020204" pitchFamily="34" charset="0"/>
              </a:rPr>
              <a:t>pôle travail : </a:t>
            </a:r>
            <a:r>
              <a:rPr lang="fr-FR" dirty="0">
                <a:solidFill>
                  <a:srgbClr val="555555"/>
                </a:solidFill>
                <a:latin typeface="Arial" panose="020B0604020202020204" pitchFamily="34" charset="0"/>
                <a:cs typeface="Arial" panose="020B0604020202020204" pitchFamily="34" charset="0"/>
                <a:hlinkClick r:id="rId3"/>
              </a:rPr>
              <a:t>esat-insertion@apeilib.fr</a:t>
            </a:r>
            <a:r>
              <a:rPr lang="fr-FR" dirty="0">
                <a:solidFill>
                  <a:srgbClr val="555555"/>
                </a:solidFill>
                <a:latin typeface="Arial" panose="020B0604020202020204" pitchFamily="34" charset="0"/>
                <a:cs typeface="Arial" panose="020B0604020202020204" pitchFamily="34" charset="0"/>
              </a:rPr>
              <a:t> 0633233787</a:t>
            </a:r>
          </a:p>
          <a:p>
            <a:pPr marL="0" indent="0">
              <a:buNone/>
            </a:pPr>
            <a:r>
              <a:rPr lang="fr-FR" dirty="0">
                <a:solidFill>
                  <a:srgbClr val="555555"/>
                </a:solidFill>
                <a:latin typeface="Arial" panose="020B0604020202020204" pitchFamily="34" charset="0"/>
                <a:cs typeface="Arial" panose="020B0604020202020204" pitchFamily="34" charset="0"/>
              </a:rPr>
              <a:t>Philippe PASQUIS, directeur du pôle travail : </a:t>
            </a:r>
            <a:r>
              <a:rPr lang="fr-FR" dirty="0">
                <a:solidFill>
                  <a:srgbClr val="555555"/>
                </a:solidFill>
                <a:latin typeface="Arial" panose="020B0604020202020204" pitchFamily="34" charset="0"/>
                <a:cs typeface="Arial" panose="020B0604020202020204" pitchFamily="34" charset="0"/>
                <a:hlinkClick r:id="rId4"/>
              </a:rPr>
              <a:t>esat.directeur@apeilib.fr</a:t>
            </a:r>
            <a:r>
              <a:rPr lang="fr-FR" dirty="0">
                <a:solidFill>
                  <a:srgbClr val="555555"/>
                </a:solidFill>
                <a:latin typeface="Arial" panose="020B0604020202020204" pitchFamily="34" charset="0"/>
                <a:cs typeface="Arial" panose="020B0604020202020204" pitchFamily="34" charset="0"/>
              </a:rPr>
              <a:t> 0681018230</a:t>
            </a:r>
          </a:p>
          <a:p>
            <a:pPr marL="0" indent="0">
              <a:buNone/>
            </a:pPr>
            <a:r>
              <a:rPr lang="fr-FR" b="0" i="0" dirty="0">
                <a:solidFill>
                  <a:srgbClr val="555555"/>
                </a:solidFill>
                <a:effectLst/>
                <a:latin typeface="Arial" panose="020B0604020202020204" pitchFamily="34" charset="0"/>
                <a:cs typeface="Arial" panose="020B0604020202020204" pitchFamily="34" charset="0"/>
              </a:rPr>
              <a:t>Cap emploi</a:t>
            </a:r>
            <a:r>
              <a:rPr lang="fr-FR" dirty="0">
                <a:solidFill>
                  <a:srgbClr val="555555"/>
                </a:solidFill>
                <a:latin typeface="Arial" panose="020B0604020202020204" pitchFamily="34" charset="0"/>
                <a:cs typeface="Arial" panose="020B0604020202020204" pitchFamily="34" charset="0"/>
              </a:rPr>
              <a:t> - </a:t>
            </a:r>
            <a:r>
              <a:rPr lang="fr-FR" dirty="0">
                <a:solidFill>
                  <a:srgbClr val="555555"/>
                </a:solidFill>
                <a:latin typeface="Arial" panose="020B0604020202020204" pitchFamily="34" charset="0"/>
                <a:cs typeface="Arial" panose="020B0604020202020204" pitchFamily="34" charset="0"/>
                <a:hlinkClick r:id="rId5"/>
              </a:rPr>
              <a:t>https://www.capemploi-33.com/</a:t>
            </a:r>
            <a:endParaRPr lang="fr-FR" dirty="0">
              <a:solidFill>
                <a:srgbClr val="555555"/>
              </a:solidFill>
              <a:latin typeface="Arial" panose="020B0604020202020204" pitchFamily="34" charset="0"/>
              <a:cs typeface="Arial" panose="020B0604020202020204" pitchFamily="34" charset="0"/>
            </a:endParaRPr>
          </a:p>
          <a:p>
            <a:pPr marL="0" indent="0">
              <a:buNone/>
            </a:pPr>
            <a:endParaRPr lang="fr-FR" b="0" i="0" dirty="0">
              <a:solidFill>
                <a:srgbClr val="555555"/>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47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AB2AA6-5D8B-456D-BD90-BEFD6FEE7E02}"/>
              </a:ext>
            </a:extLst>
          </p:cNvPr>
          <p:cNvSpPr>
            <a:spLocks noGrp="1"/>
          </p:cNvSpPr>
          <p:nvPr>
            <p:ph type="title"/>
          </p:nvPr>
        </p:nvSpPr>
        <p:spPr/>
        <p:txBody>
          <a:bodyPr/>
          <a:lstStyle/>
          <a:p>
            <a:r>
              <a:rPr lang="fr-FR" dirty="0"/>
              <a:t>Les axes de collaboration possibles</a:t>
            </a:r>
          </a:p>
        </p:txBody>
      </p:sp>
      <p:sp>
        <p:nvSpPr>
          <p:cNvPr id="3" name="Espace réservé du contenu 2">
            <a:extLst>
              <a:ext uri="{FF2B5EF4-FFF2-40B4-BE49-F238E27FC236}">
                <a16:creationId xmlns:a16="http://schemas.microsoft.com/office/drawing/2014/main" id="{D6AFFBB5-CC70-42FE-93B3-9D862D46D52B}"/>
              </a:ext>
            </a:extLst>
          </p:cNvPr>
          <p:cNvSpPr>
            <a:spLocks noGrp="1"/>
          </p:cNvSpPr>
          <p:nvPr>
            <p:ph idx="1"/>
          </p:nvPr>
        </p:nvSpPr>
        <p:spPr/>
        <p:txBody>
          <a:bodyPr>
            <a:normAutofit fontScale="92500"/>
          </a:bodyPr>
          <a:lstStyle/>
          <a:p>
            <a:r>
              <a:rPr lang="fr-FR" dirty="0"/>
              <a:t>Formation à l’accompagnement professionnel d’une personne en situation de handicap : quels sont les leviers pour qu’elle puisse développer ses compétences et répondre aux services attendus ? Quelles en sont les conditions ? </a:t>
            </a:r>
          </a:p>
          <a:p>
            <a:r>
              <a:rPr lang="fr-FR" dirty="0"/>
              <a:t>DUO DAY – DUO DAY inversés (2023 : 7 DUO DAY dans la fonction publique, 10 en 2024). Peut déboucher sur un stage plus long/</a:t>
            </a:r>
            <a:r>
              <a:rPr lang="fr-FR" dirty="0" err="1"/>
              <a:t>mad</a:t>
            </a:r>
            <a:r>
              <a:rPr lang="fr-FR" dirty="0"/>
              <a:t>….exemple de la blanchisserie, Virginie/ espaces verts débouchant sur Mad Sébastien.</a:t>
            </a:r>
          </a:p>
          <a:p>
            <a:r>
              <a:rPr lang="fr-FR" dirty="0"/>
              <a:t>Prestations de services : blanchisserie, espaces verts, bâtiment second œuvre, audiovisuelle, séminaire et restauration, </a:t>
            </a:r>
          </a:p>
          <a:p>
            <a:r>
              <a:rPr lang="fr-FR" dirty="0"/>
              <a:t>Stages, Mises à disposition (à visée montée en compétences ou à visée emploi)</a:t>
            </a:r>
          </a:p>
          <a:p>
            <a:r>
              <a:rPr lang="fr-FR" dirty="0"/>
              <a:t>Participation à des ateliers emplois ou groupement employeurs (retour d’</a:t>
            </a:r>
            <a:r>
              <a:rPr lang="fr-FR" dirty="0" err="1"/>
              <a:t>exp</a:t>
            </a:r>
            <a:r>
              <a:rPr lang="fr-FR" dirty="0"/>
              <a:t>. d’entreprises/employeurs partenaires)</a:t>
            </a:r>
          </a:p>
          <a:p>
            <a:r>
              <a:rPr lang="fr-FR" dirty="0"/>
              <a:t>Activités socialisantes et sportives</a:t>
            </a:r>
          </a:p>
          <a:p>
            <a:endParaRPr lang="fr-FR" dirty="0"/>
          </a:p>
        </p:txBody>
      </p:sp>
      <p:sp>
        <p:nvSpPr>
          <p:cNvPr id="4" name="Espace réservé du pied de page 3">
            <a:extLst>
              <a:ext uri="{FF2B5EF4-FFF2-40B4-BE49-F238E27FC236}">
                <a16:creationId xmlns:a16="http://schemas.microsoft.com/office/drawing/2014/main" id="{508B930C-C99C-4438-8EF3-BE3340B99E69}"/>
              </a:ext>
            </a:extLst>
          </p:cNvPr>
          <p:cNvSpPr>
            <a:spLocks noGrp="1"/>
          </p:cNvSpPr>
          <p:nvPr>
            <p:ph type="ftr" sz="quarter" idx="11"/>
          </p:nvPr>
        </p:nvSpPr>
        <p:spPr/>
        <p:txBody>
          <a:bodyPr/>
          <a:lstStyle/>
          <a:p>
            <a:endParaRPr lang="en-US" dirty="0"/>
          </a:p>
        </p:txBody>
      </p:sp>
      <p:sp>
        <p:nvSpPr>
          <p:cNvPr id="5" name="Espace réservé du numéro de diapositive 4">
            <a:extLst>
              <a:ext uri="{FF2B5EF4-FFF2-40B4-BE49-F238E27FC236}">
                <a16:creationId xmlns:a16="http://schemas.microsoft.com/office/drawing/2014/main" id="{71929762-9014-4934-A36B-9347C16820EF}"/>
              </a:ext>
            </a:extLst>
          </p:cNvPr>
          <p:cNvSpPr>
            <a:spLocks noGrp="1"/>
          </p:cNvSpPr>
          <p:nvPr>
            <p:ph type="sldNum" sz="quarter" idx="12"/>
          </p:nvPr>
        </p:nvSpPr>
        <p:spPr/>
        <p:txBody>
          <a:bodyPr/>
          <a:lstStyle/>
          <a:p>
            <a:fld id="{519954A3-9DFD-4C44-94BA-B95130A3BA1C}" type="slidenum">
              <a:rPr lang="en-US" smtClean="0"/>
              <a:t>7</a:t>
            </a:fld>
            <a:endParaRPr lang="en-US" dirty="0"/>
          </a:p>
        </p:txBody>
      </p:sp>
    </p:spTree>
    <p:extLst>
      <p:ext uri="{BB962C8B-B14F-4D97-AF65-F5344CB8AC3E}">
        <p14:creationId xmlns:p14="http://schemas.microsoft.com/office/powerpoint/2010/main" val="4008517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FF283D-52B4-4725-BCAD-2A44A6B43BEF}"/>
              </a:ext>
            </a:extLst>
          </p:cNvPr>
          <p:cNvSpPr>
            <a:spLocks noGrp="1"/>
          </p:cNvSpPr>
          <p:nvPr>
            <p:ph type="title"/>
          </p:nvPr>
        </p:nvSpPr>
        <p:spPr>
          <a:xfrm>
            <a:off x="203052" y="451513"/>
            <a:ext cx="9070950" cy="1090463"/>
          </a:xfrm>
        </p:spPr>
        <p:txBody>
          <a:bodyPr>
            <a:normAutofit/>
          </a:bodyPr>
          <a:lstStyle/>
          <a:p>
            <a:r>
              <a:rPr lang="fr-FR" sz="2800" dirty="0">
                <a:latin typeface="Arial" panose="020B0604020202020204" pitchFamily="34" charset="0"/>
                <a:cs typeface="Arial" panose="020B0604020202020204" pitchFamily="34" charset="0"/>
              </a:rPr>
              <a:t>La prise en compte par le FIPHFP de mes collaborations avec le secteur protégé dans la DOETH</a:t>
            </a:r>
          </a:p>
        </p:txBody>
      </p:sp>
      <p:sp>
        <p:nvSpPr>
          <p:cNvPr id="5" name="Espace réservé du numéro de diapositive 4">
            <a:extLst>
              <a:ext uri="{FF2B5EF4-FFF2-40B4-BE49-F238E27FC236}">
                <a16:creationId xmlns:a16="http://schemas.microsoft.com/office/drawing/2014/main" id="{87D43046-6F13-466E-9042-80A78D104DB9}"/>
              </a:ext>
            </a:extLst>
          </p:cNvPr>
          <p:cNvSpPr>
            <a:spLocks noGrp="1"/>
          </p:cNvSpPr>
          <p:nvPr>
            <p:ph type="sldNum" sz="quarter" idx="12"/>
          </p:nvPr>
        </p:nvSpPr>
        <p:spPr/>
        <p:txBody>
          <a:bodyPr/>
          <a:lstStyle/>
          <a:p>
            <a:fld id="{519954A3-9DFD-4C44-94BA-B95130A3BA1C}" type="slidenum">
              <a:rPr lang="en-US" smtClean="0"/>
              <a:t>8</a:t>
            </a:fld>
            <a:endParaRPr lang="en-US" dirty="0"/>
          </a:p>
        </p:txBody>
      </p:sp>
      <p:sp>
        <p:nvSpPr>
          <p:cNvPr id="11" name="Espace réservé du contenu 2">
            <a:extLst>
              <a:ext uri="{FF2B5EF4-FFF2-40B4-BE49-F238E27FC236}">
                <a16:creationId xmlns:a16="http://schemas.microsoft.com/office/drawing/2014/main" id="{E159588B-68C4-4200-8B9A-FAABE06274B8}"/>
              </a:ext>
            </a:extLst>
          </p:cNvPr>
          <p:cNvSpPr txBox="1">
            <a:spLocks/>
          </p:cNvSpPr>
          <p:nvPr/>
        </p:nvSpPr>
        <p:spPr>
          <a:xfrm>
            <a:off x="389573" y="1116977"/>
            <a:ext cx="9937768" cy="492438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l"/>
            <a:endParaRPr lang="fr-FR" sz="2000" b="0" i="0" dirty="0">
              <a:solidFill>
                <a:srgbClr val="3A3A3A"/>
              </a:solidFill>
              <a:effectLst/>
              <a:latin typeface="Marianne"/>
            </a:endParaRPr>
          </a:p>
        </p:txBody>
      </p:sp>
      <p:sp>
        <p:nvSpPr>
          <p:cNvPr id="6" name="Flèche : droite 5">
            <a:extLst>
              <a:ext uri="{FF2B5EF4-FFF2-40B4-BE49-F238E27FC236}">
                <a16:creationId xmlns:a16="http://schemas.microsoft.com/office/drawing/2014/main" id="{589EB2BC-CF4D-4050-92FF-D10485FBAB61}"/>
              </a:ext>
            </a:extLst>
          </p:cNvPr>
          <p:cNvSpPr/>
          <p:nvPr/>
        </p:nvSpPr>
        <p:spPr>
          <a:xfrm>
            <a:off x="449950" y="5663920"/>
            <a:ext cx="905435" cy="4926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46A05DE1-1E06-4823-A252-2E6E8BC62556}"/>
              </a:ext>
            </a:extLst>
          </p:cNvPr>
          <p:cNvSpPr txBox="1"/>
          <p:nvPr/>
        </p:nvSpPr>
        <p:spPr>
          <a:xfrm>
            <a:off x="1415762" y="5602556"/>
            <a:ext cx="7727748" cy="553998"/>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Retrouvez </a:t>
            </a:r>
            <a:r>
              <a:rPr lang="fr-FR" dirty="0">
                <a:latin typeface="Arial" panose="020B0604020202020204" pitchFamily="34" charset="0"/>
                <a:cs typeface="Arial" panose="020B0604020202020204" pitchFamily="34" charset="0"/>
                <a:hlinkClick r:id="rId2"/>
              </a:rPr>
              <a:t>l’aide à la déclaration 2025 </a:t>
            </a:r>
            <a:r>
              <a:rPr lang="fr-FR" sz="1200" i="1" dirty="0">
                <a:latin typeface="Arial" panose="020B0604020202020204" pitchFamily="34" charset="0"/>
                <a:cs typeface="Arial" panose="020B0604020202020204" pitchFamily="34" charset="0"/>
              </a:rPr>
              <a:t>(attention, une nouvelle tous les ans)</a:t>
            </a:r>
          </a:p>
          <a:p>
            <a:r>
              <a:rPr lang="fr-FR" sz="1200" i="1" dirty="0">
                <a:latin typeface="Arial" panose="020B0604020202020204" pitchFamily="34" charset="0"/>
                <a:cs typeface="Arial" panose="020B0604020202020204" pitchFamily="34" charset="0"/>
              </a:rPr>
              <a:t>Page 20</a:t>
            </a:r>
          </a:p>
        </p:txBody>
      </p:sp>
      <p:sp>
        <p:nvSpPr>
          <p:cNvPr id="8" name="ZoneTexte 7">
            <a:extLst>
              <a:ext uri="{FF2B5EF4-FFF2-40B4-BE49-F238E27FC236}">
                <a16:creationId xmlns:a16="http://schemas.microsoft.com/office/drawing/2014/main" id="{406CADBE-7974-4624-B427-42ABF856173B}"/>
              </a:ext>
            </a:extLst>
          </p:cNvPr>
          <p:cNvSpPr txBox="1"/>
          <p:nvPr/>
        </p:nvSpPr>
        <p:spPr>
          <a:xfrm>
            <a:off x="445639" y="1622961"/>
            <a:ext cx="9410537" cy="3539430"/>
          </a:xfrm>
          <a:prstGeom prst="rect">
            <a:avLst/>
          </a:prstGeom>
          <a:noFill/>
        </p:spPr>
        <p:txBody>
          <a:bodyPr wrap="square">
            <a:spAutoFit/>
          </a:bodyPr>
          <a:lstStyle/>
          <a:p>
            <a:pPr marL="285750" indent="-285750">
              <a:buFont typeface="Wingdings" panose="05000000000000000000" pitchFamily="2" charset="2"/>
              <a:buChar char="Ø"/>
            </a:pPr>
            <a:r>
              <a:rPr lang="fr-FR" sz="1600" dirty="0">
                <a:latin typeface="Arial" panose="020B0604020202020204" pitchFamily="34" charset="0"/>
                <a:cs typeface="Arial" panose="020B0604020202020204" pitchFamily="34" charset="0"/>
              </a:rPr>
              <a:t>Vous pouvez déduire du montant de votre contribution annuelle, le montant des </a:t>
            </a:r>
            <a:r>
              <a:rPr lang="fr-FR" sz="1600" b="1" dirty="0">
                <a:latin typeface="Arial" panose="020B0604020202020204" pitchFamily="34" charset="0"/>
                <a:cs typeface="Arial" panose="020B0604020202020204" pitchFamily="34" charset="0"/>
              </a:rPr>
              <a:t>dépenses</a:t>
            </a:r>
            <a:r>
              <a:rPr lang="fr-FR" sz="1600" dirty="0">
                <a:latin typeface="Arial" panose="020B0604020202020204" pitchFamily="34" charset="0"/>
                <a:cs typeface="Arial" panose="020B0604020202020204" pitchFamily="34" charset="0"/>
              </a:rPr>
              <a:t> afférentes à la passation de contrats de fourniture, de sous-traitance ou de prestations de services avec des entreprises adaptées, des établissements ou services d'aide par le travail ou avec des travailleurs indépendants handicapés, calculé dans les conditions fixées à l'article 6-1 ;</a:t>
            </a:r>
          </a:p>
          <a:p>
            <a:pPr marL="285750" indent="-285750">
              <a:buFont typeface="Wingdings" panose="05000000000000000000" pitchFamily="2" charset="2"/>
              <a:buChar char="Ø"/>
            </a:pPr>
            <a:endParaRPr lang="fr-FR"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fr-FR" sz="1600" dirty="0">
                <a:latin typeface="Arial" panose="020B0604020202020204" pitchFamily="34" charset="0"/>
                <a:cs typeface="Arial" panose="020B0604020202020204" pitchFamily="34" charset="0"/>
              </a:rPr>
              <a:t>Au plus tard le </a:t>
            </a:r>
            <a:r>
              <a:rPr lang="fr-FR" sz="1600" b="1" dirty="0">
                <a:latin typeface="Arial" panose="020B0604020202020204" pitchFamily="34" charset="0"/>
                <a:cs typeface="Arial" panose="020B0604020202020204" pitchFamily="34" charset="0"/>
              </a:rPr>
              <a:t>31 janvier</a:t>
            </a:r>
            <a:r>
              <a:rPr lang="fr-FR" sz="1600" dirty="0">
                <a:latin typeface="Arial" panose="020B0604020202020204" pitchFamily="34" charset="0"/>
                <a:cs typeface="Arial" panose="020B0604020202020204" pitchFamily="34" charset="0"/>
              </a:rPr>
              <a:t>, les entreprises adaptées, les établissements ou services d'aide par le travail et les travailleurs indépendants handicapés reconnus bénéficiaires de l'obligation d'emploi vous adressent une </a:t>
            </a:r>
            <a:r>
              <a:rPr lang="fr-FR" sz="1600" b="1" dirty="0">
                <a:latin typeface="Arial" panose="020B0604020202020204" pitchFamily="34" charset="0"/>
                <a:cs typeface="Arial" panose="020B0604020202020204" pitchFamily="34" charset="0"/>
              </a:rPr>
              <a:t>attestation annuelle.</a:t>
            </a:r>
          </a:p>
          <a:p>
            <a:pPr marL="742950" lvl="1" indent="-285750">
              <a:buFont typeface="Wingdings" panose="05000000000000000000" pitchFamily="2" charset="2"/>
              <a:buChar char="ü"/>
            </a:pPr>
            <a:r>
              <a:rPr lang="fr-FR" sz="1600" dirty="0">
                <a:latin typeface="Arial" panose="020B0604020202020204" pitchFamily="34" charset="0"/>
                <a:cs typeface="Arial" panose="020B0604020202020204" pitchFamily="34" charset="0"/>
              </a:rPr>
              <a:t>L’arrêté du 19 novembre 2020 a défini le modèle d’attestation.</a:t>
            </a:r>
          </a:p>
          <a:p>
            <a:pPr marL="742950" lvl="1" indent="-285750">
              <a:buFont typeface="Wingdings" panose="05000000000000000000" pitchFamily="2" charset="2"/>
              <a:buChar char="ü"/>
            </a:pPr>
            <a:r>
              <a:rPr lang="fr-FR" sz="1600" dirty="0">
                <a:latin typeface="Arial" panose="020B0604020202020204" pitchFamily="34" charset="0"/>
                <a:cs typeface="Arial" panose="020B0604020202020204" pitchFamily="34" charset="0"/>
              </a:rPr>
              <a:t>Vous déclarez le </a:t>
            </a:r>
            <a:r>
              <a:rPr lang="fr-FR" sz="1600" b="1" dirty="0">
                <a:latin typeface="Arial" panose="020B0604020202020204" pitchFamily="34" charset="0"/>
                <a:cs typeface="Arial" panose="020B0604020202020204" pitchFamily="34" charset="0"/>
              </a:rPr>
              <a:t>MONTANT 4</a:t>
            </a:r>
          </a:p>
          <a:p>
            <a:pPr lvl="1"/>
            <a:endParaRPr lang="fr-FR" sz="16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fr-FR" sz="1600" dirty="0">
                <a:latin typeface="Arial" panose="020B0604020202020204" pitchFamily="34" charset="0"/>
                <a:cs typeface="Arial" panose="020B0604020202020204" pitchFamily="34" charset="0"/>
              </a:rPr>
              <a:t>Le montant déductible est </a:t>
            </a:r>
            <a:r>
              <a:rPr lang="fr-FR" sz="1600" b="1" dirty="0">
                <a:latin typeface="Arial" panose="020B0604020202020204" pitchFamily="34" charset="0"/>
                <a:cs typeface="Arial" panose="020B0604020202020204" pitchFamily="34" charset="0"/>
              </a:rPr>
              <a:t>plafonné:</a:t>
            </a:r>
          </a:p>
          <a:p>
            <a:pPr marL="742950" lvl="1" indent="-285750">
              <a:buFont typeface="Wingdings" panose="05000000000000000000" pitchFamily="2" charset="2"/>
              <a:buChar char="ü"/>
            </a:pPr>
            <a:r>
              <a:rPr lang="fr-FR" sz="1600" dirty="0">
                <a:latin typeface="Arial" panose="020B0604020202020204" pitchFamily="34" charset="0"/>
                <a:cs typeface="Arial" panose="020B0604020202020204" pitchFamily="34" charset="0"/>
              </a:rPr>
              <a:t>50% de la contribution annuelle due si vous êtes en dessous de 30%</a:t>
            </a:r>
          </a:p>
          <a:p>
            <a:pPr marL="742950" lvl="1" indent="-285750">
              <a:buFont typeface="Wingdings" panose="05000000000000000000" pitchFamily="2" charset="2"/>
              <a:buChar char="ü"/>
            </a:pPr>
            <a:r>
              <a:rPr lang="fr-FR" sz="1600" dirty="0">
                <a:latin typeface="Arial" panose="020B0604020202020204" pitchFamily="34" charset="0"/>
                <a:cs typeface="Arial" panose="020B0604020202020204" pitchFamily="34" charset="0"/>
              </a:rPr>
              <a:t>À 75% de la contribution annuelle due si vous êtes entre 3 et 6% </a:t>
            </a:r>
          </a:p>
        </p:txBody>
      </p:sp>
    </p:spTree>
    <p:extLst>
      <p:ext uri="{BB962C8B-B14F-4D97-AF65-F5344CB8AC3E}">
        <p14:creationId xmlns:p14="http://schemas.microsoft.com/office/powerpoint/2010/main" val="2094006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FF283D-52B4-4725-BCAD-2A44A6B43BEF}"/>
              </a:ext>
            </a:extLst>
          </p:cNvPr>
          <p:cNvSpPr>
            <a:spLocks noGrp="1"/>
          </p:cNvSpPr>
          <p:nvPr>
            <p:ph type="title"/>
          </p:nvPr>
        </p:nvSpPr>
        <p:spPr>
          <a:xfrm>
            <a:off x="546848" y="131669"/>
            <a:ext cx="9161928" cy="1042707"/>
          </a:xfrm>
        </p:spPr>
        <p:txBody>
          <a:bodyPr>
            <a:normAutofit/>
          </a:bodyPr>
          <a:lstStyle/>
          <a:p>
            <a:r>
              <a:rPr lang="fr-FR" dirty="0">
                <a:hlinkClick r:id="rId2"/>
              </a:rPr>
              <a:t>L’aide 6 du FIPHFP</a:t>
            </a:r>
            <a:r>
              <a:rPr lang="fr-FR" dirty="0"/>
              <a:t>:</a:t>
            </a:r>
            <a:br>
              <a:rPr lang="fr-FR" dirty="0"/>
            </a:br>
            <a:r>
              <a:rPr lang="fr-FR" sz="1800" dirty="0"/>
              <a:t>Abonnement plateforme milieu protégé</a:t>
            </a:r>
          </a:p>
        </p:txBody>
      </p:sp>
      <p:sp>
        <p:nvSpPr>
          <p:cNvPr id="5" name="Espace réservé du numéro de diapositive 4">
            <a:extLst>
              <a:ext uri="{FF2B5EF4-FFF2-40B4-BE49-F238E27FC236}">
                <a16:creationId xmlns:a16="http://schemas.microsoft.com/office/drawing/2014/main" id="{87D43046-6F13-466E-9042-80A78D104DB9}"/>
              </a:ext>
            </a:extLst>
          </p:cNvPr>
          <p:cNvSpPr>
            <a:spLocks noGrp="1"/>
          </p:cNvSpPr>
          <p:nvPr>
            <p:ph type="sldNum" sz="quarter" idx="12"/>
          </p:nvPr>
        </p:nvSpPr>
        <p:spPr/>
        <p:txBody>
          <a:bodyPr/>
          <a:lstStyle/>
          <a:p>
            <a:fld id="{519954A3-9DFD-4C44-94BA-B95130A3BA1C}" type="slidenum">
              <a:rPr lang="en-US" smtClean="0"/>
              <a:t>9</a:t>
            </a:fld>
            <a:endParaRPr lang="en-US" dirty="0"/>
          </a:p>
        </p:txBody>
      </p:sp>
      <p:sp>
        <p:nvSpPr>
          <p:cNvPr id="11" name="Espace réservé du contenu 2">
            <a:extLst>
              <a:ext uri="{FF2B5EF4-FFF2-40B4-BE49-F238E27FC236}">
                <a16:creationId xmlns:a16="http://schemas.microsoft.com/office/drawing/2014/main" id="{E159588B-68C4-4200-8B9A-FAABE06274B8}"/>
              </a:ext>
            </a:extLst>
          </p:cNvPr>
          <p:cNvSpPr txBox="1">
            <a:spLocks/>
          </p:cNvSpPr>
          <p:nvPr/>
        </p:nvSpPr>
        <p:spPr>
          <a:xfrm>
            <a:off x="546849" y="1724990"/>
            <a:ext cx="9161927" cy="240202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l"/>
            <a:r>
              <a:rPr lang="fr-FR" sz="1600" b="0" i="0" dirty="0">
                <a:solidFill>
                  <a:srgbClr val="333333"/>
                </a:solidFill>
                <a:effectLst/>
                <a:latin typeface="Arial" panose="020B0604020202020204" pitchFamily="34" charset="0"/>
                <a:cs typeface="Arial" panose="020B0604020202020204" pitchFamily="34" charset="0"/>
              </a:rPr>
              <a:t>Le FIPHFP prend en charge les dépenses d’abonnement à une plateforme de sollicitation du milieu protégé dans la limite d’un </a:t>
            </a:r>
            <a:r>
              <a:rPr lang="fr-FR" sz="1600" b="1" i="0" dirty="0">
                <a:solidFill>
                  <a:srgbClr val="333333"/>
                </a:solidFill>
                <a:effectLst/>
                <a:latin typeface="Arial" panose="020B0604020202020204" pitchFamily="34" charset="0"/>
                <a:cs typeface="Arial" panose="020B0604020202020204" pitchFamily="34" charset="0"/>
              </a:rPr>
              <a:t>plafond de 7 000 </a:t>
            </a:r>
            <a:r>
              <a:rPr lang="fr-FR" sz="1600" b="0" i="0" dirty="0">
                <a:solidFill>
                  <a:srgbClr val="333333"/>
                </a:solidFill>
                <a:effectLst/>
                <a:latin typeface="Arial" panose="020B0604020202020204" pitchFamily="34" charset="0"/>
                <a:cs typeface="Arial" panose="020B0604020202020204" pitchFamily="34" charset="0"/>
              </a:rPr>
              <a:t>€ par année.</a:t>
            </a:r>
          </a:p>
          <a:p>
            <a:pPr algn="l"/>
            <a:r>
              <a:rPr lang="fr-FR" sz="1600" dirty="0">
                <a:solidFill>
                  <a:srgbClr val="333333"/>
                </a:solidFill>
                <a:latin typeface="Arial" panose="020B0604020202020204" pitchFamily="34" charset="0"/>
                <a:cs typeface="Arial" panose="020B0604020202020204" pitchFamily="34" charset="0"/>
              </a:rPr>
              <a:t>Cette aide est cumulable avec les autres aides</a:t>
            </a:r>
          </a:p>
          <a:p>
            <a:pPr algn="l"/>
            <a:r>
              <a:rPr lang="fr-FR" sz="1600" b="0" i="0" dirty="0">
                <a:solidFill>
                  <a:srgbClr val="333333"/>
                </a:solidFill>
                <a:effectLst/>
                <a:latin typeface="Arial" panose="020B0604020202020204" pitchFamily="34" charset="0"/>
                <a:cs typeface="Arial" panose="020B0604020202020204" pitchFamily="34" charset="0"/>
              </a:rPr>
              <a:t>Vous pouvez présenter le devis ou directement la facture acquittée</a:t>
            </a:r>
          </a:p>
          <a:p>
            <a:pPr algn="l"/>
            <a:r>
              <a:rPr lang="fr-FR" sz="1600" dirty="0">
                <a:solidFill>
                  <a:srgbClr val="333333"/>
                </a:solidFill>
                <a:latin typeface="Arial" panose="020B0604020202020204" pitchFamily="34" charset="0"/>
                <a:cs typeface="Arial" panose="020B0604020202020204" pitchFamily="34" charset="0"/>
              </a:rPr>
              <a:t>Comme toute aide délivrée, elle se décompte de votre montant maximum de 40 000 euros à l’année</a:t>
            </a:r>
            <a:endParaRPr lang="fr-FR" sz="1600" b="0" i="0" dirty="0">
              <a:solidFill>
                <a:srgbClr val="3A3A3A"/>
              </a:solidFill>
              <a:effectLst/>
              <a:latin typeface="Arial" panose="020B0604020202020204" pitchFamily="34" charset="0"/>
              <a:cs typeface="Arial" panose="020B0604020202020204" pitchFamily="34" charset="0"/>
            </a:endParaRPr>
          </a:p>
        </p:txBody>
      </p:sp>
      <p:sp>
        <p:nvSpPr>
          <p:cNvPr id="7" name="Flèche : droite 6">
            <a:extLst>
              <a:ext uri="{FF2B5EF4-FFF2-40B4-BE49-F238E27FC236}">
                <a16:creationId xmlns:a16="http://schemas.microsoft.com/office/drawing/2014/main" id="{6F4B64C9-0790-40BF-9800-1CDCE91791FE}"/>
              </a:ext>
            </a:extLst>
          </p:cNvPr>
          <p:cNvSpPr/>
          <p:nvPr/>
        </p:nvSpPr>
        <p:spPr>
          <a:xfrm>
            <a:off x="914401" y="5240334"/>
            <a:ext cx="905435" cy="4926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AB0170F6-562D-4740-8EB1-DDDC7C60A6FA}"/>
              </a:ext>
            </a:extLst>
          </p:cNvPr>
          <p:cNvSpPr txBox="1"/>
          <p:nvPr/>
        </p:nvSpPr>
        <p:spPr>
          <a:xfrm>
            <a:off x="1883449" y="5301985"/>
            <a:ext cx="8211671" cy="646331"/>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Retrouvez les détails sur le </a:t>
            </a:r>
            <a:r>
              <a:rPr lang="fr-FR"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catalogue des interventions </a:t>
            </a:r>
            <a:r>
              <a:rPr lang="fr-FR" dirty="0">
                <a:latin typeface="Arial" panose="020B0604020202020204" pitchFamily="34" charset="0"/>
                <a:cs typeface="Arial" panose="020B0604020202020204" pitchFamily="34" charset="0"/>
              </a:rPr>
              <a:t>du FIPHFP 2025</a:t>
            </a:r>
          </a:p>
          <a:p>
            <a:r>
              <a:rPr lang="fr-FR" dirty="0">
                <a:latin typeface="Arial" panose="020B0604020202020204" pitchFamily="34" charset="0"/>
                <a:cs typeface="Arial" panose="020B0604020202020204" pitchFamily="34" charset="0"/>
              </a:rPr>
              <a:t>Pages 44 à 47</a:t>
            </a:r>
          </a:p>
        </p:txBody>
      </p:sp>
    </p:spTree>
    <p:extLst>
      <p:ext uri="{BB962C8B-B14F-4D97-AF65-F5344CB8AC3E}">
        <p14:creationId xmlns:p14="http://schemas.microsoft.com/office/powerpoint/2010/main" val="3883372846"/>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1454</TotalTime>
  <Words>1606</Words>
  <Application>Microsoft Office PowerPoint</Application>
  <PresentationFormat>Grand écran</PresentationFormat>
  <Paragraphs>123</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Calibri</vt:lpstr>
      <vt:lpstr>Marianne</vt:lpstr>
      <vt:lpstr>Trebuchet MS</vt:lpstr>
      <vt:lpstr>Wingdings</vt:lpstr>
      <vt:lpstr>Wingdings 3</vt:lpstr>
      <vt:lpstr>Facette</vt:lpstr>
      <vt:lpstr>Les incontournables pour bien comprendre  Quelles collaborations avec le secteur protégé  Etablissement et Service d’Accompagnement par le Travail ?  Le jeudi 09 octobre à 11 h 00 </vt:lpstr>
      <vt:lpstr>LES POINTS ABORDES AUJOURD’HUI</vt:lpstr>
      <vt:lpstr> ESAT de la Ballastière ESAT du Breuil</vt:lpstr>
      <vt:lpstr>Des textes de référence règlement les actions des ESAT</vt:lpstr>
      <vt:lpstr>Suite des textes de référence</vt:lpstr>
      <vt:lpstr>Liens</vt:lpstr>
      <vt:lpstr>Les axes de collaboration possibles</vt:lpstr>
      <vt:lpstr>La prise en compte par le FIPHFP de mes collaborations avec le secteur protégé dans la DOETH</vt:lpstr>
      <vt:lpstr>L’aide 6 du FIPHFP: Abonnement plateforme milieu protégé</vt:lpstr>
      <vt:lpstr>Puis-je bénéficier d’aides du FIPHFP au profit d’un travailleur ESAT? </vt:lpstr>
      <vt:lpstr>Autres questions/réponses fréquentes</vt:lpstr>
      <vt:lpstr>Présentation PowerPoint</vt:lpstr>
      <vt:lpstr>Présentation PowerPoint</vt:lpstr>
      <vt:lpstr>Des sources d’informations complémentaires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DOUMECHE Magali</dc:creator>
  <cp:lastModifiedBy>BOUYER Aurélie</cp:lastModifiedBy>
  <cp:revision>235</cp:revision>
  <cp:lastPrinted>2025-09-04T11:36:25Z</cp:lastPrinted>
  <dcterms:created xsi:type="dcterms:W3CDTF">2024-03-20T09:48:14Z</dcterms:created>
  <dcterms:modified xsi:type="dcterms:W3CDTF">2025-09-04T11:45:17Z</dcterms:modified>
</cp:coreProperties>
</file>