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5" r:id="rId3"/>
    <p:sldId id="294" r:id="rId4"/>
    <p:sldId id="293" r:id="rId5"/>
    <p:sldId id="296" r:id="rId6"/>
    <p:sldId id="263" r:id="rId7"/>
    <p:sldId id="265" r:id="rId8"/>
    <p:sldId id="262" r:id="rId9"/>
    <p:sldId id="257" r:id="rId10"/>
    <p:sldId id="259" r:id="rId11"/>
    <p:sldId id="266" r:id="rId12"/>
    <p:sldId id="261" r:id="rId13"/>
    <p:sldId id="297" r:id="rId14"/>
    <p:sldId id="298" r:id="rId15"/>
    <p:sldId id="264" r:id="rId16"/>
    <p:sldId id="287" r:id="rId17"/>
    <p:sldId id="288" r:id="rId18"/>
    <p:sldId id="289" r:id="rId19"/>
    <p:sldId id="268" r:id="rId20"/>
    <p:sldId id="290" r:id="rId21"/>
    <p:sldId id="267" r:id="rId22"/>
    <p:sldId id="291" r:id="rId23"/>
    <p:sldId id="292" r:id="rId24"/>
    <p:sldId id="276" r:id="rId25"/>
    <p:sldId id="283" r:id="rId2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93" autoAdjust="0"/>
    <p:restoredTop sz="94660"/>
  </p:normalViewPr>
  <p:slideViewPr>
    <p:cSldViewPr snapToGrid="0">
      <p:cViewPr varScale="1">
        <p:scale>
          <a:sx n="103" d="100"/>
          <a:sy n="103" d="100"/>
        </p:scale>
        <p:origin x="7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4576778-2A71-4FD6-A30E-C0985CEEA76D}" type="datetimeFigureOut">
              <a:rPr lang="fr-FR" smtClean="0"/>
              <a:t>23/09/2025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7B42A35-47C5-4A5C-8C15-51B4EFEF29AA}" type="slidenum">
              <a:rPr lang="fr-FR" smtClean="0"/>
              <a:t>‹N°›</a:t>
            </a:fld>
            <a:endParaRPr lang="fr-FR"/>
          </a:p>
        </p:txBody>
      </p:sp>
    </p:spTree>
    <p:extLst>
      <p:ext uri="{BB962C8B-B14F-4D97-AF65-F5344CB8AC3E}">
        <p14:creationId xmlns:p14="http://schemas.microsoft.com/office/powerpoint/2010/main" val="12814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7F2EC7-A8C5-4EA2-A13D-725FC314FEF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1F9BF08-FB21-41A3-8C4E-12B3ABC99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C316CCF-E131-4C65-A775-8D2F919CD2A4}"/>
              </a:ext>
            </a:extLst>
          </p:cNvPr>
          <p:cNvSpPr>
            <a:spLocks noGrp="1"/>
          </p:cNvSpPr>
          <p:nvPr>
            <p:ph type="dt" sz="half" idx="10"/>
          </p:nvPr>
        </p:nvSpPr>
        <p:spPr/>
        <p:txBody>
          <a:bodyPr/>
          <a:lstStyle/>
          <a:p>
            <a:fld id="{2EECF989-38C5-43D9-8282-6457FF1EB752}" type="datetime1">
              <a:rPr lang="fr-FR" smtClean="0"/>
              <a:t>23/09/2025</a:t>
            </a:fld>
            <a:endParaRPr lang="fr-FR"/>
          </a:p>
        </p:txBody>
      </p:sp>
      <p:sp>
        <p:nvSpPr>
          <p:cNvPr id="5" name="Espace réservé du pied de page 4">
            <a:extLst>
              <a:ext uri="{FF2B5EF4-FFF2-40B4-BE49-F238E27FC236}">
                <a16:creationId xmlns:a16="http://schemas.microsoft.com/office/drawing/2014/main" id="{A97E6497-F2F4-4071-AAFF-04169E0DEE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0718E0-4ABE-4733-829D-8F0C3C8DDD0C}"/>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324778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63C2B0-7AAB-43F3-9096-6013AB31A8B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009FF5C-3969-439B-A7F7-A37D60AFD2C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343A8F-DD5C-4B53-88EB-59C6DF4EA46C}"/>
              </a:ext>
            </a:extLst>
          </p:cNvPr>
          <p:cNvSpPr>
            <a:spLocks noGrp="1"/>
          </p:cNvSpPr>
          <p:nvPr>
            <p:ph type="dt" sz="half" idx="10"/>
          </p:nvPr>
        </p:nvSpPr>
        <p:spPr/>
        <p:txBody>
          <a:bodyPr/>
          <a:lstStyle/>
          <a:p>
            <a:fld id="{142E23AF-B513-465C-A02C-D6E17E012284}" type="datetime1">
              <a:rPr lang="fr-FR" smtClean="0"/>
              <a:t>23/09/2025</a:t>
            </a:fld>
            <a:endParaRPr lang="fr-FR"/>
          </a:p>
        </p:txBody>
      </p:sp>
      <p:sp>
        <p:nvSpPr>
          <p:cNvPr id="5" name="Espace réservé du pied de page 4">
            <a:extLst>
              <a:ext uri="{FF2B5EF4-FFF2-40B4-BE49-F238E27FC236}">
                <a16:creationId xmlns:a16="http://schemas.microsoft.com/office/drawing/2014/main" id="{C005E2EB-C8D2-43F7-84D1-17DF58CE17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A6D679-5F26-486C-A16C-85DC707CAB9F}"/>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193641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B814DCA-7D48-4477-A471-7509A176A96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A342FA-6B43-4AFF-A531-B1FA2DD86DD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425994-8DEE-44E4-8768-4ED9BF914D51}"/>
              </a:ext>
            </a:extLst>
          </p:cNvPr>
          <p:cNvSpPr>
            <a:spLocks noGrp="1"/>
          </p:cNvSpPr>
          <p:nvPr>
            <p:ph type="dt" sz="half" idx="10"/>
          </p:nvPr>
        </p:nvSpPr>
        <p:spPr/>
        <p:txBody>
          <a:bodyPr/>
          <a:lstStyle/>
          <a:p>
            <a:fld id="{5387C102-DD4B-4484-A0D4-70AB6990EA8C}" type="datetime1">
              <a:rPr lang="fr-FR" smtClean="0"/>
              <a:t>23/09/2025</a:t>
            </a:fld>
            <a:endParaRPr lang="fr-FR"/>
          </a:p>
        </p:txBody>
      </p:sp>
      <p:sp>
        <p:nvSpPr>
          <p:cNvPr id="5" name="Espace réservé du pied de page 4">
            <a:extLst>
              <a:ext uri="{FF2B5EF4-FFF2-40B4-BE49-F238E27FC236}">
                <a16:creationId xmlns:a16="http://schemas.microsoft.com/office/drawing/2014/main" id="{F478500B-D34E-4C75-AB7E-78ABE005B7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4A037B-7C70-40D6-AF63-2F50BC521DE8}"/>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44075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ECDF6-68E8-4B01-9542-698E5DD8C7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B4E9F66-31B8-4DD0-8659-4387F8055BB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A02E709-FDA8-4077-BA2A-55243CBFC529}"/>
              </a:ext>
            </a:extLst>
          </p:cNvPr>
          <p:cNvSpPr>
            <a:spLocks noGrp="1"/>
          </p:cNvSpPr>
          <p:nvPr>
            <p:ph type="dt" sz="half" idx="10"/>
          </p:nvPr>
        </p:nvSpPr>
        <p:spPr/>
        <p:txBody>
          <a:bodyPr/>
          <a:lstStyle/>
          <a:p>
            <a:fld id="{F0FCB2EB-D6E6-45FD-A6E3-A174409E2BCE}" type="datetime1">
              <a:rPr lang="fr-FR" smtClean="0"/>
              <a:t>23/09/2025</a:t>
            </a:fld>
            <a:endParaRPr lang="fr-FR"/>
          </a:p>
        </p:txBody>
      </p:sp>
      <p:sp>
        <p:nvSpPr>
          <p:cNvPr id="5" name="Espace réservé du pied de page 4">
            <a:extLst>
              <a:ext uri="{FF2B5EF4-FFF2-40B4-BE49-F238E27FC236}">
                <a16:creationId xmlns:a16="http://schemas.microsoft.com/office/drawing/2014/main" id="{46F00B6D-E559-49E9-9B1C-2CE45E139B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228E41-B8B6-4652-964E-D8B1B1D67DCE}"/>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408002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8C85C-9768-4CE8-85DD-DECB7F6192D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AA2D4FE-1571-4EC1-847A-0DEBD37A62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C86E39B-3EE4-4AC1-86B0-191B1E7A8A82}"/>
              </a:ext>
            </a:extLst>
          </p:cNvPr>
          <p:cNvSpPr>
            <a:spLocks noGrp="1"/>
          </p:cNvSpPr>
          <p:nvPr>
            <p:ph type="dt" sz="half" idx="10"/>
          </p:nvPr>
        </p:nvSpPr>
        <p:spPr/>
        <p:txBody>
          <a:bodyPr/>
          <a:lstStyle/>
          <a:p>
            <a:fld id="{64972010-75DA-4F23-9DD1-FBF3C21C8330}" type="datetime1">
              <a:rPr lang="fr-FR" smtClean="0"/>
              <a:t>23/09/2025</a:t>
            </a:fld>
            <a:endParaRPr lang="fr-FR"/>
          </a:p>
        </p:txBody>
      </p:sp>
      <p:sp>
        <p:nvSpPr>
          <p:cNvPr id="5" name="Espace réservé du pied de page 4">
            <a:extLst>
              <a:ext uri="{FF2B5EF4-FFF2-40B4-BE49-F238E27FC236}">
                <a16:creationId xmlns:a16="http://schemas.microsoft.com/office/drawing/2014/main" id="{F6380270-F73F-44AD-844F-39BEC67AC8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484FC0-7D82-43D3-B13E-961AB6742FFB}"/>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361276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E3B929-B563-49FD-AAC3-5C1E7D9AB47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7F22111-D987-43C2-A6D4-122358D199F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C8492B7-2374-4F10-A569-A39DD94D882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EE53D0F-F18E-43F2-A9DA-12117833864F}"/>
              </a:ext>
            </a:extLst>
          </p:cNvPr>
          <p:cNvSpPr>
            <a:spLocks noGrp="1"/>
          </p:cNvSpPr>
          <p:nvPr>
            <p:ph type="dt" sz="half" idx="10"/>
          </p:nvPr>
        </p:nvSpPr>
        <p:spPr/>
        <p:txBody>
          <a:bodyPr/>
          <a:lstStyle/>
          <a:p>
            <a:fld id="{A88AB1F7-4667-4046-8FAF-EA33CE08EA89}" type="datetime1">
              <a:rPr lang="fr-FR" smtClean="0"/>
              <a:t>23/09/2025</a:t>
            </a:fld>
            <a:endParaRPr lang="fr-FR"/>
          </a:p>
        </p:txBody>
      </p:sp>
      <p:sp>
        <p:nvSpPr>
          <p:cNvPr id="6" name="Espace réservé du pied de page 5">
            <a:extLst>
              <a:ext uri="{FF2B5EF4-FFF2-40B4-BE49-F238E27FC236}">
                <a16:creationId xmlns:a16="http://schemas.microsoft.com/office/drawing/2014/main" id="{8FEB3A52-BD28-46EB-B4B9-83E6DEACE70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11D4E78-02E3-401D-9C48-9D225D8D0CD9}"/>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420052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B3C1CC-A75D-48C3-AE0B-A451F2CE82D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FF012D-BD1F-4BFB-8C54-1338382BE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3D3F723-8EC0-41DA-8B30-971A5F00E0F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EA22EAD-670E-42A0-8F84-4B75F4B31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104ADBF-BD34-436F-9264-CF1509B7075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445AF5B-29AC-4C66-8CBD-E1739CB44313}"/>
              </a:ext>
            </a:extLst>
          </p:cNvPr>
          <p:cNvSpPr>
            <a:spLocks noGrp="1"/>
          </p:cNvSpPr>
          <p:nvPr>
            <p:ph type="dt" sz="half" idx="10"/>
          </p:nvPr>
        </p:nvSpPr>
        <p:spPr/>
        <p:txBody>
          <a:bodyPr/>
          <a:lstStyle/>
          <a:p>
            <a:fld id="{CB946B13-BD46-4467-83D9-28F48DDFC48C}" type="datetime1">
              <a:rPr lang="fr-FR" smtClean="0"/>
              <a:t>23/09/2025</a:t>
            </a:fld>
            <a:endParaRPr lang="fr-FR"/>
          </a:p>
        </p:txBody>
      </p:sp>
      <p:sp>
        <p:nvSpPr>
          <p:cNvPr id="8" name="Espace réservé du pied de page 7">
            <a:extLst>
              <a:ext uri="{FF2B5EF4-FFF2-40B4-BE49-F238E27FC236}">
                <a16:creationId xmlns:a16="http://schemas.microsoft.com/office/drawing/2014/main" id="{046548FD-179D-4F95-BF6D-3EAF6D580CD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F93C7C6-1B5D-495F-A8C2-93056B263DA9}"/>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130345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E5374A-282B-4CE7-B816-D2C69A92B79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C5E4729-4A3E-4D32-91F6-A57DF97B25EC}"/>
              </a:ext>
            </a:extLst>
          </p:cNvPr>
          <p:cNvSpPr>
            <a:spLocks noGrp="1"/>
          </p:cNvSpPr>
          <p:nvPr>
            <p:ph type="dt" sz="half" idx="10"/>
          </p:nvPr>
        </p:nvSpPr>
        <p:spPr/>
        <p:txBody>
          <a:bodyPr/>
          <a:lstStyle/>
          <a:p>
            <a:fld id="{28F9B743-7FFD-4394-B49C-4ECCC8EDF37E}" type="datetime1">
              <a:rPr lang="fr-FR" smtClean="0"/>
              <a:t>23/09/2025</a:t>
            </a:fld>
            <a:endParaRPr lang="fr-FR"/>
          </a:p>
        </p:txBody>
      </p:sp>
      <p:sp>
        <p:nvSpPr>
          <p:cNvPr id="4" name="Espace réservé du pied de page 3">
            <a:extLst>
              <a:ext uri="{FF2B5EF4-FFF2-40B4-BE49-F238E27FC236}">
                <a16:creationId xmlns:a16="http://schemas.microsoft.com/office/drawing/2014/main" id="{615136F0-8422-4E2D-A63E-565135AF3C8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A44AF27-D2DA-434F-9F8F-0CB1720DEEC1}"/>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34924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B4059EF-F322-4F53-A349-8A41203F2AC8}"/>
              </a:ext>
            </a:extLst>
          </p:cNvPr>
          <p:cNvSpPr>
            <a:spLocks noGrp="1"/>
          </p:cNvSpPr>
          <p:nvPr>
            <p:ph type="dt" sz="half" idx="10"/>
          </p:nvPr>
        </p:nvSpPr>
        <p:spPr/>
        <p:txBody>
          <a:bodyPr/>
          <a:lstStyle/>
          <a:p>
            <a:fld id="{F697D51D-2576-4CB7-B44D-7FACDBE62AA4}" type="datetime1">
              <a:rPr lang="fr-FR" smtClean="0"/>
              <a:t>23/09/2025</a:t>
            </a:fld>
            <a:endParaRPr lang="fr-FR"/>
          </a:p>
        </p:txBody>
      </p:sp>
      <p:sp>
        <p:nvSpPr>
          <p:cNvPr id="3" name="Espace réservé du pied de page 2">
            <a:extLst>
              <a:ext uri="{FF2B5EF4-FFF2-40B4-BE49-F238E27FC236}">
                <a16:creationId xmlns:a16="http://schemas.microsoft.com/office/drawing/2014/main" id="{1B4CE580-C2AE-42CF-9F5D-9F5689948C8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7359F6A-8EF2-4A59-9F4B-1F9DEF88A45F}"/>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1217155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CEB519-7ABF-4F6F-82F7-EB01A334D7E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31A0E40-68A7-4E35-8E4F-35E8B6578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337F433-3C1F-4B6D-8908-4F3FC2DBD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49E610C-AF5F-4BEC-8B99-A586A102FF20}"/>
              </a:ext>
            </a:extLst>
          </p:cNvPr>
          <p:cNvSpPr>
            <a:spLocks noGrp="1"/>
          </p:cNvSpPr>
          <p:nvPr>
            <p:ph type="dt" sz="half" idx="10"/>
          </p:nvPr>
        </p:nvSpPr>
        <p:spPr/>
        <p:txBody>
          <a:bodyPr/>
          <a:lstStyle/>
          <a:p>
            <a:fld id="{0DDE1918-143E-4815-BD39-B1A29CC15A46}" type="datetime1">
              <a:rPr lang="fr-FR" smtClean="0"/>
              <a:t>23/09/2025</a:t>
            </a:fld>
            <a:endParaRPr lang="fr-FR"/>
          </a:p>
        </p:txBody>
      </p:sp>
      <p:sp>
        <p:nvSpPr>
          <p:cNvPr id="6" name="Espace réservé du pied de page 5">
            <a:extLst>
              <a:ext uri="{FF2B5EF4-FFF2-40B4-BE49-F238E27FC236}">
                <a16:creationId xmlns:a16="http://schemas.microsoft.com/office/drawing/2014/main" id="{0F9467FE-617A-4B81-A0BA-66853A610F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D1E971-5F01-4D85-A06E-38507F539B90}"/>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271035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7299C-03F3-4710-A856-A18DDAF3917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BA10D3A-0BF8-4BAD-8ABF-6E5CDCA64C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01AEA88-A1DE-4AFB-912F-E3B67F08B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C7D5452-36CA-438D-8655-B87339F91246}"/>
              </a:ext>
            </a:extLst>
          </p:cNvPr>
          <p:cNvSpPr>
            <a:spLocks noGrp="1"/>
          </p:cNvSpPr>
          <p:nvPr>
            <p:ph type="dt" sz="half" idx="10"/>
          </p:nvPr>
        </p:nvSpPr>
        <p:spPr/>
        <p:txBody>
          <a:bodyPr/>
          <a:lstStyle/>
          <a:p>
            <a:fld id="{374AC9C1-0225-4336-800A-E2FE24AD90DF}" type="datetime1">
              <a:rPr lang="fr-FR" smtClean="0"/>
              <a:t>23/09/2025</a:t>
            </a:fld>
            <a:endParaRPr lang="fr-FR"/>
          </a:p>
        </p:txBody>
      </p:sp>
      <p:sp>
        <p:nvSpPr>
          <p:cNvPr id="6" name="Espace réservé du pied de page 5">
            <a:extLst>
              <a:ext uri="{FF2B5EF4-FFF2-40B4-BE49-F238E27FC236}">
                <a16:creationId xmlns:a16="http://schemas.microsoft.com/office/drawing/2014/main" id="{D853E7B5-AD71-4A37-B211-16A2234C8CB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5E56213-B1C6-4E83-A3F0-9ACAC95A97B8}"/>
              </a:ext>
            </a:extLst>
          </p:cNvPr>
          <p:cNvSpPr>
            <a:spLocks noGrp="1"/>
          </p:cNvSpPr>
          <p:nvPr>
            <p:ph type="sldNum" sz="quarter" idx="12"/>
          </p:nvPr>
        </p:nvSpPr>
        <p:spPr/>
        <p:txBody>
          <a:bodyPr/>
          <a:lstStyle/>
          <a:p>
            <a:fld id="{0A3536F2-EAB2-41F2-A158-118CFC0BA442}" type="slidenum">
              <a:rPr lang="fr-FR" smtClean="0"/>
              <a:t>‹N°›</a:t>
            </a:fld>
            <a:endParaRPr lang="fr-FR"/>
          </a:p>
        </p:txBody>
      </p:sp>
    </p:spTree>
    <p:extLst>
      <p:ext uri="{BB962C8B-B14F-4D97-AF65-F5344CB8AC3E}">
        <p14:creationId xmlns:p14="http://schemas.microsoft.com/office/powerpoint/2010/main" val="146125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ADF99A4-1281-4199-AB5B-F9A666B26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D3FF18D-3D65-4278-835F-94F491179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76FD62-EE07-4F1F-8748-CC7D95BD0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95CA3-BFCB-452D-B452-69A44E933AD3}" type="datetime1">
              <a:rPr lang="fr-FR" smtClean="0"/>
              <a:t>23/09/2025</a:t>
            </a:fld>
            <a:endParaRPr lang="fr-FR"/>
          </a:p>
        </p:txBody>
      </p:sp>
      <p:sp>
        <p:nvSpPr>
          <p:cNvPr id="5" name="Espace réservé du pied de page 4">
            <a:extLst>
              <a:ext uri="{FF2B5EF4-FFF2-40B4-BE49-F238E27FC236}">
                <a16:creationId xmlns:a16="http://schemas.microsoft.com/office/drawing/2014/main" id="{5F513E1B-6F6D-4AC4-B3E2-756B57E76D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0C06ECD-F271-4267-B41E-02822C0E3B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536F2-EAB2-41F2-A158-118CFC0BA442}" type="slidenum">
              <a:rPr lang="fr-FR" smtClean="0"/>
              <a:t>‹N°›</a:t>
            </a:fld>
            <a:endParaRPr lang="fr-FR"/>
          </a:p>
        </p:txBody>
      </p:sp>
    </p:spTree>
    <p:extLst>
      <p:ext uri="{BB962C8B-B14F-4D97-AF65-F5344CB8AC3E}">
        <p14:creationId xmlns:p14="http://schemas.microsoft.com/office/powerpoint/2010/main" val="4079711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mailto:referent-handicap-mutualise.nouvelle-aquitaine@ch-libourne.fr"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s://mdph33.fr/mes-contacts/mes-contacts#contacts-territoire" TargetMode="External"/><Relationship Id="rId7" Type="http://schemas.openxmlformats.org/officeDocument/2006/relationships/hyperlink" Target="https://cdaph.fr/handicaps-reconnus-par-la-mdph/" TargetMode="External"/><Relationship Id="rId2" Type="http://schemas.openxmlformats.org/officeDocument/2006/relationships/hyperlink" Target="https://mdphenligne.cnsa.fr/" TargetMode="External"/><Relationship Id="rId1" Type="http://schemas.openxmlformats.org/officeDocument/2006/relationships/slideLayout" Target="../slideLayouts/slideLayout2.xml"/><Relationship Id="rId6" Type="http://schemas.openxmlformats.org/officeDocument/2006/relationships/hyperlink" Target="https://www.service-public.fr/particuliers/vosdroits/R19993" TargetMode="External"/><Relationship Id="rId5" Type="http://schemas.openxmlformats.org/officeDocument/2006/relationships/hyperlink" Target="https://mdph33.fr/ma-demande/je-conteste-les-decisions-de-la-cdaph" TargetMode="External"/><Relationship Id="rId4" Type="http://schemas.openxmlformats.org/officeDocument/2006/relationships/hyperlink" Target="https://mdph33.fr/ma-demande/je-veux-suivre-mes-demandes#instance-decisio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duoday.f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mailto:referent-handicap-mutualise.nouvelle-aquitaine@ch-libourne.fr" TargetMode="Externa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iphfp.fr/sites/default/files/2025-07/FIPHFP%20Rapport%20activite%CC%81%202024%20accessible_0.pdf" TargetMode="External"/><Relationship Id="rId2" Type="http://schemas.openxmlformats.org/officeDocument/2006/relationships/hyperlink" Target="https://www.observatoire-emploi-nouvelle-aquitaine.fr/rechercher-des-documents/par-thematique/les-demandeurs-d-emploi/les-publics-specifiques/tous/1?domaine=to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blog.goalmap.com/handicap-au-travail/#promouvoir-et-parler-du-handicap-en-entrepris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view.genial.ly/614057c86fed8b0ddd76032d/interactive-content-fiphfp-handicaps-invisibles" TargetMode="External"/><Relationship Id="rId2" Type="http://schemas.openxmlformats.org/officeDocument/2006/relationships/hyperlink" Target="https://www.fiphfp.fr/employeurs/ressources-employeurs/centre-de-ressources/quizz-a-la-decouverte-des-handicaps-invisibl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agefiph.fr/temoignages-entreprises/une-maison-de-retraite-cree-un-service-de-soins-rapproche-pour-maintenir-en" TargetMode="External"/><Relationship Id="rId2" Type="http://schemas.openxmlformats.org/officeDocument/2006/relationships/hyperlink" Target="https://www.agefiph.fr/temoignages-entreprises/la-maison-de-retraite-saint-antoine-maintient-simultanement-deux-aides" TargetMode="External"/><Relationship Id="rId1" Type="http://schemas.openxmlformats.org/officeDocument/2006/relationships/slideLayout" Target="../slideLayouts/slideLayout2.xml"/><Relationship Id="rId5" Type="http://schemas.openxmlformats.org/officeDocument/2006/relationships/hyperlink" Target="https://www.youtube.com/watch?v=QyRftFJeuIg&amp;t=1s" TargetMode="External"/><Relationship Id="rId4" Type="http://schemas.openxmlformats.org/officeDocument/2006/relationships/hyperlink" Target="https://www.fiphfp.fr/actualites-et-evenements/actualites/le-fiphfp-lance-son-podcast-emploi-handicap-la-fonction-publique-temoign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roupe-ugecam.fr/esrp-espo-ueros-tour-de-gassi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ctivateurdeprogres.fr/landing-page/activateurdeprogres-des-outils-pour-sensibiliser" TargetMode="External"/><Relationship Id="rId7" Type="http://schemas.openxmlformats.org/officeDocument/2006/relationships/image" Target="../media/image15.emf"/><Relationship Id="rId2" Type="http://schemas.openxmlformats.org/officeDocument/2006/relationships/hyperlink" Target="https://www.fiphfp.fr/employeurs/ressources-employeurs/centre-de-ressources/la-valise-seeph" TargetMode="External"/><Relationship Id="rId1" Type="http://schemas.openxmlformats.org/officeDocument/2006/relationships/slideLayout" Target="../slideLayouts/slideLayout2.xml"/><Relationship Id="rId6" Type="http://schemas.openxmlformats.org/officeDocument/2006/relationships/hyperlink" Target="https://www.duoday.fr/" TargetMode="External"/><Relationship Id="rId5" Type="http://schemas.openxmlformats.org/officeDocument/2006/relationships/hyperlink" Target="https://www.semaine-emploi-handicap.com/edition-2025-seeph2025" TargetMode="External"/><Relationship Id="rId4" Type="http://schemas.openxmlformats.org/officeDocument/2006/relationships/hyperlink" Target="https://www.activateurdeprogres.f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duoday.fr/" TargetMode="External"/><Relationship Id="rId7" Type="http://schemas.openxmlformats.org/officeDocument/2006/relationships/image" Target="../media/image4.png"/><Relationship Id="rId2" Type="http://schemas.openxmlformats.org/officeDocument/2006/relationships/hyperlink" Target="https://www.semaine-emploi-handicap.com/edition-2025-seeph2025" TargetMode="External"/><Relationship Id="rId1" Type="http://schemas.openxmlformats.org/officeDocument/2006/relationships/slideLayout" Target="../slideLayouts/slideLayout2.xml"/><Relationship Id="rId6" Type="http://schemas.openxmlformats.org/officeDocument/2006/relationships/hyperlink" Target="https://www.activateurdeprogres.fr/sensibiliser/239" TargetMode="External"/><Relationship Id="rId5" Type="http://schemas.openxmlformats.org/officeDocument/2006/relationships/hyperlink" Target="https://www.fiphfp.fr/actualites-et-evenements/actualites/seeph-2025-handicaps-et-emploi-l-egalite-pour-toutes-et-tous" TargetMode="External"/><Relationship Id="rId4" Type="http://schemas.openxmlformats.org/officeDocument/2006/relationships/hyperlink" Target="https://www.adeoconseil.com/wp-content/uploads/Nouveau-catalogue-2025_compressed.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cid:image001.png@01DBE5C9.A1BC48E0"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fiphfp.fr/actualites-et-evenements/actualites/seeph-2022-un-jeu-digital-handicap-psychique-cognitif-et-mental-mieux-se-reperer" TargetMode="External"/><Relationship Id="rId4" Type="http://schemas.openxmlformats.org/officeDocument/2006/relationships/hyperlink" Target="https://handicap.agriculture.gouv.fr/activ-game-un-jeu-pour-sensibiliser-au-handicap-a363.html"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fhf.fr/en-regions/nouvelle-aquitaine/nos-actualites/fiphfp-presentation-du-referent-handicap-mutualise-nouvelle-aquitain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Gsl6t2rMsQk?feature=shared" TargetMode="External"/><Relationship Id="rId2" Type="http://schemas.openxmlformats.org/officeDocument/2006/relationships/hyperlink" Target="https://www.unafam.org/troubles-et-handicap-psy/ressources-et-aides/handicap-et-compensation#ui-id-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iphfp.fr/" TargetMode="External"/><Relationship Id="rId2" Type="http://schemas.openxmlformats.org/officeDocument/2006/relationships/hyperlink" Target="https://youtu.be/4gA6NNfz0W8?feature=shared" TargetMode="External"/><Relationship Id="rId1" Type="http://schemas.openxmlformats.org/officeDocument/2006/relationships/slideLayout" Target="../slideLayouts/slideLayout2.xml"/><Relationship Id="rId4" Type="http://schemas.openxmlformats.org/officeDocument/2006/relationships/hyperlink" Target="https://www.agefiph.fr/aides-financieres?gad_source=1&amp;gad_campaignid=10627709231&amp;gbraid=0AAAAAD6kH9YMMTNy-tMjscjA6nXyO6cwN&amp;gclid=EAIaIQobChMI7sv6i9fhjgMVegkGAB1QSTp2EAAYASAAEgJPa_D_Bw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6D110F-17D2-47A7-ABFC-18DBC22DB399}"/>
              </a:ext>
            </a:extLst>
          </p:cNvPr>
          <p:cNvSpPr>
            <a:spLocks noGrp="1"/>
          </p:cNvSpPr>
          <p:nvPr>
            <p:ph type="ctrTitle"/>
          </p:nvPr>
        </p:nvSpPr>
        <p:spPr>
          <a:xfrm>
            <a:off x="838200" y="672352"/>
            <a:ext cx="9915525" cy="2091541"/>
          </a:xfrm>
        </p:spPr>
        <p:txBody>
          <a:bodyPr>
            <a:normAutofit/>
          </a:bodyPr>
          <a:lstStyle/>
          <a:p>
            <a:r>
              <a:rPr lang="fr-FR" sz="3200" b="1" i="1" dirty="0">
                <a:solidFill>
                  <a:schemeClr val="accent6">
                    <a:lumMod val="75000"/>
                  </a:schemeClr>
                </a:solidFill>
                <a:latin typeface="Arial" panose="020B0604020202020204" pitchFamily="34" charset="0"/>
                <a:cs typeface="Arial" panose="020B0604020202020204" pitchFamily="34" charset="0"/>
              </a:rPr>
              <a:t>La semaine Européenne pour l'emploi des personnes en situation de handicap et Duoday : on se prépare ensemble!</a:t>
            </a:r>
            <a:br>
              <a:rPr lang="fr-FR" sz="3200" b="1" i="1" dirty="0">
                <a:solidFill>
                  <a:schemeClr val="accent6">
                    <a:lumMod val="75000"/>
                  </a:schemeClr>
                </a:solidFill>
                <a:latin typeface="Arial" panose="020B0604020202020204" pitchFamily="34" charset="0"/>
                <a:cs typeface="Arial" panose="020B0604020202020204" pitchFamily="34" charset="0"/>
              </a:rPr>
            </a:br>
            <a:r>
              <a:rPr lang="fr-FR" sz="3200" b="1" i="1" dirty="0">
                <a:solidFill>
                  <a:schemeClr val="accent6">
                    <a:lumMod val="75000"/>
                  </a:schemeClr>
                </a:solidFill>
                <a:latin typeface="Arial" panose="020B0604020202020204" pitchFamily="34" charset="0"/>
                <a:cs typeface="Arial" panose="020B0604020202020204" pitchFamily="34" charset="0"/>
              </a:rPr>
              <a:t>23 septembre 2025 à 11h</a:t>
            </a:r>
            <a:endParaRPr lang="fr-FR" sz="3200" b="1" dirty="0">
              <a:solidFill>
                <a:schemeClr val="accent6">
                  <a:lumMod val="50000"/>
                </a:schemeClr>
              </a:solidFill>
              <a:latin typeface="Arial" panose="020B0604020202020204" pitchFamily="34" charset="0"/>
              <a:cs typeface="Arial" panose="020B0604020202020204" pitchFamily="34" charset="0"/>
            </a:endParaRPr>
          </a:p>
        </p:txBody>
      </p:sp>
      <p:sp>
        <p:nvSpPr>
          <p:cNvPr id="5" name="Sous-titre 2">
            <a:extLst>
              <a:ext uri="{FF2B5EF4-FFF2-40B4-BE49-F238E27FC236}">
                <a16:creationId xmlns:a16="http://schemas.microsoft.com/office/drawing/2014/main" id="{0F1CA8A2-D033-4562-953D-5C10E44BE394}"/>
              </a:ext>
            </a:extLst>
          </p:cNvPr>
          <p:cNvSpPr txBox="1">
            <a:spLocks/>
          </p:cNvSpPr>
          <p:nvPr/>
        </p:nvSpPr>
        <p:spPr>
          <a:xfrm>
            <a:off x="1331900" y="2772650"/>
            <a:ext cx="8723778" cy="234487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i="1" dirty="0"/>
          </a:p>
          <a:p>
            <a:r>
              <a:rPr lang="fr-FR" sz="8000" b="1" i="1" dirty="0">
                <a:solidFill>
                  <a:schemeClr val="accent6">
                    <a:lumMod val="75000"/>
                  </a:schemeClr>
                </a:solidFill>
              </a:rPr>
              <a:t>Avec la participation de Karine </a:t>
            </a:r>
            <a:r>
              <a:rPr lang="fr-FR" sz="8000" b="1" i="1" dirty="0" err="1">
                <a:solidFill>
                  <a:schemeClr val="accent6">
                    <a:lumMod val="75000"/>
                  </a:schemeClr>
                </a:solidFill>
              </a:rPr>
              <a:t>Blanconnier</a:t>
            </a:r>
            <a:r>
              <a:rPr lang="fr-FR" sz="8000" b="1" i="1" dirty="0">
                <a:solidFill>
                  <a:schemeClr val="accent6">
                    <a:lumMod val="75000"/>
                  </a:schemeClr>
                </a:solidFill>
              </a:rPr>
              <a:t> </a:t>
            </a:r>
            <a:r>
              <a:rPr lang="fr-FR" sz="6400" b="1" dirty="0">
                <a:solidFill>
                  <a:schemeClr val="accent6">
                    <a:lumMod val="75000"/>
                  </a:schemeClr>
                </a:solidFill>
                <a:effectLst/>
                <a:latin typeface="Century Gothic" panose="020B0502020202020204" pitchFamily="34" charset="0"/>
                <a:ea typeface="Calibri" panose="020F0502020204030204" pitchFamily="34" charset="0"/>
              </a:rPr>
              <a:t>Coordinatrice Dispositif </a:t>
            </a:r>
            <a:r>
              <a:rPr lang="fr-FR" sz="6400" b="1" dirty="0" err="1">
                <a:solidFill>
                  <a:schemeClr val="accent6">
                    <a:lumMod val="75000"/>
                  </a:schemeClr>
                </a:solidFill>
                <a:effectLst/>
                <a:latin typeface="Century Gothic" panose="020B0502020202020204" pitchFamily="34" charset="0"/>
                <a:ea typeface="Calibri" panose="020F0502020204030204" pitchFamily="34" charset="0"/>
              </a:rPr>
              <a:t>DuoDay</a:t>
            </a:r>
            <a:endParaRPr lang="fr-FR" sz="6400" dirty="0">
              <a:solidFill>
                <a:schemeClr val="accent6">
                  <a:lumMod val="75000"/>
                </a:schemeClr>
              </a:solidFill>
              <a:effectLst/>
              <a:latin typeface="Calibri" panose="020F0502020204030204" pitchFamily="34" charset="0"/>
              <a:ea typeface="Calibri" panose="020F0502020204030204" pitchFamily="34" charset="0"/>
            </a:endParaRPr>
          </a:p>
          <a:p>
            <a:pPr>
              <a:lnSpc>
                <a:spcPct val="105000"/>
              </a:lnSpc>
            </a:pPr>
            <a:r>
              <a:rPr lang="en-US" sz="6400" dirty="0" err="1">
                <a:solidFill>
                  <a:schemeClr val="accent6">
                    <a:lumMod val="75000"/>
                  </a:schemeClr>
                </a:solidFill>
                <a:effectLst/>
                <a:latin typeface="Century Gothic" panose="020B0502020202020204" pitchFamily="34" charset="0"/>
                <a:ea typeface="Calibri" panose="020F0502020204030204" pitchFamily="34" charset="0"/>
              </a:rPr>
              <a:t>Agropole</a:t>
            </a:r>
            <a:r>
              <a:rPr lang="en-US" sz="6400" dirty="0">
                <a:solidFill>
                  <a:schemeClr val="accent6">
                    <a:lumMod val="75000"/>
                  </a:schemeClr>
                </a:solidFill>
                <a:effectLst/>
                <a:latin typeface="Century Gothic" panose="020B0502020202020204" pitchFamily="34" charset="0"/>
                <a:ea typeface="Calibri" panose="020F0502020204030204" pitchFamily="34" charset="0"/>
              </a:rPr>
              <a:t>, </a:t>
            </a:r>
            <a:r>
              <a:rPr lang="en-US" sz="6400" dirty="0" err="1">
                <a:solidFill>
                  <a:schemeClr val="accent6">
                    <a:lumMod val="75000"/>
                  </a:schemeClr>
                </a:solidFill>
                <a:effectLst/>
                <a:latin typeface="Century Gothic" panose="020B0502020202020204" pitchFamily="34" charset="0"/>
                <a:ea typeface="Calibri" panose="020F0502020204030204" pitchFamily="34" charset="0"/>
              </a:rPr>
              <a:t>Deltagro</a:t>
            </a:r>
            <a:r>
              <a:rPr lang="en-US" sz="6400" dirty="0">
                <a:solidFill>
                  <a:schemeClr val="accent6">
                    <a:lumMod val="75000"/>
                  </a:schemeClr>
                </a:solidFill>
                <a:effectLst/>
                <a:latin typeface="Century Gothic" panose="020B0502020202020204" pitchFamily="34" charset="0"/>
                <a:ea typeface="Calibri" panose="020F0502020204030204" pitchFamily="34" charset="0"/>
              </a:rPr>
              <a:t> 3, BP 361</a:t>
            </a:r>
            <a:endParaRPr lang="fr-FR" sz="6400" dirty="0">
              <a:solidFill>
                <a:schemeClr val="accent6">
                  <a:lumMod val="75000"/>
                </a:schemeClr>
              </a:solidFill>
              <a:effectLst/>
              <a:latin typeface="Calibri" panose="020F0502020204030204" pitchFamily="34" charset="0"/>
              <a:ea typeface="Calibri" panose="020F0502020204030204" pitchFamily="34" charset="0"/>
            </a:endParaRPr>
          </a:p>
          <a:p>
            <a:pPr>
              <a:lnSpc>
                <a:spcPct val="105000"/>
              </a:lnSpc>
            </a:pPr>
            <a:r>
              <a:rPr lang="en-US" sz="6400" dirty="0">
                <a:solidFill>
                  <a:schemeClr val="accent6">
                    <a:lumMod val="75000"/>
                  </a:schemeClr>
                </a:solidFill>
                <a:effectLst/>
                <a:latin typeface="Century Gothic" panose="020B0502020202020204" pitchFamily="34" charset="0"/>
                <a:ea typeface="Calibri" panose="020F0502020204030204" pitchFamily="34" charset="0"/>
              </a:rPr>
              <a:t>47931 AGEN CEDEX 9</a:t>
            </a:r>
            <a:endParaRPr lang="fr-FR" sz="6400" dirty="0">
              <a:solidFill>
                <a:schemeClr val="accent6">
                  <a:lumMod val="75000"/>
                </a:schemeClr>
              </a:solidFill>
              <a:effectLst/>
              <a:latin typeface="Calibri" panose="020F0502020204030204" pitchFamily="34" charset="0"/>
              <a:ea typeface="Calibri" panose="020F0502020204030204" pitchFamily="34" charset="0"/>
            </a:endParaRPr>
          </a:p>
          <a:p>
            <a:pPr>
              <a:lnSpc>
                <a:spcPct val="105000"/>
              </a:lnSpc>
            </a:pPr>
            <a:r>
              <a:rPr lang="fr-FR" sz="6400" b="1" dirty="0">
                <a:solidFill>
                  <a:schemeClr val="accent6">
                    <a:lumMod val="75000"/>
                  </a:schemeClr>
                </a:solidFill>
                <a:effectLst/>
                <a:latin typeface="Century Gothic" panose="020B0502020202020204" pitchFamily="34" charset="0"/>
                <a:ea typeface="Calibri" panose="020F0502020204030204" pitchFamily="34" charset="0"/>
              </a:rPr>
              <a:t> 07 88 73 28 67</a:t>
            </a:r>
          </a:p>
          <a:p>
            <a:pPr>
              <a:lnSpc>
                <a:spcPct val="105000"/>
              </a:lnSpc>
            </a:pPr>
            <a:endParaRPr lang="fr-FR" sz="6400" dirty="0">
              <a:solidFill>
                <a:schemeClr val="accent6">
                  <a:lumMod val="75000"/>
                </a:schemeClr>
              </a:solidFill>
              <a:effectLst/>
              <a:latin typeface="Calibri" panose="020F0502020204030204" pitchFamily="34" charset="0"/>
              <a:ea typeface="Calibri" panose="020F0502020204030204" pitchFamily="34" charset="0"/>
            </a:endParaRPr>
          </a:p>
          <a:p>
            <a:endParaRPr lang="fr-FR" sz="1800" dirty="0">
              <a:latin typeface="Times New Roman" panose="02020603050405020304" pitchFamily="18" charset="0"/>
            </a:endParaRPr>
          </a:p>
          <a:p>
            <a:endParaRPr lang="fr-FR" sz="1800" dirty="0">
              <a:latin typeface="Times New Roman" panose="02020603050405020304" pitchFamily="18" charset="0"/>
            </a:endParaRPr>
          </a:p>
          <a:p>
            <a:endParaRPr lang="fr-FR" sz="1800" dirty="0">
              <a:latin typeface="Times New Roman" panose="02020603050405020304" pitchFamily="18" charset="0"/>
            </a:endParaRPr>
          </a:p>
          <a:p>
            <a:endParaRPr lang="fr-FR" i="1" dirty="0"/>
          </a:p>
          <a:p>
            <a:r>
              <a:rPr lang="fr-FR" sz="4800" b="1" dirty="0">
                <a:solidFill>
                  <a:schemeClr val="accent6"/>
                </a:solidFill>
                <a:latin typeface="Calibri" panose="020F0502020204030204" pitchFamily="34" charset="0"/>
              </a:rPr>
              <a:t>Magali </a:t>
            </a:r>
            <a:r>
              <a:rPr lang="fr-FR" sz="4800" b="1" dirty="0" err="1">
                <a:solidFill>
                  <a:schemeClr val="accent6"/>
                </a:solidFill>
                <a:latin typeface="Calibri" panose="020F0502020204030204" pitchFamily="34" charset="0"/>
              </a:rPr>
              <a:t>Doumèche</a:t>
            </a:r>
            <a:endParaRPr lang="fr-FR" sz="4800" b="1" dirty="0">
              <a:solidFill>
                <a:schemeClr val="accent6"/>
              </a:solidFill>
              <a:latin typeface="Calibri" panose="020F0502020204030204" pitchFamily="34" charset="0"/>
            </a:endParaRPr>
          </a:p>
          <a:p>
            <a:r>
              <a:rPr lang="fr-FR" sz="4800" dirty="0" err="1">
                <a:solidFill>
                  <a:schemeClr val="accent6"/>
                </a:solidFill>
                <a:latin typeface="Calibri" panose="020F0502020204030204" pitchFamily="34" charset="0"/>
              </a:rPr>
              <a:t>RessourceHandicap</a:t>
            </a:r>
            <a:r>
              <a:rPr lang="fr-FR" sz="4800" dirty="0">
                <a:solidFill>
                  <a:schemeClr val="accent6"/>
                </a:solidFill>
                <a:latin typeface="Calibri" panose="020F0502020204030204" pitchFamily="34" charset="0"/>
              </a:rPr>
              <a:t> Mutualisée Nouvelle Aquitaine</a:t>
            </a:r>
          </a:p>
          <a:p>
            <a:r>
              <a:rPr lang="fr-FR" sz="4800" b="1" dirty="0">
                <a:solidFill>
                  <a:schemeClr val="accent6"/>
                </a:solidFill>
                <a:latin typeface="Calibri" panose="020F0502020204030204" pitchFamily="34" charset="0"/>
              </a:rPr>
              <a:t>05 24 50 17 56 06</a:t>
            </a:r>
          </a:p>
          <a:p>
            <a:r>
              <a:rPr lang="fr-FR" sz="4800" u="sng" dirty="0">
                <a:solidFill>
                  <a:schemeClr val="accent6"/>
                </a:solidFill>
                <a:latin typeface="Calibri" panose="020F0502020204030204" pitchFamily="34" charset="0"/>
                <a:hlinkClick r:id="rId2">
                  <a:extLst>
                    <a:ext uri="{A12FA001-AC4F-418D-AE19-62706E023703}">
                      <ahyp:hlinkClr xmlns:ahyp="http://schemas.microsoft.com/office/drawing/2018/hyperlinkcolor" val="tx"/>
                    </a:ext>
                  </a:extLst>
                </a:hlinkClick>
              </a:rPr>
              <a:t>referent-handicap-mutualise.nouvelle-aquitaine@ch-libourne.fr</a:t>
            </a:r>
            <a:endParaRPr lang="fr-FR" sz="4800" dirty="0">
              <a:solidFill>
                <a:schemeClr val="accent6"/>
              </a:solidFill>
              <a:latin typeface="Times New Roman" panose="02020603050405020304" pitchFamily="18" charset="0"/>
              <a:hlinkClick r:id="rId2">
                <a:extLst>
                  <a:ext uri="{A12FA001-AC4F-418D-AE19-62706E023703}">
                    <ahyp:hlinkClr xmlns:ahyp="http://schemas.microsoft.com/office/drawing/2018/hyperlinkcolor" val="tx"/>
                  </a:ext>
                </a:extLst>
              </a:hlinkClick>
            </a:endParaRPr>
          </a:p>
          <a:p>
            <a:pPr algn="l"/>
            <a:endParaRPr lang="fr-FR" sz="1800" dirty="0">
              <a:latin typeface="Times New Roman" panose="02020603050405020304" pitchFamily="18" charset="0"/>
            </a:endParaRPr>
          </a:p>
        </p:txBody>
      </p:sp>
      <p:pic>
        <p:nvPicPr>
          <p:cNvPr id="6" name="Image 5">
            <a:extLst>
              <a:ext uri="{FF2B5EF4-FFF2-40B4-BE49-F238E27FC236}">
                <a16:creationId xmlns:a16="http://schemas.microsoft.com/office/drawing/2014/main" id="{CF08432E-32E1-4266-B5C2-797000C3178B}"/>
              </a:ext>
            </a:extLst>
          </p:cNvPr>
          <p:cNvPicPr>
            <a:picLocks noChangeAspect="1"/>
          </p:cNvPicPr>
          <p:nvPr/>
        </p:nvPicPr>
        <p:blipFill>
          <a:blip r:embed="rId3"/>
          <a:stretch>
            <a:fillRect/>
          </a:stretch>
        </p:blipFill>
        <p:spPr>
          <a:xfrm>
            <a:off x="838200" y="4085350"/>
            <a:ext cx="1896316" cy="1073109"/>
          </a:xfrm>
          <a:prstGeom prst="rect">
            <a:avLst/>
          </a:prstGeom>
        </p:spPr>
      </p:pic>
      <p:pic>
        <p:nvPicPr>
          <p:cNvPr id="8" name="Image 7">
            <a:extLst>
              <a:ext uri="{FF2B5EF4-FFF2-40B4-BE49-F238E27FC236}">
                <a16:creationId xmlns:a16="http://schemas.microsoft.com/office/drawing/2014/main" id="{B3D1698C-E0AE-4242-B501-3B20D354F989}"/>
              </a:ext>
            </a:extLst>
          </p:cNvPr>
          <p:cNvPicPr>
            <a:picLocks noChangeAspect="1"/>
          </p:cNvPicPr>
          <p:nvPr/>
        </p:nvPicPr>
        <p:blipFill>
          <a:blip r:embed="rId4"/>
          <a:stretch>
            <a:fillRect/>
          </a:stretch>
        </p:blipFill>
        <p:spPr>
          <a:xfrm>
            <a:off x="8610600" y="4408619"/>
            <a:ext cx="1095375" cy="638175"/>
          </a:xfrm>
          <a:prstGeom prst="rect">
            <a:avLst/>
          </a:prstGeom>
        </p:spPr>
      </p:pic>
      <p:sp>
        <p:nvSpPr>
          <p:cNvPr id="9" name="Espace réservé de la date 8">
            <a:extLst>
              <a:ext uri="{FF2B5EF4-FFF2-40B4-BE49-F238E27FC236}">
                <a16:creationId xmlns:a16="http://schemas.microsoft.com/office/drawing/2014/main" id="{8914729F-54F3-43C2-9509-C5F17E1FF70D}"/>
              </a:ext>
            </a:extLst>
          </p:cNvPr>
          <p:cNvSpPr>
            <a:spLocks noGrp="1"/>
          </p:cNvSpPr>
          <p:nvPr>
            <p:ph type="dt" sz="half" idx="10"/>
          </p:nvPr>
        </p:nvSpPr>
        <p:spPr/>
        <p:txBody>
          <a:bodyPr/>
          <a:lstStyle/>
          <a:p>
            <a:pPr algn="ctr"/>
            <a:fld id="{743A3B50-76EB-4BD1-BD72-1E6B6C500B05}" type="datetime1">
              <a:rPr lang="fr-FR" b="1" smtClean="0">
                <a:solidFill>
                  <a:schemeClr val="accent6">
                    <a:lumMod val="75000"/>
                  </a:schemeClr>
                </a:solidFill>
              </a:rPr>
              <a:pPr algn="ctr"/>
              <a:t>23/09/2025</a:t>
            </a:fld>
            <a:endParaRPr lang="fr-FR" b="1" dirty="0">
              <a:solidFill>
                <a:schemeClr val="accent6">
                  <a:lumMod val="75000"/>
                </a:schemeClr>
              </a:solidFill>
            </a:endParaRPr>
          </a:p>
        </p:txBody>
      </p:sp>
      <p:sp>
        <p:nvSpPr>
          <p:cNvPr id="10" name="Espace réservé du numéro de diapositive 9">
            <a:extLst>
              <a:ext uri="{FF2B5EF4-FFF2-40B4-BE49-F238E27FC236}">
                <a16:creationId xmlns:a16="http://schemas.microsoft.com/office/drawing/2014/main" id="{E8264510-F1D9-4788-B8B3-44A36E608686}"/>
              </a:ext>
            </a:extLst>
          </p:cNvPr>
          <p:cNvSpPr>
            <a:spLocks noGrp="1"/>
          </p:cNvSpPr>
          <p:nvPr>
            <p:ph type="sldNum" sz="quarter" idx="12"/>
          </p:nvPr>
        </p:nvSpPr>
        <p:spPr/>
        <p:txBody>
          <a:bodyPr/>
          <a:lstStyle/>
          <a:p>
            <a:pPr algn="ctr"/>
            <a:fld id="{0A3536F2-EAB2-41F2-A158-118CFC0BA442}" type="slidenum">
              <a:rPr lang="fr-FR" b="1" smtClean="0">
                <a:solidFill>
                  <a:schemeClr val="accent6">
                    <a:lumMod val="75000"/>
                  </a:schemeClr>
                </a:solidFill>
              </a:rPr>
              <a:pPr algn="ctr"/>
              <a:t>1</a:t>
            </a:fld>
            <a:endParaRPr lang="fr-FR" b="1" dirty="0">
              <a:solidFill>
                <a:schemeClr val="accent6">
                  <a:lumMod val="75000"/>
                </a:schemeClr>
              </a:solidFill>
            </a:endParaRPr>
          </a:p>
        </p:txBody>
      </p:sp>
      <p:pic>
        <p:nvPicPr>
          <p:cNvPr id="4" name="Image 3">
            <a:extLst>
              <a:ext uri="{FF2B5EF4-FFF2-40B4-BE49-F238E27FC236}">
                <a16:creationId xmlns:a16="http://schemas.microsoft.com/office/drawing/2014/main" id="{A466E27A-C19E-448F-AB3A-8062DEE140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8052" y="4256015"/>
            <a:ext cx="1379610" cy="943384"/>
          </a:xfrm>
          <a:prstGeom prst="rect">
            <a:avLst/>
          </a:prstGeom>
        </p:spPr>
      </p:pic>
    </p:spTree>
    <p:extLst>
      <p:ext uri="{BB962C8B-B14F-4D97-AF65-F5344CB8AC3E}">
        <p14:creationId xmlns:p14="http://schemas.microsoft.com/office/powerpoint/2010/main" val="139520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3E03A-5BBA-4208-899B-14699941B15C}"/>
              </a:ext>
            </a:extLst>
          </p:cNvPr>
          <p:cNvSpPr>
            <a:spLocks noGrp="1"/>
          </p:cNvSpPr>
          <p:nvPr>
            <p:ph type="title"/>
          </p:nvPr>
        </p:nvSpPr>
        <p:spPr/>
        <p:txBody>
          <a:bodyPr/>
          <a:lstStyle/>
          <a:p>
            <a:r>
              <a:rPr lang="fr-FR" b="1" i="1" dirty="0">
                <a:solidFill>
                  <a:schemeClr val="accent6">
                    <a:lumMod val="75000"/>
                  </a:schemeClr>
                </a:solidFill>
              </a:rPr>
              <a:t>La MDPH: structure départementale</a:t>
            </a:r>
          </a:p>
        </p:txBody>
      </p:sp>
      <p:sp>
        <p:nvSpPr>
          <p:cNvPr id="3" name="Espace réservé du contenu 2">
            <a:extLst>
              <a:ext uri="{FF2B5EF4-FFF2-40B4-BE49-F238E27FC236}">
                <a16:creationId xmlns:a16="http://schemas.microsoft.com/office/drawing/2014/main" id="{F5D2ED5A-14C6-4030-AA1C-6B6CFCBEF6E9}"/>
              </a:ext>
            </a:extLst>
          </p:cNvPr>
          <p:cNvSpPr>
            <a:spLocks noGrp="1"/>
          </p:cNvSpPr>
          <p:nvPr>
            <p:ph idx="1"/>
          </p:nvPr>
        </p:nvSpPr>
        <p:spPr>
          <a:xfrm>
            <a:off x="503853" y="1548882"/>
            <a:ext cx="10849947" cy="4628081"/>
          </a:xfrm>
        </p:spPr>
        <p:txBody>
          <a:bodyPr>
            <a:normAutofit fontScale="92500" lnSpcReduction="20000"/>
          </a:bodyPr>
          <a:lstStyle/>
          <a:p>
            <a:pPr algn="l"/>
            <a:r>
              <a:rPr lang="fr-FR" b="0" i="0" dirty="0">
                <a:solidFill>
                  <a:srgbClr val="7030A0"/>
                </a:solidFill>
                <a:effectLst/>
                <a:latin typeface="Maison Neue"/>
              </a:rPr>
              <a:t>La </a:t>
            </a:r>
            <a:r>
              <a:rPr lang="fr-FR" b="0" i="0" dirty="0">
                <a:solidFill>
                  <a:srgbClr val="7030A0"/>
                </a:solidFill>
                <a:effectLst/>
                <a:latin typeface="Maison Neue"/>
                <a:hlinkClick r:id="rId2"/>
              </a:rPr>
              <a:t>Maison Départementale des Personnes Handicapées </a:t>
            </a:r>
            <a:r>
              <a:rPr lang="fr-FR" b="0" i="0" dirty="0">
                <a:solidFill>
                  <a:srgbClr val="7030A0"/>
                </a:solidFill>
                <a:effectLst/>
                <a:latin typeface="Maison Neue"/>
              </a:rPr>
              <a:t> -MDPH -a pour missions :</a:t>
            </a:r>
          </a:p>
          <a:p>
            <a:pPr lvl="1">
              <a:buFont typeface="Wingdings" panose="05000000000000000000" pitchFamily="2" charset="2"/>
              <a:buChar char="Ø"/>
            </a:pPr>
            <a:r>
              <a:rPr lang="fr-FR" b="0" i="0" dirty="0">
                <a:solidFill>
                  <a:srgbClr val="7030A0"/>
                </a:solidFill>
                <a:effectLst/>
                <a:latin typeface="Maison Neue"/>
              </a:rPr>
              <a:t>L’information et la sensibilisation auprès des professionnels et du public ;</a:t>
            </a:r>
          </a:p>
          <a:p>
            <a:pPr lvl="1">
              <a:buFont typeface="Wingdings" panose="05000000000000000000" pitchFamily="2" charset="2"/>
              <a:buChar char="Ø"/>
            </a:pPr>
            <a:r>
              <a:rPr lang="fr-FR" b="0" i="0" dirty="0">
                <a:solidFill>
                  <a:srgbClr val="7030A0"/>
                </a:solidFill>
                <a:effectLst/>
                <a:latin typeface="Maison Neue"/>
              </a:rPr>
              <a:t>L’accueil, l’écoute, l’accompagnement dans les démarches. </a:t>
            </a:r>
            <a:r>
              <a:rPr lang="fr-FR" b="0" i="0" u="none" strike="noStrike" dirty="0">
                <a:solidFill>
                  <a:srgbClr val="7030A0"/>
                </a:solidFill>
                <a:effectLst/>
                <a:latin typeface="Maison Neue"/>
                <a:hlinkClick r:id="rId3" tooltip="Retrouvez nos points d'accueil de proximité">
                  <a:extLst>
                    <a:ext uri="{A12FA001-AC4F-418D-AE19-62706E023703}">
                      <ahyp:hlinkClr xmlns:ahyp="http://schemas.microsoft.com/office/drawing/2018/hyperlinkcolor" val="tx"/>
                    </a:ext>
                  </a:extLst>
                </a:hlinkClick>
              </a:rPr>
              <a:t>Retrouvez nos points d'accueil de proximité</a:t>
            </a:r>
            <a:r>
              <a:rPr lang="fr-FR" b="0" i="0" dirty="0">
                <a:solidFill>
                  <a:srgbClr val="7030A0"/>
                </a:solidFill>
                <a:effectLst/>
                <a:latin typeface="Maison Neue"/>
              </a:rPr>
              <a:t>.</a:t>
            </a:r>
          </a:p>
          <a:p>
            <a:pPr lvl="1">
              <a:buFont typeface="Wingdings" panose="05000000000000000000" pitchFamily="2" charset="2"/>
              <a:buChar char="Ø"/>
            </a:pPr>
            <a:r>
              <a:rPr lang="fr-FR" b="0" i="0" dirty="0">
                <a:solidFill>
                  <a:srgbClr val="7030A0"/>
                </a:solidFill>
                <a:effectLst/>
                <a:latin typeface="Maison Neue"/>
              </a:rPr>
              <a:t>L’évaluation des besoins de compensation liés à une situation de handicap ;</a:t>
            </a:r>
          </a:p>
          <a:p>
            <a:pPr lvl="1">
              <a:buFont typeface="Wingdings" panose="05000000000000000000" pitchFamily="2" charset="2"/>
              <a:buChar char="Ø"/>
            </a:pPr>
            <a:r>
              <a:rPr lang="fr-FR" b="0" i="0" dirty="0">
                <a:solidFill>
                  <a:srgbClr val="7030A0"/>
                </a:solidFill>
                <a:effectLst/>
                <a:latin typeface="Maison Neue"/>
              </a:rPr>
              <a:t>La décision par la </a:t>
            </a:r>
            <a:r>
              <a:rPr lang="fr-FR" b="0" i="0" u="none" strike="noStrike" dirty="0">
                <a:solidFill>
                  <a:srgbClr val="7030A0"/>
                </a:solidFill>
                <a:effectLst/>
                <a:latin typeface="Maison Neue"/>
                <a:hlinkClick r:id="rId4" tooltip="Commission des Droits et de l’Autonomie des Personnes Handicapées">
                  <a:extLst>
                    <a:ext uri="{A12FA001-AC4F-418D-AE19-62706E023703}">
                      <ahyp:hlinkClr xmlns:ahyp="http://schemas.microsoft.com/office/drawing/2018/hyperlinkcolor" val="tx"/>
                    </a:ext>
                  </a:extLst>
                </a:hlinkClick>
              </a:rPr>
              <a:t>Commission des Droits et de l’Autonomie des Personnes Handicapées</a:t>
            </a:r>
            <a:r>
              <a:rPr lang="fr-FR" b="0" i="0" dirty="0">
                <a:solidFill>
                  <a:srgbClr val="7030A0"/>
                </a:solidFill>
                <a:effectLst/>
                <a:latin typeface="Maison Neue"/>
              </a:rPr>
              <a:t> (CDAPH) ;</a:t>
            </a:r>
          </a:p>
          <a:p>
            <a:pPr lvl="1">
              <a:buFont typeface="Wingdings" panose="05000000000000000000" pitchFamily="2" charset="2"/>
              <a:buChar char="Ø"/>
            </a:pPr>
            <a:r>
              <a:rPr lang="fr-FR" b="0" i="0" dirty="0">
                <a:solidFill>
                  <a:srgbClr val="7030A0"/>
                </a:solidFill>
                <a:effectLst/>
                <a:latin typeface="Maison Neue"/>
              </a:rPr>
              <a:t>Le suivi de la compensation du handicap et la gestion des </a:t>
            </a:r>
            <a:r>
              <a:rPr lang="fr-FR" b="0" i="0" u="none" strike="noStrike" dirty="0">
                <a:solidFill>
                  <a:srgbClr val="7030A0"/>
                </a:solidFill>
                <a:effectLst/>
                <a:latin typeface="Maison Neue"/>
                <a:hlinkClick r:id="rId5" tooltip="Les voies de recours et contestations d’une décision">
                  <a:extLst>
                    <a:ext uri="{A12FA001-AC4F-418D-AE19-62706E023703}">
                      <ahyp:hlinkClr xmlns:ahyp="http://schemas.microsoft.com/office/drawing/2018/hyperlinkcolor" val="tx"/>
                    </a:ext>
                  </a:extLst>
                </a:hlinkClick>
              </a:rPr>
              <a:t>recours et contestations d’une décision</a:t>
            </a:r>
            <a:r>
              <a:rPr lang="fr-FR" b="0" i="0" dirty="0">
                <a:solidFill>
                  <a:srgbClr val="7030A0"/>
                </a:solidFill>
                <a:effectLst/>
                <a:latin typeface="Maison Neue"/>
              </a:rPr>
              <a:t>.</a:t>
            </a:r>
          </a:p>
          <a:p>
            <a:pPr lvl="1">
              <a:buFont typeface="Wingdings" panose="05000000000000000000" pitchFamily="2" charset="2"/>
              <a:buChar char="Ø"/>
            </a:pPr>
            <a:r>
              <a:rPr lang="fr-FR" b="0" i="0" dirty="0">
                <a:solidFill>
                  <a:srgbClr val="7030A0"/>
                </a:solidFill>
                <a:effectLst/>
                <a:latin typeface="Maison Neue"/>
              </a:rPr>
              <a:t>La gestion du Fonds de Compensation du handicap chargé d’étudier des aides financières afin de faire face aux frais restant à charge après la participation de la Prestation de Compensation du Handicap concernant les aides techniques, l’aménagement du logement, l’aménagement du véhicule.</a:t>
            </a:r>
          </a:p>
          <a:p>
            <a:pPr marL="0" indent="0" algn="ctr">
              <a:buNone/>
            </a:pPr>
            <a:r>
              <a:rPr lang="fr-FR" b="1" i="1" dirty="0">
                <a:solidFill>
                  <a:schemeClr val="accent6">
                    <a:lumMod val="75000"/>
                  </a:schemeClr>
                </a:solidFill>
              </a:rPr>
              <a:t>VOIR UN </a:t>
            </a:r>
            <a:r>
              <a:rPr lang="fr-FR" b="1" i="1" dirty="0">
                <a:solidFill>
                  <a:schemeClr val="accent6">
                    <a:lumMod val="75000"/>
                  </a:schemeClr>
                </a:solidFill>
                <a:hlinkClick r:id="rId6"/>
              </a:rPr>
              <a:t>DOSSIER MDPH</a:t>
            </a:r>
            <a:r>
              <a:rPr lang="fr-FR" b="1" i="1" dirty="0">
                <a:solidFill>
                  <a:schemeClr val="accent6">
                    <a:lumMod val="75000"/>
                  </a:schemeClr>
                </a:solidFill>
              </a:rPr>
              <a:t> </a:t>
            </a:r>
            <a:r>
              <a:rPr lang="fr-FR" sz="1300" b="1" i="1" dirty="0">
                <a:solidFill>
                  <a:schemeClr val="accent6">
                    <a:lumMod val="75000"/>
                  </a:schemeClr>
                </a:solidFill>
              </a:rPr>
              <a:t>FAITES « accéder au formulaire »</a:t>
            </a:r>
          </a:p>
          <a:p>
            <a:pPr marL="0" indent="0" algn="ctr">
              <a:buNone/>
            </a:pPr>
            <a:r>
              <a:rPr lang="fr-FR" sz="1300" b="1" i="1" dirty="0">
                <a:solidFill>
                  <a:schemeClr val="accent6">
                    <a:lumMod val="75000"/>
                  </a:schemeClr>
                </a:solidFill>
              </a:rPr>
              <a:t>Voir les </a:t>
            </a:r>
            <a:r>
              <a:rPr lang="fr-FR" sz="1300" b="1" i="1" dirty="0">
                <a:solidFill>
                  <a:schemeClr val="accent6">
                    <a:lumMod val="75000"/>
                  </a:schemeClr>
                </a:solidFill>
                <a:hlinkClick r:id="rId7"/>
              </a:rPr>
              <a:t>handicaps reconnus et toutes les aides de la MDPH</a:t>
            </a:r>
            <a:endParaRPr lang="fr-FR" sz="1300" b="1" i="1" dirty="0">
              <a:solidFill>
                <a:schemeClr val="accent6">
                  <a:lumMod val="75000"/>
                </a:schemeClr>
              </a:solidFill>
            </a:endParaRPr>
          </a:p>
        </p:txBody>
      </p:sp>
      <p:sp>
        <p:nvSpPr>
          <p:cNvPr id="4" name="Espace réservé de la date 3">
            <a:extLst>
              <a:ext uri="{FF2B5EF4-FFF2-40B4-BE49-F238E27FC236}">
                <a16:creationId xmlns:a16="http://schemas.microsoft.com/office/drawing/2014/main" id="{C5338703-2874-4B8F-9132-03BDA18E1E54}"/>
              </a:ext>
            </a:extLst>
          </p:cNvPr>
          <p:cNvSpPr>
            <a:spLocks noGrp="1"/>
          </p:cNvSpPr>
          <p:nvPr>
            <p:ph type="dt" sz="half" idx="10"/>
          </p:nvPr>
        </p:nvSpPr>
        <p:spPr/>
        <p:txBody>
          <a:bodyPr/>
          <a:lstStyle/>
          <a:p>
            <a:fld id="{399E46B3-2F18-4A56-8C3C-0CAC1362CAA1}" type="datetime1">
              <a:rPr lang="fr-FR" smtClean="0"/>
              <a:t>23/09/2025</a:t>
            </a:fld>
            <a:endParaRPr lang="fr-FR"/>
          </a:p>
        </p:txBody>
      </p:sp>
      <p:sp>
        <p:nvSpPr>
          <p:cNvPr id="5" name="Espace réservé du numéro de diapositive 4">
            <a:extLst>
              <a:ext uri="{FF2B5EF4-FFF2-40B4-BE49-F238E27FC236}">
                <a16:creationId xmlns:a16="http://schemas.microsoft.com/office/drawing/2014/main" id="{07DB606E-002C-4AA8-BB4E-188474125031}"/>
              </a:ext>
            </a:extLst>
          </p:cNvPr>
          <p:cNvSpPr>
            <a:spLocks noGrp="1"/>
          </p:cNvSpPr>
          <p:nvPr>
            <p:ph type="sldNum" sz="quarter" idx="12"/>
          </p:nvPr>
        </p:nvSpPr>
        <p:spPr/>
        <p:txBody>
          <a:bodyPr/>
          <a:lstStyle/>
          <a:p>
            <a:fld id="{0A3536F2-EAB2-41F2-A158-118CFC0BA442}" type="slidenum">
              <a:rPr lang="fr-FR" smtClean="0"/>
              <a:t>10</a:t>
            </a:fld>
            <a:endParaRPr lang="fr-FR"/>
          </a:p>
        </p:txBody>
      </p:sp>
    </p:spTree>
    <p:extLst>
      <p:ext uri="{BB962C8B-B14F-4D97-AF65-F5344CB8AC3E}">
        <p14:creationId xmlns:p14="http://schemas.microsoft.com/office/powerpoint/2010/main" val="287281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0773A156-ED8C-4946-8D95-5578B9A65983}"/>
              </a:ext>
            </a:extLst>
          </p:cNvPr>
          <p:cNvPicPr>
            <a:picLocks noGrp="1" noChangeAspect="1"/>
          </p:cNvPicPr>
          <p:nvPr>
            <p:ph idx="1"/>
          </p:nvPr>
        </p:nvPicPr>
        <p:blipFill>
          <a:blip r:embed="rId2"/>
          <a:stretch>
            <a:fillRect/>
          </a:stretch>
        </p:blipFill>
        <p:spPr>
          <a:xfrm>
            <a:off x="838200" y="379013"/>
            <a:ext cx="10260724" cy="5820709"/>
          </a:xfrm>
        </p:spPr>
      </p:pic>
      <p:sp>
        <p:nvSpPr>
          <p:cNvPr id="4" name="Espace réservé de la date 3">
            <a:extLst>
              <a:ext uri="{FF2B5EF4-FFF2-40B4-BE49-F238E27FC236}">
                <a16:creationId xmlns:a16="http://schemas.microsoft.com/office/drawing/2014/main" id="{E0641D89-1628-4B09-BADE-285326E40FA2}"/>
              </a:ext>
            </a:extLst>
          </p:cNvPr>
          <p:cNvSpPr>
            <a:spLocks noGrp="1"/>
          </p:cNvSpPr>
          <p:nvPr>
            <p:ph type="dt" sz="half" idx="10"/>
          </p:nvPr>
        </p:nvSpPr>
        <p:spPr/>
        <p:txBody>
          <a:bodyPr/>
          <a:lstStyle/>
          <a:p>
            <a:fld id="{F0FCB2EB-D6E6-45FD-A6E3-A174409E2BCE}" type="datetime1">
              <a:rPr lang="fr-FR" smtClean="0"/>
              <a:t>23/09/2025</a:t>
            </a:fld>
            <a:endParaRPr lang="fr-FR"/>
          </a:p>
        </p:txBody>
      </p:sp>
      <p:sp>
        <p:nvSpPr>
          <p:cNvPr id="5" name="Espace réservé du numéro de diapositive 4">
            <a:extLst>
              <a:ext uri="{FF2B5EF4-FFF2-40B4-BE49-F238E27FC236}">
                <a16:creationId xmlns:a16="http://schemas.microsoft.com/office/drawing/2014/main" id="{048F6966-7806-4E4D-8D7F-B75AE2108588}"/>
              </a:ext>
            </a:extLst>
          </p:cNvPr>
          <p:cNvSpPr>
            <a:spLocks noGrp="1"/>
          </p:cNvSpPr>
          <p:nvPr>
            <p:ph type="sldNum" sz="quarter" idx="12"/>
          </p:nvPr>
        </p:nvSpPr>
        <p:spPr/>
        <p:txBody>
          <a:bodyPr/>
          <a:lstStyle/>
          <a:p>
            <a:fld id="{0A3536F2-EAB2-41F2-A158-118CFC0BA442}" type="slidenum">
              <a:rPr lang="fr-FR" smtClean="0"/>
              <a:t>11</a:t>
            </a:fld>
            <a:endParaRPr lang="fr-FR"/>
          </a:p>
        </p:txBody>
      </p:sp>
    </p:spTree>
    <p:extLst>
      <p:ext uri="{BB962C8B-B14F-4D97-AF65-F5344CB8AC3E}">
        <p14:creationId xmlns:p14="http://schemas.microsoft.com/office/powerpoint/2010/main" val="199330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D565B0-5A9E-4941-BCF5-165F6E2B0DF4}"/>
              </a:ext>
            </a:extLst>
          </p:cNvPr>
          <p:cNvSpPr>
            <a:spLocks noGrp="1"/>
          </p:cNvSpPr>
          <p:nvPr>
            <p:ph type="title"/>
          </p:nvPr>
        </p:nvSpPr>
        <p:spPr/>
        <p:txBody>
          <a:bodyPr/>
          <a:lstStyle/>
          <a:p>
            <a:r>
              <a:rPr lang="fr-FR" b="1" i="1" dirty="0">
                <a:solidFill>
                  <a:schemeClr val="accent6">
                    <a:lumMod val="75000"/>
                  </a:schemeClr>
                </a:solidFill>
              </a:rPr>
              <a:t>Les interlocuteurs principaux			</a:t>
            </a:r>
          </a:p>
        </p:txBody>
      </p:sp>
      <p:sp>
        <p:nvSpPr>
          <p:cNvPr id="3" name="Espace réservé du contenu 2">
            <a:extLst>
              <a:ext uri="{FF2B5EF4-FFF2-40B4-BE49-F238E27FC236}">
                <a16:creationId xmlns:a16="http://schemas.microsoft.com/office/drawing/2014/main" id="{358198F7-2062-4206-A27E-F992BB58867B}"/>
              </a:ext>
            </a:extLst>
          </p:cNvPr>
          <p:cNvSpPr>
            <a:spLocks noGrp="1"/>
          </p:cNvSpPr>
          <p:nvPr>
            <p:ph idx="1"/>
          </p:nvPr>
        </p:nvSpPr>
        <p:spPr/>
        <p:txBody>
          <a:bodyPr/>
          <a:lstStyle/>
          <a:p>
            <a:r>
              <a:rPr lang="fr-FR" dirty="0">
                <a:solidFill>
                  <a:srgbClr val="7030A0"/>
                </a:solidFill>
              </a:rPr>
              <a:t>Mission locale, CAP EMPLOI et Pôle emploi: </a:t>
            </a:r>
            <a:r>
              <a:rPr lang="fr-FR" dirty="0">
                <a:solidFill>
                  <a:schemeClr val="accent6"/>
                </a:solidFill>
              </a:rPr>
              <a:t>insertion professionnelle</a:t>
            </a:r>
          </a:p>
          <a:p>
            <a:pPr lvl="1">
              <a:buFont typeface="Wingdings" panose="05000000000000000000" pitchFamily="2" charset="2"/>
              <a:buChar char="q"/>
            </a:pPr>
            <a:r>
              <a:rPr lang="fr-FR" dirty="0">
                <a:solidFill>
                  <a:srgbClr val="7030A0"/>
                </a:solidFill>
              </a:rPr>
              <a:t>Jeunes, demandeurs d’emploi et salariés du secteur privé</a:t>
            </a:r>
          </a:p>
          <a:p>
            <a:pPr lvl="1">
              <a:buFont typeface="Wingdings" panose="05000000000000000000" pitchFamily="2" charset="2"/>
              <a:buChar char="q"/>
            </a:pPr>
            <a:r>
              <a:rPr lang="fr-FR" dirty="0">
                <a:solidFill>
                  <a:srgbClr val="7030A0"/>
                </a:solidFill>
              </a:rPr>
              <a:t>Prescripteurs de toutes les prestations d’accompagnement</a:t>
            </a:r>
          </a:p>
          <a:p>
            <a:pPr lvl="1"/>
            <a:endParaRPr lang="fr-FR" dirty="0">
              <a:solidFill>
                <a:srgbClr val="7030A0"/>
              </a:solidFill>
            </a:endParaRPr>
          </a:p>
          <a:p>
            <a:r>
              <a:rPr lang="fr-FR" dirty="0">
                <a:solidFill>
                  <a:srgbClr val="7030A0"/>
                </a:solidFill>
              </a:rPr>
              <a:t>Cap emploi:  </a:t>
            </a:r>
            <a:r>
              <a:rPr lang="fr-FR" dirty="0">
                <a:solidFill>
                  <a:schemeClr val="accent6">
                    <a:lumMod val="75000"/>
                  </a:schemeClr>
                </a:solidFill>
              </a:rPr>
              <a:t>maintien dans l’emploi</a:t>
            </a:r>
          </a:p>
          <a:p>
            <a:pPr lvl="1">
              <a:buFont typeface="Wingdings" panose="05000000000000000000" pitchFamily="2" charset="2"/>
              <a:buChar char="q"/>
            </a:pPr>
            <a:r>
              <a:rPr lang="fr-FR" dirty="0">
                <a:solidFill>
                  <a:srgbClr val="7030A0"/>
                </a:solidFill>
              </a:rPr>
              <a:t> appui des employeurs dans le maintien dans l’emploi des salariés</a:t>
            </a:r>
          </a:p>
          <a:p>
            <a:pPr lvl="1">
              <a:buFont typeface="Wingdings" panose="05000000000000000000" pitchFamily="2" charset="2"/>
              <a:buChar char="q"/>
            </a:pPr>
            <a:r>
              <a:rPr lang="fr-FR" dirty="0">
                <a:solidFill>
                  <a:srgbClr val="7030A0"/>
                </a:solidFill>
              </a:rPr>
              <a:t>Unique interlocuteur pour le secteur public</a:t>
            </a:r>
          </a:p>
          <a:p>
            <a:pPr marL="0" indent="0" algn="ctr">
              <a:buNone/>
            </a:pPr>
            <a:r>
              <a:rPr lang="fr-FR" dirty="0">
                <a:solidFill>
                  <a:srgbClr val="7030A0"/>
                </a:solidFill>
              </a:rPr>
              <a:t>	</a:t>
            </a:r>
            <a:r>
              <a:rPr lang="fr-FR" sz="1400" b="1" i="1" dirty="0">
                <a:solidFill>
                  <a:srgbClr val="7030A0"/>
                </a:solidFill>
              </a:rPr>
              <a:t>https://www.monparcourshandicap.gouv.fr/emploi/qui-peut-maccompagner-vers-lemploi</a:t>
            </a:r>
          </a:p>
        </p:txBody>
      </p:sp>
      <p:sp>
        <p:nvSpPr>
          <p:cNvPr id="4" name="Espace réservé de la date 3">
            <a:extLst>
              <a:ext uri="{FF2B5EF4-FFF2-40B4-BE49-F238E27FC236}">
                <a16:creationId xmlns:a16="http://schemas.microsoft.com/office/drawing/2014/main" id="{5AEF9E82-B73A-4B34-B995-2833229BD692}"/>
              </a:ext>
            </a:extLst>
          </p:cNvPr>
          <p:cNvSpPr>
            <a:spLocks noGrp="1"/>
          </p:cNvSpPr>
          <p:nvPr>
            <p:ph type="dt" sz="half" idx="10"/>
          </p:nvPr>
        </p:nvSpPr>
        <p:spPr/>
        <p:txBody>
          <a:bodyPr/>
          <a:lstStyle/>
          <a:p>
            <a:fld id="{23751173-E674-4F08-83DC-6779F39343E9}" type="datetime1">
              <a:rPr lang="fr-FR" smtClean="0"/>
              <a:t>23/09/2025</a:t>
            </a:fld>
            <a:endParaRPr lang="fr-FR"/>
          </a:p>
        </p:txBody>
      </p:sp>
      <p:sp>
        <p:nvSpPr>
          <p:cNvPr id="5" name="Espace réservé du numéro de diapositive 4">
            <a:extLst>
              <a:ext uri="{FF2B5EF4-FFF2-40B4-BE49-F238E27FC236}">
                <a16:creationId xmlns:a16="http://schemas.microsoft.com/office/drawing/2014/main" id="{7329D1D4-71EB-49FE-9E4C-94F123A870AE}"/>
              </a:ext>
            </a:extLst>
          </p:cNvPr>
          <p:cNvSpPr>
            <a:spLocks noGrp="1"/>
          </p:cNvSpPr>
          <p:nvPr>
            <p:ph type="sldNum" sz="quarter" idx="12"/>
          </p:nvPr>
        </p:nvSpPr>
        <p:spPr/>
        <p:txBody>
          <a:bodyPr/>
          <a:lstStyle/>
          <a:p>
            <a:fld id="{0A3536F2-EAB2-41F2-A158-118CFC0BA442}" type="slidenum">
              <a:rPr lang="fr-FR" smtClean="0"/>
              <a:t>12</a:t>
            </a:fld>
            <a:endParaRPr lang="fr-FR"/>
          </a:p>
        </p:txBody>
      </p:sp>
    </p:spTree>
    <p:extLst>
      <p:ext uri="{BB962C8B-B14F-4D97-AF65-F5344CB8AC3E}">
        <p14:creationId xmlns:p14="http://schemas.microsoft.com/office/powerpoint/2010/main" val="177613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09EB4-FB4A-4E08-B9BB-C49F4C55A534}"/>
              </a:ext>
            </a:extLst>
          </p:cNvPr>
          <p:cNvSpPr>
            <a:spLocks noGrp="1"/>
          </p:cNvSpPr>
          <p:nvPr>
            <p:ph type="title"/>
          </p:nvPr>
        </p:nvSpPr>
        <p:spPr/>
        <p:txBody>
          <a:bodyPr/>
          <a:lstStyle/>
          <a:p>
            <a:r>
              <a:rPr lang="fr-FR" b="1" dirty="0">
                <a:solidFill>
                  <a:schemeClr val="accent6">
                    <a:lumMod val="75000"/>
                  </a:schemeClr>
                </a:solidFill>
              </a:rPr>
              <a:t>Se lancer dans l’aventure DUODAY</a:t>
            </a:r>
          </a:p>
        </p:txBody>
      </p:sp>
      <p:sp>
        <p:nvSpPr>
          <p:cNvPr id="4" name="Espace réservé de la date 3">
            <a:extLst>
              <a:ext uri="{FF2B5EF4-FFF2-40B4-BE49-F238E27FC236}">
                <a16:creationId xmlns:a16="http://schemas.microsoft.com/office/drawing/2014/main" id="{33D2F94D-12C6-4D91-8609-67EA146FFF3B}"/>
              </a:ext>
            </a:extLst>
          </p:cNvPr>
          <p:cNvSpPr>
            <a:spLocks noGrp="1"/>
          </p:cNvSpPr>
          <p:nvPr>
            <p:ph type="dt" sz="half" idx="10"/>
          </p:nvPr>
        </p:nvSpPr>
        <p:spPr/>
        <p:txBody>
          <a:bodyPr/>
          <a:lstStyle/>
          <a:p>
            <a:fld id="{F0FCB2EB-D6E6-45FD-A6E3-A174409E2BCE}" type="datetime1">
              <a:rPr lang="fr-FR" smtClean="0"/>
              <a:t>23/09/2025</a:t>
            </a:fld>
            <a:endParaRPr lang="fr-FR"/>
          </a:p>
        </p:txBody>
      </p:sp>
      <p:sp>
        <p:nvSpPr>
          <p:cNvPr id="5" name="Espace réservé du numéro de diapositive 4">
            <a:extLst>
              <a:ext uri="{FF2B5EF4-FFF2-40B4-BE49-F238E27FC236}">
                <a16:creationId xmlns:a16="http://schemas.microsoft.com/office/drawing/2014/main" id="{75EC79F7-CF15-4D74-A427-BD3B7A9D631D}"/>
              </a:ext>
            </a:extLst>
          </p:cNvPr>
          <p:cNvSpPr>
            <a:spLocks noGrp="1"/>
          </p:cNvSpPr>
          <p:nvPr>
            <p:ph type="sldNum" sz="quarter" idx="12"/>
          </p:nvPr>
        </p:nvSpPr>
        <p:spPr/>
        <p:txBody>
          <a:bodyPr/>
          <a:lstStyle/>
          <a:p>
            <a:fld id="{0A3536F2-EAB2-41F2-A158-118CFC0BA442}" type="slidenum">
              <a:rPr lang="fr-FR" smtClean="0"/>
              <a:t>13</a:t>
            </a:fld>
            <a:endParaRPr lang="fr-FR"/>
          </a:p>
        </p:txBody>
      </p:sp>
      <p:sp>
        <p:nvSpPr>
          <p:cNvPr id="8" name="Rectangle 5">
            <a:extLst>
              <a:ext uri="{FF2B5EF4-FFF2-40B4-BE49-F238E27FC236}">
                <a16:creationId xmlns:a16="http://schemas.microsoft.com/office/drawing/2014/main" id="{0ADF2641-FC10-4280-BC11-B9045443BFE2}"/>
              </a:ext>
            </a:extLst>
          </p:cNvPr>
          <p:cNvSpPr>
            <a:spLocks noChangeArrowheads="1"/>
          </p:cNvSpPr>
          <p:nvPr/>
        </p:nvSpPr>
        <p:spPr bwMode="auto">
          <a:xfrm>
            <a:off x="688109" y="1702170"/>
            <a:ext cx="1081578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Le </a:t>
            </a:r>
            <a:r>
              <a:rPr kumimoji="0" lang="fr-FR" altLang="fr-FR" sz="2000" b="1" i="1" u="none" strike="noStrike" cap="none" normalizeH="0" baseline="0" dirty="0" err="1">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DuoDay</a:t>
            </a:r>
            <a:r>
              <a:rPr kumimoji="0" lang="fr-FR" altLang="fr-FR" sz="2000" b="1"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revient le jeudi 20 novembre 2025</a:t>
            </a:r>
            <a:r>
              <a:rPr kumimoji="0" lang="fr-FR" altLang="fr-FR" sz="2000" b="0"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pour une </a:t>
            </a:r>
            <a:r>
              <a:rPr kumimoji="0" lang="fr-FR" altLang="fr-FR" sz="2000" b="1"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8ᵉ édition</a:t>
            </a:r>
            <a:r>
              <a:rPr kumimoji="0" lang="fr-FR" altLang="fr-FR" sz="2000" b="0"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placée, comme chaque année, sous le signe de la rencontre, de l’inclusion et de la découverte professionnelle. L’événement s’inscrira dans le cadre de la </a:t>
            </a:r>
            <a:r>
              <a:rPr kumimoji="0" lang="fr-FR" altLang="fr-FR" sz="2000" b="1"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Semaine Européenne pour l’Emploi des Personnes Handicapées (SEEPH)</a:t>
            </a:r>
            <a:r>
              <a:rPr kumimoji="0" lang="fr-FR" altLang="fr-FR" sz="2000" b="0"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qui se tiendra du </a:t>
            </a:r>
            <a:r>
              <a:rPr kumimoji="0" lang="fr-FR" altLang="fr-FR" sz="2000" b="1"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17 au 23 novembre 2025</a:t>
            </a:r>
            <a:r>
              <a:rPr kumimoji="0" lang="fr-FR" altLang="fr-FR" sz="2000" b="0"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kumimoji="0" lang="fr-FR" altLang="fr-FR" sz="2000" b="0" i="0" u="none" strike="noStrike" cap="none" normalizeH="0" baseline="0" dirty="0">
              <a:ln>
                <a:noFill/>
              </a:ln>
              <a:solidFill>
                <a:schemeClr val="accent6">
                  <a:lumMod val="75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Les secrets pour un Duoday réussi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000" b="1" i="0" u="none" strike="noStrike" cap="none" normalizeH="0" baseline="0" dirty="0">
              <a:ln>
                <a:noFill/>
              </a:ln>
              <a:solidFill>
                <a:schemeClr val="accent6">
                  <a:lumMod val="75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0"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Sollicitez les collègues acceptant de montrer leur métier une personne en situation de handicap pendant l’été</a:t>
            </a:r>
            <a:endParaRPr kumimoji="0" lang="fr-FR" altLang="fr-FR" sz="2000" b="0" i="0"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0"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Déposez votre offre sur le site dès septembre</a:t>
            </a:r>
            <a:endParaRPr kumimoji="0" lang="fr-FR" altLang="fr-FR" sz="2000" b="0" i="0"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0"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Envoyez la copie de l’offre à vos partenaires locaux (ESAT, Cap emploi, entreprise adaptée...)</a:t>
            </a:r>
            <a:endParaRPr kumimoji="0" lang="fr-FR" altLang="fr-FR" sz="2000" b="0" i="0"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0"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Préparez l’équipe à cet accueil !</a:t>
            </a:r>
            <a:endParaRPr kumimoji="0" lang="fr-FR" altLang="fr-FR" sz="2000" b="0" i="0" u="none" strike="noStrike" cap="none" normalizeH="0" baseline="0" dirty="0">
              <a:ln>
                <a:noFill/>
              </a:ln>
              <a:solidFill>
                <a:schemeClr val="accent6">
                  <a:lumMod val="75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https://www.duoday.fr/</a:t>
            </a:r>
            <a:endParaRPr kumimoji="0" lang="fr-FR" altLang="fr-FR" sz="2000" b="0" i="0" u="none" strike="noStrike" cap="none" normalizeH="0" baseline="0" dirty="0">
              <a:ln>
                <a:noFill/>
              </a:ln>
              <a:solidFill>
                <a:schemeClr val="accent6">
                  <a:lumMod val="75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accent6">
                  <a:lumMod val="75000"/>
                </a:schemeClr>
              </a:solidFill>
              <a:effectLst/>
              <a:latin typeface="Arial" panose="020B0604020202020204" pitchFamily="34" charset="0"/>
              <a:cs typeface="Arial" panose="020B0604020202020204" pitchFamily="34" charset="0"/>
            </a:endParaRPr>
          </a:p>
        </p:txBody>
      </p:sp>
      <p:pic>
        <p:nvPicPr>
          <p:cNvPr id="2052" name="Image 1">
            <a:extLst>
              <a:ext uri="{FF2B5EF4-FFF2-40B4-BE49-F238E27FC236}">
                <a16:creationId xmlns:a16="http://schemas.microsoft.com/office/drawing/2014/main" id="{B7980D54-3CA4-476B-BF73-3F712BDC1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139" y="671747"/>
            <a:ext cx="819150" cy="6794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1DB966C4-ACDF-411A-9529-67FCBB49F5CC}"/>
              </a:ext>
            </a:extLst>
          </p:cNvPr>
          <p:cNvSpPr>
            <a:spLocks noChangeArrowheads="1"/>
          </p:cNvSpPr>
          <p:nvPr/>
        </p:nvSpPr>
        <p:spPr bwMode="auto">
          <a:xfrm>
            <a:off x="2286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546865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09EB4-FB4A-4E08-B9BB-C49F4C55A534}"/>
              </a:ext>
            </a:extLst>
          </p:cNvPr>
          <p:cNvSpPr>
            <a:spLocks noGrp="1"/>
          </p:cNvSpPr>
          <p:nvPr>
            <p:ph type="title"/>
          </p:nvPr>
        </p:nvSpPr>
        <p:spPr/>
        <p:txBody>
          <a:bodyPr/>
          <a:lstStyle/>
          <a:p>
            <a:pPr algn="ctr"/>
            <a:r>
              <a:rPr lang="fr-FR" b="1" dirty="0">
                <a:solidFill>
                  <a:schemeClr val="accent6">
                    <a:lumMod val="75000"/>
                  </a:schemeClr>
                </a:solidFill>
              </a:rPr>
              <a:t>DECOUVRIR LA PLATEFORME DUODAY</a:t>
            </a:r>
          </a:p>
        </p:txBody>
      </p:sp>
      <p:sp>
        <p:nvSpPr>
          <p:cNvPr id="4" name="Espace réservé de la date 3">
            <a:extLst>
              <a:ext uri="{FF2B5EF4-FFF2-40B4-BE49-F238E27FC236}">
                <a16:creationId xmlns:a16="http://schemas.microsoft.com/office/drawing/2014/main" id="{33D2F94D-12C6-4D91-8609-67EA146FFF3B}"/>
              </a:ext>
            </a:extLst>
          </p:cNvPr>
          <p:cNvSpPr>
            <a:spLocks noGrp="1"/>
          </p:cNvSpPr>
          <p:nvPr>
            <p:ph type="dt" sz="half" idx="10"/>
          </p:nvPr>
        </p:nvSpPr>
        <p:spPr/>
        <p:txBody>
          <a:bodyPr/>
          <a:lstStyle/>
          <a:p>
            <a:fld id="{F0FCB2EB-D6E6-45FD-A6E3-A174409E2BCE}" type="datetime1">
              <a:rPr lang="fr-FR" smtClean="0"/>
              <a:t>23/09/2025</a:t>
            </a:fld>
            <a:endParaRPr lang="fr-FR"/>
          </a:p>
        </p:txBody>
      </p:sp>
      <p:sp>
        <p:nvSpPr>
          <p:cNvPr id="5" name="Espace réservé du numéro de diapositive 4">
            <a:extLst>
              <a:ext uri="{FF2B5EF4-FFF2-40B4-BE49-F238E27FC236}">
                <a16:creationId xmlns:a16="http://schemas.microsoft.com/office/drawing/2014/main" id="{75EC79F7-CF15-4D74-A427-BD3B7A9D631D}"/>
              </a:ext>
            </a:extLst>
          </p:cNvPr>
          <p:cNvSpPr>
            <a:spLocks noGrp="1"/>
          </p:cNvSpPr>
          <p:nvPr>
            <p:ph type="sldNum" sz="quarter" idx="12"/>
          </p:nvPr>
        </p:nvSpPr>
        <p:spPr/>
        <p:txBody>
          <a:bodyPr/>
          <a:lstStyle/>
          <a:p>
            <a:fld id="{0A3536F2-EAB2-41F2-A158-118CFC0BA442}" type="slidenum">
              <a:rPr lang="fr-FR" smtClean="0"/>
              <a:t>14</a:t>
            </a:fld>
            <a:endParaRPr lang="fr-FR"/>
          </a:p>
        </p:txBody>
      </p:sp>
      <p:sp>
        <p:nvSpPr>
          <p:cNvPr id="8" name="Rectangle 5">
            <a:extLst>
              <a:ext uri="{FF2B5EF4-FFF2-40B4-BE49-F238E27FC236}">
                <a16:creationId xmlns:a16="http://schemas.microsoft.com/office/drawing/2014/main" id="{0ADF2641-FC10-4280-BC11-B9045443BFE2}"/>
              </a:ext>
            </a:extLst>
          </p:cNvPr>
          <p:cNvSpPr>
            <a:spLocks noChangeArrowheads="1"/>
          </p:cNvSpPr>
          <p:nvPr/>
        </p:nvSpPr>
        <p:spPr bwMode="auto">
          <a:xfrm>
            <a:off x="688109" y="3425719"/>
            <a:ext cx="108157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800" b="1" i="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Intervention de Karine </a:t>
            </a:r>
            <a:r>
              <a:rPr kumimoji="0" lang="fr-FR" altLang="fr-FR" sz="2800" b="1" i="1" u="none" strike="noStrike" cap="none" normalizeH="0" baseline="0" dirty="0" err="1">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Blanconnier</a:t>
            </a:r>
            <a:endParaRPr kumimoji="0" lang="fr-FR" altLang="fr-FR" sz="2800" b="1" i="0" u="none" strike="noStrike" cap="none" normalizeH="0" baseline="0" dirty="0">
              <a:ln>
                <a:noFill/>
              </a:ln>
              <a:solidFill>
                <a:schemeClr val="accent6">
                  <a:lumMod val="75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1" i="0" u="none" strike="noStrike" cap="none" normalizeH="0" baseline="0" dirty="0">
              <a:ln>
                <a:noFill/>
              </a:ln>
              <a:solidFill>
                <a:schemeClr val="accent6">
                  <a:lumMod val="75000"/>
                </a:schemeClr>
              </a:solidFill>
              <a:effectLst/>
              <a:latin typeface="Arial" panose="020B0604020202020204" pitchFamily="34" charset="0"/>
              <a:cs typeface="Arial" panose="020B0604020202020204" pitchFamily="34" charset="0"/>
            </a:endParaRPr>
          </a:p>
        </p:txBody>
      </p:sp>
      <p:pic>
        <p:nvPicPr>
          <p:cNvPr id="2052" name="Image 1">
            <a:extLst>
              <a:ext uri="{FF2B5EF4-FFF2-40B4-BE49-F238E27FC236}">
                <a16:creationId xmlns:a16="http://schemas.microsoft.com/office/drawing/2014/main" id="{B7980D54-3CA4-476B-BF73-3F712BDC1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374" y="1539028"/>
            <a:ext cx="819150" cy="6794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1DB966C4-ACDF-411A-9529-67FCBB49F5CC}"/>
              </a:ext>
            </a:extLst>
          </p:cNvPr>
          <p:cNvSpPr>
            <a:spLocks noChangeArrowheads="1"/>
          </p:cNvSpPr>
          <p:nvPr/>
        </p:nvSpPr>
        <p:spPr bwMode="auto">
          <a:xfrm>
            <a:off x="2286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11584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CB050-1937-4CEA-AE62-64E83BBBCD6D}"/>
              </a:ext>
            </a:extLst>
          </p:cNvPr>
          <p:cNvSpPr>
            <a:spLocks noGrp="1"/>
          </p:cNvSpPr>
          <p:nvPr>
            <p:ph type="title"/>
          </p:nvPr>
        </p:nvSpPr>
        <p:spPr/>
        <p:txBody>
          <a:bodyPr/>
          <a:lstStyle/>
          <a:p>
            <a:pPr algn="ctr"/>
            <a:r>
              <a:rPr lang="fr-FR" b="1" i="1" dirty="0">
                <a:solidFill>
                  <a:schemeClr val="accent6">
                    <a:lumMod val="75000"/>
                  </a:schemeClr>
                </a:solidFill>
              </a:rPr>
              <a:t>Merci pour votre attention!</a:t>
            </a:r>
          </a:p>
        </p:txBody>
      </p:sp>
      <p:sp>
        <p:nvSpPr>
          <p:cNvPr id="4" name="Espace réservé de la date 3">
            <a:extLst>
              <a:ext uri="{FF2B5EF4-FFF2-40B4-BE49-F238E27FC236}">
                <a16:creationId xmlns:a16="http://schemas.microsoft.com/office/drawing/2014/main" id="{B32D058D-E9C9-47AF-BDE4-5DBBA3D51BD3}"/>
              </a:ext>
            </a:extLst>
          </p:cNvPr>
          <p:cNvSpPr>
            <a:spLocks noGrp="1"/>
          </p:cNvSpPr>
          <p:nvPr>
            <p:ph type="dt" sz="half" idx="10"/>
          </p:nvPr>
        </p:nvSpPr>
        <p:spPr/>
        <p:txBody>
          <a:bodyPr/>
          <a:lstStyle/>
          <a:p>
            <a:fld id="{F0FCB2EB-D6E6-45FD-A6E3-A174409E2BCE}" type="datetime1">
              <a:rPr lang="fr-FR" smtClean="0"/>
              <a:t>23/09/2025</a:t>
            </a:fld>
            <a:endParaRPr lang="fr-FR"/>
          </a:p>
        </p:txBody>
      </p:sp>
      <p:sp>
        <p:nvSpPr>
          <p:cNvPr id="5" name="Espace réservé du numéro de diapositive 4">
            <a:extLst>
              <a:ext uri="{FF2B5EF4-FFF2-40B4-BE49-F238E27FC236}">
                <a16:creationId xmlns:a16="http://schemas.microsoft.com/office/drawing/2014/main" id="{3060E7C4-2C2E-48B8-9FB8-AC08379FC0E8}"/>
              </a:ext>
            </a:extLst>
          </p:cNvPr>
          <p:cNvSpPr>
            <a:spLocks noGrp="1"/>
          </p:cNvSpPr>
          <p:nvPr>
            <p:ph type="sldNum" sz="quarter" idx="12"/>
          </p:nvPr>
        </p:nvSpPr>
        <p:spPr/>
        <p:txBody>
          <a:bodyPr/>
          <a:lstStyle/>
          <a:p>
            <a:fld id="{0A3536F2-EAB2-41F2-A158-118CFC0BA442}" type="slidenum">
              <a:rPr lang="fr-FR" smtClean="0"/>
              <a:t>15</a:t>
            </a:fld>
            <a:endParaRPr lang="fr-FR"/>
          </a:p>
        </p:txBody>
      </p:sp>
      <p:sp>
        <p:nvSpPr>
          <p:cNvPr id="6" name="Sous-titre 2">
            <a:extLst>
              <a:ext uri="{FF2B5EF4-FFF2-40B4-BE49-F238E27FC236}">
                <a16:creationId xmlns:a16="http://schemas.microsoft.com/office/drawing/2014/main" id="{87D89660-B8D3-4996-AFDD-EE4CBB3C2507}"/>
              </a:ext>
            </a:extLst>
          </p:cNvPr>
          <p:cNvSpPr txBox="1">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i="1" dirty="0"/>
          </a:p>
          <a:p>
            <a:r>
              <a:rPr lang="fr-FR" sz="3500" b="1" dirty="0">
                <a:solidFill>
                  <a:srgbClr val="7030A0"/>
                </a:solidFill>
                <a:latin typeface="Arial" panose="020B0604020202020204" pitchFamily="34" charset="0"/>
                <a:cs typeface="Arial" panose="020B0604020202020204" pitchFamily="34" charset="0"/>
              </a:rPr>
              <a:t>Je reste à votre disposition! </a:t>
            </a:r>
          </a:p>
          <a:p>
            <a:pPr marR="0" rtl="0"/>
            <a:r>
              <a:rPr lang="fr-FR" sz="1400" b="1" i="0" u="none" strike="noStrike" baseline="0" dirty="0">
                <a:solidFill>
                  <a:schemeClr val="accent6">
                    <a:lumMod val="75000"/>
                  </a:schemeClr>
                </a:solidFill>
                <a:latin typeface="Arial" panose="020B0604020202020204" pitchFamily="34" charset="0"/>
              </a:rPr>
              <a:t>Magali </a:t>
            </a:r>
            <a:r>
              <a:rPr lang="fr-FR" sz="1400" b="1" i="0" u="none" strike="noStrike" baseline="0" dirty="0" err="1">
                <a:solidFill>
                  <a:schemeClr val="accent6">
                    <a:lumMod val="75000"/>
                  </a:schemeClr>
                </a:solidFill>
                <a:latin typeface="Arial" panose="020B0604020202020204" pitchFamily="34" charset="0"/>
              </a:rPr>
              <a:t>Doumèche</a:t>
            </a:r>
            <a:r>
              <a:rPr lang="fr-FR" sz="1400" b="1" i="0" u="none" strike="noStrike" baseline="0" dirty="0">
                <a:solidFill>
                  <a:schemeClr val="accent6">
                    <a:lumMod val="75000"/>
                  </a:schemeClr>
                </a:solidFill>
                <a:latin typeface="Arial" panose="020B0604020202020204" pitchFamily="34" charset="0"/>
              </a:rPr>
              <a:t> </a:t>
            </a:r>
          </a:p>
          <a:p>
            <a:pPr marR="0" rtl="0"/>
            <a:r>
              <a:rPr lang="fr-FR" sz="1400" b="0" i="1" u="none" strike="noStrike" baseline="0" dirty="0">
                <a:solidFill>
                  <a:schemeClr val="accent6">
                    <a:lumMod val="75000"/>
                  </a:schemeClr>
                </a:solidFill>
                <a:latin typeface="Arial" panose="020B0604020202020204" pitchFamily="34" charset="0"/>
              </a:rPr>
              <a:t>Ressource Handicap mutualisée Nouvelle Aquitaine</a:t>
            </a:r>
          </a:p>
          <a:p>
            <a:pPr marR="0" rtl="0"/>
            <a:r>
              <a:rPr lang="fr-FR" sz="1400" b="1" i="0" u="none" strike="noStrike" baseline="0" dirty="0">
                <a:solidFill>
                  <a:schemeClr val="accent6">
                    <a:lumMod val="75000"/>
                  </a:schemeClr>
                </a:solidFill>
                <a:latin typeface="Arial" panose="020B0604020202020204" pitchFamily="34" charset="0"/>
              </a:rPr>
              <a:t>06 75 17 52 71</a:t>
            </a:r>
          </a:p>
          <a:p>
            <a:pPr marR="0" rtl="0"/>
            <a:r>
              <a:rPr lang="fr-FR" sz="1400" b="0" i="1" u="sng" strike="noStrike" baseline="0" dirty="0">
                <a:solidFill>
                  <a:schemeClr val="accent6">
                    <a:lumMod val="75000"/>
                  </a:schemeClr>
                </a:solidFill>
                <a:latin typeface="Arial" panose="020B0604020202020204" pitchFamily="34" charset="0"/>
                <a:hlinkClick r:id="rId2">
                  <a:extLst>
                    <a:ext uri="{A12FA001-AC4F-418D-AE19-62706E023703}">
                      <ahyp:hlinkClr xmlns:ahyp="http://schemas.microsoft.com/office/drawing/2018/hyperlinkcolor" val="tx"/>
                    </a:ext>
                  </a:extLst>
                </a:hlinkClick>
              </a:rPr>
              <a:t>referent-handicap-mutualise.nouvelle-aquitaine@ch-libourne.fr</a:t>
            </a:r>
            <a:endParaRPr lang="fr-FR" sz="1400" b="0" i="1" u="none" strike="noStrike" baseline="0" dirty="0">
              <a:solidFill>
                <a:schemeClr val="accent6">
                  <a:lumMod val="75000"/>
                </a:schemeClr>
              </a:solidFill>
              <a:latin typeface="Times New Roman" panose="02020603050405020304" pitchFamily="18" charset="0"/>
              <a:hlinkClick r:id="rId2">
                <a:extLst>
                  <a:ext uri="{A12FA001-AC4F-418D-AE19-62706E023703}">
                    <ahyp:hlinkClr xmlns:ahyp="http://schemas.microsoft.com/office/drawing/2018/hyperlinkcolor" val="tx"/>
                  </a:ext>
                </a:extLst>
              </a:hlinkClick>
            </a:endParaRPr>
          </a:p>
          <a:p>
            <a:pPr marR="0" algn="l" rtl="0"/>
            <a:endParaRPr lang="fr-FR" sz="1800" b="0" i="0" u="none" strike="noStrike" baseline="0" dirty="0">
              <a:solidFill>
                <a:schemeClr val="accent6">
                  <a:lumMod val="75000"/>
                </a:schemeClr>
              </a:solidFill>
              <a:latin typeface="Times New Roman" panose="02020603050405020304" pitchFamily="18" charset="0"/>
            </a:endParaRPr>
          </a:p>
          <a:p>
            <a:pPr marR="0" algn="l" rtl="0"/>
            <a:endParaRPr lang="fr-FR" sz="1800" b="0" i="0" u="none" strike="noStrike" baseline="0" dirty="0">
              <a:latin typeface="Times New Roman" panose="02020603050405020304" pitchFamily="18" charset="0"/>
            </a:endParaRPr>
          </a:p>
          <a:p>
            <a:pPr algn="l"/>
            <a:r>
              <a:rPr lang="fr-FR" sz="1800" b="0" i="0" u="none" strike="noStrike" baseline="0" dirty="0">
                <a:latin typeface="Times New Roman" panose="02020603050405020304" pitchFamily="18" charset="0"/>
              </a:rPr>
              <a:t>				</a:t>
            </a:r>
          </a:p>
          <a:p>
            <a:pPr marR="0" algn="l" rtl="0"/>
            <a:endParaRPr lang="fr-FR" sz="1800" b="0" i="0" u="none" strike="noStrike" baseline="0" dirty="0">
              <a:latin typeface="Times New Roman" panose="02020603050405020304" pitchFamily="18" charset="0"/>
            </a:endParaRPr>
          </a:p>
          <a:p>
            <a:endParaRPr lang="fr-FR" i="1" dirty="0"/>
          </a:p>
          <a:p>
            <a:endParaRPr lang="fr-FR" i="1" dirty="0"/>
          </a:p>
          <a:p>
            <a:endParaRPr lang="fr-FR" sz="1800" dirty="0">
              <a:latin typeface="Times New Roman" panose="02020603050405020304" pitchFamily="18" charset="0"/>
            </a:endParaRPr>
          </a:p>
        </p:txBody>
      </p:sp>
      <p:pic>
        <p:nvPicPr>
          <p:cNvPr id="7" name="Image 6">
            <a:extLst>
              <a:ext uri="{FF2B5EF4-FFF2-40B4-BE49-F238E27FC236}">
                <a16:creationId xmlns:a16="http://schemas.microsoft.com/office/drawing/2014/main" id="{22D40819-10AA-450E-A95F-601E043EB742}"/>
              </a:ext>
            </a:extLst>
          </p:cNvPr>
          <p:cNvPicPr>
            <a:picLocks noChangeAspect="1"/>
          </p:cNvPicPr>
          <p:nvPr/>
        </p:nvPicPr>
        <p:blipFill>
          <a:blip r:embed="rId3"/>
          <a:stretch>
            <a:fillRect/>
          </a:stretch>
        </p:blipFill>
        <p:spPr>
          <a:xfrm>
            <a:off x="7201969" y="4874564"/>
            <a:ext cx="885825" cy="523875"/>
          </a:xfrm>
          <a:prstGeom prst="rect">
            <a:avLst/>
          </a:prstGeom>
        </p:spPr>
      </p:pic>
      <p:pic>
        <p:nvPicPr>
          <p:cNvPr id="9" name="Image 8">
            <a:extLst>
              <a:ext uri="{FF2B5EF4-FFF2-40B4-BE49-F238E27FC236}">
                <a16:creationId xmlns:a16="http://schemas.microsoft.com/office/drawing/2014/main" id="{79A5D8B8-5B6A-4ADF-B6FC-A175E17EBA37}"/>
              </a:ext>
            </a:extLst>
          </p:cNvPr>
          <p:cNvPicPr>
            <a:picLocks noChangeAspect="1"/>
          </p:cNvPicPr>
          <p:nvPr/>
        </p:nvPicPr>
        <p:blipFill>
          <a:blip r:embed="rId4"/>
          <a:stretch>
            <a:fillRect/>
          </a:stretch>
        </p:blipFill>
        <p:spPr>
          <a:xfrm>
            <a:off x="5786437" y="4874564"/>
            <a:ext cx="619125" cy="666750"/>
          </a:xfrm>
          <a:prstGeom prst="rect">
            <a:avLst/>
          </a:prstGeom>
        </p:spPr>
      </p:pic>
      <p:pic>
        <p:nvPicPr>
          <p:cNvPr id="11" name="Image 10">
            <a:extLst>
              <a:ext uri="{FF2B5EF4-FFF2-40B4-BE49-F238E27FC236}">
                <a16:creationId xmlns:a16="http://schemas.microsoft.com/office/drawing/2014/main" id="{A30A76F6-63A9-412F-BB71-EA6400F2A6E7}"/>
              </a:ext>
            </a:extLst>
          </p:cNvPr>
          <p:cNvPicPr>
            <a:picLocks noChangeAspect="1"/>
          </p:cNvPicPr>
          <p:nvPr/>
        </p:nvPicPr>
        <p:blipFill>
          <a:blip r:embed="rId5"/>
          <a:stretch>
            <a:fillRect/>
          </a:stretch>
        </p:blipFill>
        <p:spPr>
          <a:xfrm>
            <a:off x="3581400" y="4874564"/>
            <a:ext cx="1257300" cy="742950"/>
          </a:xfrm>
          <a:prstGeom prst="rect">
            <a:avLst/>
          </a:prstGeom>
        </p:spPr>
      </p:pic>
    </p:spTree>
    <p:extLst>
      <p:ext uri="{BB962C8B-B14F-4D97-AF65-F5344CB8AC3E}">
        <p14:creationId xmlns:p14="http://schemas.microsoft.com/office/powerpoint/2010/main" val="392638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D754C9-B7C6-43AC-B202-41E8313DF7A9}"/>
              </a:ext>
            </a:extLst>
          </p:cNvPr>
          <p:cNvSpPr>
            <a:spLocks noGrp="1"/>
          </p:cNvSpPr>
          <p:nvPr>
            <p:ph idx="1"/>
          </p:nvPr>
        </p:nvSpPr>
        <p:spPr/>
        <p:txBody>
          <a:bodyPr>
            <a:normAutofit/>
          </a:bodyPr>
          <a:lstStyle/>
          <a:p>
            <a:pPr marL="0" indent="0" algn="ctr">
              <a:buNone/>
            </a:pPr>
            <a:r>
              <a:rPr lang="fr-FR" sz="5400" b="1" dirty="0">
                <a:solidFill>
                  <a:schemeClr val="accent6">
                    <a:lumMod val="50000"/>
                  </a:schemeClr>
                </a:solidFill>
              </a:rPr>
              <a:t>D’autres ressources</a:t>
            </a:r>
          </a:p>
        </p:txBody>
      </p:sp>
      <p:sp>
        <p:nvSpPr>
          <p:cNvPr id="5" name="Sous-titre 2">
            <a:extLst>
              <a:ext uri="{FF2B5EF4-FFF2-40B4-BE49-F238E27FC236}">
                <a16:creationId xmlns:a16="http://schemas.microsoft.com/office/drawing/2014/main" id="{4BCAFE52-F31C-4082-965F-947A25C526CD}"/>
              </a:ext>
            </a:extLst>
          </p:cNvPr>
          <p:cNvSpPr txBox="1">
            <a:spLocks/>
          </p:cNvSpPr>
          <p:nvPr/>
        </p:nvSpPr>
        <p:spPr>
          <a:xfrm>
            <a:off x="1622612" y="3602037"/>
            <a:ext cx="9045388" cy="117615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i="1" dirty="0"/>
          </a:p>
          <a:p>
            <a:endParaRPr lang="fr-FR" i="1" dirty="0"/>
          </a:p>
          <a:p>
            <a:pPr marL="0" indent="0">
              <a:buNone/>
            </a:pPr>
            <a:r>
              <a:rPr lang="fr-FR" sz="1800" dirty="0">
                <a:latin typeface="Times New Roman" panose="02020603050405020304" pitchFamily="18" charset="0"/>
              </a:rPr>
              <a:t>				</a:t>
            </a:r>
          </a:p>
          <a:p>
            <a:endParaRPr lang="fr-FR" sz="1800" dirty="0">
              <a:latin typeface="Times New Roman" panose="02020603050405020304" pitchFamily="18" charset="0"/>
            </a:endParaRPr>
          </a:p>
          <a:p>
            <a:endParaRPr lang="fr-FR" sz="1800" dirty="0">
              <a:latin typeface="Times New Roman" panose="02020603050405020304" pitchFamily="18" charset="0"/>
            </a:endParaRPr>
          </a:p>
          <a:p>
            <a:endParaRPr lang="fr-FR" sz="1800" dirty="0">
              <a:latin typeface="Times New Roman" panose="02020603050405020304" pitchFamily="18" charset="0"/>
            </a:endParaRPr>
          </a:p>
          <a:p>
            <a:endParaRPr lang="fr-FR" sz="1800" dirty="0">
              <a:latin typeface="Times New Roman" panose="02020603050405020304" pitchFamily="18" charset="0"/>
            </a:endParaRPr>
          </a:p>
          <a:p>
            <a:endParaRPr lang="fr-FR" i="1" dirty="0"/>
          </a:p>
          <a:p>
            <a:endParaRPr lang="fr-FR" sz="1800" dirty="0">
              <a:latin typeface="Times New Roman" panose="02020603050405020304" pitchFamily="18" charset="0"/>
            </a:endParaRPr>
          </a:p>
        </p:txBody>
      </p:sp>
      <p:pic>
        <p:nvPicPr>
          <p:cNvPr id="6" name="Image 5">
            <a:extLst>
              <a:ext uri="{FF2B5EF4-FFF2-40B4-BE49-F238E27FC236}">
                <a16:creationId xmlns:a16="http://schemas.microsoft.com/office/drawing/2014/main" id="{88D58DB9-4B93-4B6D-82BD-38E00FBE1E11}"/>
              </a:ext>
            </a:extLst>
          </p:cNvPr>
          <p:cNvPicPr>
            <a:picLocks noChangeAspect="1"/>
          </p:cNvPicPr>
          <p:nvPr/>
        </p:nvPicPr>
        <p:blipFill>
          <a:blip r:embed="rId2"/>
          <a:stretch>
            <a:fillRect/>
          </a:stretch>
        </p:blipFill>
        <p:spPr>
          <a:xfrm>
            <a:off x="1877825" y="3807505"/>
            <a:ext cx="1896316" cy="1073109"/>
          </a:xfrm>
          <a:prstGeom prst="rect">
            <a:avLst/>
          </a:prstGeom>
        </p:spPr>
      </p:pic>
      <p:pic>
        <p:nvPicPr>
          <p:cNvPr id="8" name="Image 7">
            <a:extLst>
              <a:ext uri="{FF2B5EF4-FFF2-40B4-BE49-F238E27FC236}">
                <a16:creationId xmlns:a16="http://schemas.microsoft.com/office/drawing/2014/main" id="{B3409A55-1DB8-45AC-8463-E335AEE190AF}"/>
              </a:ext>
            </a:extLst>
          </p:cNvPr>
          <p:cNvPicPr>
            <a:picLocks noChangeAspect="1"/>
          </p:cNvPicPr>
          <p:nvPr/>
        </p:nvPicPr>
        <p:blipFill>
          <a:blip r:embed="rId3"/>
          <a:stretch>
            <a:fillRect/>
          </a:stretch>
        </p:blipFill>
        <p:spPr>
          <a:xfrm>
            <a:off x="8727141" y="4041481"/>
            <a:ext cx="1095375" cy="638175"/>
          </a:xfrm>
          <a:prstGeom prst="rect">
            <a:avLst/>
          </a:prstGeom>
        </p:spPr>
      </p:pic>
      <p:sp>
        <p:nvSpPr>
          <p:cNvPr id="9" name="Espace réservé du numéro de diapositive 8">
            <a:extLst>
              <a:ext uri="{FF2B5EF4-FFF2-40B4-BE49-F238E27FC236}">
                <a16:creationId xmlns:a16="http://schemas.microsoft.com/office/drawing/2014/main" id="{3C789F63-F52D-449E-85D1-0F57CA45B8F8}"/>
              </a:ext>
            </a:extLst>
          </p:cNvPr>
          <p:cNvSpPr>
            <a:spLocks noGrp="1"/>
          </p:cNvSpPr>
          <p:nvPr>
            <p:ph type="sldNum" sz="quarter" idx="12"/>
          </p:nvPr>
        </p:nvSpPr>
        <p:spPr/>
        <p:txBody>
          <a:bodyPr/>
          <a:lstStyle/>
          <a:p>
            <a:fld id="{BCF2EACB-7713-4958-ACDA-A5B8CD2ED58C}" type="slidenum">
              <a:rPr lang="fr-FR" smtClean="0"/>
              <a:t>16</a:t>
            </a:fld>
            <a:endParaRPr lang="fr-FR"/>
          </a:p>
        </p:txBody>
      </p:sp>
    </p:spTree>
    <p:extLst>
      <p:ext uri="{BB962C8B-B14F-4D97-AF65-F5344CB8AC3E}">
        <p14:creationId xmlns:p14="http://schemas.microsoft.com/office/powerpoint/2010/main" val="2010891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6289D-D3AD-4FAD-AB10-7AA68FF6071D}"/>
              </a:ext>
            </a:extLst>
          </p:cNvPr>
          <p:cNvSpPr>
            <a:spLocks noGrp="1"/>
          </p:cNvSpPr>
          <p:nvPr>
            <p:ph type="title"/>
          </p:nvPr>
        </p:nvSpPr>
        <p:spPr/>
        <p:txBody>
          <a:bodyPr>
            <a:normAutofit/>
          </a:bodyPr>
          <a:lstStyle/>
          <a:p>
            <a:r>
              <a:rPr lang="fr-FR" sz="2000" b="1" dirty="0">
                <a:solidFill>
                  <a:schemeClr val="accent6">
                    <a:lumMod val="50000"/>
                  </a:schemeClr>
                </a:solidFill>
                <a:latin typeface="Arial" panose="020B0604020202020204" pitchFamily="34" charset="0"/>
                <a:cs typeface="Arial" panose="020B0604020202020204" pitchFamily="34" charset="0"/>
              </a:rPr>
              <a:t>Qui sont les personnes en situation de handicap?</a:t>
            </a:r>
          </a:p>
        </p:txBody>
      </p:sp>
      <p:sp>
        <p:nvSpPr>
          <p:cNvPr id="3" name="Espace réservé du contenu 2">
            <a:extLst>
              <a:ext uri="{FF2B5EF4-FFF2-40B4-BE49-F238E27FC236}">
                <a16:creationId xmlns:a16="http://schemas.microsoft.com/office/drawing/2014/main" id="{91371D3D-8817-4EA2-A03B-EC10D48D90FC}"/>
              </a:ext>
            </a:extLst>
          </p:cNvPr>
          <p:cNvSpPr>
            <a:spLocks noGrp="1"/>
          </p:cNvSpPr>
          <p:nvPr>
            <p:ph idx="1"/>
          </p:nvPr>
        </p:nvSpPr>
        <p:spPr>
          <a:xfrm>
            <a:off x="838200" y="1449108"/>
            <a:ext cx="10515600" cy="4351338"/>
          </a:xfrm>
        </p:spPr>
        <p:txBody>
          <a:bodyPr>
            <a:normAutofit/>
          </a:bodyPr>
          <a:lstStyle/>
          <a:p>
            <a:pPr marL="0" indent="0" algn="ctr">
              <a:buNone/>
            </a:pPr>
            <a:r>
              <a:rPr lang="fr-FR" sz="1700" dirty="0"/>
              <a:t>Le handicap au travail est un sujet transversal qui implique une mise en cohérence globale et une prise en compte par tous les services d’un établissement.</a:t>
            </a:r>
          </a:p>
          <a:p>
            <a:pPr marL="0" indent="0">
              <a:buNone/>
            </a:pPr>
            <a:r>
              <a:rPr lang="fr-FR" sz="1600" b="1" dirty="0">
                <a:latin typeface="Arial" panose="020B0604020202020204" pitchFamily="34" charset="0"/>
                <a:cs typeface="Arial" panose="020B0604020202020204" pitchFamily="34" charset="0"/>
              </a:rPr>
              <a:t>Les textes de référence</a:t>
            </a:r>
          </a:p>
          <a:p>
            <a:pPr marL="0" indent="0">
              <a:buNone/>
            </a:pPr>
            <a:r>
              <a:rPr lang="fr-FR" sz="1600" b="1" dirty="0">
                <a:latin typeface="Arial" panose="020B0604020202020204" pitchFamily="34" charset="0"/>
                <a:cs typeface="Arial" panose="020B0604020202020204" pitchFamily="34" charset="0"/>
              </a:rPr>
              <a:t>La loi du 11 février 2005 </a:t>
            </a:r>
            <a:r>
              <a:rPr lang="fr-FR" sz="1600" dirty="0">
                <a:latin typeface="Arial" panose="020B0604020202020204" pitchFamily="34" charset="0"/>
                <a:cs typeface="Arial" panose="020B0604020202020204" pitchFamily="34" charset="0"/>
              </a:rPr>
              <a:t>pour l’égalité des droits et des chances, la participation et la citoyenneté des personnes handicapées apporte une </a:t>
            </a:r>
            <a:r>
              <a:rPr lang="fr-FR" sz="1600" b="1" dirty="0">
                <a:latin typeface="Arial" panose="020B0604020202020204" pitchFamily="34" charset="0"/>
                <a:cs typeface="Arial" panose="020B0604020202020204" pitchFamily="34" charset="0"/>
              </a:rPr>
              <a:t>définition du handicap</a:t>
            </a:r>
          </a:p>
          <a:p>
            <a:pPr marL="0" indent="0">
              <a:buNone/>
            </a:pPr>
            <a:r>
              <a:rPr lang="fr-FR" sz="1600" dirty="0">
                <a:latin typeface="Arial" panose="020B0604020202020204" pitchFamily="34" charset="0"/>
                <a:cs typeface="Arial" panose="020B0604020202020204" pitchFamily="34" charset="0"/>
              </a:rPr>
              <a:t>« Constitue un handicap, au sens de la présente loi, toute limitation d’activité ou restriction de participation de la vie en société subie dans son environnement par une personne en raison d’une altération substantielle, durable ou définitive d’une ou plusieurs fonctions physiques, sensorielles, mentales, cognitives ou psychiques, d’un polyhandicap ou d’un trouble de santé invalidant.»</a:t>
            </a:r>
          </a:p>
          <a:p>
            <a:pPr marL="0" indent="0">
              <a:buNone/>
            </a:pPr>
            <a:endParaRPr lang="fr-FR" sz="1600" dirty="0">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6B6C42D5-6025-4CF8-9896-9C9E83706533}"/>
              </a:ext>
            </a:extLst>
          </p:cNvPr>
          <p:cNvPicPr>
            <a:picLocks noChangeAspect="1"/>
          </p:cNvPicPr>
          <p:nvPr/>
        </p:nvPicPr>
        <p:blipFill>
          <a:blip r:embed="rId2"/>
          <a:stretch>
            <a:fillRect/>
          </a:stretch>
        </p:blipFill>
        <p:spPr>
          <a:xfrm>
            <a:off x="4733365" y="3935506"/>
            <a:ext cx="2999327" cy="2785969"/>
          </a:xfrm>
          <a:prstGeom prst="rect">
            <a:avLst/>
          </a:prstGeom>
        </p:spPr>
      </p:pic>
      <p:sp>
        <p:nvSpPr>
          <p:cNvPr id="4" name="Espace réservé du numéro de diapositive 3">
            <a:extLst>
              <a:ext uri="{FF2B5EF4-FFF2-40B4-BE49-F238E27FC236}">
                <a16:creationId xmlns:a16="http://schemas.microsoft.com/office/drawing/2014/main" id="{4B972D00-66BC-4DE1-BDDD-75F8F24C75FE}"/>
              </a:ext>
            </a:extLst>
          </p:cNvPr>
          <p:cNvSpPr>
            <a:spLocks noGrp="1"/>
          </p:cNvSpPr>
          <p:nvPr>
            <p:ph type="sldNum" sz="quarter" idx="12"/>
          </p:nvPr>
        </p:nvSpPr>
        <p:spPr/>
        <p:txBody>
          <a:bodyPr/>
          <a:lstStyle/>
          <a:p>
            <a:fld id="{BCF2EACB-7713-4958-ACDA-A5B8CD2ED58C}" type="slidenum">
              <a:rPr lang="fr-FR" smtClean="0"/>
              <a:t>17</a:t>
            </a:fld>
            <a:endParaRPr lang="fr-FR"/>
          </a:p>
        </p:txBody>
      </p:sp>
    </p:spTree>
    <p:extLst>
      <p:ext uri="{BB962C8B-B14F-4D97-AF65-F5344CB8AC3E}">
        <p14:creationId xmlns:p14="http://schemas.microsoft.com/office/powerpoint/2010/main" val="1958911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8051AC-5CD6-44B9-B69A-5B9CCD740856}"/>
              </a:ext>
            </a:extLst>
          </p:cNvPr>
          <p:cNvSpPr>
            <a:spLocks noGrp="1"/>
          </p:cNvSpPr>
          <p:nvPr>
            <p:ph type="title"/>
          </p:nvPr>
        </p:nvSpPr>
        <p:spPr/>
        <p:txBody>
          <a:bodyPr>
            <a:normAutofit/>
          </a:bodyPr>
          <a:lstStyle/>
          <a:p>
            <a:r>
              <a:rPr lang="fr-FR" sz="2000" b="1" dirty="0">
                <a:solidFill>
                  <a:schemeClr val="accent6">
                    <a:lumMod val="50000"/>
                  </a:schemeClr>
                </a:solidFill>
                <a:latin typeface="Arial" panose="020B0604020202020204" pitchFamily="34" charset="0"/>
                <a:cs typeface="Arial" panose="020B0604020202020204" pitchFamily="34" charset="0"/>
              </a:rPr>
              <a:t>Les différents types de handicap</a:t>
            </a:r>
          </a:p>
        </p:txBody>
      </p:sp>
      <p:pic>
        <p:nvPicPr>
          <p:cNvPr id="6" name="Espace réservé du contenu 5">
            <a:extLst>
              <a:ext uri="{FF2B5EF4-FFF2-40B4-BE49-F238E27FC236}">
                <a16:creationId xmlns:a16="http://schemas.microsoft.com/office/drawing/2014/main" id="{09459EA5-98F7-4B28-8C7E-115AC211DD67}"/>
              </a:ext>
            </a:extLst>
          </p:cNvPr>
          <p:cNvPicPr>
            <a:picLocks noGrp="1" noChangeAspect="1"/>
          </p:cNvPicPr>
          <p:nvPr>
            <p:ph idx="1"/>
          </p:nvPr>
        </p:nvPicPr>
        <p:blipFill>
          <a:blip r:embed="rId2"/>
          <a:stretch>
            <a:fillRect/>
          </a:stretch>
        </p:blipFill>
        <p:spPr>
          <a:xfrm>
            <a:off x="838200" y="1281953"/>
            <a:ext cx="10606198" cy="4666419"/>
          </a:xfrm>
        </p:spPr>
      </p:pic>
      <p:sp>
        <p:nvSpPr>
          <p:cNvPr id="3" name="Espace réservé du numéro de diapositive 2">
            <a:extLst>
              <a:ext uri="{FF2B5EF4-FFF2-40B4-BE49-F238E27FC236}">
                <a16:creationId xmlns:a16="http://schemas.microsoft.com/office/drawing/2014/main" id="{AA39C8B3-F3A1-48E8-9A2F-F621CB37C052}"/>
              </a:ext>
            </a:extLst>
          </p:cNvPr>
          <p:cNvSpPr>
            <a:spLocks noGrp="1"/>
          </p:cNvSpPr>
          <p:nvPr>
            <p:ph type="sldNum" sz="quarter" idx="12"/>
          </p:nvPr>
        </p:nvSpPr>
        <p:spPr/>
        <p:txBody>
          <a:bodyPr/>
          <a:lstStyle/>
          <a:p>
            <a:fld id="{BCF2EACB-7713-4958-ACDA-A5B8CD2ED58C}" type="slidenum">
              <a:rPr lang="fr-FR" smtClean="0"/>
              <a:t>18</a:t>
            </a:fld>
            <a:endParaRPr lang="fr-FR"/>
          </a:p>
        </p:txBody>
      </p:sp>
    </p:spTree>
    <p:extLst>
      <p:ext uri="{BB962C8B-B14F-4D97-AF65-F5344CB8AC3E}">
        <p14:creationId xmlns:p14="http://schemas.microsoft.com/office/powerpoint/2010/main" val="161770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A843A847-EB4A-469A-9667-24BBD2F3DA44}"/>
              </a:ext>
            </a:extLst>
          </p:cNvPr>
          <p:cNvPicPr>
            <a:picLocks noGrp="1" noChangeAspect="1"/>
          </p:cNvPicPr>
          <p:nvPr>
            <p:ph idx="1"/>
          </p:nvPr>
        </p:nvPicPr>
        <p:blipFill>
          <a:blip r:embed="rId2"/>
          <a:stretch>
            <a:fillRect/>
          </a:stretch>
        </p:blipFill>
        <p:spPr>
          <a:xfrm>
            <a:off x="1982494" y="657225"/>
            <a:ext cx="8018755" cy="5451181"/>
          </a:xfrm>
        </p:spPr>
      </p:pic>
      <p:sp>
        <p:nvSpPr>
          <p:cNvPr id="4" name="Espace réservé de la date 3">
            <a:extLst>
              <a:ext uri="{FF2B5EF4-FFF2-40B4-BE49-F238E27FC236}">
                <a16:creationId xmlns:a16="http://schemas.microsoft.com/office/drawing/2014/main" id="{684721C6-3B4A-478E-8705-A0BC5429BD3B}"/>
              </a:ext>
            </a:extLst>
          </p:cNvPr>
          <p:cNvSpPr>
            <a:spLocks noGrp="1"/>
          </p:cNvSpPr>
          <p:nvPr>
            <p:ph type="dt" sz="half" idx="10"/>
          </p:nvPr>
        </p:nvSpPr>
        <p:spPr/>
        <p:txBody>
          <a:bodyPr/>
          <a:lstStyle/>
          <a:p>
            <a:fld id="{F0FCB2EB-D6E6-45FD-A6E3-A174409E2BCE}" type="datetime1">
              <a:rPr lang="fr-FR" smtClean="0"/>
              <a:t>23/09/2025</a:t>
            </a:fld>
            <a:endParaRPr lang="fr-FR"/>
          </a:p>
        </p:txBody>
      </p:sp>
      <p:sp>
        <p:nvSpPr>
          <p:cNvPr id="5" name="Espace réservé du numéro de diapositive 4">
            <a:extLst>
              <a:ext uri="{FF2B5EF4-FFF2-40B4-BE49-F238E27FC236}">
                <a16:creationId xmlns:a16="http://schemas.microsoft.com/office/drawing/2014/main" id="{C7434BD2-45CA-42B5-953A-F7EA8AA24916}"/>
              </a:ext>
            </a:extLst>
          </p:cNvPr>
          <p:cNvSpPr>
            <a:spLocks noGrp="1"/>
          </p:cNvSpPr>
          <p:nvPr>
            <p:ph type="sldNum" sz="quarter" idx="12"/>
          </p:nvPr>
        </p:nvSpPr>
        <p:spPr/>
        <p:txBody>
          <a:bodyPr/>
          <a:lstStyle/>
          <a:p>
            <a:fld id="{0A3536F2-EAB2-41F2-A158-118CFC0BA442}" type="slidenum">
              <a:rPr lang="fr-FR" smtClean="0"/>
              <a:t>19</a:t>
            </a:fld>
            <a:endParaRPr lang="fr-FR"/>
          </a:p>
        </p:txBody>
      </p:sp>
    </p:spTree>
    <p:extLst>
      <p:ext uri="{BB962C8B-B14F-4D97-AF65-F5344CB8AC3E}">
        <p14:creationId xmlns:p14="http://schemas.microsoft.com/office/powerpoint/2010/main" val="106350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3D031B-B721-4EF0-A209-7AD40BFDC63E}"/>
              </a:ext>
            </a:extLst>
          </p:cNvPr>
          <p:cNvSpPr>
            <a:spLocks noGrp="1"/>
          </p:cNvSpPr>
          <p:nvPr>
            <p:ph idx="1"/>
          </p:nvPr>
        </p:nvSpPr>
        <p:spPr>
          <a:xfrm>
            <a:off x="838200" y="1054660"/>
            <a:ext cx="10515600" cy="4351338"/>
          </a:xfrm>
        </p:spPr>
        <p:txBody>
          <a:bodyPr>
            <a:normAutofit/>
          </a:bodyPr>
          <a:lstStyle/>
          <a:p>
            <a:pPr marL="0" indent="0" algn="ctr">
              <a:buNone/>
            </a:pPr>
            <a:r>
              <a:rPr lang="fr-FR" i="1" dirty="0">
                <a:solidFill>
                  <a:schemeClr val="accent6">
                    <a:lumMod val="75000"/>
                  </a:schemeClr>
                </a:solidFill>
              </a:rPr>
              <a:t>Nous sommes ensemble pour une durée d’environ une heure afin de nous préparer aux deux événements à venir qui ont pour vocation de renforcer l’inclusion des personnes en situation de handicap.</a:t>
            </a:r>
          </a:p>
          <a:p>
            <a:pPr marL="0" indent="0" algn="ctr">
              <a:buNone/>
            </a:pPr>
            <a:r>
              <a:rPr lang="fr-FR" i="1" dirty="0">
                <a:solidFill>
                  <a:schemeClr val="accent6">
                    <a:lumMod val="75000"/>
                  </a:schemeClr>
                </a:solidFill>
              </a:rPr>
              <a:t>Ce sont deux opportunités à saisir pour communiquer autour de cette thématique au sein de vos établissements.</a:t>
            </a:r>
          </a:p>
          <a:p>
            <a:pPr marL="0" indent="0" algn="ctr">
              <a:buNone/>
            </a:pPr>
            <a:r>
              <a:rPr lang="fr-FR" i="1" dirty="0">
                <a:solidFill>
                  <a:schemeClr val="accent6">
                    <a:lumMod val="75000"/>
                  </a:schemeClr>
                </a:solidFill>
              </a:rPr>
              <a:t>Vous allez découvrir des outils simples et facilement accessibles qui peuvent être l’occasion de libérer la parole et de faire évoluer les regards.</a:t>
            </a:r>
          </a:p>
          <a:p>
            <a:pPr marL="0" indent="0" algn="ctr">
              <a:buNone/>
            </a:pPr>
            <a:r>
              <a:rPr lang="fr-FR" i="1" dirty="0">
                <a:solidFill>
                  <a:schemeClr val="accent6">
                    <a:lumMod val="75000"/>
                  </a:schemeClr>
                </a:solidFill>
              </a:rPr>
              <a:t>Mme </a:t>
            </a:r>
            <a:r>
              <a:rPr lang="fr-FR" i="1" dirty="0" err="1">
                <a:solidFill>
                  <a:schemeClr val="accent6">
                    <a:lumMod val="75000"/>
                  </a:schemeClr>
                </a:solidFill>
              </a:rPr>
              <a:t>Blanconnier</a:t>
            </a:r>
            <a:r>
              <a:rPr lang="fr-FR" i="1" dirty="0">
                <a:solidFill>
                  <a:schemeClr val="accent6">
                    <a:lumMod val="75000"/>
                  </a:schemeClr>
                </a:solidFill>
              </a:rPr>
              <a:t> nous fera une démonstration pratique de la plateforme DUODAY qui a pour vocation de simplifier les rencontres.</a:t>
            </a:r>
          </a:p>
          <a:p>
            <a:pPr marL="0" indent="0">
              <a:buNone/>
            </a:pPr>
            <a:endParaRPr lang="fr-FR" dirty="0"/>
          </a:p>
        </p:txBody>
      </p:sp>
      <p:sp>
        <p:nvSpPr>
          <p:cNvPr id="4" name="Espace réservé de la date 3">
            <a:extLst>
              <a:ext uri="{FF2B5EF4-FFF2-40B4-BE49-F238E27FC236}">
                <a16:creationId xmlns:a16="http://schemas.microsoft.com/office/drawing/2014/main" id="{99C736F0-806E-49AC-9D8E-E5EA39CBE3BA}"/>
              </a:ext>
            </a:extLst>
          </p:cNvPr>
          <p:cNvSpPr>
            <a:spLocks noGrp="1"/>
          </p:cNvSpPr>
          <p:nvPr>
            <p:ph type="dt" sz="half" idx="10"/>
          </p:nvPr>
        </p:nvSpPr>
        <p:spPr/>
        <p:txBody>
          <a:bodyPr/>
          <a:lstStyle/>
          <a:p>
            <a:fld id="{F0FCB2EB-D6E6-45FD-A6E3-A174409E2BCE}" type="datetime1">
              <a:rPr lang="fr-FR" smtClean="0"/>
              <a:t>23/09/2025</a:t>
            </a:fld>
            <a:endParaRPr lang="fr-FR"/>
          </a:p>
        </p:txBody>
      </p:sp>
      <p:sp>
        <p:nvSpPr>
          <p:cNvPr id="5" name="Espace réservé du numéro de diapositive 4">
            <a:extLst>
              <a:ext uri="{FF2B5EF4-FFF2-40B4-BE49-F238E27FC236}">
                <a16:creationId xmlns:a16="http://schemas.microsoft.com/office/drawing/2014/main" id="{0C9CF333-5B7D-46C3-8E04-9F3AE41F6BC3}"/>
              </a:ext>
            </a:extLst>
          </p:cNvPr>
          <p:cNvSpPr>
            <a:spLocks noGrp="1"/>
          </p:cNvSpPr>
          <p:nvPr>
            <p:ph type="sldNum" sz="quarter" idx="12"/>
          </p:nvPr>
        </p:nvSpPr>
        <p:spPr/>
        <p:txBody>
          <a:bodyPr/>
          <a:lstStyle/>
          <a:p>
            <a:fld id="{0A3536F2-EAB2-41F2-A158-118CFC0BA442}" type="slidenum">
              <a:rPr lang="fr-FR" smtClean="0"/>
              <a:t>2</a:t>
            </a:fld>
            <a:endParaRPr lang="fr-FR"/>
          </a:p>
        </p:txBody>
      </p:sp>
    </p:spTree>
    <p:extLst>
      <p:ext uri="{BB962C8B-B14F-4D97-AF65-F5344CB8AC3E}">
        <p14:creationId xmlns:p14="http://schemas.microsoft.com/office/powerpoint/2010/main" val="3396757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4D0E42-37CC-45CA-A991-3B0B41320053}"/>
              </a:ext>
            </a:extLst>
          </p:cNvPr>
          <p:cNvSpPr>
            <a:spLocks noGrp="1"/>
          </p:cNvSpPr>
          <p:nvPr>
            <p:ph type="title"/>
          </p:nvPr>
        </p:nvSpPr>
        <p:spPr/>
        <p:txBody>
          <a:bodyPr>
            <a:normAutofit/>
          </a:bodyPr>
          <a:lstStyle/>
          <a:p>
            <a:r>
              <a:rPr lang="fr-FR" sz="2000" b="1" dirty="0">
                <a:solidFill>
                  <a:schemeClr val="accent6">
                    <a:lumMod val="50000"/>
                  </a:schemeClr>
                </a:solidFill>
                <a:latin typeface="Arial" panose="020B0604020202020204" pitchFamily="34" charset="0"/>
                <a:cs typeface="Arial" panose="020B0604020202020204" pitchFamily="34" charset="0"/>
              </a:rPr>
              <a:t>Quelques chiffres </a:t>
            </a:r>
          </a:p>
        </p:txBody>
      </p:sp>
      <p:sp>
        <p:nvSpPr>
          <p:cNvPr id="3" name="Espace réservé du contenu 2">
            <a:extLst>
              <a:ext uri="{FF2B5EF4-FFF2-40B4-BE49-F238E27FC236}">
                <a16:creationId xmlns:a16="http://schemas.microsoft.com/office/drawing/2014/main" id="{16E61C66-1FD9-47FF-9102-B719EFD464AC}"/>
              </a:ext>
            </a:extLst>
          </p:cNvPr>
          <p:cNvSpPr>
            <a:spLocks noGrp="1"/>
          </p:cNvSpPr>
          <p:nvPr>
            <p:ph idx="1"/>
          </p:nvPr>
        </p:nvSpPr>
        <p:spPr>
          <a:xfrm>
            <a:off x="739588" y="1350496"/>
            <a:ext cx="10515600" cy="4351338"/>
          </a:xfrm>
        </p:spPr>
        <p:txBody>
          <a:bodyPr>
            <a:normAutofit lnSpcReduction="10000"/>
          </a:bodyPr>
          <a:lstStyle/>
          <a:p>
            <a:r>
              <a:rPr lang="fr-FR" dirty="0"/>
              <a:t> 80% des personnes en situation de handicap le sont devenus en cours de carrière (usure et vieillissement). </a:t>
            </a:r>
          </a:p>
          <a:p>
            <a:r>
              <a:rPr lang="fr-FR" dirty="0"/>
              <a:t>Les restrictions d’aptitudes touchent 2 salariés sur 3 après 45 ans. </a:t>
            </a:r>
          </a:p>
          <a:p>
            <a:r>
              <a:rPr lang="fr-FR" dirty="0"/>
              <a:t>20% de la population rencontre un problème de santé handicapant. </a:t>
            </a:r>
          </a:p>
          <a:p>
            <a:r>
              <a:rPr lang="fr-FR" b="1" i="0" dirty="0">
                <a:solidFill>
                  <a:srgbClr val="3A3A3A"/>
                </a:solidFill>
                <a:effectLst/>
                <a:latin typeface="Marianne"/>
              </a:rPr>
              <a:t>Le taux d’emploi</a:t>
            </a:r>
            <a:r>
              <a:rPr lang="fr-FR" b="0" i="0" dirty="0">
                <a:solidFill>
                  <a:srgbClr val="3A3A3A"/>
                </a:solidFill>
                <a:effectLst/>
                <a:latin typeface="Marianne"/>
              </a:rPr>
              <a:t> des bénéficiaires de l’obligation d’emploi de travailleurs handicapés (BOETH) </a:t>
            </a:r>
            <a:r>
              <a:rPr lang="fr-FR" b="1" i="0" dirty="0">
                <a:solidFill>
                  <a:srgbClr val="3A3A3A"/>
                </a:solidFill>
                <a:effectLst/>
                <a:latin typeface="Marianne"/>
              </a:rPr>
              <a:t>dans la fonction publique s’élève à 5,44 %</a:t>
            </a:r>
            <a:r>
              <a:rPr lang="fr-FR" b="0" i="0" dirty="0">
                <a:solidFill>
                  <a:srgbClr val="3A3A3A"/>
                </a:solidFill>
                <a:effectLst/>
                <a:latin typeface="Marianne"/>
              </a:rPr>
              <a:t> </a:t>
            </a:r>
            <a:r>
              <a:rPr lang="fr-FR" sz="1000" b="0" i="0" dirty="0">
                <a:solidFill>
                  <a:srgbClr val="3A3A3A"/>
                </a:solidFill>
                <a:effectLst/>
                <a:latin typeface="Marianne"/>
              </a:rPr>
              <a:t>(chiffres 2021 issu du rapport annuel d'activité et de gestion du Fonds pour l'insertion des personnes handicapées dans la fonction publique).</a:t>
            </a:r>
            <a:endParaRPr lang="fr-FR" sz="1000" dirty="0"/>
          </a:p>
          <a:p>
            <a:r>
              <a:rPr lang="fr-FR" dirty="0"/>
              <a:t>Les demandeurs d’emploi Bénéficiaires de l’Obligation d’Emploi:</a:t>
            </a:r>
          </a:p>
          <a:p>
            <a:pPr marL="0" indent="0" algn="ctr">
              <a:buNone/>
            </a:pPr>
            <a:r>
              <a:rPr lang="fr-FR" sz="1000" b="1"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Les demandeurs d'emploi - Les publics spécifiques | Observatoire de Pôle emploi Nouvelle-Aquitaine (observatoire-emploi-nouvelle-aquitaine.fr</a:t>
            </a:r>
          </a:p>
          <a:p>
            <a:pPr marL="0" indent="0">
              <a:buNone/>
            </a:pPr>
            <a:endParaRPr lang="fr-FR" sz="1000" b="1" u="sng" dirty="0">
              <a:latin typeface="Arial" panose="020B0604020202020204" pitchFamily="34" charset="0"/>
              <a:cs typeface="Arial" panose="020B0604020202020204" pitchFamily="34" charset="0"/>
            </a:endParaRPr>
          </a:p>
          <a:p>
            <a:pPr marL="0" indent="0" algn="ctr">
              <a:buNone/>
            </a:pPr>
            <a:r>
              <a:rPr lang="fr-FR" sz="2000" b="1" u="sng" dirty="0">
                <a:solidFill>
                  <a:schemeClr val="accent6"/>
                </a:solidFill>
                <a:latin typeface="Arial" panose="020B0604020202020204" pitchFamily="34" charset="0"/>
                <a:cs typeface="Arial" panose="020B0604020202020204" pitchFamily="34" charset="0"/>
                <a:hlinkClick r:id="rId3"/>
              </a:rPr>
              <a:t>Lire le rapport annuel du FIPHFP</a:t>
            </a:r>
            <a:endParaRPr lang="fr-FR" sz="2000" b="1" u="sng" dirty="0">
              <a:solidFill>
                <a:schemeClr val="accent6"/>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6AF2D688-441D-45B3-8CFC-68FCEC9D8ADB}"/>
              </a:ext>
            </a:extLst>
          </p:cNvPr>
          <p:cNvSpPr>
            <a:spLocks noGrp="1"/>
          </p:cNvSpPr>
          <p:nvPr>
            <p:ph type="sldNum" sz="quarter" idx="12"/>
          </p:nvPr>
        </p:nvSpPr>
        <p:spPr/>
        <p:txBody>
          <a:bodyPr/>
          <a:lstStyle/>
          <a:p>
            <a:fld id="{BCF2EACB-7713-4958-ACDA-A5B8CD2ED58C}" type="slidenum">
              <a:rPr lang="fr-FR" smtClean="0"/>
              <a:t>20</a:t>
            </a:fld>
            <a:endParaRPr lang="fr-FR"/>
          </a:p>
        </p:txBody>
      </p:sp>
      <p:sp>
        <p:nvSpPr>
          <p:cNvPr id="4" name="Flèche : droite 3">
            <a:extLst>
              <a:ext uri="{FF2B5EF4-FFF2-40B4-BE49-F238E27FC236}">
                <a16:creationId xmlns:a16="http://schemas.microsoft.com/office/drawing/2014/main" id="{A1BF29AA-F90B-4258-8396-D87054A9A777}"/>
              </a:ext>
            </a:extLst>
          </p:cNvPr>
          <p:cNvSpPr/>
          <p:nvPr/>
        </p:nvSpPr>
        <p:spPr>
          <a:xfrm>
            <a:off x="2115671" y="5163671"/>
            <a:ext cx="1201270" cy="448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99913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A54B6-3301-4643-AB3E-87FA0A0B586F}"/>
              </a:ext>
            </a:extLst>
          </p:cNvPr>
          <p:cNvSpPr>
            <a:spLocks noGrp="1"/>
          </p:cNvSpPr>
          <p:nvPr>
            <p:ph type="title"/>
          </p:nvPr>
        </p:nvSpPr>
        <p:spPr>
          <a:xfrm>
            <a:off x="770965" y="365125"/>
            <a:ext cx="10582835" cy="1804334"/>
          </a:xfrm>
        </p:spPr>
        <p:txBody>
          <a:bodyPr>
            <a:normAutofit/>
          </a:bodyPr>
          <a:lstStyle/>
          <a:p>
            <a:pPr algn="ctr"/>
            <a:r>
              <a:rPr lang="fr-FR" sz="3100" b="1" i="1" dirty="0">
                <a:solidFill>
                  <a:schemeClr val="accent6">
                    <a:lumMod val="75000"/>
                  </a:schemeClr>
                </a:solidFill>
                <a:latin typeface="Poppins" panose="00000500000000000000" pitchFamily="2" charset="0"/>
              </a:rPr>
              <a:t>le handicap au travail</a:t>
            </a:r>
            <a:br>
              <a:rPr lang="fr-FR" b="1" dirty="0">
                <a:solidFill>
                  <a:schemeClr val="accent6">
                    <a:lumMod val="75000"/>
                  </a:schemeClr>
                </a:solidFill>
                <a:latin typeface="Poppins" panose="00000500000000000000" pitchFamily="2" charset="0"/>
              </a:rPr>
            </a:br>
            <a:endParaRPr lang="fr-FR" b="1" i="1" dirty="0">
              <a:solidFill>
                <a:schemeClr val="accent6">
                  <a:lumMod val="75000"/>
                </a:schemeClr>
              </a:solidFill>
            </a:endParaRPr>
          </a:p>
        </p:txBody>
      </p:sp>
      <p:sp>
        <p:nvSpPr>
          <p:cNvPr id="3" name="Espace réservé du contenu 2">
            <a:extLst>
              <a:ext uri="{FF2B5EF4-FFF2-40B4-BE49-F238E27FC236}">
                <a16:creationId xmlns:a16="http://schemas.microsoft.com/office/drawing/2014/main" id="{C10AD9AA-AAFB-4A90-9DF2-868A71CC8225}"/>
              </a:ext>
            </a:extLst>
          </p:cNvPr>
          <p:cNvSpPr>
            <a:spLocks noGrp="1"/>
          </p:cNvSpPr>
          <p:nvPr>
            <p:ph idx="1"/>
          </p:nvPr>
        </p:nvSpPr>
        <p:spPr>
          <a:xfrm>
            <a:off x="581025" y="1504950"/>
            <a:ext cx="10963275" cy="4851400"/>
          </a:xfrm>
        </p:spPr>
        <p:txBody>
          <a:bodyPr>
            <a:normAutofit/>
          </a:bodyPr>
          <a:lstStyle/>
          <a:p>
            <a:pPr marL="0" indent="0" algn="ctr">
              <a:buNone/>
            </a:pPr>
            <a:r>
              <a:rPr lang="fr-FR" sz="2000" b="1" i="0" dirty="0">
                <a:solidFill>
                  <a:schemeClr val="accent6">
                    <a:lumMod val="75000"/>
                  </a:schemeClr>
                </a:solidFill>
                <a:effectLst/>
              </a:rPr>
              <a:t>Handicap, handicap au travail, travailleur handicapé : quelles sont les différences ?</a:t>
            </a:r>
          </a:p>
          <a:p>
            <a:pPr marL="0" indent="0" algn="ctr">
              <a:buNone/>
            </a:pPr>
            <a:endParaRPr lang="fr-FR" sz="2000" b="1" i="0" dirty="0">
              <a:solidFill>
                <a:schemeClr val="accent6">
                  <a:lumMod val="75000"/>
                </a:schemeClr>
              </a:solidFill>
              <a:effectLst/>
            </a:endParaRPr>
          </a:p>
          <a:p>
            <a:pPr marL="0" indent="0" algn="l">
              <a:buNone/>
            </a:pPr>
            <a:r>
              <a:rPr lang="fr-FR" sz="2000" b="0" i="0" dirty="0">
                <a:solidFill>
                  <a:srgbClr val="46494B"/>
                </a:solidFill>
                <a:effectLst/>
              </a:rPr>
              <a:t>La notion de </a:t>
            </a:r>
            <a:r>
              <a:rPr lang="fr-FR" sz="2000" b="1" i="0" dirty="0">
                <a:solidFill>
                  <a:srgbClr val="46494B"/>
                </a:solidFill>
                <a:effectLst/>
              </a:rPr>
              <a:t>handicap</a:t>
            </a:r>
            <a:r>
              <a:rPr lang="fr-FR" sz="2000" b="0" i="0" dirty="0">
                <a:solidFill>
                  <a:srgbClr val="46494B"/>
                </a:solidFill>
                <a:effectLst/>
              </a:rPr>
              <a:t> est à différencier du </a:t>
            </a:r>
            <a:r>
              <a:rPr lang="fr-FR" sz="2000" b="1" i="0" dirty="0">
                <a:solidFill>
                  <a:srgbClr val="46494B"/>
                </a:solidFill>
                <a:effectLst/>
              </a:rPr>
              <a:t>handicap au travail </a:t>
            </a:r>
            <a:r>
              <a:rPr lang="fr-FR" sz="2000" b="0" i="0" dirty="0">
                <a:solidFill>
                  <a:srgbClr val="46494B"/>
                </a:solidFill>
                <a:effectLst/>
              </a:rPr>
              <a:t>et du statut de </a:t>
            </a:r>
            <a:r>
              <a:rPr lang="fr-FR" sz="2000" b="1" i="0" dirty="0">
                <a:solidFill>
                  <a:srgbClr val="46494B"/>
                </a:solidFill>
                <a:effectLst/>
              </a:rPr>
              <a:t>travailleur handicapé</a:t>
            </a:r>
            <a:r>
              <a:rPr lang="fr-FR" sz="2000" b="0" i="0" dirty="0">
                <a:solidFill>
                  <a:srgbClr val="46494B"/>
                </a:solidFill>
                <a:effectLst/>
              </a:rPr>
              <a:t>.</a:t>
            </a:r>
          </a:p>
          <a:p>
            <a:pPr algn="l"/>
            <a:r>
              <a:rPr lang="fr-FR" sz="2000" b="0" i="0" dirty="0">
                <a:solidFill>
                  <a:srgbClr val="46494B"/>
                </a:solidFill>
                <a:effectLst/>
              </a:rPr>
              <a:t>En effet, selon la loi du </a:t>
            </a:r>
            <a:r>
              <a:rPr lang="fr-FR" sz="2000" b="1" i="0" dirty="0">
                <a:solidFill>
                  <a:srgbClr val="46494B"/>
                </a:solidFill>
                <a:effectLst/>
              </a:rPr>
              <a:t>11 février 2005</a:t>
            </a:r>
            <a:r>
              <a:rPr lang="fr-FR" sz="2000" b="0" i="0" dirty="0">
                <a:solidFill>
                  <a:srgbClr val="46494B"/>
                </a:solidFill>
                <a:effectLst/>
              </a:rPr>
              <a:t>, </a:t>
            </a:r>
            <a:r>
              <a:rPr lang="fr-FR" sz="2000" b="0" i="0" dirty="0">
                <a:solidFill>
                  <a:schemeClr val="accent6">
                    <a:lumMod val="75000"/>
                  </a:schemeClr>
                </a:solidFill>
                <a:effectLst/>
              </a:rPr>
              <a:t>le</a:t>
            </a:r>
            <a:r>
              <a:rPr lang="fr-FR" sz="2000" b="1" i="0" dirty="0">
                <a:solidFill>
                  <a:schemeClr val="accent6">
                    <a:lumMod val="75000"/>
                  </a:schemeClr>
                </a:solidFill>
                <a:effectLst/>
              </a:rPr>
              <a:t> handicap </a:t>
            </a:r>
            <a:r>
              <a:rPr lang="fr-FR" sz="2000" b="0" i="0" dirty="0">
                <a:solidFill>
                  <a:srgbClr val="46494B"/>
                </a:solidFill>
                <a:effectLst/>
              </a:rPr>
              <a:t>désigne  « toute</a:t>
            </a:r>
            <a:r>
              <a:rPr lang="fr-FR" sz="2000" b="1" i="0" dirty="0">
                <a:solidFill>
                  <a:srgbClr val="46494B"/>
                </a:solidFill>
                <a:effectLst/>
              </a:rPr>
              <a:t> limitation d’activité ou restriction de participation</a:t>
            </a:r>
            <a:r>
              <a:rPr lang="fr-FR" sz="2000" b="0" i="0" dirty="0">
                <a:solidFill>
                  <a:srgbClr val="46494B"/>
                </a:solidFill>
                <a:effectLst/>
              </a:rPr>
              <a:t> à la vie en société subie dans son environnement par une personne en raison d’une altération substantielle, durable ou définitive d’une ou plusieurs fonctions physiques, sensorielles, mentales, cognitives ou psychiques, d’un polyhandicap ou d’un trouble de santé invalidant. »</a:t>
            </a:r>
          </a:p>
          <a:p>
            <a:r>
              <a:rPr lang="fr-FR" sz="2000" b="1" u="sng" dirty="0">
                <a:solidFill>
                  <a:schemeClr val="accent6">
                    <a:lumMod val="75000"/>
                  </a:schemeClr>
                </a:solidFill>
                <a:hlinkClick r:id="rId2">
                  <a:extLst>
                    <a:ext uri="{A12FA001-AC4F-418D-AE19-62706E023703}">
                      <ahyp:hlinkClr xmlns:ahyp="http://schemas.microsoft.com/office/drawing/2018/hyperlinkcolor" val="tx"/>
                    </a:ext>
                  </a:extLst>
                </a:hlinkClick>
              </a:rPr>
              <a:t>Le handicap au travail</a:t>
            </a:r>
            <a:r>
              <a:rPr lang="fr-FR" sz="2000" b="1" u="sng" dirty="0">
                <a:solidFill>
                  <a:schemeClr val="accent6">
                    <a:lumMod val="75000"/>
                  </a:schemeClr>
                </a:solidFill>
              </a:rPr>
              <a:t> </a:t>
            </a:r>
            <a:r>
              <a:rPr lang="fr-FR" sz="2000" dirty="0">
                <a:solidFill>
                  <a:srgbClr val="46494B"/>
                </a:solidFill>
              </a:rPr>
              <a:t>désigne l’impossibilité pour une personne, du fait de ses problématiques de santé, de pouvoir réaliser l’ensemble des tâches qui lui sont confiées au travail.</a:t>
            </a:r>
          </a:p>
          <a:p>
            <a:pPr algn="l"/>
            <a:r>
              <a:rPr lang="fr-FR" sz="2000" b="0" i="0" dirty="0">
                <a:solidFill>
                  <a:srgbClr val="46494B"/>
                </a:solidFill>
                <a:effectLst/>
              </a:rPr>
              <a:t>Un </a:t>
            </a:r>
            <a:r>
              <a:rPr lang="fr-FR" sz="2000" b="1" i="0" dirty="0">
                <a:solidFill>
                  <a:schemeClr val="accent6">
                    <a:lumMod val="75000"/>
                  </a:schemeClr>
                </a:solidFill>
                <a:effectLst/>
              </a:rPr>
              <a:t>travailleur </a:t>
            </a:r>
            <a:r>
              <a:rPr lang="fr-FR" sz="2000" b="1" i="0" dirty="0">
                <a:solidFill>
                  <a:schemeClr val="accent6">
                    <a:lumMod val="75000"/>
                  </a:schemeClr>
                </a:solidFill>
                <a:effectLst/>
                <a:latin typeface="+mj-lt"/>
              </a:rPr>
              <a:t>handicapé</a:t>
            </a:r>
            <a:r>
              <a:rPr lang="fr-FR" sz="2000" b="1" i="0" dirty="0">
                <a:solidFill>
                  <a:schemeClr val="accent6">
                    <a:lumMod val="75000"/>
                  </a:schemeClr>
                </a:solidFill>
                <a:effectLst/>
              </a:rPr>
              <a:t> </a:t>
            </a:r>
            <a:r>
              <a:rPr lang="fr-FR" sz="2000" b="0" i="0" dirty="0">
                <a:solidFill>
                  <a:srgbClr val="46494B"/>
                </a:solidFill>
                <a:effectLst/>
              </a:rPr>
              <a:t>désigne « toute personne dont les possibilités </a:t>
            </a:r>
            <a:r>
              <a:rPr lang="fr-FR" sz="2000" b="0" i="0" dirty="0">
                <a:solidFill>
                  <a:schemeClr val="accent6">
                    <a:lumMod val="75000"/>
                  </a:schemeClr>
                </a:solidFill>
                <a:effectLst/>
              </a:rPr>
              <a:t>d’obtenir ou de conserver un emploi</a:t>
            </a:r>
            <a:r>
              <a:rPr lang="fr-FR" sz="2000" b="0" i="0" dirty="0">
                <a:solidFill>
                  <a:srgbClr val="46494B"/>
                </a:solidFill>
                <a:effectLst/>
              </a:rPr>
              <a:t> sont effectivement réduites par suite de l’altération d’une ou plusieurs fonctions physique, sensorielle, mentale ou psychique. » (Source : le Code du travail).</a:t>
            </a:r>
          </a:p>
        </p:txBody>
      </p:sp>
      <p:sp>
        <p:nvSpPr>
          <p:cNvPr id="4" name="Espace réservé de la date 3">
            <a:extLst>
              <a:ext uri="{FF2B5EF4-FFF2-40B4-BE49-F238E27FC236}">
                <a16:creationId xmlns:a16="http://schemas.microsoft.com/office/drawing/2014/main" id="{806713D1-1CE2-4902-A666-A1B12FB667AD}"/>
              </a:ext>
            </a:extLst>
          </p:cNvPr>
          <p:cNvSpPr>
            <a:spLocks noGrp="1"/>
          </p:cNvSpPr>
          <p:nvPr>
            <p:ph type="dt" sz="half" idx="10"/>
          </p:nvPr>
        </p:nvSpPr>
        <p:spPr/>
        <p:txBody>
          <a:bodyPr/>
          <a:lstStyle/>
          <a:p>
            <a:fld id="{F0FCB2EB-D6E6-45FD-A6E3-A174409E2BCE}" type="datetime1">
              <a:rPr lang="fr-FR" smtClean="0"/>
              <a:t>23/09/2025</a:t>
            </a:fld>
            <a:endParaRPr lang="fr-FR"/>
          </a:p>
        </p:txBody>
      </p:sp>
      <p:sp>
        <p:nvSpPr>
          <p:cNvPr id="5" name="Espace réservé du numéro de diapositive 4">
            <a:extLst>
              <a:ext uri="{FF2B5EF4-FFF2-40B4-BE49-F238E27FC236}">
                <a16:creationId xmlns:a16="http://schemas.microsoft.com/office/drawing/2014/main" id="{C1DD3F68-3765-4533-8439-F6254AB1E032}"/>
              </a:ext>
            </a:extLst>
          </p:cNvPr>
          <p:cNvSpPr>
            <a:spLocks noGrp="1"/>
          </p:cNvSpPr>
          <p:nvPr>
            <p:ph type="sldNum" sz="quarter" idx="12"/>
          </p:nvPr>
        </p:nvSpPr>
        <p:spPr/>
        <p:txBody>
          <a:bodyPr/>
          <a:lstStyle/>
          <a:p>
            <a:fld id="{0A3536F2-EAB2-41F2-A158-118CFC0BA442}" type="slidenum">
              <a:rPr lang="fr-FR" smtClean="0"/>
              <a:t>21</a:t>
            </a:fld>
            <a:endParaRPr lang="fr-FR"/>
          </a:p>
        </p:txBody>
      </p:sp>
    </p:spTree>
    <p:extLst>
      <p:ext uri="{BB962C8B-B14F-4D97-AF65-F5344CB8AC3E}">
        <p14:creationId xmlns:p14="http://schemas.microsoft.com/office/powerpoint/2010/main" val="4224363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06E1B-0722-465F-9CB6-BACA23BD2637}"/>
              </a:ext>
            </a:extLst>
          </p:cNvPr>
          <p:cNvSpPr>
            <a:spLocks noGrp="1"/>
          </p:cNvSpPr>
          <p:nvPr>
            <p:ph type="title"/>
          </p:nvPr>
        </p:nvSpPr>
        <p:spPr/>
        <p:txBody>
          <a:bodyPr>
            <a:normAutofit/>
          </a:bodyPr>
          <a:lstStyle/>
          <a:p>
            <a:r>
              <a:rPr lang="fr-FR" sz="2000" b="1" dirty="0">
                <a:solidFill>
                  <a:schemeClr val="accent6">
                    <a:lumMod val="50000"/>
                  </a:schemeClr>
                </a:solidFill>
                <a:latin typeface="Arial" panose="020B0604020202020204" pitchFamily="34" charset="0"/>
                <a:cs typeface="Arial" panose="020B0604020202020204" pitchFamily="34" charset="0"/>
              </a:rPr>
              <a:t>Les quizz pour sensibiliser aux handicaps invisibles</a:t>
            </a:r>
          </a:p>
        </p:txBody>
      </p:sp>
      <p:sp>
        <p:nvSpPr>
          <p:cNvPr id="3" name="Espace réservé du contenu 2">
            <a:extLst>
              <a:ext uri="{FF2B5EF4-FFF2-40B4-BE49-F238E27FC236}">
                <a16:creationId xmlns:a16="http://schemas.microsoft.com/office/drawing/2014/main" id="{D700B754-3DB1-4245-889D-EF258327B5AB}"/>
              </a:ext>
            </a:extLst>
          </p:cNvPr>
          <p:cNvSpPr>
            <a:spLocks noGrp="1"/>
          </p:cNvSpPr>
          <p:nvPr>
            <p:ph idx="1"/>
          </p:nvPr>
        </p:nvSpPr>
        <p:spPr/>
        <p:txBody>
          <a:bodyPr/>
          <a:lstStyle/>
          <a:p>
            <a:endParaRPr lang="fr-FR" dirty="0">
              <a:solidFill>
                <a:srgbClr val="0563C1"/>
              </a:solidFill>
              <a:hlinkClick r:id="rId2">
                <a:extLst>
                  <a:ext uri="{A12FA001-AC4F-418D-AE19-62706E023703}">
                    <ahyp:hlinkClr xmlns:ahyp="http://schemas.microsoft.com/office/drawing/2018/hyperlinkcolor" val="tx"/>
                  </a:ext>
                </a:extLst>
              </a:hlinkClick>
            </a:endParaRPr>
          </a:p>
          <a:p>
            <a:r>
              <a:rPr lang="fr-F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 la découverte des handicaps invisibles</a:t>
            </a:r>
          </a:p>
          <a:p>
            <a:pPr marL="0" indent="0">
              <a:buNone/>
            </a:pPr>
            <a:endParaRPr lang="fr-FR" sz="18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457200" lvl="1" indent="0">
              <a:buNone/>
            </a:pPr>
            <a:r>
              <a:rPr lang="fr-FR" sz="1600" dirty="0">
                <a:hlinkClick r:id="rId2">
                  <a:extLst>
                    <a:ext uri="{A12FA001-AC4F-418D-AE19-62706E023703}">
                      <ahyp:hlinkClr xmlns:ahyp="http://schemas.microsoft.com/office/drawing/2018/hyperlinkcolor" val="tx"/>
                    </a:ext>
                  </a:extLst>
                </a:hlinkClick>
              </a:rPr>
              <a:t>https://www.fiphfp.fr/employeurs/ressources-employeurs/centre-de-ressources/quizz-a-la-decouverte-des-handicaps-invisibles</a:t>
            </a:r>
            <a:endParaRPr lang="fr-FR" sz="1600" dirty="0"/>
          </a:p>
          <a:p>
            <a:endParaRPr lang="fr-FR" dirty="0"/>
          </a:p>
          <a:p>
            <a:r>
              <a:rPr lang="fr-FR" sz="2000" b="1" dirty="0"/>
              <a:t>Autre outils de sensibilisation aux handicaps invisibles</a:t>
            </a:r>
          </a:p>
          <a:p>
            <a:pPr marL="457200" lvl="1" indent="0">
              <a:buNone/>
            </a:pPr>
            <a:r>
              <a:rPr lang="fr-FR" sz="1600" dirty="0"/>
              <a:t> </a:t>
            </a:r>
            <a:r>
              <a:rPr lang="fr-FR" sz="1600" dirty="0">
                <a:hlinkClick r:id="rId3">
                  <a:extLst>
                    <a:ext uri="{A12FA001-AC4F-418D-AE19-62706E023703}">
                      <ahyp:hlinkClr xmlns:ahyp="http://schemas.microsoft.com/office/drawing/2018/hyperlinkcolor" val="tx"/>
                    </a:ext>
                  </a:extLst>
                </a:hlinkClick>
              </a:rPr>
              <a:t>https://view.genial.ly/614057c86fed8b0ddd76032d/interactive-content-fiphfp-handicaps-invisibles</a:t>
            </a:r>
            <a:endParaRPr lang="fr-FR" sz="1600" dirty="0"/>
          </a:p>
          <a:p>
            <a:pPr marL="457200" lvl="1" indent="0">
              <a:buNone/>
            </a:pPr>
            <a:endParaRPr lang="fr-FR" dirty="0"/>
          </a:p>
        </p:txBody>
      </p:sp>
      <p:sp>
        <p:nvSpPr>
          <p:cNvPr id="5" name="Espace réservé du numéro de diapositive 4">
            <a:extLst>
              <a:ext uri="{FF2B5EF4-FFF2-40B4-BE49-F238E27FC236}">
                <a16:creationId xmlns:a16="http://schemas.microsoft.com/office/drawing/2014/main" id="{8D004350-E71E-4AF6-90C3-FA17C5523F4B}"/>
              </a:ext>
            </a:extLst>
          </p:cNvPr>
          <p:cNvSpPr>
            <a:spLocks noGrp="1"/>
          </p:cNvSpPr>
          <p:nvPr>
            <p:ph type="sldNum" sz="quarter" idx="12"/>
          </p:nvPr>
        </p:nvSpPr>
        <p:spPr/>
        <p:txBody>
          <a:bodyPr/>
          <a:lstStyle/>
          <a:p>
            <a:fld id="{BCF2EACB-7713-4958-ACDA-A5B8CD2ED58C}" type="slidenum">
              <a:rPr lang="fr-FR" smtClean="0"/>
              <a:t>22</a:t>
            </a:fld>
            <a:endParaRPr lang="fr-FR"/>
          </a:p>
        </p:txBody>
      </p:sp>
    </p:spTree>
    <p:extLst>
      <p:ext uri="{BB962C8B-B14F-4D97-AF65-F5344CB8AC3E}">
        <p14:creationId xmlns:p14="http://schemas.microsoft.com/office/powerpoint/2010/main" val="1093501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3D6EF-7150-4A26-841B-A99ED8DEBF69}"/>
              </a:ext>
            </a:extLst>
          </p:cNvPr>
          <p:cNvSpPr>
            <a:spLocks noGrp="1"/>
          </p:cNvSpPr>
          <p:nvPr>
            <p:ph type="title"/>
          </p:nvPr>
        </p:nvSpPr>
        <p:spPr/>
        <p:txBody>
          <a:bodyPr>
            <a:normAutofit/>
          </a:bodyPr>
          <a:lstStyle/>
          <a:p>
            <a:r>
              <a:rPr lang="fr-FR" sz="2000" b="1" dirty="0">
                <a:solidFill>
                  <a:schemeClr val="accent6">
                    <a:lumMod val="50000"/>
                  </a:schemeClr>
                </a:solidFill>
                <a:latin typeface="Arial" panose="020B0604020202020204" pitchFamily="34" charset="0"/>
                <a:cs typeface="Arial" panose="020B0604020202020204" pitchFamily="34" charset="0"/>
              </a:rPr>
              <a:t>TEMOIGNAGES INTERESSANTS SECTEUR SANTE</a:t>
            </a:r>
          </a:p>
        </p:txBody>
      </p:sp>
      <p:sp>
        <p:nvSpPr>
          <p:cNvPr id="3" name="Espace réservé du contenu 2">
            <a:extLst>
              <a:ext uri="{FF2B5EF4-FFF2-40B4-BE49-F238E27FC236}">
                <a16:creationId xmlns:a16="http://schemas.microsoft.com/office/drawing/2014/main" id="{FD0689C3-1404-4219-9F8D-F5EDAA0EF8FA}"/>
              </a:ext>
            </a:extLst>
          </p:cNvPr>
          <p:cNvSpPr>
            <a:spLocks noGrp="1"/>
          </p:cNvSpPr>
          <p:nvPr>
            <p:ph idx="1"/>
          </p:nvPr>
        </p:nvSpPr>
        <p:spPr/>
        <p:txBody>
          <a:bodyPr>
            <a:normAutofit/>
          </a:bodyPr>
          <a:lstStyle/>
          <a:p>
            <a:r>
              <a:rPr lang="fr-FR" sz="1100" dirty="0">
                <a:hlinkClick r:id="rId2"/>
              </a:rPr>
              <a:t>https://www.agefiph.fr/temoignages-entreprises/la-maison-de-retraite-saint-antoine-maintient-simultanement-deux-aides</a:t>
            </a:r>
            <a:endParaRPr lang="fr-FR" sz="1100" dirty="0"/>
          </a:p>
          <a:p>
            <a:endParaRPr lang="fr-FR" sz="1100" dirty="0"/>
          </a:p>
          <a:p>
            <a:r>
              <a:rPr lang="fr-FR" sz="1100" dirty="0">
                <a:hlinkClick r:id="rId3"/>
              </a:rPr>
              <a:t>https://www.agefiph.fr/temoignages-entreprises/une-maison-de-retraite-cree-un-service-de-soins-rapproche-pour-maintenir-en</a:t>
            </a:r>
            <a:endParaRPr lang="fr-FR" sz="1100" dirty="0"/>
          </a:p>
          <a:p>
            <a:endParaRPr lang="fr-FR" sz="1100" dirty="0"/>
          </a:p>
          <a:p>
            <a:r>
              <a:rPr lang="fr-FR" sz="1100" dirty="0">
                <a:hlinkClick r:id="rId4"/>
              </a:rPr>
              <a:t>https://www.fiphfp.fr/actualites-et-evenements/actualites/le-fiphfp-lance-son-podcast-emploi-handicap-la-fonction-publique-temoigne</a:t>
            </a:r>
            <a:endParaRPr lang="fr-FR" sz="1100" dirty="0"/>
          </a:p>
          <a:p>
            <a:endParaRPr lang="fr-FR" sz="1100" dirty="0"/>
          </a:p>
          <a:p>
            <a:endParaRPr lang="fr-FR" sz="1100" dirty="0"/>
          </a:p>
          <a:p>
            <a:pPr marL="0" indent="0">
              <a:buNone/>
            </a:pPr>
            <a:r>
              <a:rPr lang="fr-FR" sz="1800" b="1" dirty="0"/>
              <a:t>SENSIBILISER LES SALARIES SUR LA RQTH: </a:t>
            </a:r>
          </a:p>
          <a:p>
            <a:pPr marL="0" indent="0">
              <a:buNone/>
            </a:pPr>
            <a:r>
              <a:rPr lang="fr-FR" sz="1400" dirty="0"/>
              <a:t>une </a:t>
            </a:r>
            <a:r>
              <a:rPr lang="fr-FR" sz="1400" dirty="0">
                <a:hlinkClick r:id="rId5"/>
              </a:rPr>
              <a:t>vidéo rapide </a:t>
            </a:r>
            <a:r>
              <a:rPr lang="fr-FR" sz="1400" dirty="0"/>
              <a:t>et claire faite par le </a:t>
            </a:r>
            <a:r>
              <a:rPr lang="fr-FR" sz="1400" dirty="0" err="1"/>
              <a:t>Handipacte</a:t>
            </a:r>
            <a:r>
              <a:rPr lang="fr-FR" sz="1400" dirty="0"/>
              <a:t> Bourgogne FC/ GRAND EST</a:t>
            </a:r>
          </a:p>
          <a:p>
            <a:pPr marL="0" indent="0">
              <a:buNone/>
            </a:pPr>
            <a:endParaRPr lang="fr-FR" sz="1800" b="1" dirty="0"/>
          </a:p>
          <a:p>
            <a:pPr marL="0" indent="0">
              <a:buNone/>
            </a:pPr>
            <a:endParaRPr lang="fr-FR" sz="1100" dirty="0"/>
          </a:p>
        </p:txBody>
      </p:sp>
      <p:sp>
        <p:nvSpPr>
          <p:cNvPr id="5" name="Espace réservé du numéro de diapositive 4">
            <a:extLst>
              <a:ext uri="{FF2B5EF4-FFF2-40B4-BE49-F238E27FC236}">
                <a16:creationId xmlns:a16="http://schemas.microsoft.com/office/drawing/2014/main" id="{863D1190-D670-4EB9-9514-81B6A6683FEC}"/>
              </a:ext>
            </a:extLst>
          </p:cNvPr>
          <p:cNvSpPr>
            <a:spLocks noGrp="1"/>
          </p:cNvSpPr>
          <p:nvPr>
            <p:ph type="sldNum" sz="quarter" idx="12"/>
          </p:nvPr>
        </p:nvSpPr>
        <p:spPr/>
        <p:txBody>
          <a:bodyPr/>
          <a:lstStyle/>
          <a:p>
            <a:fld id="{BCF2EACB-7713-4958-ACDA-A5B8CD2ED58C}" type="slidenum">
              <a:rPr lang="fr-FR" smtClean="0"/>
              <a:t>23</a:t>
            </a:fld>
            <a:endParaRPr lang="fr-FR"/>
          </a:p>
        </p:txBody>
      </p:sp>
    </p:spTree>
    <p:extLst>
      <p:ext uri="{BB962C8B-B14F-4D97-AF65-F5344CB8AC3E}">
        <p14:creationId xmlns:p14="http://schemas.microsoft.com/office/powerpoint/2010/main" val="4202811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3D6EF-7150-4A26-841B-A99ED8DEBF69}"/>
              </a:ext>
            </a:extLst>
          </p:cNvPr>
          <p:cNvSpPr>
            <a:spLocks noGrp="1"/>
          </p:cNvSpPr>
          <p:nvPr>
            <p:ph type="title"/>
          </p:nvPr>
        </p:nvSpPr>
        <p:spPr/>
        <p:txBody>
          <a:bodyPr>
            <a:normAutofit/>
          </a:bodyPr>
          <a:lstStyle/>
          <a:p>
            <a:r>
              <a:rPr lang="fr-FR" sz="2000" b="1" dirty="0">
                <a:solidFill>
                  <a:schemeClr val="accent6">
                    <a:lumMod val="50000"/>
                  </a:schemeClr>
                </a:solidFill>
                <a:latin typeface="Arial" panose="020B0604020202020204" pitchFamily="34" charset="0"/>
                <a:cs typeface="Arial" panose="020B0604020202020204" pitchFamily="34" charset="0"/>
              </a:rPr>
              <a:t>Quelques autres informations</a:t>
            </a:r>
          </a:p>
        </p:txBody>
      </p:sp>
      <p:sp>
        <p:nvSpPr>
          <p:cNvPr id="3" name="Espace réservé du contenu 2">
            <a:extLst>
              <a:ext uri="{FF2B5EF4-FFF2-40B4-BE49-F238E27FC236}">
                <a16:creationId xmlns:a16="http://schemas.microsoft.com/office/drawing/2014/main" id="{FD0689C3-1404-4219-9F8D-F5EDAA0EF8FA}"/>
              </a:ext>
            </a:extLst>
          </p:cNvPr>
          <p:cNvSpPr>
            <a:spLocks noGrp="1"/>
          </p:cNvSpPr>
          <p:nvPr>
            <p:ph idx="1"/>
          </p:nvPr>
        </p:nvSpPr>
        <p:spPr/>
        <p:txBody>
          <a:bodyPr>
            <a:normAutofit/>
          </a:bodyPr>
          <a:lstStyle/>
          <a:p>
            <a:r>
              <a:rPr lang="fr-FR" sz="1100" dirty="0">
                <a:hlinkClick r:id="" action="ppaction://noaction"/>
              </a:rPr>
              <a:t>Vidéos de sensibilisation</a:t>
            </a:r>
          </a:p>
          <a:p>
            <a:pPr marL="0" indent="0">
              <a:buNone/>
            </a:pPr>
            <a:r>
              <a:rPr lang="fr-FR" sz="1100" dirty="0">
                <a:hlinkClick r:id="" action="ppaction://noaction"/>
              </a:rPr>
              <a:t>        https://www.youtube.com/results?search_query=mission+handicap+%40groupe+SII</a:t>
            </a:r>
            <a:endParaRPr lang="fr-FR" sz="1100" dirty="0"/>
          </a:p>
          <a:p>
            <a:endParaRPr lang="fr-FR" sz="1100" dirty="0"/>
          </a:p>
          <a:p>
            <a:pPr marL="0" indent="0">
              <a:buNone/>
            </a:pPr>
            <a:r>
              <a:rPr lang="fr-FR" sz="1100" dirty="0"/>
              <a:t>L’offre de service des UEROS:</a:t>
            </a:r>
          </a:p>
          <a:p>
            <a:pPr marL="0" indent="0">
              <a:buNone/>
            </a:pPr>
            <a:r>
              <a:rPr lang="fr-FR" sz="1100" dirty="0">
                <a:hlinkClick r:id="rId2"/>
              </a:rPr>
              <a:t>https://www.groupe-ugecam.fr/esrp-espo-ueros-tour-de-gassies</a:t>
            </a:r>
            <a:endParaRPr lang="fr-FR" sz="1100" dirty="0"/>
          </a:p>
          <a:p>
            <a:pPr marL="0" indent="0">
              <a:buNone/>
            </a:pPr>
            <a:endParaRPr lang="fr-FR" sz="1100" dirty="0"/>
          </a:p>
        </p:txBody>
      </p:sp>
      <p:pic>
        <p:nvPicPr>
          <p:cNvPr id="6" name="Image 5">
            <a:extLst>
              <a:ext uri="{FF2B5EF4-FFF2-40B4-BE49-F238E27FC236}">
                <a16:creationId xmlns:a16="http://schemas.microsoft.com/office/drawing/2014/main" id="{A6101562-7C84-4D4C-B5D2-20BAA84D9498}"/>
              </a:ext>
            </a:extLst>
          </p:cNvPr>
          <p:cNvPicPr>
            <a:picLocks noChangeAspect="1"/>
          </p:cNvPicPr>
          <p:nvPr/>
        </p:nvPicPr>
        <p:blipFill>
          <a:blip r:embed="rId3"/>
          <a:stretch>
            <a:fillRect/>
          </a:stretch>
        </p:blipFill>
        <p:spPr>
          <a:xfrm>
            <a:off x="6576319" y="1117039"/>
            <a:ext cx="4505874" cy="4271880"/>
          </a:xfrm>
          <a:prstGeom prst="rect">
            <a:avLst/>
          </a:prstGeom>
        </p:spPr>
      </p:pic>
      <p:sp>
        <p:nvSpPr>
          <p:cNvPr id="7" name="Flèche : droite 6">
            <a:extLst>
              <a:ext uri="{FF2B5EF4-FFF2-40B4-BE49-F238E27FC236}">
                <a16:creationId xmlns:a16="http://schemas.microsoft.com/office/drawing/2014/main" id="{353EBBBD-1FF4-40B9-B3C3-CCBF06743E28}"/>
              </a:ext>
            </a:extLst>
          </p:cNvPr>
          <p:cNvSpPr/>
          <p:nvPr/>
        </p:nvSpPr>
        <p:spPr>
          <a:xfrm>
            <a:off x="5074024" y="2921599"/>
            <a:ext cx="1230688" cy="314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8CAEC05D-4364-4DEE-AEEA-30ED0FD934F0}"/>
              </a:ext>
            </a:extLst>
          </p:cNvPr>
          <p:cNvSpPr>
            <a:spLocks noGrp="1"/>
          </p:cNvSpPr>
          <p:nvPr>
            <p:ph type="sldNum" sz="quarter" idx="12"/>
          </p:nvPr>
        </p:nvSpPr>
        <p:spPr/>
        <p:txBody>
          <a:bodyPr/>
          <a:lstStyle/>
          <a:p>
            <a:fld id="{BCF2EACB-7713-4958-ACDA-A5B8CD2ED58C}" type="slidenum">
              <a:rPr lang="fr-FR" smtClean="0"/>
              <a:t>24</a:t>
            </a:fld>
            <a:endParaRPr lang="fr-FR"/>
          </a:p>
        </p:txBody>
      </p:sp>
    </p:spTree>
    <p:extLst>
      <p:ext uri="{BB962C8B-B14F-4D97-AF65-F5344CB8AC3E}">
        <p14:creationId xmlns:p14="http://schemas.microsoft.com/office/powerpoint/2010/main" val="959043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815CD-F638-41DC-8621-3DB0E33FA722}"/>
              </a:ext>
            </a:extLst>
          </p:cNvPr>
          <p:cNvSpPr>
            <a:spLocks noGrp="1"/>
          </p:cNvSpPr>
          <p:nvPr>
            <p:ph type="title"/>
          </p:nvPr>
        </p:nvSpPr>
        <p:spPr/>
        <p:txBody>
          <a:bodyPr>
            <a:normAutofit/>
          </a:bodyPr>
          <a:lstStyle/>
          <a:p>
            <a:r>
              <a:rPr lang="fr-FR" sz="2000" b="1" dirty="0">
                <a:solidFill>
                  <a:schemeClr val="accent6">
                    <a:lumMod val="50000"/>
                  </a:schemeClr>
                </a:solidFill>
                <a:latin typeface="Arial" panose="020B0604020202020204" pitchFamily="34" charset="0"/>
                <a:cs typeface="Arial" panose="020B0604020202020204" pitchFamily="34" charset="0"/>
              </a:rPr>
              <a:t>LES OUTILS</a:t>
            </a:r>
          </a:p>
        </p:txBody>
      </p:sp>
      <p:sp>
        <p:nvSpPr>
          <p:cNvPr id="3" name="Espace réservé du contenu 2">
            <a:extLst>
              <a:ext uri="{FF2B5EF4-FFF2-40B4-BE49-F238E27FC236}">
                <a16:creationId xmlns:a16="http://schemas.microsoft.com/office/drawing/2014/main" id="{D86D7D8E-45CC-4616-AA05-D276517839F5}"/>
              </a:ext>
            </a:extLst>
          </p:cNvPr>
          <p:cNvSpPr>
            <a:spLocks noGrp="1"/>
          </p:cNvSpPr>
          <p:nvPr>
            <p:ph idx="1"/>
          </p:nvPr>
        </p:nvSpPr>
        <p:spPr>
          <a:xfrm>
            <a:off x="578224" y="1253331"/>
            <a:ext cx="10515600" cy="4824740"/>
          </a:xfrm>
        </p:spPr>
        <p:txBody>
          <a:bodyPr>
            <a:normAutofit/>
          </a:bodyPr>
          <a:lstStyle/>
          <a:p>
            <a:pPr marL="0" indent="0">
              <a:buNone/>
            </a:pPr>
            <a:r>
              <a:rPr lang="fr-FR" sz="1600" b="1" dirty="0">
                <a:solidFill>
                  <a:schemeClr val="accent6">
                    <a:lumMod val="50000"/>
                  </a:schemeClr>
                </a:solidFill>
                <a:latin typeface="Arial" panose="020B0604020202020204" pitchFamily="34" charset="0"/>
                <a:cs typeface="Arial" panose="020B0604020202020204" pitchFamily="34" charset="0"/>
              </a:rPr>
              <a:t>LA VALISE DU FIPHFP</a:t>
            </a:r>
          </a:p>
          <a:p>
            <a:pPr marR="0" algn="l" rtl="0"/>
            <a:r>
              <a:rPr lang="fr-FR" sz="1600" b="0" i="0" u="sng" strike="noStrike" baseline="0" dirty="0">
                <a:solidFill>
                  <a:srgbClr val="0000FF"/>
                </a:solidFill>
                <a:latin typeface="Arial" panose="020B0604020202020204" pitchFamily="34" charset="0"/>
                <a:cs typeface="Arial" panose="020B0604020202020204" pitchFamily="34" charset="0"/>
                <a:hlinkClick r:id="rId2"/>
              </a:rPr>
              <a:t>https://www.fiphfp.fr/employeurs/ressources-employeurs/centre-de-ressources/la-valise-seeph</a:t>
            </a:r>
            <a:r>
              <a:rPr lang="fr-FR" sz="1600" b="0" i="0" u="none" strike="noStrike" baseline="0" dirty="0">
                <a:solidFill>
                  <a:srgbClr val="0000FF"/>
                </a:solidFill>
                <a:latin typeface="Arial" panose="020B0604020202020204" pitchFamily="34" charset="0"/>
                <a:cs typeface="Arial" panose="020B0604020202020204" pitchFamily="34" charset="0"/>
                <a:hlinkClick r:id="rId2"/>
              </a:rPr>
              <a:t> </a:t>
            </a:r>
          </a:p>
          <a:p>
            <a:pPr marL="0" marR="0" indent="0" algn="l" rtl="0">
              <a:buNone/>
            </a:pPr>
            <a:endParaRPr lang="fr-FR" sz="1600" b="0" i="0" u="none" strike="noStrike" baseline="0" dirty="0">
              <a:latin typeface="Arial" panose="020B0604020202020204" pitchFamily="34" charset="0"/>
              <a:cs typeface="Arial" panose="020B0604020202020204" pitchFamily="34" charset="0"/>
            </a:endParaRPr>
          </a:p>
          <a:p>
            <a:pPr marL="0" marR="0" indent="0" algn="l" rtl="0">
              <a:buNone/>
            </a:pPr>
            <a:r>
              <a:rPr lang="fr-FR" sz="1600" b="1" dirty="0">
                <a:solidFill>
                  <a:schemeClr val="accent6">
                    <a:lumMod val="50000"/>
                  </a:schemeClr>
                </a:solidFill>
                <a:latin typeface="Arial" panose="020B0604020202020204" pitchFamily="34" charset="0"/>
                <a:cs typeface="Arial" panose="020B0604020202020204" pitchFamily="34" charset="0"/>
              </a:rPr>
              <a:t>Les outils fournis par l’AGEFIPH </a:t>
            </a:r>
          </a:p>
          <a:p>
            <a:pPr marR="0" algn="l" rtl="0">
              <a:buFont typeface="Symbol" panose="05050102010706020507" pitchFamily="18" charset="2"/>
              <a:buChar char="Þ"/>
            </a:pPr>
            <a:r>
              <a:rPr lang="fr-FR" sz="1600" b="0" i="0" u="none" strike="noStrike" baseline="0" dirty="0">
                <a:latin typeface="Arial" panose="020B0604020202020204" pitchFamily="34" charset="0"/>
                <a:cs typeface="Arial" panose="020B0604020202020204" pitchFamily="34" charset="0"/>
              </a:rPr>
              <a:t>Les </a:t>
            </a:r>
            <a:r>
              <a:rPr lang="fr-FR" sz="1600" b="0" i="0" u="none" strike="noStrike" baseline="0" dirty="0" err="1">
                <a:latin typeface="Arial" panose="020B0604020202020204" pitchFamily="34" charset="0"/>
                <a:cs typeface="Arial" panose="020B0604020202020204" pitchFamily="34" charset="0"/>
              </a:rPr>
              <a:t>activ’box</a:t>
            </a:r>
            <a:r>
              <a:rPr lang="fr-FR" sz="1600" b="0" i="0" u="none" strike="noStrike" baseline="0" dirty="0">
                <a:latin typeface="Arial" panose="020B0604020202020204" pitchFamily="34" charset="0"/>
                <a:cs typeface="Arial" panose="020B0604020202020204" pitchFamily="34" charset="0"/>
              </a:rPr>
              <a:t>:  </a:t>
            </a:r>
            <a:r>
              <a:rPr lang="fr-FR" sz="1100" dirty="0">
                <a:hlinkClick r:id="rId3"/>
              </a:rPr>
              <a:t>#ACTIVATEURDEPROGRÈS, DES OUTILS POUR SENSIBILISER | Activateur de progrès (activateurdeprogres.fr)</a:t>
            </a:r>
            <a:endParaRPr lang="fr-FR" sz="1100" dirty="0"/>
          </a:p>
          <a:p>
            <a:pPr marL="0" marR="0" indent="0" algn="l" rtl="0">
              <a:buNone/>
            </a:pPr>
            <a:endParaRPr lang="fr-FR" sz="1600" b="0" i="0" u="none" strike="noStrike" baseline="0" dirty="0">
              <a:latin typeface="Arial" panose="020B0604020202020204" pitchFamily="34" charset="0"/>
              <a:cs typeface="Arial" panose="020B0604020202020204" pitchFamily="34" charset="0"/>
            </a:endParaRPr>
          </a:p>
          <a:p>
            <a:pPr marR="0" algn="l" rtl="0">
              <a:buFont typeface="Symbol" panose="05050102010706020507" pitchFamily="18" charset="2"/>
              <a:buChar char="Þ"/>
            </a:pPr>
            <a:r>
              <a:rPr lang="fr-FR" sz="1600" dirty="0">
                <a:latin typeface="Arial" panose="020B0604020202020204" pitchFamily="34" charset="0"/>
                <a:cs typeface="Arial" panose="020B0604020202020204" pitchFamily="34" charset="0"/>
              </a:rPr>
              <a:t>Activateur de progrès: une boite à outils et un challenge pour l’</a:t>
            </a:r>
            <a:r>
              <a:rPr lang="fr-FR" sz="1600" dirty="0" err="1">
                <a:latin typeface="Arial" panose="020B0604020202020204" pitchFamily="34" charset="0"/>
                <a:cs typeface="Arial" panose="020B0604020202020204" pitchFamily="34" charset="0"/>
              </a:rPr>
              <a:t>équipe</a:t>
            </a:r>
            <a:r>
              <a:rPr lang="fr-FR" sz="1600" dirty="0" err="1">
                <a:solidFill>
                  <a:prstClr val="black"/>
                </a:solidFill>
              </a:rPr>
              <a:t>Je</a:t>
            </a:r>
            <a:r>
              <a:rPr lang="fr-FR" sz="1600" dirty="0">
                <a:solidFill>
                  <a:prstClr val="black"/>
                </a:solidFill>
              </a:rPr>
              <a:t> vous invite à vous inscrire sur le site de l’Agefiph «  Activateur de progrès pour y récupérer de très nombreux outils de communication et sensibilisation gratuitement.</a:t>
            </a:r>
          </a:p>
          <a:p>
            <a:pPr marL="0" indent="0">
              <a:buNone/>
            </a:pPr>
            <a:r>
              <a:rPr lang="fr-FR" sz="1600" u="sng" dirty="0">
                <a:solidFill>
                  <a:srgbClr val="0563C1"/>
                </a:solidFill>
                <a:hlinkClick r:id="rId4"/>
              </a:rPr>
              <a:t>https://www.activateurdeprogres.fr/</a:t>
            </a:r>
            <a:endParaRPr lang="fr-FR" sz="1600" dirty="0">
              <a:solidFill>
                <a:prstClr val="black"/>
              </a:solidFill>
              <a:hlinkClick r:id="rId4"/>
            </a:endParaRPr>
          </a:p>
          <a:p>
            <a:pPr marL="0" marR="0" indent="0" algn="l" rtl="0">
              <a:buNone/>
            </a:pPr>
            <a:endParaRPr lang="fr-FR" sz="1600" dirty="0">
              <a:latin typeface="Arial" panose="020B0604020202020204" pitchFamily="34" charset="0"/>
              <a:cs typeface="Arial" panose="020B0604020202020204" pitchFamily="34" charset="0"/>
            </a:endParaRPr>
          </a:p>
          <a:p>
            <a:pPr marR="0" algn="l" rtl="0">
              <a:buSzPts val="1600"/>
              <a:buFont typeface="Symbol" panose="05050102010706020507" pitchFamily="18" charset="2"/>
              <a:buChar char="Þ"/>
            </a:pPr>
            <a:r>
              <a:rPr lang="fr-FR" sz="1800" b="1" i="0" u="none" strike="noStrike" kern="1200" baseline="0" dirty="0">
                <a:solidFill>
                  <a:schemeClr val="accent2"/>
                </a:solidFill>
              </a:rPr>
              <a:t>La </a:t>
            </a:r>
            <a:r>
              <a:rPr lang="fr-FR" sz="1800" b="1" i="0" u="none" strike="noStrike" kern="1200" baseline="0" dirty="0">
                <a:solidFill>
                  <a:schemeClr val="accent2"/>
                </a:solidFill>
                <a:hlinkClick r:id="rId5"/>
              </a:rPr>
              <a:t>SEEPH</a:t>
            </a:r>
            <a:r>
              <a:rPr lang="fr-FR" sz="1800" b="1" i="0" u="none" strike="noStrike" kern="1200" baseline="0" dirty="0">
                <a:solidFill>
                  <a:schemeClr val="accent2"/>
                </a:solidFill>
              </a:rPr>
              <a:t>: du 17 au 23 novembre 2025</a:t>
            </a:r>
          </a:p>
          <a:p>
            <a:pPr marR="0" algn="l" rtl="0">
              <a:buSzPts val="1600"/>
              <a:buFont typeface="Symbol" panose="05050102010706020507" pitchFamily="18" charset="2"/>
              <a:buChar char="Þ"/>
            </a:pPr>
            <a:r>
              <a:rPr lang="fr-FR" sz="1800" b="1" i="0" u="none" strike="noStrike" kern="1200" baseline="0" dirty="0">
                <a:solidFill>
                  <a:schemeClr val="accent2"/>
                </a:solidFill>
                <a:hlinkClick r:id="rId6"/>
              </a:rPr>
              <a:t>Duoday</a:t>
            </a:r>
            <a:r>
              <a:rPr lang="fr-FR" sz="1800" b="1" i="0" u="none" strike="noStrike" kern="1200" baseline="0" dirty="0">
                <a:solidFill>
                  <a:schemeClr val="accent2"/>
                </a:solidFill>
              </a:rPr>
              <a:t>: 20 </a:t>
            </a:r>
            <a:r>
              <a:rPr lang="fr-FR" sz="1800" b="1" i="0" u="none" strike="noStrike" kern="1200" baseline="0">
                <a:solidFill>
                  <a:schemeClr val="accent2"/>
                </a:solidFill>
              </a:rPr>
              <a:t>novembre 2025</a:t>
            </a:r>
            <a:endParaRPr lang="fr-FR" sz="1800" b="1" i="0" u="none" strike="noStrike" kern="1200" baseline="0" dirty="0">
              <a:solidFill>
                <a:schemeClr val="accent2"/>
              </a:solidFill>
            </a:endParaRPr>
          </a:p>
          <a:p>
            <a:pPr marR="0" algn="l" rtl="0"/>
            <a:endParaRPr lang="fr-FR" sz="1200" dirty="0"/>
          </a:p>
          <a:p>
            <a:pPr marR="0" algn="l" rtl="0"/>
            <a:endParaRPr lang="fr-FR" sz="1800" b="0" i="0" u="none" strike="noStrike" baseline="0" dirty="0">
              <a:latin typeface="Times New Roman" panose="02020603050405020304" pitchFamily="18" charset="0"/>
            </a:endParaRPr>
          </a:p>
          <a:p>
            <a:pPr marL="0" marR="0" indent="0" algn="l" rtl="0">
              <a:buNone/>
            </a:pPr>
            <a:endParaRPr lang="fr-FR" sz="1600" b="0" i="0" u="none" strike="noStrike" baseline="0" dirty="0">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227B73C8-4458-4379-8077-1B2959311551}"/>
              </a:ext>
            </a:extLst>
          </p:cNvPr>
          <p:cNvPicPr>
            <a:picLocks noChangeAspect="1"/>
          </p:cNvPicPr>
          <p:nvPr/>
        </p:nvPicPr>
        <p:blipFill>
          <a:blip r:embed="rId7"/>
          <a:stretch>
            <a:fillRect/>
          </a:stretch>
        </p:blipFill>
        <p:spPr>
          <a:xfrm>
            <a:off x="4213412" y="3442447"/>
            <a:ext cx="6006353" cy="595313"/>
          </a:xfrm>
          <a:prstGeom prst="rect">
            <a:avLst/>
          </a:prstGeom>
        </p:spPr>
      </p:pic>
      <p:sp>
        <p:nvSpPr>
          <p:cNvPr id="5" name="Espace réservé du numéro de diapositive 4">
            <a:extLst>
              <a:ext uri="{FF2B5EF4-FFF2-40B4-BE49-F238E27FC236}">
                <a16:creationId xmlns:a16="http://schemas.microsoft.com/office/drawing/2014/main" id="{4BB09621-9B86-47F5-9402-AC828965C075}"/>
              </a:ext>
            </a:extLst>
          </p:cNvPr>
          <p:cNvSpPr>
            <a:spLocks noGrp="1"/>
          </p:cNvSpPr>
          <p:nvPr>
            <p:ph type="sldNum" sz="quarter" idx="12"/>
          </p:nvPr>
        </p:nvSpPr>
        <p:spPr/>
        <p:txBody>
          <a:bodyPr/>
          <a:lstStyle/>
          <a:p>
            <a:fld id="{BCF2EACB-7713-4958-ACDA-A5B8CD2ED58C}" type="slidenum">
              <a:rPr lang="fr-FR" smtClean="0"/>
              <a:t>25</a:t>
            </a:fld>
            <a:endParaRPr lang="fr-FR"/>
          </a:p>
        </p:txBody>
      </p:sp>
    </p:spTree>
    <p:extLst>
      <p:ext uri="{BB962C8B-B14F-4D97-AF65-F5344CB8AC3E}">
        <p14:creationId xmlns:p14="http://schemas.microsoft.com/office/powerpoint/2010/main" val="60556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3D031B-B721-4EF0-A209-7AD40BFDC63E}"/>
              </a:ext>
            </a:extLst>
          </p:cNvPr>
          <p:cNvSpPr>
            <a:spLocks noGrp="1"/>
          </p:cNvSpPr>
          <p:nvPr>
            <p:ph idx="1"/>
          </p:nvPr>
        </p:nvSpPr>
        <p:spPr>
          <a:xfrm>
            <a:off x="750794" y="579530"/>
            <a:ext cx="10690412" cy="5641975"/>
          </a:xfrm>
        </p:spPr>
        <p:txBody>
          <a:bodyPr>
            <a:normAutofit fontScale="92500" lnSpcReduction="10000"/>
          </a:bodyPr>
          <a:lstStyle/>
          <a:p>
            <a:pPr marL="0" indent="0" algn="ctr">
              <a:buNone/>
            </a:pPr>
            <a:r>
              <a:rPr lang="fr-FR" b="1" dirty="0">
                <a:solidFill>
                  <a:schemeClr val="accent6">
                    <a:lumMod val="75000"/>
                  </a:schemeClr>
                </a:solidFill>
              </a:rPr>
              <a:t>CHERCHER DES IDEEES POUR LA SEEPTH 2025?</a:t>
            </a:r>
          </a:p>
          <a:p>
            <a:pPr marL="0" indent="0" algn="ctr">
              <a:buNone/>
            </a:pPr>
            <a:endParaRPr lang="fr-FR" b="1" dirty="0">
              <a:solidFill>
                <a:schemeClr val="accent6">
                  <a:lumMod val="75000"/>
                </a:schemeClr>
              </a:solidFill>
            </a:endParaRPr>
          </a:p>
          <a:p>
            <a:pPr marL="0" indent="0" algn="ctr">
              <a:buNone/>
            </a:pPr>
            <a:r>
              <a:rPr lang="fr-FR" b="1" dirty="0">
                <a:solidFill>
                  <a:schemeClr val="accent6">
                    <a:lumMod val="75000"/>
                  </a:schemeClr>
                </a:solidFill>
              </a:rPr>
              <a:t>Un pack d’outils complet et gratuit accessible en 5 clics!</a:t>
            </a:r>
          </a:p>
          <a:p>
            <a:pPr marL="0" indent="0">
              <a:buNone/>
            </a:pPr>
            <a:endParaRPr lang="fr-FR" dirty="0"/>
          </a:p>
          <a:p>
            <a:pPr marR="0" algn="l" rtl="0">
              <a:buSzPts val="1600"/>
              <a:buFont typeface="Courier New" panose="02070309020205020404" pitchFamily="49" charset="0"/>
              <a:buChar char="o"/>
            </a:pPr>
            <a:r>
              <a:rPr lang="fr-FR" sz="2600" i="0" u="none" strike="noStrike" kern="1200" baseline="0" dirty="0">
                <a:solidFill>
                  <a:schemeClr val="accent6">
                    <a:lumMod val="75000"/>
                  </a:schemeClr>
                </a:solidFill>
              </a:rPr>
              <a:t>La </a:t>
            </a:r>
            <a:r>
              <a:rPr lang="fr-FR" sz="2600" i="0" u="none" strike="noStrike" kern="1200" baseline="0" dirty="0">
                <a:solidFill>
                  <a:schemeClr val="accent6">
                    <a:lumMod val="75000"/>
                  </a:schemeClr>
                </a:solidFill>
                <a:hlinkClick r:id="rId2">
                  <a:extLst>
                    <a:ext uri="{A12FA001-AC4F-418D-AE19-62706E023703}">
                      <ahyp:hlinkClr xmlns:ahyp="http://schemas.microsoft.com/office/drawing/2018/hyperlinkcolor" val="tx"/>
                    </a:ext>
                  </a:extLst>
                </a:hlinkClick>
              </a:rPr>
              <a:t>SEEPH</a:t>
            </a:r>
            <a:r>
              <a:rPr lang="fr-FR" sz="2600" i="0" u="none" strike="noStrike" kern="1200" baseline="0" dirty="0">
                <a:solidFill>
                  <a:schemeClr val="accent6">
                    <a:lumMod val="75000"/>
                  </a:schemeClr>
                </a:solidFill>
              </a:rPr>
              <a:t>: du 17 au 23 novembre 2025</a:t>
            </a:r>
          </a:p>
          <a:p>
            <a:pPr marR="0" algn="l" rtl="0">
              <a:buSzPts val="1600"/>
              <a:buFont typeface="Courier New" panose="02070309020205020404" pitchFamily="49" charset="0"/>
              <a:buChar char="o"/>
            </a:pPr>
            <a:endParaRPr lang="fr-FR" sz="2600" i="0" u="none" strike="noStrike" kern="1200" baseline="0" dirty="0">
              <a:solidFill>
                <a:schemeClr val="accent6">
                  <a:lumMod val="75000"/>
                </a:schemeClr>
              </a:solidFill>
            </a:endParaRPr>
          </a:p>
          <a:p>
            <a:pPr marR="0" algn="l" rtl="0">
              <a:buSzPts val="1600"/>
              <a:buFont typeface="Courier New" panose="02070309020205020404" pitchFamily="49" charset="0"/>
              <a:buChar char="o"/>
            </a:pPr>
            <a:r>
              <a:rPr lang="fr-FR" sz="2600" i="0" u="none" strike="noStrike" kern="1200" baseline="0" dirty="0">
                <a:solidFill>
                  <a:schemeClr val="accent6">
                    <a:lumMod val="75000"/>
                  </a:schemeClr>
                </a:solidFill>
                <a:hlinkClick r:id="rId3">
                  <a:extLst>
                    <a:ext uri="{A12FA001-AC4F-418D-AE19-62706E023703}">
                      <ahyp:hlinkClr xmlns:ahyp="http://schemas.microsoft.com/office/drawing/2018/hyperlinkcolor" val="tx"/>
                    </a:ext>
                  </a:extLst>
                </a:hlinkClick>
              </a:rPr>
              <a:t>Duoday</a:t>
            </a:r>
            <a:r>
              <a:rPr lang="fr-FR" sz="2600" i="0" u="none" strike="noStrike" kern="1200" baseline="0" dirty="0">
                <a:solidFill>
                  <a:schemeClr val="accent6">
                    <a:lumMod val="75000"/>
                  </a:schemeClr>
                </a:solidFill>
              </a:rPr>
              <a:t>: 20 novembre 2025</a:t>
            </a:r>
          </a:p>
          <a:p>
            <a:pPr marR="0" algn="l" rtl="0">
              <a:buSzPts val="1600"/>
              <a:buFont typeface="Courier New" panose="02070309020205020404" pitchFamily="49" charset="0"/>
              <a:buChar char="o"/>
            </a:pPr>
            <a:endParaRPr lang="fr-FR" sz="2600" i="0" u="none" strike="noStrike" kern="1200" baseline="0" dirty="0">
              <a:solidFill>
                <a:schemeClr val="accent6">
                  <a:lumMod val="75000"/>
                </a:schemeClr>
              </a:solidFill>
            </a:endParaRPr>
          </a:p>
          <a:p>
            <a:pPr>
              <a:buFont typeface="Courier New" panose="02070309020205020404" pitchFamily="49" charset="0"/>
              <a:buChar char="o"/>
            </a:pPr>
            <a:r>
              <a:rPr lang="fr-FR" sz="2600" dirty="0">
                <a:solidFill>
                  <a:schemeClr val="accent6">
                    <a:lumMod val="75000"/>
                  </a:schemeClr>
                </a:solidFill>
                <a:effectLst/>
                <a:ea typeface="Calibri" panose="020F0502020204030204" pitchFamily="34" charset="0"/>
                <a:cs typeface="Calibri" panose="020F0502020204030204" pitchFamily="34" charset="0"/>
              </a:rPr>
              <a:t>Le </a:t>
            </a:r>
            <a:r>
              <a:rPr lang="fr-FR" sz="2600" u="sng" dirty="0">
                <a:solidFill>
                  <a:schemeClr val="accent6">
                    <a:lumMod val="75000"/>
                  </a:schemeClr>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pack d’outils</a:t>
            </a:r>
            <a:r>
              <a:rPr lang="fr-FR" sz="2600" dirty="0">
                <a:solidFill>
                  <a:schemeClr val="accent6">
                    <a:lumMod val="75000"/>
                  </a:schemeClr>
                </a:solidFill>
                <a:effectLst/>
                <a:ea typeface="Calibri" panose="020F0502020204030204" pitchFamily="34" charset="0"/>
                <a:cs typeface="Calibri" panose="020F0502020204030204" pitchFamily="34" charset="0"/>
              </a:rPr>
              <a:t> mis à disposition par ADEO Conseil est disponible !!</a:t>
            </a:r>
          </a:p>
          <a:p>
            <a:pPr>
              <a:buFont typeface="Courier New" panose="02070309020205020404" pitchFamily="49" charset="0"/>
              <a:buChar char="o"/>
            </a:pPr>
            <a:endParaRPr lang="fr-FR" sz="2600" dirty="0">
              <a:solidFill>
                <a:schemeClr val="accent6">
                  <a:lumMod val="75000"/>
                </a:schemeClr>
              </a:solidFill>
              <a:effectLst/>
              <a:ea typeface="Calibri" panose="020F0502020204030204" pitchFamily="34" charset="0"/>
              <a:cs typeface="Times New Roman" panose="02020603050405020304" pitchFamily="18" charset="0"/>
            </a:endParaRPr>
          </a:p>
          <a:p>
            <a:pPr>
              <a:buFont typeface="Courier New" panose="02070309020205020404" pitchFamily="49" charset="0"/>
              <a:buChar char="o"/>
            </a:pPr>
            <a:r>
              <a:rPr lang="fr-FR" sz="2600" dirty="0">
                <a:solidFill>
                  <a:schemeClr val="accent6">
                    <a:lumMod val="75000"/>
                  </a:schemeClr>
                </a:solidFill>
              </a:rPr>
              <a:t>Les </a:t>
            </a:r>
            <a:r>
              <a:rPr lang="fr-FR" sz="2600" dirty="0">
                <a:solidFill>
                  <a:schemeClr val="accent6">
                    <a:lumMod val="75000"/>
                  </a:schemeClr>
                </a:solidFill>
                <a:hlinkClick r:id="rId5">
                  <a:extLst>
                    <a:ext uri="{A12FA001-AC4F-418D-AE19-62706E023703}">
                      <ahyp:hlinkClr xmlns:ahyp="http://schemas.microsoft.com/office/drawing/2018/hyperlinkcolor" val="tx"/>
                    </a:ext>
                  </a:extLst>
                </a:hlinkClick>
              </a:rPr>
              <a:t>actions portées par le FIPHFP</a:t>
            </a:r>
            <a:endParaRPr lang="fr-FR" sz="2600" dirty="0">
              <a:solidFill>
                <a:schemeClr val="accent6">
                  <a:lumMod val="75000"/>
                </a:schemeClr>
              </a:solidFill>
            </a:endParaRPr>
          </a:p>
          <a:p>
            <a:pPr>
              <a:buFont typeface="Courier New" panose="02070309020205020404" pitchFamily="49" charset="0"/>
              <a:buChar char="o"/>
            </a:pPr>
            <a:endParaRPr lang="fr-FR" sz="2600" dirty="0">
              <a:solidFill>
                <a:schemeClr val="accent6">
                  <a:lumMod val="75000"/>
                </a:schemeClr>
              </a:solidFill>
            </a:endParaRPr>
          </a:p>
          <a:p>
            <a:pPr>
              <a:buFont typeface="Courier New" panose="02070309020205020404" pitchFamily="49" charset="0"/>
              <a:buChar char="o"/>
            </a:pPr>
            <a:r>
              <a:rPr lang="fr-FR" sz="2600" dirty="0">
                <a:solidFill>
                  <a:schemeClr val="accent6">
                    <a:lumMod val="75000"/>
                  </a:schemeClr>
                </a:solidFill>
                <a:hlinkClick r:id="rId6">
                  <a:extLst>
                    <a:ext uri="{A12FA001-AC4F-418D-AE19-62706E023703}">
                      <ahyp:hlinkClr xmlns:ahyp="http://schemas.microsoft.com/office/drawing/2018/hyperlinkcolor" val="tx"/>
                    </a:ext>
                  </a:extLst>
                </a:hlinkClick>
              </a:rPr>
              <a:t>Les outils gratuits </a:t>
            </a:r>
            <a:r>
              <a:rPr lang="fr-FR" sz="2600" dirty="0">
                <a:solidFill>
                  <a:schemeClr val="accent6">
                    <a:lumMod val="75000"/>
                  </a:schemeClr>
                </a:solidFill>
              </a:rPr>
              <a:t>mis en ligne par l’AGEFIPH</a:t>
            </a:r>
          </a:p>
          <a:p>
            <a:pPr>
              <a:buFont typeface="Courier New" panose="02070309020205020404" pitchFamily="49" charset="0"/>
              <a:buChar char="o"/>
            </a:pPr>
            <a:endParaRPr lang="fr-FR" dirty="0"/>
          </a:p>
          <a:p>
            <a:pPr marL="0" indent="0">
              <a:buNone/>
            </a:pPr>
            <a:endParaRPr lang="fr-FR" dirty="0"/>
          </a:p>
        </p:txBody>
      </p:sp>
      <p:sp>
        <p:nvSpPr>
          <p:cNvPr id="4" name="Espace réservé de la date 3">
            <a:extLst>
              <a:ext uri="{FF2B5EF4-FFF2-40B4-BE49-F238E27FC236}">
                <a16:creationId xmlns:a16="http://schemas.microsoft.com/office/drawing/2014/main" id="{99C736F0-806E-49AC-9D8E-E5EA39CBE3BA}"/>
              </a:ext>
            </a:extLst>
          </p:cNvPr>
          <p:cNvSpPr>
            <a:spLocks noGrp="1"/>
          </p:cNvSpPr>
          <p:nvPr>
            <p:ph type="dt" sz="half" idx="10"/>
          </p:nvPr>
        </p:nvSpPr>
        <p:spPr/>
        <p:txBody>
          <a:bodyPr/>
          <a:lstStyle/>
          <a:p>
            <a:fld id="{F0FCB2EB-D6E6-45FD-A6E3-A174409E2BCE}" type="datetime1">
              <a:rPr lang="fr-FR" smtClean="0"/>
              <a:t>23/09/2025</a:t>
            </a:fld>
            <a:endParaRPr lang="fr-FR"/>
          </a:p>
        </p:txBody>
      </p:sp>
      <p:sp>
        <p:nvSpPr>
          <p:cNvPr id="5" name="Espace réservé du numéro de diapositive 4">
            <a:extLst>
              <a:ext uri="{FF2B5EF4-FFF2-40B4-BE49-F238E27FC236}">
                <a16:creationId xmlns:a16="http://schemas.microsoft.com/office/drawing/2014/main" id="{0C9CF333-5B7D-46C3-8E04-9F3AE41F6BC3}"/>
              </a:ext>
            </a:extLst>
          </p:cNvPr>
          <p:cNvSpPr>
            <a:spLocks noGrp="1"/>
          </p:cNvSpPr>
          <p:nvPr>
            <p:ph type="sldNum" sz="quarter" idx="12"/>
          </p:nvPr>
        </p:nvSpPr>
        <p:spPr/>
        <p:txBody>
          <a:bodyPr/>
          <a:lstStyle/>
          <a:p>
            <a:fld id="{0A3536F2-EAB2-41F2-A158-118CFC0BA442}" type="slidenum">
              <a:rPr lang="fr-FR" smtClean="0"/>
              <a:t>3</a:t>
            </a:fld>
            <a:endParaRPr lang="fr-FR"/>
          </a:p>
        </p:txBody>
      </p:sp>
      <p:pic>
        <p:nvPicPr>
          <p:cNvPr id="8" name="Image 7">
            <a:extLst>
              <a:ext uri="{FF2B5EF4-FFF2-40B4-BE49-F238E27FC236}">
                <a16:creationId xmlns:a16="http://schemas.microsoft.com/office/drawing/2014/main" id="{CE6D8D77-4AB0-4CE7-8A26-97282017891A}"/>
              </a:ext>
            </a:extLst>
          </p:cNvPr>
          <p:cNvPicPr/>
          <p:nvPr/>
        </p:nvPicPr>
        <p:blipFill>
          <a:blip r:embed="rId7"/>
          <a:stretch>
            <a:fillRect/>
          </a:stretch>
        </p:blipFill>
        <p:spPr>
          <a:xfrm>
            <a:off x="5495767" y="2700459"/>
            <a:ext cx="1457960" cy="494665"/>
          </a:xfrm>
          <a:prstGeom prst="rect">
            <a:avLst/>
          </a:prstGeom>
        </p:spPr>
      </p:pic>
      <p:pic>
        <p:nvPicPr>
          <p:cNvPr id="9" name="Image 8">
            <a:extLst>
              <a:ext uri="{FF2B5EF4-FFF2-40B4-BE49-F238E27FC236}">
                <a16:creationId xmlns:a16="http://schemas.microsoft.com/office/drawing/2014/main" id="{52E496D7-AE07-46AE-911E-115B092383CB}"/>
              </a:ext>
            </a:extLst>
          </p:cNvPr>
          <p:cNvPicPr/>
          <p:nvPr/>
        </p:nvPicPr>
        <p:blipFill>
          <a:blip r:embed="rId8">
            <a:extLst>
              <a:ext uri="{28A0092B-C50C-407E-A947-70E740481C1C}">
                <a14:useLocalDpi xmlns:a14="http://schemas.microsoft.com/office/drawing/2010/main" val="0"/>
              </a:ext>
            </a:extLst>
          </a:blip>
          <a:stretch>
            <a:fillRect/>
          </a:stretch>
        </p:blipFill>
        <p:spPr>
          <a:xfrm>
            <a:off x="4586259" y="3429000"/>
            <a:ext cx="727075" cy="603885"/>
          </a:xfrm>
          <a:prstGeom prst="rect">
            <a:avLst/>
          </a:prstGeom>
        </p:spPr>
      </p:pic>
      <p:sp>
        <p:nvSpPr>
          <p:cNvPr id="10" name="Étoile : 5 branches 9">
            <a:extLst>
              <a:ext uri="{FF2B5EF4-FFF2-40B4-BE49-F238E27FC236}">
                <a16:creationId xmlns:a16="http://schemas.microsoft.com/office/drawing/2014/main" id="{E29B1B76-E5B6-404C-9353-62824EBC5D02}"/>
              </a:ext>
            </a:extLst>
          </p:cNvPr>
          <p:cNvSpPr/>
          <p:nvPr/>
        </p:nvSpPr>
        <p:spPr>
          <a:xfrm rot="1576530">
            <a:off x="8310283" y="1899723"/>
            <a:ext cx="3343835" cy="23935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Pensez à les placer en favoris!</a:t>
            </a:r>
          </a:p>
        </p:txBody>
      </p:sp>
    </p:spTree>
    <p:extLst>
      <p:ext uri="{BB962C8B-B14F-4D97-AF65-F5344CB8AC3E}">
        <p14:creationId xmlns:p14="http://schemas.microsoft.com/office/powerpoint/2010/main" val="136023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A54B6-3301-4643-AB3E-87FA0A0B586F}"/>
              </a:ext>
            </a:extLst>
          </p:cNvPr>
          <p:cNvSpPr>
            <a:spLocks noGrp="1"/>
          </p:cNvSpPr>
          <p:nvPr>
            <p:ph type="title"/>
          </p:nvPr>
        </p:nvSpPr>
        <p:spPr>
          <a:xfrm>
            <a:off x="838200" y="501650"/>
            <a:ext cx="10515600" cy="1325563"/>
          </a:xfrm>
        </p:spPr>
        <p:txBody>
          <a:bodyPr>
            <a:normAutofit/>
          </a:bodyPr>
          <a:lstStyle/>
          <a:p>
            <a:pPr algn="ctr"/>
            <a:r>
              <a:rPr lang="fr-FR" sz="3100" b="1" i="1" dirty="0">
                <a:solidFill>
                  <a:schemeClr val="accent6">
                    <a:lumMod val="75000"/>
                  </a:schemeClr>
                </a:solidFill>
              </a:rPr>
              <a:t>Idée de quizz</a:t>
            </a:r>
            <a:br>
              <a:rPr lang="fr-FR" b="1" dirty="0">
                <a:solidFill>
                  <a:schemeClr val="accent6">
                    <a:lumMod val="75000"/>
                  </a:schemeClr>
                </a:solidFill>
                <a:latin typeface="Poppins" panose="00000500000000000000" pitchFamily="2" charset="0"/>
              </a:rPr>
            </a:br>
            <a:endParaRPr lang="fr-FR" b="1" i="1" dirty="0">
              <a:solidFill>
                <a:schemeClr val="accent6">
                  <a:lumMod val="75000"/>
                </a:schemeClr>
              </a:solidFill>
            </a:endParaRPr>
          </a:p>
        </p:txBody>
      </p:sp>
      <p:sp>
        <p:nvSpPr>
          <p:cNvPr id="3" name="Espace réservé du contenu 2">
            <a:extLst>
              <a:ext uri="{FF2B5EF4-FFF2-40B4-BE49-F238E27FC236}">
                <a16:creationId xmlns:a16="http://schemas.microsoft.com/office/drawing/2014/main" id="{C10AD9AA-AAFB-4A90-9DF2-868A71CC8225}"/>
              </a:ext>
            </a:extLst>
          </p:cNvPr>
          <p:cNvSpPr>
            <a:spLocks noGrp="1"/>
          </p:cNvSpPr>
          <p:nvPr>
            <p:ph idx="1"/>
          </p:nvPr>
        </p:nvSpPr>
        <p:spPr>
          <a:xfrm>
            <a:off x="581025" y="1504950"/>
            <a:ext cx="10963275" cy="4851400"/>
          </a:xfrm>
        </p:spPr>
        <p:txBody>
          <a:bodyPr>
            <a:normAutofit/>
          </a:bodyPr>
          <a:lstStyle/>
          <a:p>
            <a:pPr marL="0" indent="0" algn="ctr">
              <a:buNone/>
            </a:pPr>
            <a:endParaRPr lang="fr-FR" sz="2000" b="0" i="0" dirty="0">
              <a:solidFill>
                <a:srgbClr val="46494B"/>
              </a:solidFill>
              <a:effectLst/>
            </a:endParaRPr>
          </a:p>
          <a:p>
            <a:pPr marL="0" indent="0" algn="ctr">
              <a:buNone/>
            </a:pPr>
            <a:endParaRPr lang="fr-FR" sz="2000" dirty="0">
              <a:solidFill>
                <a:srgbClr val="46494B"/>
              </a:solidFill>
            </a:endParaRPr>
          </a:p>
          <a:p>
            <a:pPr marL="0" indent="0" algn="ctr">
              <a:buNone/>
            </a:pPr>
            <a:endParaRPr lang="fr-FR" sz="2000" b="0" i="0" dirty="0">
              <a:solidFill>
                <a:srgbClr val="46494B"/>
              </a:solidFill>
              <a:effectLst/>
            </a:endParaRPr>
          </a:p>
        </p:txBody>
      </p:sp>
      <p:sp>
        <p:nvSpPr>
          <p:cNvPr id="4" name="Espace réservé de la date 3">
            <a:extLst>
              <a:ext uri="{FF2B5EF4-FFF2-40B4-BE49-F238E27FC236}">
                <a16:creationId xmlns:a16="http://schemas.microsoft.com/office/drawing/2014/main" id="{806713D1-1CE2-4902-A666-A1B12FB667AD}"/>
              </a:ext>
            </a:extLst>
          </p:cNvPr>
          <p:cNvSpPr>
            <a:spLocks noGrp="1"/>
          </p:cNvSpPr>
          <p:nvPr>
            <p:ph type="dt" sz="half" idx="10"/>
          </p:nvPr>
        </p:nvSpPr>
        <p:spPr/>
        <p:txBody>
          <a:bodyPr/>
          <a:lstStyle/>
          <a:p>
            <a:fld id="{F0FCB2EB-D6E6-45FD-A6E3-A174409E2BCE}" type="datetime1">
              <a:rPr lang="fr-FR" smtClean="0"/>
              <a:t>23/09/2025</a:t>
            </a:fld>
            <a:endParaRPr lang="fr-FR"/>
          </a:p>
        </p:txBody>
      </p:sp>
      <p:sp>
        <p:nvSpPr>
          <p:cNvPr id="5" name="Espace réservé du numéro de diapositive 4">
            <a:extLst>
              <a:ext uri="{FF2B5EF4-FFF2-40B4-BE49-F238E27FC236}">
                <a16:creationId xmlns:a16="http://schemas.microsoft.com/office/drawing/2014/main" id="{C1DD3F68-3765-4533-8439-F6254AB1E032}"/>
              </a:ext>
            </a:extLst>
          </p:cNvPr>
          <p:cNvSpPr>
            <a:spLocks noGrp="1"/>
          </p:cNvSpPr>
          <p:nvPr>
            <p:ph type="sldNum" sz="quarter" idx="12"/>
          </p:nvPr>
        </p:nvSpPr>
        <p:spPr/>
        <p:txBody>
          <a:bodyPr/>
          <a:lstStyle/>
          <a:p>
            <a:fld id="{0A3536F2-EAB2-41F2-A158-118CFC0BA442}" type="slidenum">
              <a:rPr lang="fr-FR" smtClean="0"/>
              <a:t>4</a:t>
            </a:fld>
            <a:endParaRPr lang="fr-FR"/>
          </a:p>
        </p:txBody>
      </p:sp>
      <p:pic>
        <p:nvPicPr>
          <p:cNvPr id="12" name="Image 11">
            <a:extLst>
              <a:ext uri="{FF2B5EF4-FFF2-40B4-BE49-F238E27FC236}">
                <a16:creationId xmlns:a16="http://schemas.microsoft.com/office/drawing/2014/main" id="{53789CD8-C9A5-4639-881F-323315DAC01E}"/>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70611" y="2543735"/>
            <a:ext cx="3137647" cy="1770529"/>
          </a:xfrm>
          <a:prstGeom prst="rect">
            <a:avLst/>
          </a:prstGeom>
          <a:noFill/>
          <a:ln>
            <a:noFill/>
          </a:ln>
        </p:spPr>
      </p:pic>
      <p:sp>
        <p:nvSpPr>
          <p:cNvPr id="11" name="ZoneTexte 10">
            <a:extLst>
              <a:ext uri="{FF2B5EF4-FFF2-40B4-BE49-F238E27FC236}">
                <a16:creationId xmlns:a16="http://schemas.microsoft.com/office/drawing/2014/main" id="{E1562FD1-08DF-4A68-9860-06E0514ABE0E}"/>
              </a:ext>
            </a:extLst>
          </p:cNvPr>
          <p:cNvSpPr txBox="1"/>
          <p:nvPr/>
        </p:nvSpPr>
        <p:spPr>
          <a:xfrm>
            <a:off x="1344706" y="1504950"/>
            <a:ext cx="9269506" cy="830997"/>
          </a:xfrm>
          <a:prstGeom prst="rect">
            <a:avLst/>
          </a:prstGeom>
          <a:noFill/>
        </p:spPr>
        <p:txBody>
          <a:bodyPr wrap="square" rtlCol="0">
            <a:spAutoFit/>
          </a:bodyPr>
          <a:lstStyle/>
          <a:p>
            <a:pPr algn="ctr"/>
            <a:r>
              <a:rPr lang="fr-FR" sz="2400" b="1" dirty="0">
                <a:solidFill>
                  <a:srgbClr val="BF9000"/>
                </a:solidFill>
                <a:effectLst/>
                <a:latin typeface="Calibri" panose="020F0502020204030204" pitchFamily="34" charset="0"/>
                <a:ea typeface="Calibri" panose="020F0502020204030204" pitchFamily="34" charset="0"/>
                <a:cs typeface="Calibri" panose="020F0502020204030204" pitchFamily="34" charset="0"/>
              </a:rPr>
              <a:t>Serez-vous capable d’obtenir le badge « activateur de progrès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Wingdings" panose="05000000000000000000" pitchFamily="2" charset="2"/>
              <a:buChar char=""/>
            </a:pPr>
            <a:r>
              <a:rPr lang="fr-FR" sz="2400" dirty="0">
                <a:effectLst/>
                <a:latin typeface="Calibri" panose="020F0502020204030204" pitchFamily="34" charset="0"/>
                <a:ea typeface="Calibri" panose="020F0502020204030204" pitchFamily="34" charset="0"/>
                <a:cs typeface="Calibri" panose="020F0502020204030204" pitchFamily="34" charset="0"/>
              </a:rPr>
              <a:t>Pour l’obtenir, </a:t>
            </a:r>
            <a:r>
              <a:rPr lang="fr-FR"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Jouez à l’Activ Game </a:t>
            </a:r>
            <a:r>
              <a:rPr lang="fr-FR" sz="24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13" name="ZoneTexte 12">
            <a:extLst>
              <a:ext uri="{FF2B5EF4-FFF2-40B4-BE49-F238E27FC236}">
                <a16:creationId xmlns:a16="http://schemas.microsoft.com/office/drawing/2014/main" id="{07582BCE-2807-43FD-91EA-EF52E9C1231B}"/>
              </a:ext>
            </a:extLst>
          </p:cNvPr>
          <p:cNvSpPr txBox="1"/>
          <p:nvPr/>
        </p:nvSpPr>
        <p:spPr>
          <a:xfrm>
            <a:off x="2106706" y="4975412"/>
            <a:ext cx="8507506" cy="830997"/>
          </a:xfrm>
          <a:prstGeom prst="rect">
            <a:avLst/>
          </a:prstGeom>
          <a:noFill/>
        </p:spPr>
        <p:txBody>
          <a:bodyPr wrap="square" rtlCol="0">
            <a:spAutoFit/>
          </a:bodyPr>
          <a:lstStyle/>
          <a:p>
            <a:pPr algn="ctr"/>
            <a:r>
              <a:rPr lang="fr-FR" sz="2400" b="1" dirty="0">
                <a:solidFill>
                  <a:schemeClr val="accent4">
                    <a:lumMod val="75000"/>
                  </a:schemeClr>
                </a:solidFill>
              </a:rPr>
              <a:t>Vous voulez continuer à jouer?</a:t>
            </a:r>
          </a:p>
          <a:p>
            <a:pPr algn="ctr"/>
            <a:r>
              <a:rPr lang="fr-FR" sz="2400" dirty="0"/>
              <a:t>Faites le </a:t>
            </a:r>
            <a:r>
              <a:rPr lang="fr-FR" sz="2400" dirty="0">
                <a:hlinkClick r:id="rId5"/>
              </a:rPr>
              <a:t>Quizz</a:t>
            </a:r>
            <a:r>
              <a:rPr lang="fr-FR" sz="2400" dirty="0"/>
              <a:t> sur les </a:t>
            </a:r>
            <a:r>
              <a:rPr lang="fr-FR" sz="2400" b="0" i="0" dirty="0">
                <a:solidFill>
                  <a:srgbClr val="333333"/>
                </a:solidFill>
                <a:effectLst/>
                <a:latin typeface="system-ui"/>
              </a:rPr>
              <a:t> handicaps psychique, cognitif et mental</a:t>
            </a:r>
            <a:endParaRPr lang="fr-FR" sz="2400" dirty="0"/>
          </a:p>
        </p:txBody>
      </p:sp>
    </p:spTree>
    <p:extLst>
      <p:ext uri="{BB962C8B-B14F-4D97-AF65-F5344CB8AC3E}">
        <p14:creationId xmlns:p14="http://schemas.microsoft.com/office/powerpoint/2010/main" val="87723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3A10B5-967B-4EDD-9A0B-814DAC6C048A}"/>
              </a:ext>
            </a:extLst>
          </p:cNvPr>
          <p:cNvSpPr>
            <a:spLocks noGrp="1"/>
          </p:cNvSpPr>
          <p:nvPr>
            <p:ph type="title"/>
          </p:nvPr>
        </p:nvSpPr>
        <p:spPr/>
        <p:txBody>
          <a:bodyPr/>
          <a:lstStyle/>
          <a:p>
            <a:r>
              <a:rPr lang="fr-FR" b="1" dirty="0">
                <a:solidFill>
                  <a:schemeClr val="accent6">
                    <a:lumMod val="75000"/>
                  </a:schemeClr>
                </a:solidFill>
              </a:rPr>
              <a:t>DES NOTIONS A PARTAGER….</a:t>
            </a:r>
          </a:p>
        </p:txBody>
      </p:sp>
      <p:sp>
        <p:nvSpPr>
          <p:cNvPr id="3" name="Espace réservé du contenu 2">
            <a:extLst>
              <a:ext uri="{FF2B5EF4-FFF2-40B4-BE49-F238E27FC236}">
                <a16:creationId xmlns:a16="http://schemas.microsoft.com/office/drawing/2014/main" id="{F153B486-F3B2-4B70-A5FF-A841E28258D2}"/>
              </a:ext>
            </a:extLst>
          </p:cNvPr>
          <p:cNvSpPr>
            <a:spLocks noGrp="1"/>
          </p:cNvSpPr>
          <p:nvPr>
            <p:ph idx="1"/>
          </p:nvPr>
        </p:nvSpPr>
        <p:spPr/>
        <p:txBody>
          <a:bodyPr/>
          <a:lstStyle/>
          <a:p>
            <a:pPr marL="0" indent="0" algn="ctr">
              <a:buNone/>
            </a:pPr>
            <a:endParaRPr lang="fr-FR" dirty="0">
              <a:solidFill>
                <a:schemeClr val="accent6">
                  <a:lumMod val="75000"/>
                </a:schemeClr>
              </a:solidFill>
            </a:endParaRPr>
          </a:p>
          <a:p>
            <a:pPr marL="0" indent="0" algn="ctr">
              <a:buNone/>
            </a:pPr>
            <a:endParaRPr lang="fr-FR" dirty="0">
              <a:solidFill>
                <a:schemeClr val="accent6">
                  <a:lumMod val="75000"/>
                </a:schemeClr>
              </a:solidFill>
            </a:endParaRPr>
          </a:p>
          <a:p>
            <a:pPr marL="0" indent="0" algn="ctr">
              <a:buNone/>
            </a:pPr>
            <a:endParaRPr lang="fr-FR" dirty="0">
              <a:solidFill>
                <a:schemeClr val="accent6">
                  <a:lumMod val="75000"/>
                </a:schemeClr>
              </a:solidFill>
            </a:endParaRPr>
          </a:p>
          <a:p>
            <a:pPr marL="0" indent="0" algn="ctr">
              <a:buNone/>
            </a:pPr>
            <a:r>
              <a:rPr lang="fr-FR" dirty="0">
                <a:solidFill>
                  <a:schemeClr val="accent6">
                    <a:lumMod val="75000"/>
                  </a:schemeClr>
                </a:solidFill>
              </a:rPr>
              <a:t>Vous pouvez utiliser les fiches pratiques que la ressource Handicap mutualisée à mis à votre disposition et organiser une campagne d’affiches …</a:t>
            </a:r>
          </a:p>
          <a:p>
            <a:pPr marL="0" indent="0" algn="ctr">
              <a:buNone/>
            </a:pPr>
            <a:r>
              <a:rPr lang="fr-FR" dirty="0">
                <a:solidFill>
                  <a:schemeClr val="accent6">
                    <a:lumMod val="75000"/>
                  </a:schemeClr>
                </a:solidFill>
              </a:rPr>
              <a:t>Voir le site dédié sur le site de la </a:t>
            </a:r>
            <a:r>
              <a:rPr lang="fr-FR" dirty="0">
                <a:solidFill>
                  <a:schemeClr val="accent6">
                    <a:lumMod val="75000"/>
                  </a:schemeClr>
                </a:solidFill>
                <a:hlinkClick r:id="rId2">
                  <a:extLst>
                    <a:ext uri="{A12FA001-AC4F-418D-AE19-62706E023703}">
                      <ahyp:hlinkClr xmlns:ahyp="http://schemas.microsoft.com/office/drawing/2018/hyperlinkcolor" val="tx"/>
                    </a:ext>
                  </a:extLst>
                </a:hlinkClick>
              </a:rPr>
              <a:t>FHF NAQ</a:t>
            </a:r>
            <a:endParaRPr lang="fr-FR" dirty="0">
              <a:solidFill>
                <a:schemeClr val="accent6">
                  <a:lumMod val="75000"/>
                </a:schemeClr>
              </a:solidFill>
            </a:endParaRPr>
          </a:p>
        </p:txBody>
      </p:sp>
      <p:sp>
        <p:nvSpPr>
          <p:cNvPr id="4" name="Espace réservé de la date 3">
            <a:extLst>
              <a:ext uri="{FF2B5EF4-FFF2-40B4-BE49-F238E27FC236}">
                <a16:creationId xmlns:a16="http://schemas.microsoft.com/office/drawing/2014/main" id="{CCA9DB02-FA9B-4293-9C42-252D7AA4936A}"/>
              </a:ext>
            </a:extLst>
          </p:cNvPr>
          <p:cNvSpPr>
            <a:spLocks noGrp="1"/>
          </p:cNvSpPr>
          <p:nvPr>
            <p:ph type="dt" sz="half" idx="10"/>
          </p:nvPr>
        </p:nvSpPr>
        <p:spPr/>
        <p:txBody>
          <a:bodyPr/>
          <a:lstStyle/>
          <a:p>
            <a:fld id="{F0FCB2EB-D6E6-45FD-A6E3-A174409E2BCE}" type="datetime1">
              <a:rPr lang="fr-FR" smtClean="0"/>
              <a:t>23/09/2025</a:t>
            </a:fld>
            <a:endParaRPr lang="fr-FR"/>
          </a:p>
        </p:txBody>
      </p:sp>
      <p:sp>
        <p:nvSpPr>
          <p:cNvPr id="5" name="Espace réservé du numéro de diapositive 4">
            <a:extLst>
              <a:ext uri="{FF2B5EF4-FFF2-40B4-BE49-F238E27FC236}">
                <a16:creationId xmlns:a16="http://schemas.microsoft.com/office/drawing/2014/main" id="{874A6D00-A0EF-4996-9448-48F912005BA3}"/>
              </a:ext>
            </a:extLst>
          </p:cNvPr>
          <p:cNvSpPr>
            <a:spLocks noGrp="1"/>
          </p:cNvSpPr>
          <p:nvPr>
            <p:ph type="sldNum" sz="quarter" idx="12"/>
          </p:nvPr>
        </p:nvSpPr>
        <p:spPr/>
        <p:txBody>
          <a:bodyPr/>
          <a:lstStyle/>
          <a:p>
            <a:fld id="{0A3536F2-EAB2-41F2-A158-118CFC0BA442}" type="slidenum">
              <a:rPr lang="fr-FR" smtClean="0"/>
              <a:t>5</a:t>
            </a:fld>
            <a:endParaRPr lang="fr-FR"/>
          </a:p>
        </p:txBody>
      </p:sp>
    </p:spTree>
    <p:extLst>
      <p:ext uri="{BB962C8B-B14F-4D97-AF65-F5344CB8AC3E}">
        <p14:creationId xmlns:p14="http://schemas.microsoft.com/office/powerpoint/2010/main" val="152222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BDEFA2-78D1-449C-BE9C-D6E1751EB019}"/>
              </a:ext>
            </a:extLst>
          </p:cNvPr>
          <p:cNvSpPr>
            <a:spLocks noGrp="1"/>
          </p:cNvSpPr>
          <p:nvPr>
            <p:ph type="title"/>
          </p:nvPr>
        </p:nvSpPr>
        <p:spPr/>
        <p:txBody>
          <a:bodyPr>
            <a:normAutofit/>
          </a:bodyPr>
          <a:lstStyle/>
          <a:p>
            <a:r>
              <a:rPr lang="fr-FR" sz="4000" b="1" i="1" dirty="0">
                <a:solidFill>
                  <a:schemeClr val="accent6">
                    <a:lumMod val="75000"/>
                  </a:schemeClr>
                </a:solidFill>
              </a:rPr>
              <a:t>Deux notions à bien comprendre: COMPENSATION	</a:t>
            </a:r>
          </a:p>
        </p:txBody>
      </p:sp>
      <p:sp>
        <p:nvSpPr>
          <p:cNvPr id="3" name="Espace réservé du contenu 2">
            <a:extLst>
              <a:ext uri="{FF2B5EF4-FFF2-40B4-BE49-F238E27FC236}">
                <a16:creationId xmlns:a16="http://schemas.microsoft.com/office/drawing/2014/main" id="{32CEE72F-F060-40EF-9778-2428CA9274A7}"/>
              </a:ext>
            </a:extLst>
          </p:cNvPr>
          <p:cNvSpPr>
            <a:spLocks noGrp="1"/>
          </p:cNvSpPr>
          <p:nvPr>
            <p:ph idx="1"/>
          </p:nvPr>
        </p:nvSpPr>
        <p:spPr>
          <a:xfrm>
            <a:off x="838200" y="1753907"/>
            <a:ext cx="10515600" cy="4351338"/>
          </a:xfrm>
        </p:spPr>
        <p:txBody>
          <a:bodyPr>
            <a:normAutofit fontScale="92500" lnSpcReduction="20000"/>
          </a:bodyPr>
          <a:lstStyle/>
          <a:p>
            <a:pPr marL="0" indent="0">
              <a:buNone/>
            </a:pPr>
            <a:r>
              <a:rPr lang="fr-FR" b="1" i="1" dirty="0">
                <a:solidFill>
                  <a:srgbClr val="7030A0"/>
                </a:solidFill>
              </a:rPr>
              <a:t>LA COMPENSATION: Il existe un </a:t>
            </a:r>
            <a:r>
              <a:rPr lang="fr-FR" b="1" i="1" dirty="0">
                <a:solidFill>
                  <a:srgbClr val="7030A0"/>
                </a:solidFill>
                <a:hlinkClick r:id="rId2"/>
              </a:rPr>
              <a:t>droit à la compensation</a:t>
            </a:r>
            <a:endParaRPr lang="fr-FR" b="1" i="1" dirty="0">
              <a:solidFill>
                <a:srgbClr val="7030A0"/>
              </a:solidFill>
            </a:endParaRPr>
          </a:p>
          <a:p>
            <a:pPr marL="0" indent="0">
              <a:buNone/>
            </a:pPr>
            <a:r>
              <a:rPr lang="fr-FR" sz="2400" b="1" i="1" dirty="0">
                <a:solidFill>
                  <a:srgbClr val="002060"/>
                </a:solidFill>
              </a:rPr>
              <a:t>il s’agit de compenser le handicap pour permettre à la personne, autant que possible de mener une vie sans subir les conséquences de son handicap. Cela va concerner l’ensemble de la vie de la personne.</a:t>
            </a:r>
          </a:p>
          <a:p>
            <a:pPr lvl="1">
              <a:buFont typeface="Wingdings" panose="05000000000000000000" pitchFamily="2" charset="2"/>
              <a:buChar char="q"/>
            </a:pPr>
            <a:r>
              <a:rPr lang="fr-FR" b="1" i="1" dirty="0">
                <a:solidFill>
                  <a:srgbClr val="7030A0"/>
                </a:solidFill>
              </a:rPr>
              <a:t>Certaines compensations de la vie quotidienne vont être utiles dans la vie au travail </a:t>
            </a:r>
            <a:r>
              <a:rPr lang="fr-FR" sz="2000" i="1" dirty="0">
                <a:solidFill>
                  <a:srgbClr val="7030A0"/>
                </a:solidFill>
              </a:rPr>
              <a:t>(lunettes par exemple) </a:t>
            </a:r>
          </a:p>
          <a:p>
            <a:pPr lvl="2">
              <a:buFont typeface="Symbol" panose="05050102010706020507" pitchFamily="18" charset="2"/>
              <a:buChar char="Þ"/>
            </a:pPr>
            <a:r>
              <a:rPr lang="fr-FR" b="1" i="1" dirty="0">
                <a:solidFill>
                  <a:srgbClr val="7030A0"/>
                </a:solidFill>
              </a:rPr>
              <a:t>on fera intervenir une aide de droit commun (MDPH, mutuelle, …) </a:t>
            </a:r>
          </a:p>
          <a:p>
            <a:pPr lvl="2">
              <a:buFont typeface="Symbol" panose="05050102010706020507" pitchFamily="18" charset="2"/>
              <a:buChar char="Þ"/>
            </a:pPr>
            <a:r>
              <a:rPr lang="fr-FR" b="1" i="1" dirty="0">
                <a:solidFill>
                  <a:srgbClr val="7030A0"/>
                </a:solidFill>
              </a:rPr>
              <a:t>Plus, si nécessaire, une aide en tant que salarié</a:t>
            </a:r>
          </a:p>
          <a:p>
            <a:pPr marL="914400" lvl="2" indent="0">
              <a:buNone/>
            </a:pPr>
            <a:endParaRPr lang="fr-FR" b="1" i="1" dirty="0">
              <a:solidFill>
                <a:srgbClr val="7030A0"/>
              </a:solidFill>
            </a:endParaRPr>
          </a:p>
          <a:p>
            <a:pPr lvl="1">
              <a:buFont typeface="Wingdings" panose="05000000000000000000" pitchFamily="2" charset="2"/>
              <a:buChar char="q"/>
            </a:pPr>
            <a:r>
              <a:rPr lang="fr-FR" b="1" i="1" dirty="0">
                <a:solidFill>
                  <a:srgbClr val="7030A0"/>
                </a:solidFill>
              </a:rPr>
              <a:t>D’autres compensations ne seront utiles que dans une situation de travail </a:t>
            </a:r>
            <a:r>
              <a:rPr lang="fr-FR" sz="1700" i="1" dirty="0">
                <a:solidFill>
                  <a:srgbClr val="7030A0"/>
                </a:solidFill>
              </a:rPr>
              <a:t>(écran spécifique, logiciel de saisie audio, un auxiliaire d’aide à la réalisation d’actes professionnels, …outils adaptés, …)</a:t>
            </a:r>
          </a:p>
          <a:p>
            <a:pPr marL="914400" lvl="2" indent="0">
              <a:buNone/>
            </a:pPr>
            <a:r>
              <a:rPr lang="fr-FR" b="1" i="1" dirty="0">
                <a:solidFill>
                  <a:srgbClr val="7030A0"/>
                </a:solidFill>
              </a:rPr>
              <a:t>=&gt; on fera intervenir une aide destinée aux salariés </a:t>
            </a:r>
          </a:p>
          <a:p>
            <a:pPr marL="0" indent="0" algn="ctr">
              <a:buNone/>
            </a:pPr>
            <a:r>
              <a:rPr lang="fr-FR" b="1" i="1" dirty="0">
                <a:solidFill>
                  <a:srgbClr val="002060"/>
                </a:solidFill>
              </a:rPr>
              <a:t>La compensation ne sera jamais totale, des aides permettent d’aller un peu plus loin dans le maintien dans l’emploi et/ou l’insertion professionnelle.</a:t>
            </a:r>
          </a:p>
          <a:p>
            <a:pPr marL="0" indent="0" algn="ctr">
              <a:buNone/>
            </a:pPr>
            <a:r>
              <a:rPr lang="fr-FR" sz="1400" b="1" i="1" dirty="0">
                <a:solidFill>
                  <a:srgbClr val="002060"/>
                </a:solidFill>
              </a:rPr>
              <a:t>Pour aller plus loin, regardez la vidéo faite par le FIPHFP: </a:t>
            </a:r>
            <a:r>
              <a:rPr lang="fr-FR" sz="1400" b="1" i="1" dirty="0">
                <a:solidFill>
                  <a:srgbClr val="002060"/>
                </a:solidFill>
                <a:hlinkClick r:id="rId3"/>
              </a:rPr>
              <a:t>https://youtu.be/Gsl6t2rMsQk?feature=shared</a:t>
            </a:r>
            <a:endParaRPr lang="fr-FR" sz="1400" b="1" i="1" dirty="0">
              <a:solidFill>
                <a:srgbClr val="002060"/>
              </a:solidFill>
            </a:endParaRPr>
          </a:p>
          <a:p>
            <a:pPr marL="0" indent="0" algn="ctr">
              <a:buNone/>
            </a:pPr>
            <a:endParaRPr lang="fr-FR" sz="1400" b="1" i="1" dirty="0">
              <a:solidFill>
                <a:srgbClr val="002060"/>
              </a:solidFill>
            </a:endParaRPr>
          </a:p>
        </p:txBody>
      </p:sp>
      <p:sp>
        <p:nvSpPr>
          <p:cNvPr id="4" name="Espace réservé de la date 3">
            <a:extLst>
              <a:ext uri="{FF2B5EF4-FFF2-40B4-BE49-F238E27FC236}">
                <a16:creationId xmlns:a16="http://schemas.microsoft.com/office/drawing/2014/main" id="{DFE567AD-72AA-4BFD-9C94-F457305C2890}"/>
              </a:ext>
            </a:extLst>
          </p:cNvPr>
          <p:cNvSpPr>
            <a:spLocks noGrp="1"/>
          </p:cNvSpPr>
          <p:nvPr>
            <p:ph type="dt" sz="half" idx="10"/>
          </p:nvPr>
        </p:nvSpPr>
        <p:spPr/>
        <p:txBody>
          <a:bodyPr/>
          <a:lstStyle/>
          <a:p>
            <a:fld id="{F0FCB2EB-D6E6-45FD-A6E3-A174409E2BCE}" type="datetime1">
              <a:rPr lang="fr-FR" smtClean="0"/>
              <a:t>23/09/2025</a:t>
            </a:fld>
            <a:endParaRPr lang="fr-FR"/>
          </a:p>
        </p:txBody>
      </p:sp>
      <p:sp>
        <p:nvSpPr>
          <p:cNvPr id="5" name="Espace réservé du numéro de diapositive 4">
            <a:extLst>
              <a:ext uri="{FF2B5EF4-FFF2-40B4-BE49-F238E27FC236}">
                <a16:creationId xmlns:a16="http://schemas.microsoft.com/office/drawing/2014/main" id="{6339506E-37A5-4EF8-B9A1-C412119CE95B}"/>
              </a:ext>
            </a:extLst>
          </p:cNvPr>
          <p:cNvSpPr>
            <a:spLocks noGrp="1"/>
          </p:cNvSpPr>
          <p:nvPr>
            <p:ph type="sldNum" sz="quarter" idx="12"/>
          </p:nvPr>
        </p:nvSpPr>
        <p:spPr/>
        <p:txBody>
          <a:bodyPr/>
          <a:lstStyle/>
          <a:p>
            <a:fld id="{0A3536F2-EAB2-41F2-A158-118CFC0BA442}" type="slidenum">
              <a:rPr lang="fr-FR" smtClean="0"/>
              <a:t>6</a:t>
            </a:fld>
            <a:endParaRPr lang="fr-FR"/>
          </a:p>
        </p:txBody>
      </p:sp>
    </p:spTree>
    <p:extLst>
      <p:ext uri="{BB962C8B-B14F-4D97-AF65-F5344CB8AC3E}">
        <p14:creationId xmlns:p14="http://schemas.microsoft.com/office/powerpoint/2010/main" val="412168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8C94AC-7B9C-421B-940C-51EF55D4FC95}"/>
              </a:ext>
            </a:extLst>
          </p:cNvPr>
          <p:cNvSpPr>
            <a:spLocks noGrp="1"/>
          </p:cNvSpPr>
          <p:nvPr>
            <p:ph idx="1"/>
          </p:nvPr>
        </p:nvSpPr>
        <p:spPr/>
        <p:txBody>
          <a:bodyPr>
            <a:normAutofit/>
          </a:bodyPr>
          <a:lstStyle/>
          <a:p>
            <a:r>
              <a:rPr lang="fr-FR" b="1" i="1" dirty="0">
                <a:solidFill>
                  <a:srgbClr val="7030A0"/>
                </a:solidFill>
              </a:rPr>
              <a:t>La notion de Bénéficiaire de l’Obligation d’Emploi : BOE</a:t>
            </a:r>
          </a:p>
          <a:p>
            <a:pPr lvl="1">
              <a:buFont typeface="Wingdings" panose="05000000000000000000" pitchFamily="2" charset="2"/>
              <a:buChar char="q"/>
            </a:pPr>
            <a:r>
              <a:rPr lang="fr-FR" b="0" i="0" dirty="0">
                <a:solidFill>
                  <a:srgbClr val="002060"/>
                </a:solidFill>
                <a:effectLst/>
                <a:latin typeface="opensans-regular"/>
              </a:rPr>
              <a:t>L’obligation d’emploi des travailleurs handicapés (OETH) est un dispositif ayant pour objectif d’inciter les employeurs privés et publics à embaucher des travailleurs handicapés.</a:t>
            </a:r>
          </a:p>
          <a:p>
            <a:pPr lvl="1">
              <a:buFont typeface="Wingdings" panose="05000000000000000000" pitchFamily="2" charset="2"/>
              <a:buChar char="q"/>
            </a:pPr>
            <a:r>
              <a:rPr lang="fr-FR" b="0" i="0" dirty="0">
                <a:solidFill>
                  <a:srgbClr val="002060"/>
                </a:solidFill>
                <a:effectLst/>
                <a:latin typeface="opensans-regular"/>
              </a:rPr>
              <a:t>Toutes les entreprises françaises de 20 salariés et plus, du secteur privé ou public, ont obligation d’employer des travailleurs en situation de handicap à hauteur de 6 % de l’effectif des salariés</a:t>
            </a:r>
          </a:p>
          <a:p>
            <a:pPr marL="457200" lvl="1" indent="0">
              <a:buNone/>
            </a:pPr>
            <a:endParaRPr lang="fr-FR" b="1" i="1" dirty="0">
              <a:solidFill>
                <a:srgbClr val="002060"/>
              </a:solidFill>
            </a:endParaRPr>
          </a:p>
          <a:p>
            <a:r>
              <a:rPr lang="fr-FR" b="1" i="1" dirty="0">
                <a:solidFill>
                  <a:srgbClr val="7030A0"/>
                </a:solidFill>
              </a:rPr>
              <a:t>Loi de 2005: </a:t>
            </a:r>
            <a:r>
              <a:rPr lang="fr-FR" sz="2600" b="0" i="0" dirty="0">
                <a:solidFill>
                  <a:srgbClr val="4A5E81"/>
                </a:solidFill>
                <a:effectLst/>
                <a:latin typeface="robotoslab"/>
              </a:rPr>
              <a:t>LOI n° 2005-102 du 11 février 2005 pour l'égalité des droits et des chances, la participation et la citoyenneté des personnes handicapées</a:t>
            </a:r>
          </a:p>
          <a:p>
            <a:endParaRPr lang="fr-FR" b="1" i="1" dirty="0">
              <a:solidFill>
                <a:srgbClr val="7030A0"/>
              </a:solidFill>
            </a:endParaRPr>
          </a:p>
          <a:p>
            <a:pPr marL="457200" lvl="1" indent="0" algn="ctr">
              <a:buNone/>
            </a:pPr>
            <a:endParaRPr lang="fr-FR" sz="2000" dirty="0">
              <a:solidFill>
                <a:srgbClr val="7030A0"/>
              </a:solidFill>
            </a:endParaRPr>
          </a:p>
          <a:p>
            <a:endParaRPr lang="fr-FR" dirty="0"/>
          </a:p>
        </p:txBody>
      </p:sp>
      <p:sp>
        <p:nvSpPr>
          <p:cNvPr id="4" name="Espace réservé de la date 3">
            <a:extLst>
              <a:ext uri="{FF2B5EF4-FFF2-40B4-BE49-F238E27FC236}">
                <a16:creationId xmlns:a16="http://schemas.microsoft.com/office/drawing/2014/main" id="{32E19581-7706-4EFF-8651-5767EF5585F0}"/>
              </a:ext>
            </a:extLst>
          </p:cNvPr>
          <p:cNvSpPr>
            <a:spLocks noGrp="1"/>
          </p:cNvSpPr>
          <p:nvPr>
            <p:ph type="dt" sz="half" idx="10"/>
          </p:nvPr>
        </p:nvSpPr>
        <p:spPr/>
        <p:txBody>
          <a:bodyPr/>
          <a:lstStyle/>
          <a:p>
            <a:fld id="{F0FCB2EB-D6E6-45FD-A6E3-A174409E2BCE}" type="datetime1">
              <a:rPr lang="fr-FR" smtClean="0"/>
              <a:t>23/09/2025</a:t>
            </a:fld>
            <a:endParaRPr lang="fr-FR" dirty="0"/>
          </a:p>
        </p:txBody>
      </p:sp>
      <p:sp>
        <p:nvSpPr>
          <p:cNvPr id="5" name="Espace réservé du numéro de diapositive 4">
            <a:extLst>
              <a:ext uri="{FF2B5EF4-FFF2-40B4-BE49-F238E27FC236}">
                <a16:creationId xmlns:a16="http://schemas.microsoft.com/office/drawing/2014/main" id="{30705D27-64FE-46D2-87CC-98E8F356A73F}"/>
              </a:ext>
            </a:extLst>
          </p:cNvPr>
          <p:cNvSpPr>
            <a:spLocks noGrp="1"/>
          </p:cNvSpPr>
          <p:nvPr>
            <p:ph type="sldNum" sz="quarter" idx="12"/>
          </p:nvPr>
        </p:nvSpPr>
        <p:spPr/>
        <p:txBody>
          <a:bodyPr/>
          <a:lstStyle/>
          <a:p>
            <a:fld id="{0A3536F2-EAB2-41F2-A158-118CFC0BA442}" type="slidenum">
              <a:rPr lang="fr-FR" smtClean="0"/>
              <a:t>7</a:t>
            </a:fld>
            <a:endParaRPr lang="fr-FR"/>
          </a:p>
        </p:txBody>
      </p:sp>
      <p:sp>
        <p:nvSpPr>
          <p:cNvPr id="6" name="Titre 1">
            <a:extLst>
              <a:ext uri="{FF2B5EF4-FFF2-40B4-BE49-F238E27FC236}">
                <a16:creationId xmlns:a16="http://schemas.microsoft.com/office/drawing/2014/main" id="{3F028D0A-649A-4E2B-A954-5B1E042E194D}"/>
              </a:ext>
            </a:extLst>
          </p:cNvPr>
          <p:cNvSpPr>
            <a:spLocks noGrp="1"/>
          </p:cNvSpPr>
          <p:nvPr>
            <p:ph type="title"/>
          </p:nvPr>
        </p:nvSpPr>
        <p:spPr>
          <a:xfrm>
            <a:off x="838200" y="365125"/>
            <a:ext cx="10515600" cy="1325563"/>
          </a:xfrm>
        </p:spPr>
        <p:txBody>
          <a:bodyPr>
            <a:normAutofit/>
          </a:bodyPr>
          <a:lstStyle/>
          <a:p>
            <a:r>
              <a:rPr lang="fr-FR" sz="4000" b="1" i="1" dirty="0">
                <a:solidFill>
                  <a:schemeClr val="accent6">
                    <a:lumMod val="50000"/>
                  </a:schemeClr>
                </a:solidFill>
              </a:rPr>
              <a:t>Deux notions à bien comprendre: BOE	</a:t>
            </a:r>
          </a:p>
        </p:txBody>
      </p:sp>
    </p:spTree>
    <p:extLst>
      <p:ext uri="{BB962C8B-B14F-4D97-AF65-F5344CB8AC3E}">
        <p14:creationId xmlns:p14="http://schemas.microsoft.com/office/powerpoint/2010/main" val="253499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562A7-83FC-45DB-9D3F-C714A85D71A0}"/>
              </a:ext>
            </a:extLst>
          </p:cNvPr>
          <p:cNvSpPr>
            <a:spLocks noGrp="1"/>
          </p:cNvSpPr>
          <p:nvPr>
            <p:ph type="title"/>
          </p:nvPr>
        </p:nvSpPr>
        <p:spPr/>
        <p:txBody>
          <a:bodyPr/>
          <a:lstStyle/>
          <a:p>
            <a:r>
              <a:rPr lang="fr-FR" b="1" i="1" dirty="0">
                <a:solidFill>
                  <a:schemeClr val="accent6">
                    <a:lumMod val="75000"/>
                  </a:schemeClr>
                </a:solidFill>
              </a:rPr>
              <a:t>Le droit commun et les aides pour les salariés</a:t>
            </a:r>
          </a:p>
        </p:txBody>
      </p:sp>
      <p:sp>
        <p:nvSpPr>
          <p:cNvPr id="3" name="Espace réservé du contenu 2">
            <a:extLst>
              <a:ext uri="{FF2B5EF4-FFF2-40B4-BE49-F238E27FC236}">
                <a16:creationId xmlns:a16="http://schemas.microsoft.com/office/drawing/2014/main" id="{3B403965-C0B9-4238-A325-03B85DD3C0BE}"/>
              </a:ext>
            </a:extLst>
          </p:cNvPr>
          <p:cNvSpPr>
            <a:spLocks noGrp="1"/>
          </p:cNvSpPr>
          <p:nvPr>
            <p:ph idx="1"/>
          </p:nvPr>
        </p:nvSpPr>
        <p:spPr>
          <a:xfrm>
            <a:off x="838200" y="1573376"/>
            <a:ext cx="10515600" cy="4782974"/>
          </a:xfrm>
        </p:spPr>
        <p:txBody>
          <a:bodyPr>
            <a:normAutofit/>
          </a:bodyPr>
          <a:lstStyle/>
          <a:p>
            <a:pPr marL="0" indent="0">
              <a:buNone/>
            </a:pPr>
            <a:r>
              <a:rPr lang="fr-FR" sz="2200" dirty="0">
                <a:solidFill>
                  <a:srgbClr val="7030A0"/>
                </a:solidFill>
              </a:rPr>
              <a:t>On va distinguer </a:t>
            </a:r>
            <a:r>
              <a:rPr lang="fr-FR" sz="2200" b="1" dirty="0">
                <a:solidFill>
                  <a:srgbClr val="7030A0"/>
                </a:solidFill>
              </a:rPr>
              <a:t>deux grandes catégories d’aides</a:t>
            </a:r>
            <a:r>
              <a:rPr lang="fr-FR" sz="2200" dirty="0">
                <a:solidFill>
                  <a:srgbClr val="7030A0"/>
                </a:solidFill>
              </a:rPr>
              <a:t> et d’organismes pouvant les délivrer:</a:t>
            </a:r>
          </a:p>
          <a:p>
            <a:pPr marL="0" indent="0">
              <a:buNone/>
            </a:pPr>
            <a:endParaRPr lang="fr-FR" dirty="0">
              <a:solidFill>
                <a:srgbClr val="7030A0"/>
              </a:solidFill>
            </a:endParaRPr>
          </a:p>
          <a:p>
            <a:pPr lvl="1"/>
            <a:r>
              <a:rPr lang="fr-FR" sz="1700" b="1" dirty="0">
                <a:solidFill>
                  <a:srgbClr val="7030A0"/>
                </a:solidFill>
              </a:rPr>
              <a:t>Les aides de droit commun </a:t>
            </a:r>
            <a:r>
              <a:rPr lang="fr-FR" sz="1700" dirty="0">
                <a:solidFill>
                  <a:srgbClr val="7030A0"/>
                </a:solidFill>
              </a:rPr>
              <a:t>: pour toute personne en situation de handicap</a:t>
            </a:r>
          </a:p>
          <a:p>
            <a:pPr lvl="2">
              <a:buFont typeface="Wingdings" panose="05000000000000000000" pitchFamily="2" charset="2"/>
              <a:buChar char="q"/>
            </a:pPr>
            <a:r>
              <a:rPr lang="fr-FR" sz="1600" dirty="0">
                <a:solidFill>
                  <a:srgbClr val="7030A0"/>
                </a:solidFill>
              </a:rPr>
              <a:t>Ces aides sont globales et concernent la VIE  de la personne (aide ménagère, adaptation logement, ….)</a:t>
            </a:r>
          </a:p>
          <a:p>
            <a:pPr lvl="2">
              <a:buFont typeface="Wingdings" panose="05000000000000000000" pitchFamily="2" charset="2"/>
              <a:buChar char="q"/>
            </a:pPr>
            <a:r>
              <a:rPr lang="fr-FR" sz="1600" dirty="0">
                <a:solidFill>
                  <a:srgbClr val="7030A0"/>
                </a:solidFill>
              </a:rPr>
              <a:t>MDPH, co-financements de formation par les financeurs de formation (conseil régional), assurances, mutuelles, comités d’entreprise,…..</a:t>
            </a:r>
          </a:p>
          <a:p>
            <a:pPr lvl="3">
              <a:buFont typeface="Wingdings" panose="05000000000000000000" pitchFamily="2" charset="2"/>
              <a:buChar char="ü"/>
            </a:pPr>
            <a:r>
              <a:rPr lang="fr-FR" sz="1200" dirty="0">
                <a:solidFill>
                  <a:srgbClr val="7030A0"/>
                </a:solidFill>
              </a:rPr>
              <a:t>Exemple: la </a:t>
            </a:r>
            <a:r>
              <a:rPr lang="fr-FR" sz="1200" dirty="0">
                <a:solidFill>
                  <a:srgbClr val="7030A0"/>
                </a:solidFill>
                <a:hlinkClick r:id="rId2"/>
              </a:rPr>
              <a:t>Prestation de compensation du handicap </a:t>
            </a:r>
            <a:r>
              <a:rPr lang="fr-FR" sz="1200" dirty="0">
                <a:solidFill>
                  <a:srgbClr val="7030A0"/>
                </a:solidFill>
              </a:rPr>
              <a:t>servie par la MDPH</a:t>
            </a:r>
          </a:p>
          <a:p>
            <a:pPr marL="1371600" lvl="3" indent="0">
              <a:buNone/>
            </a:pPr>
            <a:endParaRPr lang="fr-FR" dirty="0">
              <a:solidFill>
                <a:srgbClr val="7030A0"/>
              </a:solidFill>
            </a:endParaRPr>
          </a:p>
          <a:p>
            <a:pPr lvl="1"/>
            <a:r>
              <a:rPr lang="fr-FR" sz="1700" b="1" dirty="0">
                <a:solidFill>
                  <a:srgbClr val="7030A0"/>
                </a:solidFill>
              </a:rPr>
              <a:t>Les aides spécifiques aux salariés ou demandeurs d’emploi</a:t>
            </a:r>
            <a:r>
              <a:rPr lang="fr-FR" dirty="0">
                <a:solidFill>
                  <a:srgbClr val="7030A0"/>
                </a:solidFill>
              </a:rPr>
              <a:t>:</a:t>
            </a:r>
          </a:p>
          <a:p>
            <a:pPr marL="457200" lvl="1" indent="0">
              <a:buNone/>
            </a:pPr>
            <a:r>
              <a:rPr lang="fr-FR" sz="1500" dirty="0">
                <a:solidFill>
                  <a:srgbClr val="7030A0"/>
                </a:solidFill>
              </a:rPr>
              <a:t>Financées par les montants prélevés auprès des employeurs ne respectant pas leur obligation d’emploi des 6% minimum.</a:t>
            </a:r>
          </a:p>
          <a:p>
            <a:pPr lvl="2">
              <a:buFont typeface="Wingdings" panose="05000000000000000000" pitchFamily="2" charset="2"/>
              <a:buChar char="q"/>
            </a:pPr>
            <a:r>
              <a:rPr lang="fr-FR" sz="1500" dirty="0">
                <a:solidFill>
                  <a:srgbClr val="7030A0"/>
                </a:solidFill>
                <a:hlinkClick r:id="rId3"/>
              </a:rPr>
              <a:t>FIPHFP</a:t>
            </a:r>
            <a:r>
              <a:rPr lang="fr-FR" sz="1500" dirty="0">
                <a:solidFill>
                  <a:srgbClr val="7030A0"/>
                </a:solidFill>
              </a:rPr>
              <a:t> secteur public</a:t>
            </a:r>
          </a:p>
          <a:p>
            <a:pPr lvl="2">
              <a:buFont typeface="Wingdings" panose="05000000000000000000" pitchFamily="2" charset="2"/>
              <a:buChar char="q"/>
            </a:pPr>
            <a:r>
              <a:rPr lang="fr-FR" sz="1500" dirty="0">
                <a:solidFill>
                  <a:srgbClr val="7030A0"/>
                </a:solidFill>
                <a:hlinkClick r:id="rId4"/>
              </a:rPr>
              <a:t>Agefiph</a:t>
            </a:r>
            <a:r>
              <a:rPr lang="fr-FR" sz="1500" dirty="0">
                <a:solidFill>
                  <a:srgbClr val="7030A0"/>
                </a:solidFill>
              </a:rPr>
              <a:t>: secteur privé</a:t>
            </a:r>
          </a:p>
          <a:p>
            <a:pPr lvl="2">
              <a:buFont typeface="Wingdings" panose="05000000000000000000" pitchFamily="2" charset="2"/>
              <a:buChar char="q"/>
            </a:pPr>
            <a:r>
              <a:rPr lang="fr-FR" sz="1500" dirty="0">
                <a:solidFill>
                  <a:srgbClr val="7030A0"/>
                </a:solidFill>
              </a:rPr>
              <a:t>Quelques aides sont co-financées par les deux organismes et peuvent aussi recevoir des financements d’autres organismes comme l’ARS </a:t>
            </a:r>
          </a:p>
          <a:p>
            <a:pPr lvl="3">
              <a:buFont typeface="Wingdings" panose="05000000000000000000" pitchFamily="2" charset="2"/>
              <a:buChar char="ü"/>
            </a:pPr>
            <a:r>
              <a:rPr lang="fr-FR" sz="1200" dirty="0">
                <a:solidFill>
                  <a:srgbClr val="7030A0"/>
                </a:solidFill>
              </a:rPr>
              <a:t>Exemple: le Dispositif Emploi Accompagné (ARS, Agefiph, FIPHFP)</a:t>
            </a:r>
          </a:p>
        </p:txBody>
      </p:sp>
      <p:sp>
        <p:nvSpPr>
          <p:cNvPr id="4" name="Espace réservé de la date 3">
            <a:extLst>
              <a:ext uri="{FF2B5EF4-FFF2-40B4-BE49-F238E27FC236}">
                <a16:creationId xmlns:a16="http://schemas.microsoft.com/office/drawing/2014/main" id="{04452F88-8B8E-47D9-A1D4-D97545510DD7}"/>
              </a:ext>
            </a:extLst>
          </p:cNvPr>
          <p:cNvSpPr>
            <a:spLocks noGrp="1"/>
          </p:cNvSpPr>
          <p:nvPr>
            <p:ph type="dt" sz="half" idx="10"/>
          </p:nvPr>
        </p:nvSpPr>
        <p:spPr/>
        <p:txBody>
          <a:bodyPr/>
          <a:lstStyle/>
          <a:p>
            <a:fld id="{A3F01E52-7607-4076-866D-6B20ACEA2DE8}" type="datetime1">
              <a:rPr lang="fr-FR" smtClean="0"/>
              <a:t>23/09/2025</a:t>
            </a:fld>
            <a:endParaRPr lang="fr-FR"/>
          </a:p>
        </p:txBody>
      </p:sp>
      <p:sp>
        <p:nvSpPr>
          <p:cNvPr id="5" name="Espace réservé du numéro de diapositive 4">
            <a:extLst>
              <a:ext uri="{FF2B5EF4-FFF2-40B4-BE49-F238E27FC236}">
                <a16:creationId xmlns:a16="http://schemas.microsoft.com/office/drawing/2014/main" id="{3D02F96E-C446-4B87-9257-11E98C8ECD84}"/>
              </a:ext>
            </a:extLst>
          </p:cNvPr>
          <p:cNvSpPr>
            <a:spLocks noGrp="1"/>
          </p:cNvSpPr>
          <p:nvPr>
            <p:ph type="sldNum" sz="quarter" idx="12"/>
          </p:nvPr>
        </p:nvSpPr>
        <p:spPr/>
        <p:txBody>
          <a:bodyPr/>
          <a:lstStyle/>
          <a:p>
            <a:fld id="{0A3536F2-EAB2-41F2-A158-118CFC0BA442}" type="slidenum">
              <a:rPr lang="fr-FR" smtClean="0"/>
              <a:t>8</a:t>
            </a:fld>
            <a:endParaRPr lang="fr-FR"/>
          </a:p>
        </p:txBody>
      </p:sp>
    </p:spTree>
    <p:extLst>
      <p:ext uri="{BB962C8B-B14F-4D97-AF65-F5344CB8AC3E}">
        <p14:creationId xmlns:p14="http://schemas.microsoft.com/office/powerpoint/2010/main" val="208199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D5396F-FA5A-40E9-871C-64E38B197120}"/>
              </a:ext>
            </a:extLst>
          </p:cNvPr>
          <p:cNvSpPr>
            <a:spLocks noGrp="1"/>
          </p:cNvSpPr>
          <p:nvPr>
            <p:ph type="title"/>
          </p:nvPr>
        </p:nvSpPr>
        <p:spPr/>
        <p:txBody>
          <a:bodyPr>
            <a:normAutofit/>
          </a:bodyPr>
          <a:lstStyle/>
          <a:p>
            <a:r>
              <a:rPr lang="fr-FR" b="1" i="1" dirty="0">
                <a:solidFill>
                  <a:schemeClr val="accent6">
                    <a:lumMod val="75000"/>
                  </a:schemeClr>
                </a:solidFill>
              </a:rPr>
              <a:t>Le FIPHFP: secteur public</a:t>
            </a:r>
            <a:r>
              <a:rPr lang="fr-FR" dirty="0"/>
              <a:t>	</a:t>
            </a:r>
            <a:br>
              <a:rPr lang="fr-FR" dirty="0"/>
            </a:br>
            <a:endParaRPr lang="fr-FR" dirty="0"/>
          </a:p>
        </p:txBody>
      </p:sp>
      <p:sp>
        <p:nvSpPr>
          <p:cNvPr id="3" name="Espace réservé du contenu 2">
            <a:extLst>
              <a:ext uri="{FF2B5EF4-FFF2-40B4-BE49-F238E27FC236}">
                <a16:creationId xmlns:a16="http://schemas.microsoft.com/office/drawing/2014/main" id="{EAA1902A-3EF4-4681-B8E3-51BC0D84DDBB}"/>
              </a:ext>
            </a:extLst>
          </p:cNvPr>
          <p:cNvSpPr>
            <a:spLocks noGrp="1"/>
          </p:cNvSpPr>
          <p:nvPr>
            <p:ph idx="1"/>
          </p:nvPr>
        </p:nvSpPr>
        <p:spPr>
          <a:xfrm>
            <a:off x="838200" y="1253331"/>
            <a:ext cx="10515600" cy="4351338"/>
          </a:xfrm>
        </p:spPr>
        <p:txBody>
          <a:bodyPr>
            <a:normAutofit lnSpcReduction="10000"/>
          </a:bodyPr>
          <a:lstStyle/>
          <a:p>
            <a:pPr marL="0" indent="0" algn="ctr">
              <a:buNone/>
            </a:pPr>
            <a:r>
              <a:rPr lang="fr-FR" dirty="0">
                <a:solidFill>
                  <a:srgbClr val="7030A0"/>
                </a:solidFill>
              </a:rPr>
              <a:t>Insertion professionnelle et ou maintien dans l’emploi des salariés de la fonction publique d’état, territoriale ou hospitalière</a:t>
            </a:r>
          </a:p>
          <a:p>
            <a:pPr marL="0" indent="0" algn="ctr">
              <a:buNone/>
            </a:pPr>
            <a:endParaRPr lang="fr-FR" b="1" dirty="0">
              <a:solidFill>
                <a:srgbClr val="7030A0"/>
              </a:solidFill>
            </a:endParaRPr>
          </a:p>
          <a:p>
            <a:pPr marL="0" indent="0" algn="ctr">
              <a:buNone/>
            </a:pPr>
            <a:r>
              <a:rPr lang="fr-FR" b="1" dirty="0">
                <a:solidFill>
                  <a:srgbClr val="7030A0"/>
                </a:solidFill>
              </a:rPr>
              <a:t>Un interlocuteur: l’employeur</a:t>
            </a:r>
          </a:p>
          <a:p>
            <a:pPr marL="0" indent="0" algn="ctr">
              <a:buNone/>
            </a:pPr>
            <a:endParaRPr lang="fr-FR" b="1" dirty="0">
              <a:solidFill>
                <a:srgbClr val="7030A0"/>
              </a:solidFill>
            </a:endParaRPr>
          </a:p>
          <a:p>
            <a:r>
              <a:rPr lang="fr-FR" dirty="0">
                <a:solidFill>
                  <a:srgbClr val="7030A0"/>
                </a:solidFill>
              </a:rPr>
              <a:t>Les aides financières sont servies à l’employeur au titre de la compensation du handicap</a:t>
            </a:r>
          </a:p>
          <a:p>
            <a:r>
              <a:rPr lang="fr-FR" dirty="0">
                <a:solidFill>
                  <a:srgbClr val="7030A0"/>
                </a:solidFill>
              </a:rPr>
              <a:t>Les prestations d’appui/ accompagnement sont sollicitées par l’employeur en direction de Cap emploi au titre du maintien dans l’emploi</a:t>
            </a:r>
          </a:p>
        </p:txBody>
      </p:sp>
      <p:sp>
        <p:nvSpPr>
          <p:cNvPr id="4" name="Espace réservé de la date 3">
            <a:extLst>
              <a:ext uri="{FF2B5EF4-FFF2-40B4-BE49-F238E27FC236}">
                <a16:creationId xmlns:a16="http://schemas.microsoft.com/office/drawing/2014/main" id="{6B46E71A-6188-43AD-9F00-FBC7503EF546}"/>
              </a:ext>
            </a:extLst>
          </p:cNvPr>
          <p:cNvSpPr>
            <a:spLocks noGrp="1"/>
          </p:cNvSpPr>
          <p:nvPr>
            <p:ph type="dt" sz="half" idx="10"/>
          </p:nvPr>
        </p:nvSpPr>
        <p:spPr/>
        <p:txBody>
          <a:bodyPr/>
          <a:lstStyle/>
          <a:p>
            <a:fld id="{DB463856-1795-49E9-BB2E-DAE574AE0620}" type="datetime1">
              <a:rPr lang="fr-FR" smtClean="0"/>
              <a:t>23/09/2025</a:t>
            </a:fld>
            <a:endParaRPr lang="fr-FR"/>
          </a:p>
        </p:txBody>
      </p:sp>
      <p:sp>
        <p:nvSpPr>
          <p:cNvPr id="5" name="Espace réservé du numéro de diapositive 4">
            <a:extLst>
              <a:ext uri="{FF2B5EF4-FFF2-40B4-BE49-F238E27FC236}">
                <a16:creationId xmlns:a16="http://schemas.microsoft.com/office/drawing/2014/main" id="{C98CA7C3-C1A4-4732-B2C7-BAFD65616E5D}"/>
              </a:ext>
            </a:extLst>
          </p:cNvPr>
          <p:cNvSpPr>
            <a:spLocks noGrp="1"/>
          </p:cNvSpPr>
          <p:nvPr>
            <p:ph type="sldNum" sz="quarter" idx="12"/>
          </p:nvPr>
        </p:nvSpPr>
        <p:spPr/>
        <p:txBody>
          <a:bodyPr/>
          <a:lstStyle/>
          <a:p>
            <a:fld id="{0A3536F2-EAB2-41F2-A158-118CFC0BA442}" type="slidenum">
              <a:rPr lang="fr-FR" smtClean="0"/>
              <a:t>9</a:t>
            </a:fld>
            <a:endParaRPr lang="fr-FR"/>
          </a:p>
        </p:txBody>
      </p:sp>
    </p:spTree>
    <p:extLst>
      <p:ext uri="{BB962C8B-B14F-4D97-AF65-F5344CB8AC3E}">
        <p14:creationId xmlns:p14="http://schemas.microsoft.com/office/powerpoint/2010/main" val="14471124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1958</Words>
  <Application>Microsoft Office PowerPoint</Application>
  <PresentationFormat>Grand écran</PresentationFormat>
  <Paragraphs>236</Paragraphs>
  <Slides>25</Slides>
  <Notes>0</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25</vt:i4>
      </vt:variant>
    </vt:vector>
  </HeadingPairs>
  <TitlesOfParts>
    <vt:vector size="40" baseType="lpstr">
      <vt:lpstr>Arial</vt:lpstr>
      <vt:lpstr>Calibri</vt:lpstr>
      <vt:lpstr>Calibri Light</vt:lpstr>
      <vt:lpstr>Century Gothic</vt:lpstr>
      <vt:lpstr>Courier New</vt:lpstr>
      <vt:lpstr>Maison Neue</vt:lpstr>
      <vt:lpstr>Marianne</vt:lpstr>
      <vt:lpstr>opensans-regular</vt:lpstr>
      <vt:lpstr>Poppins</vt:lpstr>
      <vt:lpstr>robotoslab</vt:lpstr>
      <vt:lpstr>Symbol</vt:lpstr>
      <vt:lpstr>system-ui</vt:lpstr>
      <vt:lpstr>Times New Roman</vt:lpstr>
      <vt:lpstr>Wingdings</vt:lpstr>
      <vt:lpstr>Thème Office</vt:lpstr>
      <vt:lpstr>La semaine Européenne pour l'emploi des personnes en situation de handicap et Duoday : on se prépare ensemble! 23 septembre 2025 à 11h</vt:lpstr>
      <vt:lpstr>Présentation PowerPoint</vt:lpstr>
      <vt:lpstr>Présentation PowerPoint</vt:lpstr>
      <vt:lpstr>Idée de quizz </vt:lpstr>
      <vt:lpstr>DES NOTIONS A PARTAGER….</vt:lpstr>
      <vt:lpstr>Deux notions à bien comprendre: COMPENSATION </vt:lpstr>
      <vt:lpstr>Deux notions à bien comprendre: BOE </vt:lpstr>
      <vt:lpstr>Le droit commun et les aides pour les salariés</vt:lpstr>
      <vt:lpstr>Le FIPHFP: secteur public  </vt:lpstr>
      <vt:lpstr>La MDPH: structure départementale</vt:lpstr>
      <vt:lpstr>Présentation PowerPoint</vt:lpstr>
      <vt:lpstr>Les interlocuteurs principaux   </vt:lpstr>
      <vt:lpstr>Se lancer dans l’aventure DUODAY</vt:lpstr>
      <vt:lpstr>DECOUVRIR LA PLATEFORME DUODAY</vt:lpstr>
      <vt:lpstr>Merci pour votre attention!</vt:lpstr>
      <vt:lpstr>Présentation PowerPoint</vt:lpstr>
      <vt:lpstr>Qui sont les personnes en situation de handicap?</vt:lpstr>
      <vt:lpstr>Les différents types de handicap</vt:lpstr>
      <vt:lpstr>Présentation PowerPoint</vt:lpstr>
      <vt:lpstr>Quelques chiffres </vt:lpstr>
      <vt:lpstr>le handicap au travail </vt:lpstr>
      <vt:lpstr>Les quizz pour sensibiliser aux handicaps invisibles</vt:lpstr>
      <vt:lpstr>TEMOIGNAGES INTERESSANTS SECTEUR SANTE</vt:lpstr>
      <vt:lpstr>Quelques autres informations</vt:lpstr>
      <vt:lpstr>LES OUTILS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 finance les aides / appuis pour les BOE?</dc:title>
  <dc:creator>DOUMECHE Magali</dc:creator>
  <cp:lastModifiedBy>DOUMECHE Magali</cp:lastModifiedBy>
  <cp:revision>78</cp:revision>
  <cp:lastPrinted>2023-10-23T07:48:53Z</cp:lastPrinted>
  <dcterms:created xsi:type="dcterms:W3CDTF">2023-07-19T07:30:18Z</dcterms:created>
  <dcterms:modified xsi:type="dcterms:W3CDTF">2025-09-23T09:33:19Z</dcterms:modified>
</cp:coreProperties>
</file>