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63" r:id="rId7"/>
    <p:sldId id="264" r:id="rId8"/>
    <p:sldId id="265" r:id="rId9"/>
    <p:sldId id="267" r:id="rId10"/>
    <p:sldId id="268" r:id="rId11"/>
    <p:sldId id="25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B967"/>
    <a:srgbClr val="2F9BB7"/>
    <a:srgbClr val="322A7F"/>
    <a:srgbClr val="EA560E"/>
    <a:srgbClr val="DE6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yot-Massot, Virginie" userId="3065f0f0-9fcf-4ace-924d-d6115f49d4b3" providerId="ADAL" clId="{96FC89EC-CED9-4A48-888A-DBE7A44A8B40}"/>
    <pc:docChg chg="custSel modSld">
      <pc:chgData name="Guyot-Massot, Virginie" userId="3065f0f0-9fcf-4ace-924d-d6115f49d4b3" providerId="ADAL" clId="{96FC89EC-CED9-4A48-888A-DBE7A44A8B40}" dt="2022-09-13T21:06:03.304" v="12" actId="1076"/>
      <pc:docMkLst>
        <pc:docMk/>
      </pc:docMkLst>
      <pc:sldChg chg="modSp mod">
        <pc:chgData name="Guyot-Massot, Virginie" userId="3065f0f0-9fcf-4ace-924d-d6115f49d4b3" providerId="ADAL" clId="{96FC89EC-CED9-4A48-888A-DBE7A44A8B40}" dt="2022-09-13T21:05:56.454" v="11" actId="1076"/>
        <pc:sldMkLst>
          <pc:docMk/>
          <pc:sldMk cId="4143082354" sldId="257"/>
        </pc:sldMkLst>
        <pc:spChg chg="mod">
          <ac:chgData name="Guyot-Massot, Virginie" userId="3065f0f0-9fcf-4ace-924d-d6115f49d4b3" providerId="ADAL" clId="{96FC89EC-CED9-4A48-888A-DBE7A44A8B40}" dt="2022-09-13T21:05:56.454" v="11" actId="1076"/>
          <ac:spMkLst>
            <pc:docMk/>
            <pc:sldMk cId="4143082354" sldId="257"/>
            <ac:spMk id="3" creationId="{6BEEE42D-5404-4A5C-B4A6-3B4995AC7E1A}"/>
          </ac:spMkLst>
        </pc:spChg>
      </pc:sldChg>
      <pc:sldChg chg="addSp modSp mod">
        <pc:chgData name="Guyot-Massot, Virginie" userId="3065f0f0-9fcf-4ace-924d-d6115f49d4b3" providerId="ADAL" clId="{96FC89EC-CED9-4A48-888A-DBE7A44A8B40}" dt="2022-09-13T16:07:03.176" v="1" actId="1076"/>
        <pc:sldMkLst>
          <pc:docMk/>
          <pc:sldMk cId="1528420065" sldId="260"/>
        </pc:sldMkLst>
        <pc:picChg chg="add mod">
          <ac:chgData name="Guyot-Massot, Virginie" userId="3065f0f0-9fcf-4ace-924d-d6115f49d4b3" providerId="ADAL" clId="{96FC89EC-CED9-4A48-888A-DBE7A44A8B40}" dt="2022-09-13T16:07:03.176" v="1" actId="1076"/>
          <ac:picMkLst>
            <pc:docMk/>
            <pc:sldMk cId="1528420065" sldId="260"/>
            <ac:picMk id="4" creationId="{30E95AEB-3667-45E3-8815-500FBCC8F34B}"/>
          </ac:picMkLst>
        </pc:picChg>
      </pc:sldChg>
      <pc:sldChg chg="modSp mod">
        <pc:chgData name="Guyot-Massot, Virginie" userId="3065f0f0-9fcf-4ace-924d-d6115f49d4b3" providerId="ADAL" clId="{96FC89EC-CED9-4A48-888A-DBE7A44A8B40}" dt="2022-09-13T21:05:47.980" v="10" actId="1076"/>
        <pc:sldMkLst>
          <pc:docMk/>
          <pc:sldMk cId="353956763" sldId="261"/>
        </pc:sldMkLst>
        <pc:spChg chg="mod">
          <ac:chgData name="Guyot-Massot, Virginie" userId="3065f0f0-9fcf-4ace-924d-d6115f49d4b3" providerId="ADAL" clId="{96FC89EC-CED9-4A48-888A-DBE7A44A8B40}" dt="2022-09-13T21:05:47.980" v="10" actId="1076"/>
          <ac:spMkLst>
            <pc:docMk/>
            <pc:sldMk cId="353956763" sldId="261"/>
            <ac:spMk id="3" creationId="{6BEEE42D-5404-4A5C-B4A6-3B4995AC7E1A}"/>
          </ac:spMkLst>
        </pc:spChg>
      </pc:sldChg>
      <pc:sldChg chg="modSp mod">
        <pc:chgData name="Guyot-Massot, Virginie" userId="3065f0f0-9fcf-4ace-924d-d6115f49d4b3" providerId="ADAL" clId="{96FC89EC-CED9-4A48-888A-DBE7A44A8B40}" dt="2022-09-13T21:05:41.940" v="9" actId="1076"/>
        <pc:sldMkLst>
          <pc:docMk/>
          <pc:sldMk cId="2312561371" sldId="262"/>
        </pc:sldMkLst>
        <pc:spChg chg="mod">
          <ac:chgData name="Guyot-Massot, Virginie" userId="3065f0f0-9fcf-4ace-924d-d6115f49d4b3" providerId="ADAL" clId="{96FC89EC-CED9-4A48-888A-DBE7A44A8B40}" dt="2022-09-13T20:56:21.394" v="5" actId="5793"/>
          <ac:spMkLst>
            <pc:docMk/>
            <pc:sldMk cId="2312561371" sldId="262"/>
            <ac:spMk id="2" creationId="{424B58F7-AFF6-4866-8E7D-89FBA8EA22C9}"/>
          </ac:spMkLst>
        </pc:spChg>
        <pc:spChg chg="mod">
          <ac:chgData name="Guyot-Massot, Virginie" userId="3065f0f0-9fcf-4ace-924d-d6115f49d4b3" providerId="ADAL" clId="{96FC89EC-CED9-4A48-888A-DBE7A44A8B40}" dt="2022-09-13T21:05:41.940" v="9" actId="1076"/>
          <ac:spMkLst>
            <pc:docMk/>
            <pc:sldMk cId="2312561371" sldId="262"/>
            <ac:spMk id="3" creationId="{6BEEE42D-5404-4A5C-B4A6-3B4995AC7E1A}"/>
          </ac:spMkLst>
        </pc:spChg>
      </pc:sldChg>
      <pc:sldChg chg="modSp mod">
        <pc:chgData name="Guyot-Massot, Virginie" userId="3065f0f0-9fcf-4ace-924d-d6115f49d4b3" providerId="ADAL" clId="{96FC89EC-CED9-4A48-888A-DBE7A44A8B40}" dt="2022-09-13T21:06:03.304" v="12" actId="1076"/>
        <pc:sldMkLst>
          <pc:docMk/>
          <pc:sldMk cId="3825013891" sldId="263"/>
        </pc:sldMkLst>
        <pc:spChg chg="mod">
          <ac:chgData name="Guyot-Massot, Virginie" userId="3065f0f0-9fcf-4ace-924d-d6115f49d4b3" providerId="ADAL" clId="{96FC89EC-CED9-4A48-888A-DBE7A44A8B40}" dt="2022-09-13T21:06:03.304" v="12" actId="1076"/>
          <ac:spMkLst>
            <pc:docMk/>
            <pc:sldMk cId="3825013891" sldId="263"/>
            <ac:spMk id="3" creationId="{7AB265D4-F0FC-4524-9F5D-1663A817473A}"/>
          </ac:spMkLst>
        </pc:spChg>
      </pc:sldChg>
      <pc:sldChg chg="delSp modSp mod">
        <pc:chgData name="Guyot-Massot, Virginie" userId="3065f0f0-9fcf-4ace-924d-d6115f49d4b3" providerId="ADAL" clId="{96FC89EC-CED9-4A48-888A-DBE7A44A8B40}" dt="2022-09-13T16:07:16.973" v="3" actId="1076"/>
        <pc:sldMkLst>
          <pc:docMk/>
          <pc:sldMk cId="1380281189" sldId="265"/>
        </pc:sldMkLst>
        <pc:picChg chg="mod">
          <ac:chgData name="Guyot-Massot, Virginie" userId="3065f0f0-9fcf-4ace-924d-d6115f49d4b3" providerId="ADAL" clId="{96FC89EC-CED9-4A48-888A-DBE7A44A8B40}" dt="2022-09-13T16:07:16.973" v="3" actId="1076"/>
          <ac:picMkLst>
            <pc:docMk/>
            <pc:sldMk cId="1380281189" sldId="265"/>
            <ac:picMk id="5" creationId="{9EF085BA-3141-437E-AC81-68061567D616}"/>
          </ac:picMkLst>
        </pc:picChg>
        <pc:picChg chg="del">
          <ac:chgData name="Guyot-Massot, Virginie" userId="3065f0f0-9fcf-4ace-924d-d6115f49d4b3" providerId="ADAL" clId="{96FC89EC-CED9-4A48-888A-DBE7A44A8B40}" dt="2022-09-13T16:07:13.943" v="2" actId="478"/>
          <ac:picMkLst>
            <pc:docMk/>
            <pc:sldMk cId="1380281189" sldId="265"/>
            <ac:picMk id="7" creationId="{1237E666-42B7-4907-974B-EEC86C6AADDE}"/>
          </ac:picMkLst>
        </pc:picChg>
      </pc:sldChg>
      <pc:sldChg chg="modSp mod">
        <pc:chgData name="Guyot-Massot, Virginie" userId="3065f0f0-9fcf-4ace-924d-d6115f49d4b3" providerId="ADAL" clId="{96FC89EC-CED9-4A48-888A-DBE7A44A8B40}" dt="2022-09-13T20:57:13.175" v="8" actId="20577"/>
        <pc:sldMkLst>
          <pc:docMk/>
          <pc:sldMk cId="903711223" sldId="267"/>
        </pc:sldMkLst>
        <pc:spChg chg="mod">
          <ac:chgData name="Guyot-Massot, Virginie" userId="3065f0f0-9fcf-4ace-924d-d6115f49d4b3" providerId="ADAL" clId="{96FC89EC-CED9-4A48-888A-DBE7A44A8B40}" dt="2022-09-13T20:57:13.175" v="8" actId="20577"/>
          <ac:spMkLst>
            <pc:docMk/>
            <pc:sldMk cId="903711223" sldId="267"/>
            <ac:spMk id="2" creationId="{79A05DD2-B19E-44AB-9A72-B2974DDF3A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6BD4A7-C00E-4E9D-96E2-8C56A0EAE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DC0FC3-FF49-4297-826D-D4B34FD5F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"/>
            <a:ext cx="12200479" cy="6853236"/>
          </a:xfrm>
          <a:prstGeom prst="rect">
            <a:avLst/>
          </a:prstGeom>
        </p:spPr>
      </p:pic>
      <p:sp>
        <p:nvSpPr>
          <p:cNvPr id="10" name="Shape 12">
            <a:extLst>
              <a:ext uri="{FF2B5EF4-FFF2-40B4-BE49-F238E27FC236}">
                <a16:creationId xmlns:a16="http://schemas.microsoft.com/office/drawing/2014/main" id="{252F9307-26A2-49D6-9641-D94D375DB070}"/>
              </a:ext>
            </a:extLst>
          </p:cNvPr>
          <p:cNvSpPr/>
          <p:nvPr/>
        </p:nvSpPr>
        <p:spPr>
          <a:xfrm>
            <a:off x="1950847" y="2705100"/>
            <a:ext cx="373253" cy="377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9BB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>
              <a:solidFill>
                <a:srgbClr val="2F9BB7"/>
              </a:solidFill>
            </a:endParaRPr>
          </a:p>
        </p:txBody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id="{445F7F2F-2BAB-4532-8767-AEA006B33651}"/>
              </a:ext>
            </a:extLst>
          </p:cNvPr>
          <p:cNvSpPr/>
          <p:nvPr/>
        </p:nvSpPr>
        <p:spPr>
          <a:xfrm>
            <a:off x="2137473" y="4281620"/>
            <a:ext cx="1062176" cy="93232"/>
          </a:xfrm>
          <a:prstGeom prst="rect">
            <a:avLst/>
          </a:prstGeom>
          <a:solidFill>
            <a:srgbClr val="70B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87ABDB-BBE0-4045-ADD4-7C0E1ADFD3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810" y="2609055"/>
            <a:ext cx="7055542" cy="947737"/>
          </a:xfrm>
          <a:noFill/>
        </p:spPr>
        <p:txBody>
          <a:bodyPr>
            <a:normAutofit/>
          </a:bodyPr>
          <a:lstStyle>
            <a:lvl1pPr>
              <a:buNone/>
              <a:defRPr sz="4000" b="1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Votre nom et votre fonction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B9BFDC-8383-46C2-9160-83C3EEDBBB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810" y="4627563"/>
            <a:ext cx="4994275" cy="623887"/>
          </a:xfrm>
        </p:spPr>
        <p:txBody>
          <a:bodyPr/>
          <a:lstStyle>
            <a:lvl1pPr>
              <a:buNone/>
              <a:defRPr>
                <a:solidFill>
                  <a:srgbClr val="70B967"/>
                </a:solidFill>
              </a:defRPr>
            </a:lvl1pPr>
          </a:lstStyle>
          <a:p>
            <a:pPr lvl="0"/>
            <a:r>
              <a:rPr lang="fr-FR" dirty="0"/>
              <a:t>Titre de votre intervention</a:t>
            </a:r>
          </a:p>
        </p:txBody>
      </p:sp>
    </p:spTree>
    <p:extLst>
      <p:ext uri="{BB962C8B-B14F-4D97-AF65-F5344CB8AC3E}">
        <p14:creationId xmlns:p14="http://schemas.microsoft.com/office/powerpoint/2010/main" val="238787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AC32FA-1F78-47AB-B8A7-9C218A0EC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480" cy="6853237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0CF00FD-8EA9-4501-B832-910EB47EFA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2108200"/>
            <a:ext cx="11201400" cy="4596998"/>
          </a:xfrm>
        </p:spPr>
        <p:txBody>
          <a:bodyPr/>
          <a:lstStyle>
            <a:lvl1pPr>
              <a:defRPr lang="fr-FR" sz="2400" kern="1200" dirty="0" smtClean="0">
                <a:solidFill>
                  <a:srgbClr val="70B9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z="2000" kern="1200" dirty="0">
                <a:solidFill>
                  <a:srgbClr val="2F9B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EA991-29D7-48D6-8ADE-B443374F5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76219"/>
            <a:ext cx="11201400" cy="654181"/>
          </a:xfrm>
        </p:spPr>
        <p:txBody>
          <a:bodyPr>
            <a:normAutofit/>
          </a:bodyPr>
          <a:lstStyle>
            <a:lvl1pPr>
              <a:buNone/>
              <a:defRPr sz="2800" b="0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098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091127-28C1-482A-8B83-B74865908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45ACF57-C999-4584-AC18-6C97EC68A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" y="0"/>
            <a:ext cx="12207523" cy="6857193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B34252-EA1B-422E-9CC2-F0172773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820"/>
            <a:ext cx="10515600" cy="91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C04A4A-3553-412C-AB20-2EACB81E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1035"/>
            <a:ext cx="10515600" cy="403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74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800" b="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kern="1200" dirty="0">
          <a:solidFill>
            <a:srgbClr val="70B9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o.msdconnect.fr/msdlive/event/620fb47269299e3ce29c875f/replay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10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DFD7C04-F57B-48C8-A557-DF576111B4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fr-FR" sz="6000" b="1" dirty="0"/>
              <a:t>Innover</a:t>
            </a:r>
            <a:r>
              <a:rPr lang="fr-FR" sz="6600" b="1" dirty="0"/>
              <a:t> </a:t>
            </a:r>
            <a:r>
              <a:rPr lang="fr-FR" sz="2400" dirty="0"/>
              <a:t>: Pionnier / Test &amp; </a:t>
            </a:r>
            <a:r>
              <a:rPr lang="fr-FR" sz="2400" dirty="0" err="1"/>
              <a:t>learn</a:t>
            </a:r>
            <a:r>
              <a:rPr lang="fr-FR" sz="2400" dirty="0"/>
              <a:t> autour de la  1ère PEC IT en HAD</a:t>
            </a:r>
          </a:p>
          <a:p>
            <a:pPr lvl="1"/>
            <a:r>
              <a:rPr lang="fr-FR" sz="5400" b="1" dirty="0"/>
              <a:t>Stratégie</a:t>
            </a:r>
            <a:r>
              <a:rPr lang="fr-FR" sz="2400" b="1" dirty="0"/>
              <a:t> : </a:t>
            </a:r>
            <a:r>
              <a:rPr lang="fr-FR" sz="2400" dirty="0"/>
              <a:t>Comment une approche régionale peut alimenter une réflexion nationale en matière de prise en charge </a:t>
            </a:r>
          </a:p>
          <a:p>
            <a:pPr lvl="1"/>
            <a:r>
              <a:rPr lang="fr-FR" sz="2400" dirty="0"/>
              <a:t>Contribuer à </a:t>
            </a:r>
            <a:r>
              <a:rPr lang="fr-FR" sz="5400" b="1" dirty="0"/>
              <a:t>l’optimisation des parcours de soins et l’expérience patient </a:t>
            </a:r>
            <a:r>
              <a:rPr lang="fr-FR" sz="2400" dirty="0"/>
              <a:t>(la crise sanitaire à renforcer ce sujet)</a:t>
            </a:r>
          </a:p>
          <a:p>
            <a:pPr lvl="1"/>
            <a:r>
              <a:rPr lang="fr-FR" sz="2400" dirty="0"/>
              <a:t>Permettre un </a:t>
            </a:r>
            <a:r>
              <a:rPr lang="fr-FR" sz="5400" b="1" dirty="0"/>
              <a:t>partage d’expérience</a:t>
            </a:r>
            <a:r>
              <a:rPr lang="fr-FR" sz="2800" dirty="0"/>
              <a:t> </a:t>
            </a:r>
            <a:r>
              <a:rPr lang="fr-FR" sz="2400" dirty="0"/>
              <a:t>national et régional entre établissements de soins : réunions, vidéos, …</a:t>
            </a:r>
          </a:p>
          <a:p>
            <a:pPr lvl="1"/>
            <a:r>
              <a:rPr lang="fr-FR" sz="5400" b="1" dirty="0"/>
              <a:t>Sécuriser </a:t>
            </a:r>
            <a:r>
              <a:rPr lang="fr-FR" sz="2400" dirty="0"/>
              <a:t>le circuit du médicament</a:t>
            </a:r>
          </a:p>
          <a:p>
            <a:pPr lvl="1"/>
            <a:r>
              <a:rPr lang="fr-FR" sz="6000" b="1" dirty="0"/>
              <a:t>Oser</a:t>
            </a:r>
            <a:endParaRPr lang="fr-FR" sz="6000" dirty="0"/>
          </a:p>
          <a:p>
            <a:endParaRPr lang="fr-FR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4B4EDD70-3C49-4D48-8E0D-A8CA9A7E9C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b="1" dirty="0"/>
              <a:t>Le mot de la fin …</a:t>
            </a:r>
          </a:p>
        </p:txBody>
      </p:sp>
    </p:spTree>
    <p:extLst>
      <p:ext uri="{BB962C8B-B14F-4D97-AF65-F5344CB8AC3E}">
        <p14:creationId xmlns:p14="http://schemas.microsoft.com/office/powerpoint/2010/main" val="2821420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85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DF2E110-29AF-47C1-BF70-D1912C63A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810" y="2595563"/>
            <a:ext cx="7917364" cy="1394546"/>
          </a:xfrm>
        </p:spPr>
        <p:txBody>
          <a:bodyPr>
            <a:normAutofit fontScale="25000" lnSpcReduction="20000"/>
          </a:bodyPr>
          <a:lstStyle/>
          <a:p>
            <a:r>
              <a:rPr lang="fr-FR" sz="9600" dirty="0"/>
              <a:t>Responsable Accès en Région</a:t>
            </a:r>
          </a:p>
          <a:p>
            <a:r>
              <a:rPr lang="fr-FR" sz="9600" dirty="0"/>
              <a:t>Laboratoire MSD France</a:t>
            </a:r>
          </a:p>
          <a:p>
            <a:r>
              <a:rPr lang="fr-FR" sz="4800" dirty="0"/>
              <a:t>Anne-Sophie CHEVRIER Région Nouvelle Aquitaine</a:t>
            </a:r>
          </a:p>
          <a:p>
            <a:r>
              <a:rPr lang="fr-FR" sz="4800" dirty="0"/>
              <a:t>Virginie GUYOT-MASSOT Région Occitanie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BD5EC8-0539-4056-AC16-7E555AB57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sz="3200" b="1" dirty="0" err="1"/>
              <a:t>ProJet</a:t>
            </a:r>
            <a:r>
              <a:rPr lang="fr-FR" sz="3200" dirty="0"/>
              <a:t> </a:t>
            </a:r>
            <a:r>
              <a:rPr lang="fr-FR" sz="3200" b="1" dirty="0" err="1"/>
              <a:t>ImHaDom</a:t>
            </a:r>
            <a:r>
              <a:rPr lang="fr-FR" sz="3200" b="1" dirty="0"/>
              <a:t> </a:t>
            </a:r>
          </a:p>
          <a:p>
            <a:r>
              <a:rPr lang="fr-FR" sz="3200" b="1" dirty="0"/>
              <a:t>Centre hospitalier de Pau</a:t>
            </a: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0E95AEB-3667-45E3-8815-500FBCC8F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548" y="4399407"/>
            <a:ext cx="5334210" cy="201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20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24B58F7-AFF6-4866-8E7D-89FBA8EA22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2509" y="2108200"/>
            <a:ext cx="11164166" cy="4596998"/>
          </a:xfrm>
        </p:spPr>
        <p:txBody>
          <a:bodyPr/>
          <a:lstStyle/>
          <a:p>
            <a:r>
              <a:rPr lang="fr-FR" b="1" dirty="0"/>
              <a:t>Objectifs </a:t>
            </a:r>
            <a:r>
              <a:rPr lang="fr-FR" dirty="0"/>
              <a:t>: 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Développer l’accès aux soins en HAD pour tous les patients traités par immunothérapies et ne pouvant se déplacer en HDJ</a:t>
            </a:r>
          </a:p>
          <a:p>
            <a:pPr lvl="1"/>
            <a:r>
              <a:rPr lang="fr-FR" dirty="0"/>
              <a:t>Développer le lien Ville-Hôpital en oncologie &amp; enrichir l’offre de soins proposée aux patients</a:t>
            </a:r>
          </a:p>
          <a:p>
            <a:pPr lvl="1"/>
            <a:r>
              <a:rPr lang="fr-FR" dirty="0"/>
              <a:t>Assurer la sécurité des patients par la mise en place d’un dispositif sécurisé de traçabilité des traitements oncologiques de la préparation à l’administration</a:t>
            </a:r>
          </a:p>
          <a:p>
            <a:pPr lvl="1"/>
            <a:r>
              <a:rPr lang="fr-FR" dirty="0"/>
              <a:t>Réaliser une étude en vie réelle sur l’administration d’immunothérapies en HAD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509" y="1454019"/>
            <a:ext cx="11201400" cy="654181"/>
          </a:xfrm>
        </p:spPr>
        <p:txBody>
          <a:bodyPr>
            <a:normAutofit/>
          </a:bodyPr>
          <a:lstStyle/>
          <a:p>
            <a:r>
              <a:rPr lang="fr-FR" dirty="0"/>
              <a:t>En quoi consiste le projet </a:t>
            </a:r>
            <a:r>
              <a:rPr lang="fr-FR" b="1" dirty="0" err="1"/>
              <a:t>I</a:t>
            </a:r>
            <a:r>
              <a:rPr lang="fr-FR" sz="2800" b="1" dirty="0" err="1"/>
              <a:t>mHaDom</a:t>
            </a:r>
            <a:r>
              <a:rPr lang="fr-FR" sz="2800" b="1" dirty="0"/>
              <a:t> 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95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24B58F7-AFF6-4866-8E7D-89FBA8EA22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2509" y="2108200"/>
            <a:ext cx="11164166" cy="459699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800" dirty="0"/>
          </a:p>
          <a:p>
            <a:pPr lvl="1"/>
            <a:r>
              <a:rPr lang="fr-FR" sz="2400" dirty="0">
                <a:solidFill>
                  <a:schemeClr val="accent6"/>
                </a:solidFill>
              </a:rPr>
              <a:t>S’inscrire dans la politique du virage ambulatoire</a:t>
            </a:r>
          </a:p>
          <a:p>
            <a:pPr lvl="1"/>
            <a:r>
              <a:rPr lang="fr-FR" sz="2400" dirty="0">
                <a:solidFill>
                  <a:schemeClr val="accent6"/>
                </a:solidFill>
              </a:rPr>
              <a:t>Favoriser la prise en charge à domicile</a:t>
            </a:r>
          </a:p>
          <a:p>
            <a:pPr lvl="1"/>
            <a:r>
              <a:rPr lang="fr-FR" sz="2400" dirty="0">
                <a:solidFill>
                  <a:schemeClr val="accent6"/>
                </a:solidFill>
              </a:rPr>
              <a:t>Développer une nouvelle offre de soins personnalisée et coordonnée</a:t>
            </a:r>
          </a:p>
          <a:p>
            <a:pPr marL="457200" lvl="1" indent="0">
              <a:buNone/>
            </a:pPr>
            <a:endParaRPr lang="fr-FR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endParaRPr lang="fr-FR" dirty="0">
              <a:solidFill>
                <a:schemeClr val="accent6"/>
              </a:solidFill>
            </a:endParaRPr>
          </a:p>
          <a:p>
            <a:pPr lvl="1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781109"/>
            <a:ext cx="11201400" cy="654181"/>
          </a:xfrm>
        </p:spPr>
        <p:txBody>
          <a:bodyPr>
            <a:normAutofit/>
          </a:bodyPr>
          <a:lstStyle/>
          <a:p>
            <a:r>
              <a:rPr lang="fr-FR" sz="2800" dirty="0"/>
              <a:t>Quelles étaient </a:t>
            </a:r>
            <a:r>
              <a:rPr lang="fr-FR" b="1" dirty="0"/>
              <a:t>les orientations stratégiques </a:t>
            </a:r>
            <a:r>
              <a:rPr lang="fr-FR" dirty="0"/>
              <a:t>du projet</a:t>
            </a:r>
            <a:r>
              <a:rPr lang="fr-FR" sz="2800" dirty="0"/>
              <a:t> 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256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24B58F7-AFF6-4866-8E7D-89FBA8EA22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Un laboratoire pharmaceutique spécialisé en Oncologie, infectiologie et les vaccins</a:t>
            </a:r>
          </a:p>
          <a:p>
            <a:r>
              <a:rPr lang="fr-FR" dirty="0"/>
              <a:t>Une Direction dédiée à la stratégie hospitalière et les territoires de santé</a:t>
            </a:r>
          </a:p>
          <a:p>
            <a:r>
              <a:rPr lang="fr-FR" dirty="0"/>
              <a:t>Travailler conjointement avec les Directions hospitalières sur des axes stratégiques communs</a:t>
            </a:r>
          </a:p>
          <a:p>
            <a:r>
              <a:rPr lang="fr-FR" dirty="0"/>
              <a:t>Travailler sur des nouveaux modèles en fonction de l’environnement « Test &amp; </a:t>
            </a:r>
            <a:r>
              <a:rPr lang="fr-FR" dirty="0" err="1"/>
              <a:t>Learn</a:t>
            </a:r>
            <a:r>
              <a:rPr lang="fr-FR" dirty="0"/>
              <a:t> »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454019"/>
            <a:ext cx="11201400" cy="654181"/>
          </a:xfrm>
        </p:spPr>
        <p:txBody>
          <a:bodyPr>
            <a:normAutofit/>
          </a:bodyPr>
          <a:lstStyle/>
          <a:p>
            <a:r>
              <a:rPr lang="fr-FR" dirty="0"/>
              <a:t>Pourquoi le laboratoire </a:t>
            </a:r>
            <a:r>
              <a:rPr lang="fr-FR" b="1" dirty="0"/>
              <a:t>MSD France </a:t>
            </a:r>
            <a:r>
              <a:rPr lang="fr-FR" dirty="0"/>
              <a:t>s’est inscrit dans ce projet ?</a:t>
            </a:r>
          </a:p>
        </p:txBody>
      </p:sp>
    </p:spTree>
    <p:extLst>
      <p:ext uri="{BB962C8B-B14F-4D97-AF65-F5344CB8AC3E}">
        <p14:creationId xmlns:p14="http://schemas.microsoft.com/office/powerpoint/2010/main" val="4143082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6D6FC08-E4CC-454A-A9B0-ED974B0A665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Suivre l’évolution d’un nouveau modèle d’administration pour l’immunothérapie</a:t>
            </a:r>
          </a:p>
          <a:p>
            <a:r>
              <a:rPr lang="fr-FR" dirty="0"/>
              <a:t>Suivre un nouveau processus de sécurisation du circuit du médicament jusqu’au domicile du patient</a:t>
            </a:r>
          </a:p>
          <a:p>
            <a:r>
              <a:rPr lang="fr-FR" dirty="0"/>
              <a:t>Partage d’expériences autour d’une initiative innovante et du lien Ville-Hôpital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B265D4-F0FC-4524-9F5D-1663A81747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781109"/>
            <a:ext cx="11201400" cy="654181"/>
          </a:xfrm>
        </p:spPr>
        <p:txBody>
          <a:bodyPr/>
          <a:lstStyle/>
          <a:p>
            <a:r>
              <a:rPr lang="fr-FR" dirty="0"/>
              <a:t>Quels étaient les </a:t>
            </a:r>
            <a:r>
              <a:rPr lang="fr-FR" b="1" dirty="0"/>
              <a:t>objectifs</a:t>
            </a:r>
            <a:r>
              <a:rPr lang="fr-FR" dirty="0"/>
              <a:t> de MSD France ?</a:t>
            </a:r>
          </a:p>
        </p:txBody>
      </p:sp>
    </p:spTree>
    <p:extLst>
      <p:ext uri="{BB962C8B-B14F-4D97-AF65-F5344CB8AC3E}">
        <p14:creationId xmlns:p14="http://schemas.microsoft.com/office/powerpoint/2010/main" val="3825013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7D84F21-FE24-4EEA-BEFF-8D348F6058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La Direction a voulu soutenir ce projet</a:t>
            </a:r>
          </a:p>
          <a:p>
            <a:pPr lvl="1"/>
            <a:r>
              <a:rPr lang="fr-FR" dirty="0"/>
              <a:t>Développement de la cellule promotion de recherche clinique au CH de Pau </a:t>
            </a:r>
          </a:p>
          <a:p>
            <a:pPr lvl="1"/>
            <a:r>
              <a:rPr lang="fr-FR" dirty="0"/>
              <a:t>Période du virage ambulatoire et ce projet s’y inscrivait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Ce n’était pas un transfert d’activité entre l’HDJ habituel en oncologie et l’HAD, mais une  complémentarité : propose nouvelle prise en charge ambulatoire au patient = meilleur bénéfice du patient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MSD a apporté son soutien avec des idées, de l’enthousiasme</a:t>
            </a:r>
          </a:p>
          <a:p>
            <a:pPr lvl="1"/>
            <a:r>
              <a:rPr lang="fr-FR" dirty="0"/>
              <a:t>MSD a aidé à la construction des liens avec d’autres établissements, d’autres équipes médicales: partage de protocole, savoir faire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0B63CD-2818-4EE4-8960-99A333D126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125416"/>
            <a:ext cx="11451248" cy="850066"/>
          </a:xfrm>
        </p:spPr>
        <p:txBody>
          <a:bodyPr>
            <a:normAutofit/>
          </a:bodyPr>
          <a:lstStyle/>
          <a:p>
            <a:r>
              <a:rPr lang="fr-FR" sz="2000" b="1" dirty="0"/>
              <a:t>Qu’en pense Mme LIORD ?</a:t>
            </a:r>
          </a:p>
          <a:p>
            <a:r>
              <a:rPr lang="fr-FR" sz="2000" dirty="0"/>
              <a:t>Directrice Affaires Médicales, Recherche Clinique &amp; Innovation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D33D20-6FEB-4561-A82F-C91DE27B7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937" y="307364"/>
            <a:ext cx="2174412" cy="2027873"/>
          </a:xfrm>
          <a:prstGeom prst="rect">
            <a:avLst/>
          </a:prstGeom>
        </p:spPr>
      </p:pic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787DC729-4CE3-45A9-9D14-910485287D55}"/>
              </a:ext>
            </a:extLst>
          </p:cNvPr>
          <p:cNvSpPr txBox="1">
            <a:spLocks/>
          </p:cNvSpPr>
          <p:nvPr/>
        </p:nvSpPr>
        <p:spPr>
          <a:xfrm>
            <a:off x="445477" y="5576813"/>
            <a:ext cx="11451248" cy="85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0" kern="1200">
                <a:solidFill>
                  <a:srgbClr val="2F9B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 dirty="0">
                <a:solidFill>
                  <a:srgbClr val="2F9B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2000" b="1" dirty="0"/>
          </a:p>
          <a:p>
            <a:pPr algn="r"/>
            <a:r>
              <a:rPr lang="fr-FR" sz="2000" i="1" dirty="0">
                <a:solidFill>
                  <a:srgbClr val="C00000"/>
                </a:solidFill>
              </a:rPr>
              <a:t>Retranscription vidéo</a:t>
            </a:r>
          </a:p>
        </p:txBody>
      </p:sp>
    </p:spTree>
    <p:extLst>
      <p:ext uri="{BB962C8B-B14F-4D97-AF65-F5344CB8AC3E}">
        <p14:creationId xmlns:p14="http://schemas.microsoft.com/office/powerpoint/2010/main" val="161807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F9BFA54-9722-43A2-818B-3FD6417564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Vidéo Expérience patients 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Replay (msdconnect.fr)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FC708-0DD6-484B-9C34-B5CD685D5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Quels sont les impacts pour les patients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F085BA-3141-437E-AC81-68061567D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623" y="3153708"/>
            <a:ext cx="6094754" cy="329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81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9A05DD2-B19E-44AB-9A72-B2974DDF3AE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sz="2400" dirty="0"/>
              <a:t>Au-delà de nos axes fondamentaux qui sont la Recherche clinique pour mettre à disposition des innovations thérapeutiques, MSD accompagne les réflexions en région en apportant une méthodologie sur </a:t>
            </a:r>
            <a:r>
              <a:rPr lang="fr-FR" sz="2400" b="1" dirty="0"/>
              <a:t>l’optimisation des parcours de soins et l’expérience patient</a:t>
            </a:r>
            <a:r>
              <a:rPr lang="fr-FR" sz="2400" dirty="0"/>
              <a:t> </a:t>
            </a:r>
          </a:p>
          <a:p>
            <a:r>
              <a:rPr lang="fr-FR" sz="2400" b="1" dirty="0"/>
              <a:t>Preuve Partenariat expérimental Public / Privé réussi </a:t>
            </a:r>
            <a:r>
              <a:rPr lang="fr-FR" sz="2400" dirty="0"/>
              <a:t>pour tous (Hôpital / Patient / Industriel) </a:t>
            </a:r>
          </a:p>
          <a:p>
            <a:r>
              <a:rPr lang="fr-FR" sz="2400" dirty="0"/>
              <a:t>Stand MSD : invitation à visionner les </a:t>
            </a:r>
            <a:r>
              <a:rPr lang="fr-FR" sz="2400" b="1" dirty="0"/>
              <a:t>vidéos/REX </a:t>
            </a:r>
            <a:r>
              <a:rPr lang="fr-FR" sz="2400" dirty="0"/>
              <a:t>de tous les acteurs impliqués dans le projet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E7F919-246B-4943-A6DC-1DBFB045DE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b="1" dirty="0"/>
              <a:t>enseignements</a:t>
            </a:r>
            <a:r>
              <a:rPr lang="fr-FR" dirty="0"/>
              <a:t> que vous souhaitez partager ?</a:t>
            </a:r>
          </a:p>
        </p:txBody>
      </p:sp>
    </p:spTree>
    <p:extLst>
      <p:ext uri="{BB962C8B-B14F-4D97-AF65-F5344CB8AC3E}">
        <p14:creationId xmlns:p14="http://schemas.microsoft.com/office/powerpoint/2010/main" val="903711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511</Words>
  <Application>Microsoft Office PowerPoint</Application>
  <PresentationFormat>Grand écran</PresentationFormat>
  <Paragraphs>59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 SANTE</dc:creator>
  <cp:lastModifiedBy>Guyot-Massot, Virginie</cp:lastModifiedBy>
  <cp:revision>23</cp:revision>
  <dcterms:created xsi:type="dcterms:W3CDTF">2020-12-16T18:30:32Z</dcterms:created>
  <dcterms:modified xsi:type="dcterms:W3CDTF">2022-09-13T21:06:55Z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e8dbd2-db24-4a89-9696-0586cec53ecd_Enabled">
    <vt:lpwstr>true</vt:lpwstr>
  </property>
  <property fmtid="{D5CDD505-2E9C-101B-9397-08002B2CF9AE}" pid="3" name="MSIP_Label_c3e8dbd2-db24-4a89-9696-0586cec53ecd_SetDate">
    <vt:lpwstr>2022-07-26T10:14:56Z</vt:lpwstr>
  </property>
  <property fmtid="{D5CDD505-2E9C-101B-9397-08002B2CF9AE}" pid="4" name="MSIP_Label_c3e8dbd2-db24-4a89-9696-0586cec53ecd_Method">
    <vt:lpwstr>Privileged</vt:lpwstr>
  </property>
  <property fmtid="{D5CDD505-2E9C-101B-9397-08002B2CF9AE}" pid="5" name="MSIP_Label_c3e8dbd2-db24-4a89-9696-0586cec53ecd_Name">
    <vt:lpwstr>French - Not Classified</vt:lpwstr>
  </property>
  <property fmtid="{D5CDD505-2E9C-101B-9397-08002B2CF9AE}" pid="6" name="MSIP_Label_c3e8dbd2-db24-4a89-9696-0586cec53ecd_SiteId">
    <vt:lpwstr>a00de4ec-48a8-43a6-be74-e31274e2060d</vt:lpwstr>
  </property>
  <property fmtid="{D5CDD505-2E9C-101B-9397-08002B2CF9AE}" pid="7" name="MSIP_Label_c3e8dbd2-db24-4a89-9696-0586cec53ecd_ActionId">
    <vt:lpwstr>29b36ff7-1828-47c6-82ea-c0ad63ce7d8d</vt:lpwstr>
  </property>
  <property fmtid="{D5CDD505-2E9C-101B-9397-08002B2CF9AE}" pid="8" name="MSIP_Label_c3e8dbd2-db24-4a89-9696-0586cec53ecd_ContentBits">
    <vt:lpwstr>0</vt:lpwstr>
  </property>
  <property fmtid="{D5CDD505-2E9C-101B-9397-08002B2CF9AE}" pid="9" name="MerckAIPLabel">
    <vt:lpwstr>NotClassified</vt:lpwstr>
  </property>
  <property fmtid="{D5CDD505-2E9C-101B-9397-08002B2CF9AE}" pid="10" name="MerckAIPDataExchange">
    <vt:lpwstr>!MRKMIP@NotClassified</vt:lpwstr>
  </property>
  <property fmtid="{D5CDD505-2E9C-101B-9397-08002B2CF9AE}" pid="11" name="_AdHocReviewCycleID">
    <vt:i4>-549535195</vt:i4>
  </property>
  <property fmtid="{D5CDD505-2E9C-101B-9397-08002B2CF9AE}" pid="12" name="_NewReviewCycle">
    <vt:lpwstr/>
  </property>
  <property fmtid="{D5CDD505-2E9C-101B-9397-08002B2CF9AE}" pid="13" name="_EmailSubject">
    <vt:lpwstr>ATELIER 5 : dernier récapitulatif </vt:lpwstr>
  </property>
  <property fmtid="{D5CDD505-2E9C-101B-9397-08002B2CF9AE}" pid="14" name="_AuthorEmail">
    <vt:lpwstr>virginie.guyot-massot@msd.com</vt:lpwstr>
  </property>
  <property fmtid="{D5CDD505-2E9C-101B-9397-08002B2CF9AE}" pid="15" name="_AuthorEmailDisplayName">
    <vt:lpwstr>Guyot-Massot, Virginie</vt:lpwstr>
  </property>
  <property fmtid="{D5CDD505-2E9C-101B-9397-08002B2CF9AE}" pid="16" name="_PreviousAdHocReviewCycleID">
    <vt:i4>1936561074</vt:i4>
  </property>
</Properties>
</file>