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947737"/>
          </a:xfrm>
        </p:spPr>
        <p:txBody>
          <a:bodyPr>
            <a:normAutofit fontScale="85000" lnSpcReduction="20000"/>
          </a:bodyPr>
          <a:lstStyle/>
          <a:p>
            <a:r>
              <a:rPr lang="fr-FR" sz="4000" dirty="0" smtClean="0"/>
              <a:t>Dr Nicolas Longeaux</a:t>
            </a:r>
          </a:p>
          <a:p>
            <a:r>
              <a:rPr lang="fr-FR" dirty="0" smtClean="0"/>
              <a:t>Conseiller médical FHF Occitanie</a:t>
            </a:r>
            <a:endParaRPr lang="fr-FR" sz="4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10" y="4627563"/>
            <a:ext cx="9206327" cy="1433603"/>
          </a:xfrm>
        </p:spPr>
        <p:txBody>
          <a:bodyPr>
            <a:normAutofit/>
          </a:bodyPr>
          <a:lstStyle/>
          <a:p>
            <a:r>
              <a:rPr lang="fr-FR" sz="3200" dirty="0" smtClean="0"/>
              <a:t>Atelier 7 – Attractivité médicale territoriale</a:t>
            </a:r>
            <a:br>
              <a:rPr lang="fr-FR" sz="3200" dirty="0" smtClean="0"/>
            </a:br>
            <a:r>
              <a:rPr lang="fr-FR" sz="3200" dirty="0" smtClean="0"/>
              <a:t>Propos </a:t>
            </a:r>
            <a:r>
              <a:rPr lang="fr-FR" sz="3200" dirty="0" err="1" smtClean="0"/>
              <a:t>introdctif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Une dure réalité… Un pic de médecins en 2016 qui baisse depuis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60617" y="1735258"/>
            <a:ext cx="6540137" cy="4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Qui continuera à baisser avec un nadir en 2024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50" y="1748426"/>
            <a:ext cx="4294060" cy="42322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04" y="6051407"/>
            <a:ext cx="7596274" cy="4328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637485" y="2886891"/>
            <a:ext cx="430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</a:rPr>
              <a:t>Nombre de médecins en exercice en France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2016</a:t>
            </a:r>
            <a:r>
              <a:rPr lang="fr-FR" dirty="0" smtClean="0"/>
              <a:t> : pic à 216 200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2024</a:t>
            </a:r>
            <a:r>
              <a:rPr lang="fr-FR" dirty="0" smtClean="0"/>
              <a:t> : nadir à 209 000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2030</a:t>
            </a:r>
            <a:r>
              <a:rPr lang="fr-FR" dirty="0" smtClean="0"/>
              <a:t> : retour au niveau de 2021</a:t>
            </a:r>
          </a:p>
          <a:p>
            <a:r>
              <a:rPr lang="fr-FR" b="1" dirty="0" smtClean="0">
                <a:solidFill>
                  <a:srgbClr val="00B0F0"/>
                </a:solidFill>
              </a:rPr>
              <a:t>2050</a:t>
            </a:r>
            <a:r>
              <a:rPr lang="fr-FR" dirty="0" smtClean="0"/>
              <a:t> : +35%  : 292 000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2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7236823" y="2024743"/>
            <a:ext cx="4259851" cy="4680455"/>
          </a:xfrm>
        </p:spPr>
        <p:txBody>
          <a:bodyPr/>
          <a:lstStyle/>
          <a:p>
            <a:r>
              <a:rPr lang="fr-FR" dirty="0" smtClean="0"/>
              <a:t>1972 : 8588 étudiants / an</a:t>
            </a:r>
          </a:p>
          <a:p>
            <a:r>
              <a:rPr lang="fr-FR" dirty="0" smtClean="0"/>
              <a:t>1993 : 3500 étudiants / an</a:t>
            </a:r>
          </a:p>
          <a:p>
            <a:r>
              <a:rPr lang="fr-FR" dirty="0" smtClean="0"/>
              <a:t>2020 : 9361 étudiants /an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Evolution du Numerus clausus entre 1972 et 2020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531885"/>
            <a:ext cx="676714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8085908" y="1956525"/>
            <a:ext cx="3709851" cy="1975395"/>
          </a:xfrm>
        </p:spPr>
        <p:txBody>
          <a:bodyPr/>
          <a:lstStyle/>
          <a:p>
            <a:r>
              <a:rPr lang="fr-FR" dirty="0" smtClean="0"/>
              <a:t>2001 : 277 étudiants</a:t>
            </a:r>
          </a:p>
          <a:p>
            <a:r>
              <a:rPr lang="fr-FR" dirty="0" smtClean="0"/>
              <a:t>2019 : 507 étudiants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12841" y="1302344"/>
            <a:ext cx="11201400" cy="654181"/>
          </a:xfrm>
        </p:spPr>
        <p:txBody>
          <a:bodyPr/>
          <a:lstStyle/>
          <a:p>
            <a:r>
              <a:rPr lang="fr-FR" dirty="0" smtClean="0"/>
              <a:t>Focus 2</a:t>
            </a:r>
            <a:r>
              <a:rPr lang="fr-FR" baseline="30000" dirty="0" smtClean="0"/>
              <a:t>ème</a:t>
            </a:r>
            <a:r>
              <a:rPr lang="fr-FR" dirty="0" smtClean="0"/>
              <a:t> année Occitanie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4" y="1956525"/>
            <a:ext cx="7437936" cy="44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6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695327" y="1828799"/>
            <a:ext cx="10658474" cy="118872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771 étudiants à former tous les ans en Occitanie en 2025 </a:t>
            </a:r>
          </a:p>
          <a:p>
            <a:r>
              <a:rPr lang="fr-FR" dirty="0" smtClean="0"/>
              <a:t>contre 277 en 2001…</a:t>
            </a:r>
          </a:p>
          <a:p>
            <a:r>
              <a:rPr lang="fr-FR" dirty="0" smtClean="0"/>
              <a:t>Une formidable opportunité </a:t>
            </a:r>
            <a:r>
              <a:rPr lang="fr-FR" smtClean="0"/>
              <a:t>et un véritable </a:t>
            </a:r>
            <a:r>
              <a:rPr lang="fr-FR" dirty="0" smtClean="0"/>
              <a:t>défi pour le service public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Et demain ? Numérus </a:t>
            </a:r>
            <a:r>
              <a:rPr lang="fr-FR" dirty="0" err="1" smtClean="0"/>
              <a:t>apertus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339742"/>
              </p:ext>
            </p:extLst>
          </p:nvPr>
        </p:nvGraphicFramePr>
        <p:xfrm>
          <a:off x="838201" y="3236413"/>
          <a:ext cx="1051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19358092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0834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174608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53434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 Pluriannuel d’Admissions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Seuil </a:t>
                      </a:r>
                      <a:r>
                        <a:rPr lang="fr-FR" dirty="0" err="1" smtClean="0"/>
                        <a:t>minmal</a:t>
                      </a:r>
                      <a:r>
                        <a:rPr lang="fr-FR" baseline="0" dirty="0" smtClean="0"/>
                        <a:t> à -5%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Seuil maximal à +5%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79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51 5015 sur 5 ans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(10 301 par an en </a:t>
                      </a:r>
                      <a:r>
                        <a:rPr lang="fr-FR" dirty="0" err="1" smtClean="0"/>
                        <a:t>moy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48 850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(9770</a:t>
                      </a:r>
                      <a:r>
                        <a:rPr lang="fr-FR" baseline="0" dirty="0" smtClean="0"/>
                        <a:t> par an)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54 160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(10832</a:t>
                      </a:r>
                      <a:r>
                        <a:rPr lang="fr-FR" baseline="0" dirty="0" smtClean="0"/>
                        <a:t> par an)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Montpellier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1800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(360 par an)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1710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(342 par an)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1890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(378 par an)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53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Toulouse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1870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(374 par an)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1775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(355 par an)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1965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(393 par an)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27389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37261" y="5796733"/>
            <a:ext cx="10317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Arrêté du 13 septembre 2021 définissant les objectifs nationaux pluriannuels de professionnels de santé à former pour la période </a:t>
            </a:r>
            <a:r>
              <a:rPr lang="fr-FR" sz="1600" dirty="0" smtClean="0"/>
              <a:t>2021-2025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41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252</Words>
  <Application>Microsoft Office PowerPoint</Application>
  <PresentationFormat>Grand écran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Longeaux Nicolas</cp:lastModifiedBy>
  <cp:revision>17</cp:revision>
  <dcterms:created xsi:type="dcterms:W3CDTF">2020-12-16T18:30:32Z</dcterms:created>
  <dcterms:modified xsi:type="dcterms:W3CDTF">2022-09-06T15:01:10Z</dcterms:modified>
</cp:coreProperties>
</file>