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84" r:id="rId6"/>
    <p:sldId id="285" r:id="rId7"/>
    <p:sldId id="259" r:id="rId8"/>
    <p:sldId id="258" r:id="rId9"/>
    <p:sldId id="286" r:id="rId10"/>
    <p:sldId id="287" r:id="rId11"/>
    <p:sldId id="288" r:id="rId12"/>
    <p:sldId id="289" r:id="rId13"/>
    <p:sldId id="270" r:id="rId1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halie Flores" initials="NF" lastIdx="1" clrIdx="0">
    <p:extLst>
      <p:ext uri="{19B8F6BF-5375-455C-9EA6-DF929625EA0E}">
        <p15:presenceInfo xmlns:p15="http://schemas.microsoft.com/office/powerpoint/2012/main" userId="S-1-5-21-3812701431-3803751525-1659031143-1002" providerId="AD"/>
      </p:ext>
    </p:extLst>
  </p:cmAuthor>
  <p:cmAuthor id="2" name="PASCAL Helene" initials="PH" lastIdx="2" clrIdx="1">
    <p:extLst>
      <p:ext uri="{19B8F6BF-5375-455C-9EA6-DF929625EA0E}">
        <p15:presenceInfo xmlns:p15="http://schemas.microsoft.com/office/powerpoint/2012/main" userId="S-1-5-21-3748045062-3030216573-3526644567-624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994"/>
    <a:srgbClr val="EC2B4A"/>
    <a:srgbClr val="A9D7ED"/>
    <a:srgbClr val="40B55C"/>
    <a:srgbClr val="C6D633"/>
    <a:srgbClr val="F1D7F5"/>
    <a:srgbClr val="5697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 snapToObjects="1">
      <p:cViewPr varScale="1">
        <p:scale>
          <a:sx n="116" d="100"/>
          <a:sy n="116" d="100"/>
        </p:scale>
        <p:origin x="16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B863-7903-FA4B-97E5-D0396BFBFA0F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7DEDA-F623-C94D-9FFB-DA8AB4F9CB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071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7DEDA-F623-C94D-9FFB-DA8AB4F9CB6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06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65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94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38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3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33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54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7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24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34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04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3EC01-FE50-A042-87CB-D0173C6D7774}" type="datetimeFigureOut">
              <a:rPr lang="fr-FR" smtClean="0"/>
              <a:t>18/01/2024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0BA72-CC97-DA4D-AC6D-150926D0D7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052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pemploi.info/" TargetMode="External"/><Relationship Id="rId2" Type="http://schemas.openxmlformats.org/officeDocument/2006/relationships/hyperlink" Target="http://www.francetravail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523058" y="1628775"/>
            <a:ext cx="9792000" cy="5514939"/>
          </a:xfrm>
          <a:prstGeom prst="round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0C4D3D99-923B-1143-9F93-17993B669040}"/>
              </a:ext>
            </a:extLst>
          </p:cNvPr>
          <p:cNvSpPr txBox="1"/>
          <p:nvPr/>
        </p:nvSpPr>
        <p:spPr>
          <a:xfrm>
            <a:off x="782213" y="3539913"/>
            <a:ext cx="8034219" cy="17956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 Lieu Unique</a:t>
            </a:r>
          </a:p>
          <a:p>
            <a:pPr algn="ctr"/>
            <a:r>
              <a:rPr lang="fr-FR" sz="5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d’Accompagnement</a:t>
            </a:r>
          </a:p>
        </p:txBody>
      </p:sp>
      <p:pic>
        <p:nvPicPr>
          <p:cNvPr id="3" name="Image 2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xmlns="" id="{DEBCD029-D85E-E97A-6FEE-07E6AF55F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9" y="415961"/>
            <a:ext cx="4494914" cy="934743"/>
          </a:xfrm>
          <a:prstGeom prst="rect">
            <a:avLst/>
          </a:prstGeom>
        </p:spPr>
      </p:pic>
      <p:pic>
        <p:nvPicPr>
          <p:cNvPr id="5" name="Image 4" descr="Une image contenant habits, Danse, personne, chaussures&#10;&#10;Description générée automatiquement">
            <a:extLst>
              <a:ext uri="{FF2B5EF4-FFF2-40B4-BE49-F238E27FC236}">
                <a16:creationId xmlns:a16="http://schemas.microsoft.com/office/drawing/2014/main" xmlns="" id="{1A9A87A3-9431-F0EC-7916-AAF5398078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670" y="1532977"/>
            <a:ext cx="2817085" cy="28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4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475842" y="449837"/>
            <a:ext cx="9792000" cy="6660000"/>
          </a:xfrm>
          <a:prstGeom prst="round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CBD7E7C0-CC6E-F146-B134-C8453DEE0B32}"/>
              </a:ext>
            </a:extLst>
          </p:cNvPr>
          <p:cNvSpPr txBox="1"/>
          <p:nvPr/>
        </p:nvSpPr>
        <p:spPr>
          <a:xfrm>
            <a:off x="939693" y="5573985"/>
            <a:ext cx="9059917" cy="69293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534988"/>
            <a:endParaRPr lang="fr-FR" sz="1600" b="1" dirty="0">
              <a:uFill>
                <a:solidFill>
                  <a:srgbClr val="1B4994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4988"/>
            <a:r>
              <a:rPr lang="fr-FR" sz="1600" b="1" dirty="0">
                <a:uFill>
                  <a:solidFill>
                    <a:srgbClr val="1B4994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CONTACTS 	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• FRANCE TRAVAIL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3995 /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www.francetravail.fr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	• </a:t>
            </a:r>
            <a:r>
              <a:rPr lang="fr-FR" sz="1400" b="1" dirty="0">
                <a:latin typeface="Arial" panose="020B0604020202020204" pitchFamily="34" charset="0"/>
                <a:cs typeface="Arial" panose="020B0604020202020204" pitchFamily="34" charset="0"/>
              </a:rPr>
              <a:t>CAP EMPLOI :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www.capemploi.info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EF8F3724-E6BE-994F-B5BF-D36FED6F82AE}"/>
              </a:ext>
            </a:extLst>
          </p:cNvPr>
          <p:cNvSpPr txBox="1"/>
          <p:nvPr/>
        </p:nvSpPr>
        <p:spPr>
          <a:xfrm>
            <a:off x="2012077" y="2365867"/>
            <a:ext cx="6825697" cy="12937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  </a:t>
            </a:r>
            <a:br>
              <a:rPr lang="fr-FR" sz="4400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fr-FR" sz="3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le Lieu Unique d’Accompagnement</a:t>
            </a:r>
          </a:p>
        </p:txBody>
      </p:sp>
      <p:sp>
        <p:nvSpPr>
          <p:cNvPr id="26" name="Forme libre 25">
            <a:extLst>
              <a:ext uri="{FF2B5EF4-FFF2-40B4-BE49-F238E27FC236}">
                <a16:creationId xmlns:a16="http://schemas.microsoft.com/office/drawing/2014/main" xmlns="" id="{F3B4E44D-A66A-4B43-8E73-A7969132B9F3}"/>
              </a:ext>
            </a:extLst>
          </p:cNvPr>
          <p:cNvSpPr/>
          <p:nvPr/>
        </p:nvSpPr>
        <p:spPr>
          <a:xfrm rot="10800000">
            <a:off x="5194911" y="3736804"/>
            <a:ext cx="468625" cy="210942"/>
          </a:xfrm>
          <a:custGeom>
            <a:avLst/>
            <a:gdLst>
              <a:gd name="connsiteX0" fmla="*/ 0 w 1722710"/>
              <a:gd name="connsiteY0" fmla="*/ 439518 h 444570"/>
              <a:gd name="connsiteX1" fmla="*/ 858829 w 1722710"/>
              <a:gd name="connsiteY1" fmla="*/ 0 h 444570"/>
              <a:gd name="connsiteX2" fmla="*/ 1722710 w 1722710"/>
              <a:gd name="connsiteY2" fmla="*/ 444570 h 444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2710" h="444570">
                <a:moveTo>
                  <a:pt x="0" y="439518"/>
                </a:moveTo>
                <a:lnTo>
                  <a:pt x="858829" y="0"/>
                </a:lnTo>
                <a:lnTo>
                  <a:pt x="1722710" y="444570"/>
                </a:lnTo>
              </a:path>
            </a:pathLst>
          </a:custGeom>
          <a:noFill/>
          <a:ln w="123825" cap="rnd">
            <a:solidFill>
              <a:srgbClr val="FF0000"/>
            </a:solidFill>
            <a:head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 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FCFBE8A3-01B6-D84E-9641-0241B78AB738}"/>
              </a:ext>
            </a:extLst>
          </p:cNvPr>
          <p:cNvSpPr txBox="1"/>
          <p:nvPr/>
        </p:nvSpPr>
        <p:spPr>
          <a:xfrm>
            <a:off x="1945910" y="4138397"/>
            <a:ext cx="7370487" cy="548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fr-FR" sz="21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 accès à un service simplifié et amélioré </a:t>
            </a:r>
            <a:br>
              <a:rPr lang="fr-FR" sz="2100" dirty="0">
                <a:solidFill>
                  <a:schemeClr val="bg1"/>
                </a:solidFill>
                <a:latin typeface="Arial Rounded MT Bold" panose="020F0704030504030204" pitchFamily="34" charset="77"/>
              </a:rPr>
            </a:br>
            <a:r>
              <a:rPr lang="fr-FR" sz="21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pour l’accompagnement des employeurs dans le recrutement de personnes en situation de handicap</a:t>
            </a:r>
          </a:p>
        </p:txBody>
      </p:sp>
      <p:sp>
        <p:nvSpPr>
          <p:cNvPr id="28" name="Forme libre 27">
            <a:extLst>
              <a:ext uri="{FF2B5EF4-FFF2-40B4-BE49-F238E27FC236}">
                <a16:creationId xmlns:a16="http://schemas.microsoft.com/office/drawing/2014/main" xmlns="" id="{776E865C-DCDB-3A41-A64B-D56109BB9D4E}"/>
              </a:ext>
            </a:extLst>
          </p:cNvPr>
          <p:cNvSpPr/>
          <p:nvPr/>
        </p:nvSpPr>
        <p:spPr>
          <a:xfrm>
            <a:off x="1524000" y="4294430"/>
            <a:ext cx="7891305" cy="1015435"/>
          </a:xfrm>
          <a:custGeom>
            <a:avLst/>
            <a:gdLst>
              <a:gd name="connsiteX0" fmla="*/ 0 w 6511332"/>
              <a:gd name="connsiteY0" fmla="*/ 100484 h 1195754"/>
              <a:gd name="connsiteX1" fmla="*/ 0 w 6511332"/>
              <a:gd name="connsiteY1" fmla="*/ 1055077 h 1195754"/>
              <a:gd name="connsiteX2" fmla="*/ 130628 w 6511332"/>
              <a:gd name="connsiteY2" fmla="*/ 1055077 h 1195754"/>
              <a:gd name="connsiteX3" fmla="*/ 6511332 w 6511332"/>
              <a:gd name="connsiteY3" fmla="*/ 1055077 h 1195754"/>
              <a:gd name="connsiteX4" fmla="*/ 6511332 w 6511332"/>
              <a:gd name="connsiteY4" fmla="*/ 1195754 h 1195754"/>
              <a:gd name="connsiteX5" fmla="*/ 6511332 w 6511332"/>
              <a:gd name="connsiteY5" fmla="*/ 0 h 1195754"/>
              <a:gd name="connsiteX0" fmla="*/ 0 w 6934242"/>
              <a:gd name="connsiteY0" fmla="*/ 100484 h 1055077"/>
              <a:gd name="connsiteX1" fmla="*/ 0 w 6934242"/>
              <a:gd name="connsiteY1" fmla="*/ 1055077 h 1055077"/>
              <a:gd name="connsiteX2" fmla="*/ 130628 w 6934242"/>
              <a:gd name="connsiteY2" fmla="*/ 1055077 h 1055077"/>
              <a:gd name="connsiteX3" fmla="*/ 6511332 w 6934242"/>
              <a:gd name="connsiteY3" fmla="*/ 1055077 h 1055077"/>
              <a:gd name="connsiteX4" fmla="*/ 6934242 w 6934242"/>
              <a:gd name="connsiteY4" fmla="*/ 258494 h 1055077"/>
              <a:gd name="connsiteX5" fmla="*/ 6511332 w 6934242"/>
              <a:gd name="connsiteY5" fmla="*/ 0 h 1055077"/>
              <a:gd name="connsiteX0" fmla="*/ 0 w 6511332"/>
              <a:gd name="connsiteY0" fmla="*/ 100484 h 1055077"/>
              <a:gd name="connsiteX1" fmla="*/ 0 w 6511332"/>
              <a:gd name="connsiteY1" fmla="*/ 1055077 h 1055077"/>
              <a:gd name="connsiteX2" fmla="*/ 130628 w 6511332"/>
              <a:gd name="connsiteY2" fmla="*/ 1055077 h 1055077"/>
              <a:gd name="connsiteX3" fmla="*/ 6511332 w 6511332"/>
              <a:gd name="connsiteY3" fmla="*/ 1055077 h 1055077"/>
              <a:gd name="connsiteX4" fmla="*/ 6511332 w 6511332"/>
              <a:gd name="connsiteY4" fmla="*/ 0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11332" h="1055077">
                <a:moveTo>
                  <a:pt x="0" y="100484"/>
                </a:moveTo>
                <a:lnTo>
                  <a:pt x="0" y="1055077"/>
                </a:lnTo>
                <a:lnTo>
                  <a:pt x="130628" y="1055077"/>
                </a:lnTo>
                <a:lnTo>
                  <a:pt x="6511332" y="1055077"/>
                </a:lnTo>
                <a:lnTo>
                  <a:pt x="6511332" y="0"/>
                </a:lnTo>
              </a:path>
            </a:pathLst>
          </a:custGeom>
          <a:noFill/>
          <a:ln w="114300" cap="rnd">
            <a:gradFill>
              <a:gsLst>
                <a:gs pos="0">
                  <a:srgbClr val="C6D633"/>
                </a:gs>
                <a:gs pos="100000">
                  <a:srgbClr val="40B55C"/>
                </a:gs>
              </a:gsLst>
              <a:lin ang="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chaussures, habits, Danse, personne&#10;&#10;Description générée automatiquement">
            <a:extLst>
              <a:ext uri="{FF2B5EF4-FFF2-40B4-BE49-F238E27FC236}">
                <a16:creationId xmlns:a16="http://schemas.microsoft.com/office/drawing/2014/main" xmlns="" id="{057F6C48-7901-B3CA-0216-74DA5339E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183" y="235407"/>
            <a:ext cx="3015833" cy="301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92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D33A3BC-C3A5-724D-B4ED-C65F221F6874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9A26323B-D483-9B46-BD88-C4437476DCE2}"/>
              </a:ext>
            </a:extLst>
          </p:cNvPr>
          <p:cNvGrpSpPr/>
          <p:nvPr/>
        </p:nvGrpSpPr>
        <p:grpSpPr>
          <a:xfrm>
            <a:off x="2711302" y="449837"/>
            <a:ext cx="7530604" cy="6660000"/>
            <a:chOff x="2711302" y="449837"/>
            <a:chExt cx="7530604" cy="6660000"/>
          </a:xfrm>
        </p:grpSpPr>
        <p:sp>
          <p:nvSpPr>
            <p:cNvPr id="4" name="Rectangle : coins arrondis 12">
              <a:extLst>
                <a:ext uri="{FF2B5EF4-FFF2-40B4-BE49-F238E27FC236}">
                  <a16:creationId xmlns:a16="http://schemas.microsoft.com/office/drawing/2014/main" xmlns="" id="{280FF7B9-CE31-7A4F-BF81-DFD2DA63E0A0}"/>
                </a:ext>
              </a:extLst>
            </p:cNvPr>
            <p:cNvSpPr/>
            <p:nvPr/>
          </p:nvSpPr>
          <p:spPr>
            <a:xfrm>
              <a:off x="2711302" y="449837"/>
              <a:ext cx="7530604" cy="66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B6BCC6CB-F4FC-F44E-9EA1-F4DFF413BD27}"/>
                </a:ext>
              </a:extLst>
            </p:cNvPr>
            <p:cNvSpPr/>
            <p:nvPr/>
          </p:nvSpPr>
          <p:spPr>
            <a:xfrm>
              <a:off x="7077257" y="4220383"/>
              <a:ext cx="3164649" cy="2889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5CDBEF98-7552-284F-8AD0-D90200AB5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2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AB5CDE7F-4B54-3D4A-8A59-0E111B2F6723}"/>
              </a:ext>
            </a:extLst>
          </p:cNvPr>
          <p:cNvSpPr txBox="1"/>
          <p:nvPr/>
        </p:nvSpPr>
        <p:spPr>
          <a:xfrm>
            <a:off x="4012549" y="449837"/>
            <a:ext cx="5948318" cy="665999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France Travail et Cap emploi travaillent ensemble à </a:t>
            </a:r>
            <a:r>
              <a:rPr lang="fr-FR" sz="3600" b="1" dirty="0">
                <a:solidFill>
                  <a:srgbClr val="569798"/>
                </a:solidFill>
                <a:latin typeface="Arial Rounded MT Bold" panose="020F0704030504030204" pitchFamily="34" charset="77"/>
              </a:rPr>
              <a:t>l’amélioration et à la simplification des services</a:t>
            </a:r>
            <a:r>
              <a:rPr lang="fr-FR" sz="3600" dirty="0"/>
              <a:t>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à destination des employeurs pour le recrutement et le maintien dans l’emploi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des personnes en situation </a:t>
            </a:r>
            <a:b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de handicap.</a:t>
            </a:r>
          </a:p>
        </p:txBody>
      </p:sp>
    </p:spTree>
    <p:extLst>
      <p:ext uri="{BB962C8B-B14F-4D97-AF65-F5344CB8AC3E}">
        <p14:creationId xmlns:p14="http://schemas.microsoft.com/office/powerpoint/2010/main" val="267478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00C7357-83A1-E448-A95B-0A5EEC2BD8D6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Æ</a:t>
            </a:r>
            <a:r>
              <a:rPr lang="fr-FR" dirty="0"/>
              <a:t>©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xmlns="" id="{1807B36F-3D83-D149-9CC6-8EF1307622F9}"/>
              </a:ext>
            </a:extLst>
          </p:cNvPr>
          <p:cNvGrpSpPr/>
          <p:nvPr/>
        </p:nvGrpSpPr>
        <p:grpSpPr>
          <a:xfrm>
            <a:off x="847899" y="449837"/>
            <a:ext cx="9394007" cy="6660000"/>
            <a:chOff x="847899" y="449837"/>
            <a:chExt cx="9394007" cy="666000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8DF6758-11BA-884B-81B2-78A6AB73F632}"/>
                </a:ext>
              </a:extLst>
            </p:cNvPr>
            <p:cNvGrpSpPr/>
            <p:nvPr/>
          </p:nvGrpSpPr>
          <p:grpSpPr>
            <a:xfrm>
              <a:off x="2711302" y="449837"/>
              <a:ext cx="7530604" cy="6660000"/>
              <a:chOff x="2711302" y="449837"/>
              <a:chExt cx="7530604" cy="6660000"/>
            </a:xfrm>
          </p:grpSpPr>
          <p:sp>
            <p:nvSpPr>
              <p:cNvPr id="7" name="Rectangle : coins arrondis 12">
                <a:extLst>
                  <a:ext uri="{FF2B5EF4-FFF2-40B4-BE49-F238E27FC236}">
                    <a16:creationId xmlns:a16="http://schemas.microsoft.com/office/drawing/2014/main" xmlns="" id="{98668D47-0607-A34B-885C-5C78B371599B}"/>
                  </a:ext>
                </a:extLst>
              </p:cNvPr>
              <p:cNvSpPr/>
              <p:nvPr/>
            </p:nvSpPr>
            <p:spPr>
              <a:xfrm>
                <a:off x="2711302" y="449837"/>
                <a:ext cx="7530604" cy="666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6850018B-A903-3346-810D-968127304B9E}"/>
                  </a:ext>
                </a:extLst>
              </p:cNvPr>
              <p:cNvSpPr/>
              <p:nvPr/>
            </p:nvSpPr>
            <p:spPr>
              <a:xfrm>
                <a:off x="7077257" y="4220383"/>
                <a:ext cx="3164649" cy="2889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" name="Rectangle : coins arrondis 3">
              <a:extLst>
                <a:ext uri="{FF2B5EF4-FFF2-40B4-BE49-F238E27FC236}">
                  <a16:creationId xmlns:a16="http://schemas.microsoft.com/office/drawing/2014/main" xmlns="" id="{C9825370-58F7-D548-AC44-E5070D494BC8}"/>
                </a:ext>
              </a:extLst>
            </p:cNvPr>
            <p:cNvSpPr/>
            <p:nvPr/>
          </p:nvSpPr>
          <p:spPr>
            <a:xfrm>
              <a:off x="847899" y="3543300"/>
              <a:ext cx="3696159" cy="3566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Espace réservé du numéro de diapositive 6">
            <a:extLst>
              <a:ext uri="{FF2B5EF4-FFF2-40B4-BE49-F238E27FC236}">
                <a16:creationId xmlns:a16="http://schemas.microsoft.com/office/drawing/2014/main" xmlns="" id="{23979BD0-7A60-724A-8895-8A43CD5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3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36194162-93E2-6647-BDF1-380FD1910C5C}"/>
              </a:ext>
            </a:extLst>
          </p:cNvPr>
          <p:cNvSpPr txBox="1"/>
          <p:nvPr/>
        </p:nvSpPr>
        <p:spPr>
          <a:xfrm>
            <a:off x="4175189" y="2223401"/>
            <a:ext cx="5690782" cy="33207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4000" b="1" dirty="0">
                <a:solidFill>
                  <a:srgbClr val="EC2B4A"/>
                </a:solidFill>
                <a:latin typeface="Arial Rounded MT Bold" panose="020F0704030504030204" pitchFamily="34" charset="77"/>
              </a:rPr>
              <a:t>Concrètement ?</a:t>
            </a:r>
          </a:p>
          <a:p>
            <a:endParaRPr lang="fr-FR" sz="2600" b="1" dirty="0">
              <a:solidFill>
                <a:srgbClr val="EC2B4A"/>
              </a:solidFill>
              <a:latin typeface="Arial Rounded MT Bold" panose="020F0704030504030204" pitchFamily="34" charset="77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buClr>
                <a:srgbClr val="EC2B4A"/>
              </a:buClr>
              <a:buSzPct val="100000"/>
              <a:buFont typeface="Police système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2000" dirty="0">
                <a:solidFill>
                  <a:srgbClr val="5697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offre de services intégrée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réunissant 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expertises des deux réseaux, en lien avec leurs partenaires</a:t>
            </a:r>
          </a:p>
          <a:p>
            <a:pPr marL="7938">
              <a:buClr>
                <a:srgbClr val="EC2B4A"/>
              </a:buClr>
              <a:buSzPct val="100000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838" indent="-342900">
              <a:buClr>
                <a:srgbClr val="EC2B4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fr-FR" sz="2000" dirty="0">
                <a:solidFill>
                  <a:srgbClr val="5697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lieu unique, le LUA (Lieu Unique d’Accompagnement)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 seule clé d’entrée 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pour des démarches simplifiées</a:t>
            </a:r>
          </a:p>
          <a:p>
            <a:pPr marL="7938" indent="177800">
              <a:lnSpc>
                <a:spcPct val="150000"/>
              </a:lnSpc>
              <a:buClr>
                <a:srgbClr val="EC2B4A"/>
              </a:buClr>
              <a:buSzPct val="100000"/>
              <a:buFont typeface="Police système"/>
              <a:buChar char="•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06657EF0-DE1B-D19E-A85A-DCC54F23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127" y="3496482"/>
            <a:ext cx="3320708" cy="33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4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2A24E38-77EC-8142-B948-11B22C4211B2}"/>
              </a:ext>
            </a:extLst>
          </p:cNvPr>
          <p:cNvGrpSpPr/>
          <p:nvPr/>
        </p:nvGrpSpPr>
        <p:grpSpPr>
          <a:xfrm>
            <a:off x="537868" y="899675"/>
            <a:ext cx="9704038" cy="6210162"/>
            <a:chOff x="2711302" y="449837"/>
            <a:chExt cx="7530604" cy="666000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5A71AABF-A865-2D4C-8B15-2623BBA81F0B}"/>
                </a:ext>
              </a:extLst>
            </p:cNvPr>
            <p:cNvSpPr/>
            <p:nvPr/>
          </p:nvSpPr>
          <p:spPr>
            <a:xfrm>
              <a:off x="2711302" y="449837"/>
              <a:ext cx="7530604" cy="66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7E496E2-989C-3D4C-84DE-13C28BD25391}"/>
                </a:ext>
              </a:extLst>
            </p:cNvPr>
            <p:cNvSpPr/>
            <p:nvPr/>
          </p:nvSpPr>
          <p:spPr>
            <a:xfrm>
              <a:off x="7077257" y="4220383"/>
              <a:ext cx="3164649" cy="2889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59C5B5-134B-FB4B-90E4-EF251E4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4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DA0B25F5-B897-0547-9245-14438CFC7DB3}"/>
              </a:ext>
            </a:extLst>
          </p:cNvPr>
          <p:cNvSpPr txBox="1"/>
          <p:nvPr/>
        </p:nvSpPr>
        <p:spPr>
          <a:xfrm>
            <a:off x="2548745" y="980219"/>
            <a:ext cx="6671720" cy="622226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5400" b="1" dirty="0">
                <a:solidFill>
                  <a:srgbClr val="EC2B4A"/>
                </a:solidFill>
                <a:latin typeface="Arial Rounded MT Bold" panose="020F0704030504030204" pitchFamily="34" charset="77"/>
              </a:rPr>
              <a:t>4</a:t>
            </a:r>
            <a:r>
              <a:rPr lang="fr-FR" sz="4000" b="1" dirty="0">
                <a:solidFill>
                  <a:srgbClr val="EC2B4A"/>
                </a:solidFill>
                <a:latin typeface="Arial Rounded MT Bold" panose="020F0704030504030204" pitchFamily="34" charset="77"/>
              </a:rPr>
              <a:t> bonnes raisons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de faire appel à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00" b="1" dirty="0">
                <a:solidFill>
                  <a:srgbClr val="EC2B4A"/>
                </a:solidFill>
                <a:latin typeface="Arial Rounded MT Bold" panose="020F0704030504030204" pitchFamily="34" charset="77"/>
              </a:rPr>
              <a:t>l’offre de services intégrée </a:t>
            </a:r>
          </a:p>
          <a:p>
            <a:r>
              <a:rPr lang="fr-FR" sz="4000" b="1" dirty="0">
                <a:solidFill>
                  <a:srgbClr val="EC2B4A"/>
                </a:solidFill>
                <a:latin typeface="Arial Rounded MT Bold" panose="020F0704030504030204" pitchFamily="34" charset="77"/>
              </a:rPr>
              <a:t>France Travail / Cap emploi </a:t>
            </a:r>
            <a:br>
              <a:rPr lang="fr-FR" sz="4000" b="1" dirty="0">
                <a:solidFill>
                  <a:srgbClr val="EC2B4A"/>
                </a:solidFill>
                <a:latin typeface="Arial Rounded MT Bold" panose="020F0704030504030204" pitchFamily="34" charset="77"/>
              </a:rPr>
            </a:b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9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25B6D65-4C92-DC44-8646-69E0AA65A36C}"/>
              </a:ext>
            </a:extLst>
          </p:cNvPr>
          <p:cNvGrpSpPr/>
          <p:nvPr/>
        </p:nvGrpSpPr>
        <p:grpSpPr>
          <a:xfrm>
            <a:off x="847899" y="449837"/>
            <a:ext cx="9394007" cy="6660000"/>
            <a:chOff x="847899" y="449837"/>
            <a:chExt cx="9394007" cy="666000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D2A24E38-77EC-8142-B948-11B22C4211B2}"/>
                </a:ext>
              </a:extLst>
            </p:cNvPr>
            <p:cNvGrpSpPr/>
            <p:nvPr/>
          </p:nvGrpSpPr>
          <p:grpSpPr>
            <a:xfrm>
              <a:off x="2711302" y="449837"/>
              <a:ext cx="7530604" cy="6660000"/>
              <a:chOff x="2711302" y="449837"/>
              <a:chExt cx="7530604" cy="6660000"/>
            </a:xfrm>
          </p:grpSpPr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xmlns="" id="{5A71AABF-A865-2D4C-8B15-2623BBA81F0B}"/>
                  </a:ext>
                </a:extLst>
              </p:cNvPr>
              <p:cNvSpPr/>
              <p:nvPr/>
            </p:nvSpPr>
            <p:spPr>
              <a:xfrm>
                <a:off x="2711302" y="449837"/>
                <a:ext cx="7530604" cy="666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7E496E2-989C-3D4C-84DE-13C28BD25391}"/>
                  </a:ext>
                </a:extLst>
              </p:cNvPr>
              <p:cNvSpPr/>
              <p:nvPr/>
            </p:nvSpPr>
            <p:spPr>
              <a:xfrm>
                <a:off x="7077257" y="4220383"/>
                <a:ext cx="3164649" cy="2889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B6C8E421-25F8-B740-B91C-FB5F3EB5E741}"/>
                </a:ext>
              </a:extLst>
            </p:cNvPr>
            <p:cNvSpPr/>
            <p:nvPr/>
          </p:nvSpPr>
          <p:spPr>
            <a:xfrm>
              <a:off x="847899" y="3543300"/>
              <a:ext cx="3696159" cy="3566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fr-FR" dirty="0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59C5B5-134B-FB4B-90E4-EF251E4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5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BB183ED-27AC-E444-B173-49AF73F9B834}"/>
              </a:ext>
            </a:extLst>
          </p:cNvPr>
          <p:cNvSpPr txBox="1"/>
          <p:nvPr/>
        </p:nvSpPr>
        <p:spPr>
          <a:xfrm>
            <a:off x="3458701" y="814331"/>
            <a:ext cx="6451366" cy="52284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5400" b="1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  <a:cs typeface="Arial" panose="020B0604020202020204" pitchFamily="34" charset="0"/>
              </a:rPr>
              <a:t>1•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Besoin 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d’informations</a:t>
            </a:r>
            <a:r>
              <a:rPr lang="fr-FR" sz="28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 </a:t>
            </a:r>
            <a:br>
              <a:rPr lang="fr-FR" sz="28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</a:b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sur l’emploi et le handicap</a:t>
            </a:r>
          </a:p>
          <a:p>
            <a:endParaRPr lang="fr-FR" sz="2000" b="1" dirty="0">
              <a:solidFill>
                <a:srgbClr val="569798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569798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5697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conseillers vous informent sur :</a:t>
            </a:r>
          </a:p>
          <a:p>
            <a:endParaRPr lang="fr-FR" dirty="0">
              <a:solidFill>
                <a:srgbClr val="5697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2400"/>
              </a:spcBef>
              <a:buClr>
                <a:srgbClr val="EC2B4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l’offre de services pour vous aider à recruter </a:t>
            </a:r>
          </a:p>
          <a:p>
            <a:pPr marL="357188" lvl="1" indent="-357188">
              <a:spcBef>
                <a:spcPts val="2400"/>
              </a:spcBef>
              <a:buClr>
                <a:srgbClr val="EC2B4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aides et mesures de nos partenaires (Agefiph,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Fiphfp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7188" indent="-357188">
              <a:spcBef>
                <a:spcPts val="2400"/>
              </a:spcBef>
              <a:buClr>
                <a:srgbClr val="EC2B4A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la réglementation, la législation</a:t>
            </a:r>
          </a:p>
          <a:p>
            <a:pPr marL="7938">
              <a:buClr>
                <a:srgbClr val="EC2B4A"/>
              </a:buClr>
              <a:buSzPct val="100000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938">
              <a:buClr>
                <a:srgbClr val="EC2B4A"/>
              </a:buClr>
              <a:buSzPct val="100000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688BEF93-8727-9343-8890-90006A93A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30" y="4220383"/>
            <a:ext cx="2424951" cy="227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25B6D65-4C92-DC44-8646-69E0AA65A36C}"/>
              </a:ext>
            </a:extLst>
          </p:cNvPr>
          <p:cNvGrpSpPr/>
          <p:nvPr/>
        </p:nvGrpSpPr>
        <p:grpSpPr>
          <a:xfrm>
            <a:off x="847899" y="449837"/>
            <a:ext cx="9394007" cy="6660000"/>
            <a:chOff x="847899" y="449837"/>
            <a:chExt cx="9394007" cy="666000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D2A24E38-77EC-8142-B948-11B22C4211B2}"/>
                </a:ext>
              </a:extLst>
            </p:cNvPr>
            <p:cNvGrpSpPr/>
            <p:nvPr/>
          </p:nvGrpSpPr>
          <p:grpSpPr>
            <a:xfrm>
              <a:off x="2711302" y="449837"/>
              <a:ext cx="7530604" cy="6660000"/>
              <a:chOff x="2711302" y="449837"/>
              <a:chExt cx="7530604" cy="6660000"/>
            </a:xfrm>
          </p:grpSpPr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xmlns="" id="{5A71AABF-A865-2D4C-8B15-2623BBA81F0B}"/>
                  </a:ext>
                </a:extLst>
              </p:cNvPr>
              <p:cNvSpPr/>
              <p:nvPr/>
            </p:nvSpPr>
            <p:spPr>
              <a:xfrm>
                <a:off x="2711302" y="449837"/>
                <a:ext cx="7530604" cy="666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7E496E2-989C-3D4C-84DE-13C28BD25391}"/>
                  </a:ext>
                </a:extLst>
              </p:cNvPr>
              <p:cNvSpPr/>
              <p:nvPr/>
            </p:nvSpPr>
            <p:spPr>
              <a:xfrm>
                <a:off x="7077257" y="4220383"/>
                <a:ext cx="3164649" cy="2889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B6C8E421-25F8-B740-B91C-FB5F3EB5E741}"/>
                </a:ext>
              </a:extLst>
            </p:cNvPr>
            <p:cNvSpPr/>
            <p:nvPr/>
          </p:nvSpPr>
          <p:spPr>
            <a:xfrm>
              <a:off x="847899" y="3543300"/>
              <a:ext cx="3696159" cy="3566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59C5B5-134B-FB4B-90E4-EF251E4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6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BB183ED-27AC-E444-B173-49AF73F9B834}"/>
              </a:ext>
            </a:extLst>
          </p:cNvPr>
          <p:cNvSpPr txBox="1"/>
          <p:nvPr/>
        </p:nvSpPr>
        <p:spPr>
          <a:xfrm>
            <a:off x="3389732" y="317593"/>
            <a:ext cx="6637138" cy="650941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5400" b="1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  <a:cs typeface="Arial" panose="020B0604020202020204" pitchFamily="34" charset="0"/>
              </a:rPr>
              <a:t>2•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Besoin d’un accompagnement </a:t>
            </a:r>
            <a:b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pour vos 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recrutements</a:t>
            </a:r>
            <a:r>
              <a:rPr lang="fr-FR" sz="28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personnes en situation de handicap</a:t>
            </a:r>
          </a:p>
          <a:p>
            <a:endParaRPr lang="fr-FR" sz="800" b="1" dirty="0">
              <a:solidFill>
                <a:srgbClr val="569798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endParaRPr lang="fr-FR" sz="800" b="1" dirty="0">
              <a:solidFill>
                <a:srgbClr val="569798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5697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conseillers vous proposent :</a:t>
            </a:r>
          </a:p>
          <a:p>
            <a:pPr marL="357188" indent="-357188">
              <a:buClr>
                <a:srgbClr val="FF0000"/>
              </a:buClr>
            </a:pPr>
            <a:r>
              <a:rPr lang="fr-FR" dirty="0">
                <a:solidFill>
                  <a:srgbClr val="FF0000"/>
                </a:solidFill>
                <a:latin typeface="Arial Rounded MT Bold" panose="020F0704030504030204" pitchFamily="34" charset="77"/>
                <a:cs typeface="Arial" panose="020B0604020202020204" pitchFamily="34" charset="0"/>
              </a:rPr>
              <a:t>• 	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conseils sur l’attractivité de votre offre d’emploi : </a:t>
            </a:r>
          </a:p>
          <a:p>
            <a:pPr marL="893763" indent="-3571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environnement de travail et activités détaillées</a:t>
            </a:r>
          </a:p>
          <a:p>
            <a:pPr marL="893763" indent="-357188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critères de sélection adaptés à la réalité du marché et des spécificités du public</a:t>
            </a:r>
          </a:p>
          <a:p>
            <a:pPr marL="357188" indent="-357188">
              <a:spcBef>
                <a:spcPts val="1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sourcing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une présélection enrichis grâce à la complémentarité France Travail - Cap emploi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18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services personnalisés pour anticiper les difficultés de recrutement : immersion, formation préalable au recrutement, méthode de recrutement par simulation...</a:t>
            </a:r>
            <a:endParaRPr lang="fr-F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7565248-FBC5-E545-A916-E34AA4694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88" y="4835962"/>
            <a:ext cx="2229816" cy="15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87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25B6D65-4C92-DC44-8646-69E0AA65A36C}"/>
              </a:ext>
            </a:extLst>
          </p:cNvPr>
          <p:cNvGrpSpPr/>
          <p:nvPr/>
        </p:nvGrpSpPr>
        <p:grpSpPr>
          <a:xfrm>
            <a:off x="847899" y="449837"/>
            <a:ext cx="9394007" cy="6660000"/>
            <a:chOff x="847899" y="449837"/>
            <a:chExt cx="9394007" cy="666000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D2A24E38-77EC-8142-B948-11B22C4211B2}"/>
                </a:ext>
              </a:extLst>
            </p:cNvPr>
            <p:cNvGrpSpPr/>
            <p:nvPr/>
          </p:nvGrpSpPr>
          <p:grpSpPr>
            <a:xfrm>
              <a:off x="2711302" y="449837"/>
              <a:ext cx="7530604" cy="6660000"/>
              <a:chOff x="2711302" y="449837"/>
              <a:chExt cx="7530604" cy="6660000"/>
            </a:xfrm>
          </p:grpSpPr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xmlns="" id="{5A71AABF-A865-2D4C-8B15-2623BBA81F0B}"/>
                  </a:ext>
                </a:extLst>
              </p:cNvPr>
              <p:cNvSpPr/>
              <p:nvPr/>
            </p:nvSpPr>
            <p:spPr>
              <a:xfrm>
                <a:off x="2711302" y="449837"/>
                <a:ext cx="7530604" cy="666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7E496E2-989C-3D4C-84DE-13C28BD25391}"/>
                  </a:ext>
                </a:extLst>
              </p:cNvPr>
              <p:cNvSpPr/>
              <p:nvPr/>
            </p:nvSpPr>
            <p:spPr>
              <a:xfrm>
                <a:off x="7077257" y="4220383"/>
                <a:ext cx="3164649" cy="2889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B6C8E421-25F8-B740-B91C-FB5F3EB5E741}"/>
                </a:ext>
              </a:extLst>
            </p:cNvPr>
            <p:cNvSpPr/>
            <p:nvPr/>
          </p:nvSpPr>
          <p:spPr>
            <a:xfrm>
              <a:off x="847899" y="3543300"/>
              <a:ext cx="3696159" cy="3566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59C5B5-134B-FB4B-90E4-EF251E4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7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BB183ED-27AC-E444-B173-49AF73F9B834}"/>
              </a:ext>
            </a:extLst>
          </p:cNvPr>
          <p:cNvSpPr txBox="1"/>
          <p:nvPr/>
        </p:nvSpPr>
        <p:spPr>
          <a:xfrm>
            <a:off x="3249473" y="387809"/>
            <a:ext cx="6755756" cy="66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5400" b="1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  <a:cs typeface="Arial" panose="020B0604020202020204" pitchFamily="34" charset="0"/>
              </a:rPr>
              <a:t>3•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Besoin de 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conseils</a:t>
            </a:r>
            <a:r>
              <a:rPr lang="fr-FR" sz="28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services</a:t>
            </a:r>
            <a:r>
              <a:rPr lang="fr-FR" sz="28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liés à la 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compensation du handicap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(adaptation du poste)</a:t>
            </a:r>
            <a:b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800" u="sng" dirty="0">
              <a:uFill>
                <a:solidFill>
                  <a:srgbClr val="EC2B4A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5697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conseillers Cap emploi, en coordination avec les conseillers France Travail et en fonction de vos besoins, vous accompagnent pour :</a:t>
            </a:r>
          </a:p>
          <a:p>
            <a:endParaRPr lang="fr-FR" sz="2000" dirty="0">
              <a:solidFill>
                <a:srgbClr val="5697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spcBef>
                <a:spcPts val="24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analyse des postes de votre établissement et une identification des adaptations et compensations possibles</a:t>
            </a:r>
          </a:p>
          <a:p>
            <a:pPr marL="357188" indent="-357188">
              <a:spcBef>
                <a:spcPts val="24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étude du poste et de son accessibilité au regard du handicap du futur collaborateur</a:t>
            </a:r>
          </a:p>
          <a:p>
            <a:pPr marL="357188" indent="-357188">
              <a:spcBef>
                <a:spcPts val="24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des conseils et une mise en œuvre des aménagements de poste nécessaires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54FD99E-0EF4-B041-B656-ED2EF3295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9" y="4424391"/>
            <a:ext cx="2188345" cy="200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59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xmlns="" id="{125B6D65-4C92-DC44-8646-69E0AA65A36C}"/>
              </a:ext>
            </a:extLst>
          </p:cNvPr>
          <p:cNvGrpSpPr/>
          <p:nvPr/>
        </p:nvGrpSpPr>
        <p:grpSpPr>
          <a:xfrm>
            <a:off x="847899" y="449837"/>
            <a:ext cx="9394007" cy="6660000"/>
            <a:chOff x="847899" y="449837"/>
            <a:chExt cx="9394007" cy="666000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D2A24E38-77EC-8142-B948-11B22C4211B2}"/>
                </a:ext>
              </a:extLst>
            </p:cNvPr>
            <p:cNvGrpSpPr/>
            <p:nvPr/>
          </p:nvGrpSpPr>
          <p:grpSpPr>
            <a:xfrm>
              <a:off x="2711302" y="449837"/>
              <a:ext cx="7530604" cy="6660000"/>
              <a:chOff x="2711302" y="449837"/>
              <a:chExt cx="7530604" cy="6660000"/>
            </a:xfrm>
          </p:grpSpPr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xmlns="" id="{5A71AABF-A865-2D4C-8B15-2623BBA81F0B}"/>
                  </a:ext>
                </a:extLst>
              </p:cNvPr>
              <p:cNvSpPr/>
              <p:nvPr/>
            </p:nvSpPr>
            <p:spPr>
              <a:xfrm>
                <a:off x="2711302" y="449837"/>
                <a:ext cx="7530604" cy="6660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7E496E2-989C-3D4C-84DE-13C28BD25391}"/>
                  </a:ext>
                </a:extLst>
              </p:cNvPr>
              <p:cNvSpPr/>
              <p:nvPr/>
            </p:nvSpPr>
            <p:spPr>
              <a:xfrm>
                <a:off x="7077257" y="4220383"/>
                <a:ext cx="3164649" cy="28894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xmlns="" id="{B6C8E421-25F8-B740-B91C-FB5F3EB5E741}"/>
                </a:ext>
              </a:extLst>
            </p:cNvPr>
            <p:cNvSpPr/>
            <p:nvPr/>
          </p:nvSpPr>
          <p:spPr>
            <a:xfrm>
              <a:off x="847899" y="3543300"/>
              <a:ext cx="3696159" cy="356653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59C5B5-134B-FB4B-90E4-EF251E4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8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FBB183ED-27AC-E444-B173-49AF73F9B834}"/>
              </a:ext>
            </a:extLst>
          </p:cNvPr>
          <p:cNvSpPr txBox="1"/>
          <p:nvPr/>
        </p:nvSpPr>
        <p:spPr>
          <a:xfrm>
            <a:off x="3344186" y="449835"/>
            <a:ext cx="6766766" cy="65089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fr-FR" sz="5400" b="1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  <a:cs typeface="Arial" panose="020B0604020202020204" pitchFamily="34" charset="0"/>
              </a:rPr>
              <a:t>4•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Besoin d’un accompagnement pour l’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intégration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ou le </a:t>
            </a:r>
            <a:r>
              <a:rPr lang="fr-FR" sz="3100" b="1" u="sng" dirty="0">
                <a:solidFill>
                  <a:srgbClr val="EC2B4A"/>
                </a:solidFill>
                <a:uFill>
                  <a:solidFill>
                    <a:srgbClr val="EC2B4A"/>
                  </a:solidFill>
                </a:uFill>
                <a:latin typeface="Arial Rounded MT Bold" panose="020F0704030504030204" pitchFamily="34" charset="77"/>
              </a:rPr>
              <a:t>maintien dans l’emploi </a:t>
            </a: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d’un collaborateur en situation </a:t>
            </a:r>
            <a:b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u="sng" dirty="0">
                <a:uFill>
                  <a:solidFill>
                    <a:srgbClr val="EC2B4A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de handicap</a:t>
            </a:r>
          </a:p>
          <a:p>
            <a:endParaRPr lang="fr-FR" sz="2000" b="1" dirty="0">
              <a:solidFill>
                <a:srgbClr val="569798"/>
              </a:solidFill>
              <a:latin typeface="Arial Rounded MT Bold" panose="020F0704030504030204" pitchFamily="34" charset="77"/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5697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conseillers Cap emploi, en fonction de vos besoins, vous accompagnent pour :</a:t>
            </a:r>
          </a:p>
          <a:p>
            <a:endParaRPr lang="fr-FR" sz="2000" dirty="0">
              <a:solidFill>
                <a:srgbClr val="5697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 fontAlgn="base">
              <a:spcBef>
                <a:spcPts val="24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sensibiliser vos équipes et vos managers​ à l’accueil d’un salarié en situation de handicap</a:t>
            </a:r>
          </a:p>
          <a:p>
            <a:pPr marL="357188" indent="-357188" fontAlgn="base">
              <a:spcBef>
                <a:spcPts val="24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l’intégration de votre salarié</a:t>
            </a:r>
            <a:r>
              <a:rPr lang="fr-FR" sz="2000" dirty="0">
                <a:solidFill>
                  <a:srgbClr val="006F6E"/>
                </a:solidFill>
                <a:cs typeface="Arial" charset="0"/>
              </a:rPr>
              <a:t>​</a:t>
            </a:r>
          </a:p>
          <a:p>
            <a:pPr marL="357188" indent="-357188">
              <a:spcBef>
                <a:spcPts val="2400"/>
              </a:spcBef>
              <a:buClr>
                <a:srgbClr val="EC2B4A"/>
              </a:buClr>
              <a:buSzPct val="100000"/>
              <a:buFont typeface="Police système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vous proposer des solutions pour toute situation individuelle dans laquelle votre salarié/agent risque de perdre son emploi du fait des difficultés liées à son état de santé ou son handicap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D5A4A193-1EA8-ED4B-8309-68A3A6BC8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61" y="4544671"/>
            <a:ext cx="2039723" cy="203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40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A884E2-0B0D-AC4B-9291-199A7EEAA16F}"/>
              </a:ext>
            </a:extLst>
          </p:cNvPr>
          <p:cNvSpPr/>
          <p:nvPr/>
        </p:nvSpPr>
        <p:spPr>
          <a:xfrm>
            <a:off x="-1" y="0"/>
            <a:ext cx="10691813" cy="7559675"/>
          </a:xfrm>
          <a:prstGeom prst="rect">
            <a:avLst/>
          </a:prstGeom>
          <a:gradFill>
            <a:gsLst>
              <a:gs pos="0">
                <a:srgbClr val="40B55C"/>
              </a:gs>
              <a:gs pos="100000">
                <a:srgbClr val="1B499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xmlns="" id="{D2A24E38-77EC-8142-B948-11B22C4211B2}"/>
              </a:ext>
            </a:extLst>
          </p:cNvPr>
          <p:cNvGrpSpPr/>
          <p:nvPr/>
        </p:nvGrpSpPr>
        <p:grpSpPr>
          <a:xfrm>
            <a:off x="985723" y="449837"/>
            <a:ext cx="9256183" cy="6660000"/>
            <a:chOff x="2711302" y="449837"/>
            <a:chExt cx="7530604" cy="666000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xmlns="" id="{5A71AABF-A865-2D4C-8B15-2623BBA81F0B}"/>
                </a:ext>
              </a:extLst>
            </p:cNvPr>
            <p:cNvSpPr/>
            <p:nvPr/>
          </p:nvSpPr>
          <p:spPr>
            <a:xfrm>
              <a:off x="2711302" y="449837"/>
              <a:ext cx="7530604" cy="66600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C7E496E2-989C-3D4C-84DE-13C28BD25391}"/>
                </a:ext>
              </a:extLst>
            </p:cNvPr>
            <p:cNvSpPr/>
            <p:nvPr/>
          </p:nvSpPr>
          <p:spPr>
            <a:xfrm>
              <a:off x="7077257" y="4220383"/>
              <a:ext cx="3164649" cy="2889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EC59C5B5-134B-FB4B-90E4-EF251E4B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0067" y="387809"/>
            <a:ext cx="386611" cy="402483"/>
          </a:xfrm>
        </p:spPr>
        <p:txBody>
          <a:bodyPr/>
          <a:lstStyle/>
          <a:p>
            <a:fld id="{9730BA72-CC97-DA4D-AC6D-150926D0D728}" type="slidenum">
              <a:rPr lang="fr-FR" sz="1100" smtClean="0">
                <a:solidFill>
                  <a:schemeClr val="bg1"/>
                </a:solidFill>
              </a:rPr>
              <a:t>9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9D575EE-7B19-4B57-A988-2D7022BA2B73}"/>
              </a:ext>
            </a:extLst>
          </p:cNvPr>
          <p:cNvSpPr txBox="1"/>
          <p:nvPr/>
        </p:nvSpPr>
        <p:spPr>
          <a:xfrm>
            <a:off x="7605171" y="5769822"/>
            <a:ext cx="2222806" cy="6588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B41BD-770C-7239-1704-D6188599649D}"/>
              </a:ext>
            </a:extLst>
          </p:cNvPr>
          <p:cNvSpPr/>
          <p:nvPr/>
        </p:nvSpPr>
        <p:spPr>
          <a:xfrm>
            <a:off x="3278909" y="3980873"/>
            <a:ext cx="826655" cy="184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ACD2135-0B9B-902A-C377-AEC0C83F31D7}"/>
              </a:ext>
            </a:extLst>
          </p:cNvPr>
          <p:cNvSpPr/>
          <p:nvPr/>
        </p:nvSpPr>
        <p:spPr>
          <a:xfrm>
            <a:off x="4405745" y="1209964"/>
            <a:ext cx="1445491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xmlns="" id="{9CC261E8-330A-132E-9A20-74B113821E27}"/>
              </a:ext>
            </a:extLst>
          </p:cNvPr>
          <p:cNvSpPr/>
          <p:nvPr/>
        </p:nvSpPr>
        <p:spPr>
          <a:xfrm>
            <a:off x="8318500" y="2079625"/>
            <a:ext cx="174625" cy="174625"/>
          </a:xfrm>
          <a:prstGeom prst="ellipse">
            <a:avLst/>
          </a:prstGeom>
          <a:solidFill>
            <a:srgbClr val="F3DD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D3E73C5-B888-45D1-D03C-1CA0AEE6C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975" y="1131001"/>
            <a:ext cx="81915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960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C9D2997CBBF4E8BAE6444F630109F" ma:contentTypeVersion="14" ma:contentTypeDescription="Crée un document." ma:contentTypeScope="" ma:versionID="f0800787b104c47eea7bc8afd1c1112d">
  <xsd:schema xmlns:xsd="http://www.w3.org/2001/XMLSchema" xmlns:xs="http://www.w3.org/2001/XMLSchema" xmlns:p="http://schemas.microsoft.com/office/2006/metadata/properties" xmlns:ns2="88333a52-b7f6-4656-a04a-c405a63f5642" xmlns:ns3="3903dab3-b524-43be-8892-7e8d0687fba6" targetNamespace="http://schemas.microsoft.com/office/2006/metadata/properties" ma:root="true" ma:fieldsID="d5973763646e6cd201f1eb8f3a00c4b7" ns2:_="" ns3:_="">
    <xsd:import namespace="88333a52-b7f6-4656-a04a-c405a63f5642"/>
    <xsd:import namespace="3903dab3-b524-43be-8892-7e8d0687fb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33a52-b7f6-4656-a04a-c405a63f56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0281f9de-dbd9-438f-9c50-0f15139160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3dab3-b524-43be-8892-7e8d0687fba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e6e5b5aa-c74a-431d-b141-1c3e3332f204}" ma:internalName="TaxCatchAll" ma:showField="CatchAllData" ma:web="3903dab3-b524-43be-8892-7e8d0687fb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8333a52-b7f6-4656-a04a-c405a63f5642">
      <Terms xmlns="http://schemas.microsoft.com/office/infopath/2007/PartnerControls"/>
    </lcf76f155ced4ddcb4097134ff3c332f>
    <TaxCatchAll xmlns="3903dab3-b524-43be-8892-7e8d0687fba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7C9724-7E7B-4D4E-8577-F69CD46B0F03}"/>
</file>

<file path=customXml/itemProps2.xml><?xml version="1.0" encoding="utf-8"?>
<ds:datastoreItem xmlns:ds="http://schemas.openxmlformats.org/officeDocument/2006/customXml" ds:itemID="{51E2E4E7-F699-439A-9264-63DD56DF20D4}">
  <ds:schemaRefs>
    <ds:schemaRef ds:uri="http://schemas.microsoft.com/office/2006/documentManagement/types"/>
    <ds:schemaRef ds:uri="88333a52-b7f6-4656-a04a-c405a63f5642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3903dab3-b524-43be-8892-7e8d0687fba6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D918AA9-EEA2-48F3-AC6A-86225981C5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1067</TotalTime>
  <Words>112</Words>
  <Application>Microsoft Office PowerPoint</Application>
  <PresentationFormat>Personnalisé</PresentationFormat>
  <Paragraphs>60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Police système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Kayat-Guizol</dc:creator>
  <cp:lastModifiedBy>SALER Véronique-ext</cp:lastModifiedBy>
  <cp:revision>141</cp:revision>
  <dcterms:created xsi:type="dcterms:W3CDTF">2021-05-10T18:34:37Z</dcterms:created>
  <dcterms:modified xsi:type="dcterms:W3CDTF">2024-01-18T16:26:31Z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0x010100BB5C9D2997CBBF4E8BAE6444F630109F</vt:lpwstr>
  </property>
</Properties>
</file>