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0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Par type d'établissement</a:t>
            </a:r>
          </a:p>
        </c:rich>
      </c:tx>
      <c:layout>
        <c:manualLayout>
          <c:xMode val="edge"/>
          <c:yMode val="edge"/>
          <c:x val="0.271423938336242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0676265270506"/>
          <c:y val="0.24473174603174602"/>
          <c:w val="0.50708871436881908"/>
          <c:h val="0.6918138888888888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Etablissement!$B$3:$F$3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22-4E2A-8AF2-ACB7FBF69664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Etablissement!$B$4:$F$4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22-4E2A-8AF2-ACB7FBF69664}"/>
            </c:ext>
          </c:extLst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Etablissement!$B$5:$F$5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22-4E2A-8AF2-ACB7FBF69664}"/>
            </c:ext>
          </c:extLst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Etablissement!$B$6:$F$6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22-4E2A-8AF2-ACB7FBF69664}"/>
            </c:ext>
          </c:extLst>
        </c:ser>
        <c:ser>
          <c:idx val="4"/>
          <c:order val="4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Etablissement!$B$7:$F$7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22-4E2A-8AF2-ACB7FBF69664}"/>
            </c:ext>
          </c:extLst>
        </c:ser>
        <c:ser>
          <c:idx val="5"/>
          <c:order val="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Etablissement!$B$8:$F$8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22-4E2A-8AF2-ACB7FBF69664}"/>
            </c:ext>
          </c:extLst>
        </c:ser>
        <c:ser>
          <c:idx val="6"/>
          <c:order val="6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Etablissement!$B$9:$F$9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22-4E2A-8AF2-ACB7FBF69664}"/>
            </c:ext>
          </c:extLst>
        </c:ser>
        <c:ser>
          <c:idx val="7"/>
          <c:order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222-4E2A-8AF2-ACB7FBF696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222-4E2A-8AF2-ACB7FBF696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222-4E2A-8AF2-ACB7FBF696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222-4E2A-8AF2-ACB7FBF696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222-4E2A-8AF2-ACB7FBF6966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55759162303664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4328097731239094E-2"/>
                  <c:y val="-1.7014767631672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22-4E2A-8AF2-ACB7FBF6966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Etablissement!$B$2:$F$2</c:f>
              <c:strCache>
                <c:ptCount val="5"/>
                <c:pt idx="0">
                  <c:v>CH</c:v>
                </c:pt>
                <c:pt idx="1">
                  <c:v>CHS</c:v>
                </c:pt>
                <c:pt idx="2">
                  <c:v>CHU-CHR</c:v>
                </c:pt>
                <c:pt idx="3">
                  <c:v>EHPAD</c:v>
                </c:pt>
                <c:pt idx="4">
                  <c:v>HANDICAP</c:v>
                </c:pt>
              </c:strCache>
            </c:strRef>
          </c:cat>
          <c:val>
            <c:numRef>
              <c:f>Etablissement!$B$10:$F$10</c:f>
              <c:numCache>
                <c:formatCode>0.0%</c:formatCode>
                <c:ptCount val="5"/>
                <c:pt idx="0">
                  <c:v>0.44400000000000001</c:v>
                </c:pt>
                <c:pt idx="1">
                  <c:v>7.8E-2</c:v>
                </c:pt>
                <c:pt idx="2">
                  <c:v>0.27300000000000002</c:v>
                </c:pt>
                <c:pt idx="3">
                  <c:v>0.14000000000000001</c:v>
                </c:pt>
                <c:pt idx="4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222-4E2A-8AF2-ACB7FBF6966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B09A-D29D-40CD-B0F2-A43F8F4CB939}" type="datetimeFigureOut">
              <a:rPr lang="fr-FR" smtClean="0"/>
              <a:t>29/08/2022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FB6A-5008-4933-B5BC-ADC103F9D1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1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54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7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1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2021, les 1 287 départs en formation de type apprentissage enregistrés sur l’agrément PLAN sont constitués à 24% de formations de la filière Service de soins. Par ailleurs, les formations réalisées correspondent majoritairement à des formations de niveau 6 (Licence).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Schéma 2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2021, les 305 départs en apprentissage de la filière de formation Direction et Administration sont surtout composés de formations de niveau 7 (40%).  A noter que les formations de niveau 3 ne représentent que 0,3% des formations suivies par des apprentis dans le cadre de cette filière de diplôme.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42CB0-859E-451D-9218-078C14D10B1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1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593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37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7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66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599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99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85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75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83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3B474-BDD6-4325-B237-552CEEAD991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15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xmlns="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xmlns="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xmlns="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31B6-7349-428E-BCCD-12B901FC8338}" type="datetime1">
              <a:rPr lang="fr-FR" smtClean="0"/>
              <a:t>29/08/2022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A0F-2159-40E4-B4B9-01001D5909F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7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6C1947-A3A7-4305-96E4-B9235CE5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D525EA-D30D-4D42-9A4E-8794E78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55" y="2277034"/>
            <a:ext cx="7676567" cy="420067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07B2B19-5D6C-4A03-896F-9E9F3B51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3755" y="31897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21 avril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D0ADBF-3DFA-43D2-AE21-2483C5F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5437" y="318978"/>
            <a:ext cx="3290777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CEDFP - RAPPORT D’ACTIVITE 2019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16CB395-A77D-4D33-8896-507385E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5088" y="318978"/>
            <a:ext cx="1146544" cy="365125"/>
          </a:xfrm>
          <a:prstGeom prst="rect">
            <a:avLst/>
          </a:prstGeom>
        </p:spPr>
        <p:txBody>
          <a:bodyPr/>
          <a:lstStyle/>
          <a:p>
            <a:fld id="{5423092E-8843-4F4E-BE35-F1476B87F66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BAF22E5B-77E2-47B6-8B6D-0262208F9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805" y="897308"/>
            <a:ext cx="1811708" cy="1230595"/>
          </a:xfrm>
        </p:spPr>
        <p:txBody>
          <a:bodyPr lIns="0" tIns="0" rIns="0" bIns="0">
            <a:noAutofit/>
          </a:bodyPr>
          <a:lstStyle>
            <a:lvl1pPr>
              <a:defRPr sz="8000"/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9436500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11280576" y="6392362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10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E5DCCE7-003A-4973-95CF-BD03131D0E5B}"/>
              </a:ext>
            </a:extLst>
          </p:cNvPr>
          <p:cNvSpPr txBox="1"/>
          <p:nvPr/>
        </p:nvSpPr>
        <p:spPr>
          <a:xfrm>
            <a:off x="431800" y="78246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Apprentissage dans la FPH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58CB8A2-79B6-496F-806E-9D4715FC6A40}"/>
              </a:ext>
            </a:extLst>
          </p:cNvPr>
          <p:cNvSpPr txBox="1"/>
          <p:nvPr/>
        </p:nvSpPr>
        <p:spPr>
          <a:xfrm>
            <a:off x="447311" y="1278831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6"/>
                </a:solidFill>
              </a:rPr>
              <a:t>7</a:t>
            </a:r>
            <a:r>
              <a:rPr lang="fr-FR" sz="5400" b="1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64C6E9-061B-4DCE-8798-3A9EA33B5BD6}"/>
              </a:ext>
            </a:extLst>
          </p:cNvPr>
          <p:cNvSpPr/>
          <p:nvPr/>
        </p:nvSpPr>
        <p:spPr>
          <a:xfrm>
            <a:off x="497617" y="2111839"/>
            <a:ext cx="11181523" cy="16004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Décision: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bg1"/>
                </a:solidFill>
              </a:rPr>
              <a:t>Engager des travaux techniques pour explorer les différentes hypothèses avec les partenaires (CFA, DREETS..) et proposer le circuit le plus adéquat/souhaitable.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: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bg1"/>
                </a:solidFill>
              </a:rPr>
              <a:t>Travaux en cours sur la plateforme de  dépôt dématérialisé des contrats avec les DREETS </a:t>
            </a: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6BAB2B9-2596-4951-A743-171BDB8EAA65}"/>
              </a:ext>
            </a:extLst>
          </p:cNvPr>
          <p:cNvSpPr txBox="1"/>
          <p:nvPr/>
        </p:nvSpPr>
        <p:spPr>
          <a:xfrm>
            <a:off x="416289" y="1187071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endParaRPr lang="fr-FR" sz="11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C12945-D6C2-4CB5-B376-D0DA9A20ED06}"/>
              </a:ext>
            </a:extLst>
          </p:cNvPr>
          <p:cNvSpPr/>
          <p:nvPr/>
        </p:nvSpPr>
        <p:spPr>
          <a:xfrm>
            <a:off x="1340874" y="1576718"/>
            <a:ext cx="10322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600" b="1" dirty="0">
                <a:solidFill>
                  <a:schemeClr val="accent1"/>
                </a:solidFill>
              </a:rPr>
              <a:t>Préciser les modalités de gestion administrative des contrats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A6812B4-7561-48D8-BEED-DAF86BC24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2" y="4468162"/>
            <a:ext cx="11363929" cy="23898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6208737-AF0F-4AEC-A64C-A32E9D88C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53" y="3499196"/>
            <a:ext cx="1176625" cy="11820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FDAC7F-6BF8-4420-96ED-FEF3CC76BC5D}"/>
              </a:ext>
            </a:extLst>
          </p:cNvPr>
          <p:cNvSpPr/>
          <p:nvPr/>
        </p:nvSpPr>
        <p:spPr>
          <a:xfrm>
            <a:off x="1267835" y="3833974"/>
            <a:ext cx="103046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600" b="1" dirty="0">
                <a:solidFill>
                  <a:schemeClr val="accent1"/>
                </a:solidFill>
              </a:rPr>
              <a:t>Construire un schéma adéquat de collecte et de gestion de la taxe d’apprentissage.</a:t>
            </a:r>
          </a:p>
        </p:txBody>
      </p:sp>
    </p:spTree>
    <p:extLst>
      <p:ext uri="{BB962C8B-B14F-4D97-AF65-F5344CB8AC3E}">
        <p14:creationId xmlns:p14="http://schemas.microsoft.com/office/powerpoint/2010/main" val="371121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11280576" y="6392362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11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E5DCCE7-003A-4973-95CF-BD03131D0E5B}"/>
              </a:ext>
            </a:extLst>
          </p:cNvPr>
          <p:cNvSpPr txBox="1"/>
          <p:nvPr/>
        </p:nvSpPr>
        <p:spPr>
          <a:xfrm>
            <a:off x="431800" y="78246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Apprentissage dans la FPH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6BAB2B9-2596-4951-A743-171BDB8EAA65}"/>
              </a:ext>
            </a:extLst>
          </p:cNvPr>
          <p:cNvSpPr txBox="1"/>
          <p:nvPr/>
        </p:nvSpPr>
        <p:spPr>
          <a:xfrm>
            <a:off x="416289" y="1187071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endParaRPr lang="fr-FR" sz="11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72F463-47A5-4DC0-A07F-3FE43179B0DF}"/>
              </a:ext>
            </a:extLst>
          </p:cNvPr>
          <p:cNvSpPr txBox="1"/>
          <p:nvPr/>
        </p:nvSpPr>
        <p:spPr>
          <a:xfrm>
            <a:off x="499477" y="1723042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</a:rPr>
              <a:t>9.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45B3A2-95B6-4A00-A762-3B676235DC92}"/>
              </a:ext>
            </a:extLst>
          </p:cNvPr>
          <p:cNvSpPr/>
          <p:nvPr/>
        </p:nvSpPr>
        <p:spPr>
          <a:xfrm>
            <a:off x="1438045" y="2046494"/>
            <a:ext cx="103221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b="1" dirty="0">
                <a:solidFill>
                  <a:schemeClr val="accent1"/>
                </a:solidFill>
              </a:rPr>
              <a:t>Créer un cadre partenarial avec France compétences.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13E992-BD39-4BA6-9341-3A1318AB4752}"/>
              </a:ext>
            </a:extLst>
          </p:cNvPr>
          <p:cNvSpPr/>
          <p:nvPr/>
        </p:nvSpPr>
        <p:spPr>
          <a:xfrm>
            <a:off x="831025" y="2826634"/>
            <a:ext cx="10929175" cy="30162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 :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: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Evolution à la baisse des couts-contrats en cours</a:t>
            </a:r>
          </a:p>
          <a:p>
            <a:pPr marL="285750" indent="-285750">
              <a:buClr>
                <a:schemeClr val="accent6">
                  <a:lumMod val="60000"/>
                  <a:lumOff val="40000"/>
                </a:schemeClr>
              </a:buClr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Travail sur la plateforme fonction publique en cours</a:t>
            </a: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Tx/>
              <a:buChar char="-"/>
            </a:pPr>
            <a:r>
              <a:rPr lang="fr-FR" sz="1200" dirty="0">
                <a:solidFill>
                  <a:schemeClr val="bg1"/>
                </a:solidFill>
              </a:rPr>
              <a:t>Péremption du sujet de la taxe d’apprentissage compte tenu du décret qui exonère nos établissements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C86978C-F5FF-4772-968B-1CE940C848D9}"/>
              </a:ext>
            </a:extLst>
          </p:cNvPr>
          <p:cNvSpPr txBox="1"/>
          <p:nvPr/>
        </p:nvSpPr>
        <p:spPr>
          <a:xfrm>
            <a:off x="852355" y="3135331"/>
            <a:ext cx="9498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1/ Déterminer les plafonds maximaux de prise en charge, et faire bénéficier les établissements des effets de maîtrise/régulation des prix générés. 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2. Faciliter les modalités de gestion administrative des contrats, en disposant d’un accès à la plateforme unique qui pourrait être utilisée par les OPCO dans la saisie et l’enregistrement des contrats. 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3. Construire, le cas échéant, un circuit pérenne de collecte et de gestion de la taxe d’apprentissage, en faisant bénéficier la FPH des mécanismes de péréquation opérés par France compétence</a:t>
            </a:r>
          </a:p>
        </p:txBody>
      </p:sp>
    </p:spTree>
    <p:extLst>
      <p:ext uri="{BB962C8B-B14F-4D97-AF65-F5344CB8AC3E}">
        <p14:creationId xmlns:p14="http://schemas.microsoft.com/office/powerpoint/2010/main" val="383861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431800" y="2060848"/>
            <a:ext cx="1143308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49263"/>
            <a:endParaRPr lang="fr-FR" sz="2400" b="1" dirty="0">
              <a:solidFill>
                <a:schemeClr val="bg1"/>
              </a:solidFill>
              <a:latin typeface="Helvetica LT Std" pitchFamily="34" charset="0"/>
            </a:endParaRPr>
          </a:p>
          <a:p>
            <a:pPr algn="ctr" defTabSz="449263"/>
            <a:r>
              <a:rPr lang="fr-FR" sz="3600" b="1" dirty="0">
                <a:solidFill>
                  <a:schemeClr val="bg1"/>
                </a:solidFill>
                <a:latin typeface="Helvetica LT Std" pitchFamily="34" charset="0"/>
              </a:rPr>
              <a:t> Apprentissage</a:t>
            </a:r>
          </a:p>
          <a:p>
            <a:pPr algn="ctr" defTabSz="449263"/>
            <a:r>
              <a:rPr lang="fr-FR" sz="3600" b="1" dirty="0">
                <a:solidFill>
                  <a:schemeClr val="bg1"/>
                </a:solidFill>
                <a:latin typeface="Helvetica LT Std" pitchFamily="34" charset="0"/>
              </a:rPr>
              <a:t>Dans la FPH</a:t>
            </a:r>
          </a:p>
          <a:p>
            <a:pPr algn="ctr" defTabSz="449263"/>
            <a:endParaRPr lang="fr-FR" sz="24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280576" y="6392362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12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61B9ED-1EA6-4754-AFBD-1977DAA294FE}"/>
              </a:ext>
            </a:extLst>
          </p:cNvPr>
          <p:cNvSpPr/>
          <p:nvPr/>
        </p:nvSpPr>
        <p:spPr>
          <a:xfrm>
            <a:off x="1261255" y="3747229"/>
            <a:ext cx="966949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/>
            <a:endParaRPr lang="fr-FR" sz="3200" b="1" dirty="0">
              <a:solidFill>
                <a:srgbClr val="22AD84"/>
              </a:solidFill>
              <a:latin typeface="Helvetica LT Std" pitchFamily="34" charset="0"/>
            </a:endParaRPr>
          </a:p>
          <a:p>
            <a:pPr algn="ctr" defTabSz="449263"/>
            <a:r>
              <a:rPr lang="fr-FR" sz="2800" b="1" dirty="0">
                <a:solidFill>
                  <a:srgbClr val="1E3464"/>
                </a:solidFill>
                <a:latin typeface="Helvetica LT Std" pitchFamily="34" charset="0"/>
              </a:rPr>
              <a:t>Résultats 2021</a:t>
            </a:r>
          </a:p>
          <a:p>
            <a:pPr algn="ctr" defTabSz="449263"/>
            <a:endParaRPr lang="fr-FR" sz="1400" b="1" dirty="0">
              <a:solidFill>
                <a:srgbClr val="1E3464"/>
              </a:solidFill>
              <a:latin typeface="Helvetica LT Std" pitchFamily="34" charset="0"/>
            </a:endParaRPr>
          </a:p>
          <a:p>
            <a:pPr algn="ctr" defTabSz="449263"/>
            <a:endParaRPr lang="fr-FR" sz="1400" b="1" dirty="0">
              <a:solidFill>
                <a:srgbClr val="1E3464"/>
              </a:solidFill>
              <a:latin typeface="Helvetica LT Std" pitchFamily="34" charset="0"/>
            </a:endParaRPr>
          </a:p>
          <a:p>
            <a:pPr algn="ctr" defTabSz="449263"/>
            <a:endParaRPr lang="fr-FR" sz="14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57AE3733-8A7E-492F-96DB-0F08C18D2025}"/>
              </a:ext>
            </a:extLst>
          </p:cNvPr>
          <p:cNvSpPr txBox="1">
            <a:spLocks/>
          </p:cNvSpPr>
          <p:nvPr/>
        </p:nvSpPr>
        <p:spPr>
          <a:xfrm>
            <a:off x="2447595" y="1052736"/>
            <a:ext cx="9466480" cy="9771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1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srgbClr val="1B3264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AGREMENT PLAN – 2,1% 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B3264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APPRENTISSAGE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DAA793B5-EE92-4244-8D0D-7799C74A3EA6}"/>
              </a:ext>
            </a:extLst>
          </p:cNvPr>
          <p:cNvSpPr txBox="1">
            <a:spLocks/>
          </p:cNvSpPr>
          <p:nvPr/>
        </p:nvSpPr>
        <p:spPr>
          <a:xfrm>
            <a:off x="2247155" y="2127902"/>
            <a:ext cx="8553368" cy="3101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7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358775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71755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DAE84"/>
              </a:buClr>
              <a:buSzTx/>
              <a:buFont typeface="Webdings" panose="05030102010509060703" pitchFamily="18" charset="2"/>
              <a:buChar char="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DAE8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1 287 dossiers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apprentissage en 2021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1DAE84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1D68CE9-AF9B-4A5D-8444-1DD57A29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4" y="2512925"/>
            <a:ext cx="4355488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CE25778-6E26-4E26-AEDF-EDA58CFF7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20" y="2512925"/>
            <a:ext cx="6301696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52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58480" y="483421"/>
            <a:ext cx="970597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fr-FR" sz="3100" b="1" dirty="0">
                <a:solidFill>
                  <a:srgbClr val="1E3464"/>
                </a:solidFill>
                <a:latin typeface="Helvetica LT Std" pitchFamily="34" charset="0"/>
              </a:rPr>
              <a:t>Synthèse 2021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2520"/>
            <a:ext cx="2159563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49263"/>
            <a:r>
              <a:rPr lang="fr-FR" sz="9500" b="1" dirty="0">
                <a:solidFill>
                  <a:srgbClr val="22AD84"/>
                </a:solidFill>
                <a:latin typeface="Helvetica LT Std" pitchFamily="34" charset="0"/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1280576" y="6392362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14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EA64AEF-410A-45DA-9E16-DBECF35F5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7" y="1080584"/>
            <a:ext cx="11513963" cy="5220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8494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431800" y="6237312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xmlns="" id="{DA9D9FEA-0287-4C99-AC93-2D6442DCE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72738"/>
              </p:ext>
            </p:extLst>
          </p:nvPr>
        </p:nvGraphicFramePr>
        <p:xfrm>
          <a:off x="1426760" y="1056233"/>
          <a:ext cx="9168000" cy="518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04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10" y="2595563"/>
            <a:ext cx="7917364" cy="1410749"/>
          </a:xfrm>
        </p:spPr>
        <p:txBody>
          <a:bodyPr>
            <a:normAutofit fontScale="47500" lnSpcReduction="20000"/>
          </a:bodyPr>
          <a:lstStyle/>
          <a:p>
            <a:r>
              <a:rPr lang="fr-FR" sz="4000" dirty="0" smtClean="0"/>
              <a:t>Olivier RASTOUIL</a:t>
            </a:r>
          </a:p>
          <a:p>
            <a:r>
              <a:rPr lang="fr-FR" b="0" dirty="0"/>
              <a:t>Directeur Adjoint </a:t>
            </a:r>
            <a:r>
              <a:rPr lang="fr-FR" b="0" dirty="0" smtClean="0"/>
              <a:t>au </a:t>
            </a:r>
            <a:r>
              <a:rPr lang="fr-FR" b="0" dirty="0"/>
              <a:t>CHU </a:t>
            </a:r>
            <a:r>
              <a:rPr lang="fr-FR" b="0" dirty="0" smtClean="0"/>
              <a:t>de Toulouse, </a:t>
            </a:r>
          </a:p>
          <a:p>
            <a:r>
              <a:rPr lang="fr-FR" b="0" dirty="0" smtClean="0"/>
              <a:t>directeur </a:t>
            </a:r>
            <a:r>
              <a:rPr lang="fr-FR" b="0" dirty="0"/>
              <a:t>délégué du </a:t>
            </a:r>
            <a:r>
              <a:rPr lang="fr-FR" b="0" dirty="0" smtClean="0"/>
              <a:t>Centre Hospitalier </a:t>
            </a:r>
            <a:r>
              <a:rPr lang="fr-FR" b="0" dirty="0"/>
              <a:t>de Lavaur,</a:t>
            </a:r>
          </a:p>
          <a:p>
            <a:r>
              <a:rPr lang="fr-FR" b="0" dirty="0"/>
              <a:t>Président Régional Occitanie de l’ANFH</a:t>
            </a:r>
            <a:endParaRPr lang="fr-FR" sz="4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3268" y="4627563"/>
            <a:ext cx="9229240" cy="1261793"/>
          </a:xfrm>
        </p:spPr>
        <p:txBody>
          <a:bodyPr>
            <a:normAutofit fontScale="25000" lnSpcReduction="20000"/>
          </a:bodyPr>
          <a:lstStyle/>
          <a:p>
            <a:pPr algn="ctr" defTabSz="449263"/>
            <a:r>
              <a:rPr lang="fr-FR" sz="3200" b="1" dirty="0">
                <a:solidFill>
                  <a:schemeClr val="bg1"/>
                </a:solidFill>
                <a:latin typeface="Helvetica LT Std" pitchFamily="34" charset="0"/>
              </a:rPr>
              <a:t>Apprentissage</a:t>
            </a:r>
          </a:p>
          <a:p>
            <a:r>
              <a:rPr lang="fr-FR" sz="11200" b="1" dirty="0" smtClean="0"/>
              <a:t>Politiques publiques et mesures d’accompagnement de </a:t>
            </a:r>
            <a:r>
              <a:rPr lang="fr-FR" sz="11200" b="1" dirty="0"/>
              <a:t>l’ANFH en faveur du déploiement </a:t>
            </a:r>
            <a:r>
              <a:rPr lang="fr-FR" sz="11200" b="1" dirty="0" smtClean="0"/>
              <a:t>de l'apprentissage </a:t>
            </a:r>
            <a:r>
              <a:rPr lang="fr-FR" sz="11200" b="1" dirty="0"/>
              <a:t>dans les </a:t>
            </a:r>
            <a:r>
              <a:rPr lang="fr-FR" sz="11200" b="1" dirty="0" smtClean="0"/>
              <a:t>établissements</a:t>
            </a:r>
            <a:r>
              <a:rPr lang="fr-FR" sz="7400" b="1" dirty="0" smtClean="0">
                <a:solidFill>
                  <a:schemeClr val="bg1"/>
                </a:solidFill>
                <a:latin typeface="Helvetica LT Std" pitchFamily="34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Helvetica LT Std" pitchFamily="34" charset="0"/>
              </a:rPr>
              <a:t>la FPH</a:t>
            </a:r>
          </a:p>
          <a:p>
            <a:pPr algn="ctr" defTabSz="449263"/>
            <a:r>
              <a:rPr lang="fr-FR" sz="3200" b="1" dirty="0" smtClean="0">
                <a:solidFill>
                  <a:schemeClr val="bg1"/>
                </a:solidFill>
                <a:latin typeface="Helvetica LT Std" pitchFamily="34" charset="0"/>
              </a:rPr>
              <a:t>Apprentissage</a:t>
            </a:r>
            <a:endParaRPr lang="fr-FR" sz="3200" b="1" dirty="0">
              <a:solidFill>
                <a:schemeClr val="bg1"/>
              </a:solidFill>
              <a:latin typeface="Helvetica LT Std" pitchFamily="34" charset="0"/>
            </a:endParaRPr>
          </a:p>
          <a:p>
            <a:pPr algn="ctr" defTabSz="449263"/>
            <a:r>
              <a:rPr lang="fr-FR" sz="3200" b="1" dirty="0">
                <a:solidFill>
                  <a:schemeClr val="bg1"/>
                </a:solidFill>
                <a:latin typeface="Helvetica LT Std" pitchFamily="34" charset="0"/>
              </a:rPr>
              <a:t>Dans la </a:t>
            </a:r>
            <a:r>
              <a:rPr lang="fr-FR" sz="3200" b="1" dirty="0" smtClean="0">
                <a:solidFill>
                  <a:schemeClr val="bg1"/>
                </a:solidFill>
                <a:latin typeface="Helvetica LT Std" pitchFamily="34" charset="0"/>
              </a:rPr>
              <a:t>FPH</a:t>
            </a:r>
            <a:endParaRPr lang="fr-FR" sz="32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431371" y="1334758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Rappel des éléments de contexte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369D95-D56E-4263-A5F5-B85B5CEFDE43}"/>
              </a:ext>
            </a:extLst>
          </p:cNvPr>
          <p:cNvSpPr txBox="1"/>
          <p:nvPr/>
        </p:nvSpPr>
        <p:spPr>
          <a:xfrm>
            <a:off x="346713" y="2209780"/>
            <a:ext cx="11433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</a:rPr>
              <a:t>Une expérimentation en 2010-2012 qui permis d’accompagner 500 contrats mais qui s’est arrêté car :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- pas de cadre juridique conférant aux Ets et à l’ANFH le droit d’utiliser les fonds de la formation continue pour la  formation initiale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      - Pas de financement complémentaire accessible (pas de taxe d’apprentissage,…)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accent1"/>
              </a:solidFill>
            </a:endParaRP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</a:rPr>
              <a:t> +/- 800 apprentis dans la FPH  (données DGAFP) financés sur fonds propres ou autres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     </a:t>
            </a: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</a:rPr>
              <a:t>L’ inscription de l’apprentissage dans le projet stratégique de l’ANFH 2020-2023 pour répondre aux besoins de recrutement,</a:t>
            </a: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chemeClr val="accent1"/>
              </a:solidFill>
            </a:endParaRP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</a:rPr>
              <a:t>Une perception positive du dispositif mais qui peut entrer en « concurrence » avec d’autres dispositifs et notamment celui des études promotionnelles,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accent1"/>
              </a:solidFill>
            </a:endParaRP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</a:rPr>
              <a:t>La création d’un GT mixte (paritaire et technique) pour travailler à la mise en œuvre des conditions de développement de d’apprentissage dans la FPH sur 3 principes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       - Pérennité (cadre juridique et financement)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       - Simplicité (dans les NPEC)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       - Adaptabilité (Partenariats, besoins locaux..)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accent1"/>
              </a:solidFill>
            </a:endParaRP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chemeClr val="accent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0AA0D78-FB4B-4196-A66C-A79C7B7AEC4A}"/>
              </a:ext>
            </a:extLst>
          </p:cNvPr>
          <p:cNvSpPr txBox="1"/>
          <p:nvPr/>
        </p:nvSpPr>
        <p:spPr>
          <a:xfrm>
            <a:off x="433765" y="1825336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sz="1100" b="1" dirty="0">
                <a:solidFill>
                  <a:schemeClr val="bg1"/>
                </a:solidFill>
                <a:latin typeface="Helvetica LT Std" pitchFamily="34" charset="0"/>
              </a:rPr>
              <a:t>Développer le recours à l’apprentissage </a:t>
            </a:r>
          </a:p>
        </p:txBody>
      </p:sp>
    </p:spTree>
    <p:extLst>
      <p:ext uri="{BB962C8B-B14F-4D97-AF65-F5344CB8AC3E}">
        <p14:creationId xmlns:p14="http://schemas.microsoft.com/office/powerpoint/2010/main" val="47207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11280576" y="6392362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4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369D95-D56E-4263-A5F5-B85B5CEFDE43}"/>
              </a:ext>
            </a:extLst>
          </p:cNvPr>
          <p:cNvSpPr txBox="1"/>
          <p:nvPr/>
        </p:nvSpPr>
        <p:spPr>
          <a:xfrm>
            <a:off x="431371" y="1730878"/>
            <a:ext cx="11328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accent1"/>
              </a:solidFill>
            </a:endParaRPr>
          </a:p>
          <a:p>
            <a:pPr marL="342900" indent="-342900" algn="just">
              <a:buClr>
                <a:schemeClr val="accent6">
                  <a:lumMod val="60000"/>
                  <a:lumOff val="40000"/>
                </a:schemeClr>
              </a:buClr>
              <a:buAutoNum type="arabicPeriod"/>
            </a:pPr>
            <a:endParaRPr lang="fr-FR" sz="1400" dirty="0">
              <a:solidFill>
                <a:schemeClr val="accent1"/>
              </a:solidFill>
            </a:endParaRPr>
          </a:p>
          <a:p>
            <a:pPr marL="285750" indent="-285750" algn="just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chemeClr val="accent1"/>
              </a:solidFill>
            </a:endParaRP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Les </a:t>
            </a:r>
            <a:r>
              <a:rPr lang="fr-FR" sz="1400" b="1" dirty="0">
                <a:solidFill>
                  <a:schemeClr val="accent1"/>
                </a:solidFill>
              </a:rPr>
              <a:t>évolutions juridiques </a:t>
            </a:r>
            <a:r>
              <a:rPr lang="fr-FR" sz="1400" dirty="0">
                <a:solidFill>
                  <a:schemeClr val="accent1"/>
                </a:solidFill>
              </a:rPr>
              <a:t>à apporter pour permettre à l’ANFH de pérenniser son action en faveur du développement de l’apprentissage (qui relève aujourd’hui de la formation initiale).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 </a:t>
            </a:r>
            <a:r>
              <a:rPr lang="fr-FR" sz="1400" b="1" dirty="0">
                <a:solidFill>
                  <a:schemeClr val="accent1"/>
                </a:solidFill>
              </a:rPr>
              <a:t>périmètre de notre prise en charge </a:t>
            </a:r>
            <a:r>
              <a:rPr lang="fr-FR" sz="1400" dirty="0">
                <a:solidFill>
                  <a:schemeClr val="accent1"/>
                </a:solidFill>
              </a:rPr>
              <a:t>et l’éventuel ciblage de notre action sur des établissements, diplômes ou niveaux de qualification spécifiques.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Les </a:t>
            </a:r>
            <a:r>
              <a:rPr lang="fr-FR" sz="1400" b="1" dirty="0">
                <a:solidFill>
                  <a:schemeClr val="accent1"/>
                </a:solidFill>
              </a:rPr>
              <a:t>modalités de financement </a:t>
            </a:r>
            <a:r>
              <a:rPr lang="fr-FR" sz="1400" dirty="0">
                <a:solidFill>
                  <a:schemeClr val="accent1"/>
                </a:solidFill>
              </a:rPr>
              <a:t>de notre action, et les fonds à mobiliser en l’absence de cotisation spécifique.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Les </a:t>
            </a:r>
            <a:r>
              <a:rPr lang="fr-FR" sz="1400" b="1" dirty="0">
                <a:solidFill>
                  <a:schemeClr val="accent1"/>
                </a:solidFill>
              </a:rPr>
              <a:t>niveaux de prise en charge </a:t>
            </a:r>
            <a:r>
              <a:rPr lang="fr-FR" sz="1400" dirty="0">
                <a:solidFill>
                  <a:schemeClr val="accent1"/>
                </a:solidFill>
              </a:rPr>
              <a:t>fixés, et la </a:t>
            </a:r>
            <a:r>
              <a:rPr lang="fr-FR" sz="1400" b="1" dirty="0">
                <a:solidFill>
                  <a:schemeClr val="accent1"/>
                </a:solidFill>
              </a:rPr>
              <a:t>nature des frais </a:t>
            </a:r>
            <a:r>
              <a:rPr lang="fr-FR" sz="1400" dirty="0">
                <a:solidFill>
                  <a:schemeClr val="accent1"/>
                </a:solidFill>
              </a:rPr>
              <a:t>éligibles à cette action.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L’</a:t>
            </a:r>
            <a:r>
              <a:rPr lang="fr-FR" sz="1400" b="1" dirty="0">
                <a:solidFill>
                  <a:schemeClr val="accent1"/>
                </a:solidFill>
              </a:rPr>
              <a:t>articulation</a:t>
            </a:r>
            <a:r>
              <a:rPr lang="fr-FR" sz="1400" dirty="0">
                <a:solidFill>
                  <a:schemeClr val="accent1"/>
                </a:solidFill>
              </a:rPr>
              <a:t> à définir </a:t>
            </a:r>
            <a:r>
              <a:rPr lang="fr-FR" sz="1400" b="1" dirty="0">
                <a:solidFill>
                  <a:schemeClr val="accent1"/>
                </a:solidFill>
              </a:rPr>
              <a:t>entre le cadre national, et la priorisation régionale </a:t>
            </a:r>
            <a:r>
              <a:rPr lang="fr-FR" sz="1400" dirty="0">
                <a:solidFill>
                  <a:schemeClr val="accent1"/>
                </a:solidFill>
              </a:rPr>
              <a:t>opérée par les instances régionales.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La </a:t>
            </a:r>
            <a:r>
              <a:rPr lang="fr-FR" sz="1400" b="1" dirty="0">
                <a:solidFill>
                  <a:schemeClr val="accent1"/>
                </a:solidFill>
              </a:rPr>
              <a:t>nature de l’accompagnement </a:t>
            </a:r>
            <a:r>
              <a:rPr lang="fr-FR" sz="1400" dirty="0">
                <a:solidFill>
                  <a:schemeClr val="accent1"/>
                </a:solidFill>
              </a:rPr>
              <a:t>fourni aux établissements, et aux maîtres d’apprentissage plus particulièrement.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Les </a:t>
            </a:r>
            <a:r>
              <a:rPr lang="fr-FR" sz="1400" b="1" dirty="0">
                <a:solidFill>
                  <a:schemeClr val="accent1"/>
                </a:solidFill>
              </a:rPr>
              <a:t>modalités de gestion administrative </a:t>
            </a:r>
            <a:r>
              <a:rPr lang="fr-FR" sz="1400" dirty="0">
                <a:solidFill>
                  <a:schemeClr val="accent1"/>
                </a:solidFill>
              </a:rPr>
              <a:t>des contrats d’apprentissage.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 </a:t>
            </a:r>
            <a:r>
              <a:rPr lang="fr-FR" sz="1400" b="1" dirty="0">
                <a:solidFill>
                  <a:schemeClr val="accent1"/>
                </a:solidFill>
              </a:rPr>
              <a:t>circuit de collecte et de gestion de la taxe d’apprentissage</a:t>
            </a:r>
            <a:r>
              <a:rPr lang="fr-FR" sz="1400" dirty="0">
                <a:solidFill>
                  <a:schemeClr val="accent1"/>
                </a:solidFill>
              </a:rPr>
              <a:t>, pour les établissements qui y sont redevables.</a:t>
            </a:r>
          </a:p>
          <a:p>
            <a:pPr marL="800100" lvl="1" indent="-342900" algn="just"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accent1"/>
                </a:solidFill>
              </a:rPr>
              <a:t>Le cadre de notre coopération avec </a:t>
            </a:r>
            <a:r>
              <a:rPr lang="fr-FR" sz="1400" b="1" dirty="0">
                <a:solidFill>
                  <a:schemeClr val="accent1"/>
                </a:solidFill>
              </a:rPr>
              <a:t>France compétences</a:t>
            </a:r>
            <a:r>
              <a:rPr lang="fr-FR" sz="1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7A5744A-9FBC-4F79-A818-4DDD822A335D}"/>
              </a:ext>
            </a:extLst>
          </p:cNvPr>
          <p:cNvSpPr txBox="1"/>
          <p:nvPr/>
        </p:nvSpPr>
        <p:spPr>
          <a:xfrm>
            <a:off x="431370" y="1361546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9 axes structurants la démarche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F20A0B3-E329-410E-B3E5-063C6391A35C}"/>
              </a:ext>
            </a:extLst>
          </p:cNvPr>
          <p:cNvSpPr txBox="1"/>
          <p:nvPr/>
        </p:nvSpPr>
        <p:spPr>
          <a:xfrm>
            <a:off x="433765" y="1978214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sz="1100" b="1" dirty="0">
                <a:solidFill>
                  <a:schemeClr val="bg1"/>
                </a:solidFill>
                <a:latin typeface="Helvetica LT St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22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11280576" y="6392362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5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369D95-D56E-4263-A5F5-B85B5CEFDE43}"/>
              </a:ext>
            </a:extLst>
          </p:cNvPr>
          <p:cNvSpPr txBox="1"/>
          <p:nvPr/>
        </p:nvSpPr>
        <p:spPr>
          <a:xfrm>
            <a:off x="467104" y="2503678"/>
            <a:ext cx="11328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500" dirty="0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E5DCCE7-003A-4973-95CF-BD03131D0E5B}"/>
              </a:ext>
            </a:extLst>
          </p:cNvPr>
          <p:cNvSpPr txBox="1"/>
          <p:nvPr/>
        </p:nvSpPr>
        <p:spPr>
          <a:xfrm>
            <a:off x="467104" y="111919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Apprentissage dans la FPH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38B9531-A990-4FB6-BAE3-016E4E699E2F}"/>
              </a:ext>
            </a:extLst>
          </p:cNvPr>
          <p:cNvSpPr txBox="1"/>
          <p:nvPr/>
        </p:nvSpPr>
        <p:spPr>
          <a:xfrm>
            <a:off x="467104" y="1488525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endParaRPr lang="fr-FR" sz="11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58CB8A2-79B6-496F-806E-9D4715FC6A40}"/>
              </a:ext>
            </a:extLst>
          </p:cNvPr>
          <p:cNvSpPr txBox="1"/>
          <p:nvPr/>
        </p:nvSpPr>
        <p:spPr>
          <a:xfrm>
            <a:off x="447311" y="1488525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</a:rPr>
              <a:t>1.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09BEC9-34A4-4DC9-8BDC-FB41F07356C9}"/>
              </a:ext>
            </a:extLst>
          </p:cNvPr>
          <p:cNvSpPr/>
          <p:nvPr/>
        </p:nvSpPr>
        <p:spPr>
          <a:xfrm>
            <a:off x="1252325" y="1780913"/>
            <a:ext cx="1032018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600" b="1" dirty="0">
                <a:solidFill>
                  <a:schemeClr val="accent1"/>
                </a:solidFill>
              </a:rPr>
              <a:t>Les évolutions juridiques à apporter pour permettre à l’ANFH d’agir en faveur du développement de l’apprentissage.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64C6E9-061B-4DCE-8798-3A9EA33B5BD6}"/>
              </a:ext>
            </a:extLst>
          </p:cNvPr>
          <p:cNvSpPr/>
          <p:nvPr/>
        </p:nvSpPr>
        <p:spPr>
          <a:xfrm>
            <a:off x="831025" y="2258499"/>
            <a:ext cx="11033428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 :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bg1"/>
                </a:solidFill>
              </a:rPr>
              <a:t>Soutenir le projet – initié par la DGOS et défendu par la Mission Laforcade – de modification du décret de 2008, visant à rendre l’apprentissage éligible aux crédits de la FPTLV (2.1%).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</a:t>
            </a:r>
            <a:r>
              <a:rPr lang="fr-FR" sz="1400" dirty="0">
                <a:solidFill>
                  <a:schemeClr val="bg1"/>
                </a:solidFill>
              </a:rPr>
              <a:t>: décret 2021-1209 du 20 septembre 2021 relatif au développement de l'apprentissage dans la fonction publique hospitalière qui rend éligible l’apprentissage aux fonds de la formation continue.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4F43302-EB75-4A38-8827-5D694B3BAB05}"/>
              </a:ext>
            </a:extLst>
          </p:cNvPr>
          <p:cNvSpPr txBox="1"/>
          <p:nvPr/>
        </p:nvSpPr>
        <p:spPr>
          <a:xfrm>
            <a:off x="447310" y="3588790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8041AB-813E-4FEC-8C20-6504ACB82318}"/>
              </a:ext>
            </a:extLst>
          </p:cNvPr>
          <p:cNvSpPr/>
          <p:nvPr/>
        </p:nvSpPr>
        <p:spPr>
          <a:xfrm>
            <a:off x="831025" y="4538413"/>
            <a:ext cx="11033429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 :</a:t>
            </a: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500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Définir un cadre national </a:t>
            </a:r>
            <a:r>
              <a:rPr lang="fr-FR" sz="1400" b="1" dirty="0">
                <a:solidFill>
                  <a:schemeClr val="bg1"/>
                </a:solidFill>
              </a:rPr>
              <a:t>ouvert et non-exclusif</a:t>
            </a:r>
            <a:r>
              <a:rPr lang="fr-FR" sz="1400" dirty="0">
                <a:solidFill>
                  <a:schemeClr val="bg1"/>
                </a:solidFill>
              </a:rPr>
              <a:t>, ne limitant pas l’accompagnement de l’ANFH à certains types d’établissements, de territoires, de diplômes ou encore de niveaux de qualification.</a:t>
            </a:r>
          </a:p>
          <a:p>
            <a:pPr algn="just">
              <a:buClr>
                <a:schemeClr val="bg1"/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chemeClr val="bg1"/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</a:t>
            </a:r>
            <a:r>
              <a:rPr lang="fr-FR" sz="1400" dirty="0">
                <a:solidFill>
                  <a:schemeClr val="bg1"/>
                </a:solidFill>
              </a:rPr>
              <a:t>: </a:t>
            </a:r>
          </a:p>
          <a:p>
            <a:pPr marL="285750" indent="-285750" algn="just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Financement de  contrats pour tous les types d’établissements, tous les niveaux de formation, tous les métiers éligibles à l’apprentissage.</a:t>
            </a:r>
          </a:p>
          <a:p>
            <a:pPr algn="just">
              <a:buClr>
                <a:schemeClr val="bg1"/>
              </a:buClr>
            </a:pP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chemeClr val="bg1"/>
              </a:buClr>
            </a:pP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CA9AB4-0C8B-4006-8DBC-DA387F207A6C}"/>
              </a:ext>
            </a:extLst>
          </p:cNvPr>
          <p:cNvSpPr/>
          <p:nvPr/>
        </p:nvSpPr>
        <p:spPr>
          <a:xfrm>
            <a:off x="1252325" y="3939550"/>
            <a:ext cx="1032018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b="1" dirty="0">
                <a:solidFill>
                  <a:schemeClr val="accent1"/>
                </a:solidFill>
              </a:rPr>
              <a:t>Définir le périmètre de notre prise en charge</a:t>
            </a:r>
          </a:p>
        </p:txBody>
      </p:sp>
    </p:spTree>
    <p:extLst>
      <p:ext uri="{BB962C8B-B14F-4D97-AF65-F5344CB8AC3E}">
        <p14:creationId xmlns:p14="http://schemas.microsoft.com/office/powerpoint/2010/main" val="39475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11280576" y="6516119"/>
            <a:ext cx="58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263"/>
            <a:fld id="{8E06D1C8-584F-4D14-9D68-85EDBB4BEDB3}" type="slidenum">
              <a:rPr lang="fr-FR" sz="1200" b="1" smtClean="0">
                <a:solidFill>
                  <a:srgbClr val="1E3464"/>
                </a:solidFill>
                <a:latin typeface="Helvetica LT Std" pitchFamily="34" charset="0"/>
              </a:rPr>
              <a:t>6</a:t>
            </a:fld>
            <a:endParaRPr lang="fr-FR" sz="2000" b="1" dirty="0">
              <a:solidFill>
                <a:srgbClr val="1E3464"/>
              </a:solidFill>
              <a:latin typeface="Helvetica LT St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369D95-D56E-4263-A5F5-B85B5CEFDE43}"/>
              </a:ext>
            </a:extLst>
          </p:cNvPr>
          <p:cNvSpPr txBox="1"/>
          <p:nvPr/>
        </p:nvSpPr>
        <p:spPr>
          <a:xfrm>
            <a:off x="429835" y="2132174"/>
            <a:ext cx="11314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</a:rPr>
              <a:t>Elaboration d’un modèle économique permettant </a:t>
            </a:r>
            <a:r>
              <a:rPr lang="fr-FR" sz="1400" u="sng" dirty="0">
                <a:solidFill>
                  <a:schemeClr val="accent1"/>
                </a:solidFill>
              </a:rPr>
              <a:t>de pérenniser </a:t>
            </a:r>
            <a:r>
              <a:rPr lang="fr-FR" sz="1400" dirty="0">
                <a:solidFill>
                  <a:schemeClr val="accent1"/>
                </a:solidFill>
              </a:rPr>
              <a:t>ces actions et d’intégrer l’apprentissage comme </a:t>
            </a:r>
            <a:r>
              <a:rPr lang="fr-FR" sz="1400" u="sng" dirty="0">
                <a:solidFill>
                  <a:schemeClr val="accent1"/>
                </a:solidFill>
              </a:rPr>
              <a:t>outil supplémentaire de la politique RH des établissements</a:t>
            </a:r>
            <a:r>
              <a:rPr lang="fr-FR" sz="1400" dirty="0">
                <a:solidFill>
                  <a:schemeClr val="accent1"/>
                </a:solidFill>
              </a:rPr>
              <a:t>, tout en s’assurant que cet investissement ne se fasse pas au détriment des autres dispositifs menés par l’ANFH (en faveur des EP notamment).</a:t>
            </a:r>
            <a:endParaRPr lang="fr-FR" sz="800" dirty="0">
              <a:solidFill>
                <a:schemeClr val="accent1"/>
              </a:solidFill>
            </a:endParaRP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58CB8A2-79B6-496F-806E-9D4715FC6A40}"/>
              </a:ext>
            </a:extLst>
          </p:cNvPr>
          <p:cNvSpPr txBox="1"/>
          <p:nvPr/>
        </p:nvSpPr>
        <p:spPr>
          <a:xfrm>
            <a:off x="447311" y="1344292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</a:rPr>
              <a:t>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09BEC9-34A4-4DC9-8BDC-FB41F07356C9}"/>
              </a:ext>
            </a:extLst>
          </p:cNvPr>
          <p:cNvSpPr/>
          <p:nvPr/>
        </p:nvSpPr>
        <p:spPr>
          <a:xfrm>
            <a:off x="1440011" y="1627024"/>
            <a:ext cx="10304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b="1" dirty="0">
                <a:solidFill>
                  <a:schemeClr val="accent1"/>
                </a:solidFill>
              </a:rPr>
              <a:t>Définir les modalités de financement.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64C6E9-061B-4DCE-8798-3A9EA33B5BD6}"/>
              </a:ext>
            </a:extLst>
          </p:cNvPr>
          <p:cNvSpPr/>
          <p:nvPr/>
        </p:nvSpPr>
        <p:spPr>
          <a:xfrm>
            <a:off x="477371" y="3128770"/>
            <a:ext cx="10893780" cy="23544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300" u="sng" dirty="0">
                <a:solidFill>
                  <a:schemeClr val="bg1"/>
                </a:solidFill>
              </a:rPr>
              <a:t>Décision</a:t>
            </a:r>
            <a:endParaRPr lang="fr-FR" sz="1300" dirty="0">
              <a:solidFill>
                <a:schemeClr val="bg1"/>
              </a:solidFill>
            </a:endParaRP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fr-FR" sz="1300" dirty="0">
                <a:solidFill>
                  <a:schemeClr val="bg1"/>
                </a:solidFill>
              </a:rPr>
              <a:t>Inscrire le financement de l’apprentissage dans un </a:t>
            </a:r>
            <a:r>
              <a:rPr lang="fr-FR" sz="1300" u="sng" dirty="0">
                <a:solidFill>
                  <a:schemeClr val="bg1"/>
                </a:solidFill>
              </a:rPr>
              <a:t>modèle mixte, </a:t>
            </a:r>
            <a:r>
              <a:rPr lang="fr-FR" sz="1300" dirty="0">
                <a:solidFill>
                  <a:schemeClr val="bg1"/>
                </a:solidFill>
              </a:rPr>
              <a:t>reposant sur la mobilisation de différentes ressources complémentaires que sont : </a:t>
            </a:r>
          </a:p>
          <a:p>
            <a:pPr lvl="2" algn="just">
              <a:buClr>
                <a:srgbClr val="FFFFFF"/>
              </a:buClr>
            </a:pPr>
            <a:endParaRPr lang="fr-FR" sz="1300" dirty="0">
              <a:solidFill>
                <a:schemeClr val="bg1"/>
              </a:solidFill>
            </a:endParaRPr>
          </a:p>
          <a:p>
            <a:pPr marL="1200150" lvl="2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300" dirty="0">
                <a:solidFill>
                  <a:schemeClr val="bg1"/>
                </a:solidFill>
              </a:rPr>
              <a:t>L’enveloppe « plan de formation » des établissements, rendue mobilisable par la modification du décret</a:t>
            </a:r>
          </a:p>
          <a:p>
            <a:pPr marL="1200150" lvl="2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300" dirty="0">
                <a:solidFill>
                  <a:schemeClr val="bg1"/>
                </a:solidFill>
              </a:rPr>
              <a:t>Les fonds mutualisés de l’ANFH ( CF prise en charge)</a:t>
            </a:r>
          </a:p>
          <a:p>
            <a:pPr marL="1200150" lvl="2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300" dirty="0">
                <a:solidFill>
                  <a:schemeClr val="bg1"/>
                </a:solidFill>
              </a:rPr>
              <a:t>Les subventions issues des partenariats qui pourraient être conclus aux niveaux national ou régional (Conseil Régional, ARS,)</a:t>
            </a:r>
          </a:p>
          <a:p>
            <a:pPr marL="1200150" lvl="2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300" dirty="0">
                <a:solidFill>
                  <a:schemeClr val="bg1"/>
                </a:solidFill>
              </a:rPr>
              <a:t>FIPHFP</a:t>
            </a:r>
            <a:endParaRPr lang="fr-FR" sz="1400" dirty="0">
              <a:solidFill>
                <a:schemeClr val="bg1"/>
              </a:solidFill>
            </a:endParaRP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</a:t>
            </a:r>
            <a:r>
              <a:rPr lang="fr-FR" sz="1400" dirty="0">
                <a:solidFill>
                  <a:schemeClr val="bg1"/>
                </a:solidFill>
              </a:rPr>
              <a:t>:  </a:t>
            </a:r>
          </a:p>
          <a:p>
            <a:pPr marL="1200150" lvl="2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</a:rPr>
              <a:t>Définition de niveaux de prise en charge plafonnés</a:t>
            </a:r>
          </a:p>
          <a:p>
            <a:pPr marL="1200150" lvl="2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</a:rPr>
              <a:t>Affectation d’une enveloppe sur fonds mutualisés de 7M€ en 2021 et 5 M€ en 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D77181E-D26C-4661-9536-D9E3CD58FF45}"/>
              </a:ext>
            </a:extLst>
          </p:cNvPr>
          <p:cNvSpPr txBox="1"/>
          <p:nvPr/>
        </p:nvSpPr>
        <p:spPr>
          <a:xfrm>
            <a:off x="431800" y="78246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Apprentissage dans la FPH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6E16AF3-E681-49A5-A857-C7E25F38132D}"/>
              </a:ext>
            </a:extLst>
          </p:cNvPr>
          <p:cNvSpPr txBox="1"/>
          <p:nvPr/>
        </p:nvSpPr>
        <p:spPr>
          <a:xfrm>
            <a:off x="433765" y="1156804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endParaRPr lang="fr-FR" sz="11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D5D9031-114A-4667-A789-451E3788C8A7}"/>
              </a:ext>
            </a:extLst>
          </p:cNvPr>
          <p:cNvSpPr/>
          <p:nvPr/>
        </p:nvSpPr>
        <p:spPr>
          <a:xfrm>
            <a:off x="429835" y="6263735"/>
            <a:ext cx="11267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Une aide exceptionnelle au recrutement de 3000 € est attribuée par l’Etat via l’ANFH. (Décret )</a:t>
            </a:r>
          </a:p>
        </p:txBody>
      </p:sp>
    </p:spTree>
    <p:extLst>
      <p:ext uri="{BB962C8B-B14F-4D97-AF65-F5344CB8AC3E}">
        <p14:creationId xmlns:p14="http://schemas.microsoft.com/office/powerpoint/2010/main" val="77483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58CB8A2-79B6-496F-806E-9D4715FC6A40}"/>
              </a:ext>
            </a:extLst>
          </p:cNvPr>
          <p:cNvSpPr txBox="1"/>
          <p:nvPr/>
        </p:nvSpPr>
        <p:spPr>
          <a:xfrm>
            <a:off x="447311" y="1313812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</a:rPr>
              <a:t>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09BEC9-34A4-4DC9-8BDC-FB41F07356C9}"/>
              </a:ext>
            </a:extLst>
          </p:cNvPr>
          <p:cNvSpPr/>
          <p:nvPr/>
        </p:nvSpPr>
        <p:spPr>
          <a:xfrm>
            <a:off x="1440011" y="1627024"/>
            <a:ext cx="10304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b="1" dirty="0">
                <a:solidFill>
                  <a:schemeClr val="accent1"/>
                </a:solidFill>
              </a:rPr>
              <a:t>Le niveau de prise en charge de l’ANFH.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64C6E9-061B-4DCE-8798-3A9EA33B5BD6}"/>
              </a:ext>
            </a:extLst>
          </p:cNvPr>
          <p:cNvSpPr/>
          <p:nvPr/>
        </p:nvSpPr>
        <p:spPr>
          <a:xfrm>
            <a:off x="568960" y="2204968"/>
            <a:ext cx="11029363" cy="19236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 / réalisation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endParaRPr lang="fr-FR" sz="700" dirty="0">
              <a:solidFill>
                <a:schemeClr val="bg1"/>
              </a:solidFill>
            </a:endParaRP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Financer </a:t>
            </a:r>
            <a:r>
              <a:rPr lang="fr-FR" sz="1400" u="sng" dirty="0">
                <a:solidFill>
                  <a:schemeClr val="bg1"/>
                </a:solidFill>
              </a:rPr>
              <a:t>prioritairement les frais pédagogiques </a:t>
            </a:r>
            <a:endParaRPr lang="fr-FR" sz="700" u="sng" dirty="0">
              <a:solidFill>
                <a:schemeClr val="bg1"/>
              </a:solidFill>
            </a:endParaRP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Financement sur fonds mutualisés dans la double limite : </a:t>
            </a:r>
          </a:p>
          <a:p>
            <a:pPr marL="800100" lvl="1" indent="-34290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</a:rPr>
              <a:t>D’un taux maximal de prise en charge, ne pouvant excéder 50 % des coûts pédagogiques.</a:t>
            </a:r>
          </a:p>
          <a:p>
            <a:pPr marL="800100" lvl="1" indent="-34290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</a:rPr>
              <a:t>De montants plafonnés déterminés en fonction des niveaux de qualification des métiers visés par ces parcours.</a:t>
            </a:r>
          </a:p>
          <a:p>
            <a:pPr marL="800100" lvl="1" indent="-34290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bg1"/>
              </a:solidFill>
            </a:endParaRPr>
          </a:p>
          <a:p>
            <a:pPr marL="800100" lvl="1" indent="-34290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</a:rPr>
              <a:t>Financement des autres charges  (traitements) </a:t>
            </a:r>
            <a:r>
              <a:rPr lang="fr-FR" sz="1400" u="sng" dirty="0">
                <a:solidFill>
                  <a:schemeClr val="bg1"/>
                </a:solidFill>
              </a:rPr>
              <a:t>uniquement si </a:t>
            </a:r>
            <a:r>
              <a:rPr lang="fr-FR" sz="1400" dirty="0">
                <a:solidFill>
                  <a:schemeClr val="bg1"/>
                </a:solidFill>
              </a:rPr>
              <a:t>le cout pédagogique est financé dans le cadre d’un partenariat.</a:t>
            </a:r>
          </a:p>
          <a:p>
            <a:pPr lvl="1" algn="just">
              <a:buClr>
                <a:srgbClr val="FFFFFF"/>
              </a:buClr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73D2BAC-CDF1-46AE-9405-B21B4241B540}"/>
              </a:ext>
            </a:extLst>
          </p:cNvPr>
          <p:cNvSpPr txBox="1"/>
          <p:nvPr/>
        </p:nvSpPr>
        <p:spPr>
          <a:xfrm>
            <a:off x="431800" y="78246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Apprentissage  dans la FPH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012BA16-C18D-4703-9E51-939E8B765900}"/>
              </a:ext>
            </a:extLst>
          </p:cNvPr>
          <p:cNvSpPr txBox="1"/>
          <p:nvPr/>
        </p:nvSpPr>
        <p:spPr>
          <a:xfrm>
            <a:off x="433765" y="1156804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endParaRPr lang="fr-FR" sz="11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4EB98B8F-44B7-40EF-9092-0C74DCF23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48618"/>
              </p:ext>
            </p:extLst>
          </p:nvPr>
        </p:nvGraphicFramePr>
        <p:xfrm>
          <a:off x="991830" y="4363287"/>
          <a:ext cx="10208340" cy="2022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053">
                  <a:extLst>
                    <a:ext uri="{9D8B030D-6E8A-4147-A177-3AD203B41FA5}">
                      <a16:colId xmlns:a16="http://schemas.microsoft.com/office/drawing/2014/main" xmlns="" val="1445469642"/>
                    </a:ext>
                  </a:extLst>
                </a:gridCol>
                <a:gridCol w="3851507">
                  <a:extLst>
                    <a:ext uri="{9D8B030D-6E8A-4147-A177-3AD203B41FA5}">
                      <a16:colId xmlns:a16="http://schemas.microsoft.com/office/drawing/2014/main" xmlns="" val="593614558"/>
                    </a:ext>
                  </a:extLst>
                </a:gridCol>
                <a:gridCol w="2842780">
                  <a:extLst>
                    <a:ext uri="{9D8B030D-6E8A-4147-A177-3AD203B41FA5}">
                      <a16:colId xmlns:a16="http://schemas.microsoft.com/office/drawing/2014/main" xmlns="" val="2530641220"/>
                    </a:ext>
                  </a:extLst>
                </a:gridCol>
              </a:tblGrid>
              <a:tr h="26107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Nomenclature 1969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RNCP</a:t>
                      </a: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NPEC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extLst>
                  <a:ext uri="{0D108BD9-81ED-4DB2-BD59-A6C34878D82A}">
                    <a16:rowId xmlns:a16="http://schemas.microsoft.com/office/drawing/2014/main" xmlns="" val="918230767"/>
                  </a:ext>
                </a:extLst>
              </a:tr>
              <a:tr h="3494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V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6 000 €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extLst>
                  <a:ext uri="{0D108BD9-81ED-4DB2-BD59-A6C34878D82A}">
                    <a16:rowId xmlns:a16="http://schemas.microsoft.com/office/drawing/2014/main" xmlns="" val="2613343506"/>
                  </a:ext>
                </a:extLst>
              </a:tr>
              <a:tr h="30148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IV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6 000 €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extLst>
                  <a:ext uri="{0D108BD9-81ED-4DB2-BD59-A6C34878D82A}">
                    <a16:rowId xmlns:a16="http://schemas.microsoft.com/office/drawing/2014/main" xmlns="" val="3033797508"/>
                  </a:ext>
                </a:extLst>
              </a:tr>
              <a:tr h="38370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III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7 000 €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extLst>
                  <a:ext uri="{0D108BD9-81ED-4DB2-BD59-A6C34878D82A}">
                    <a16:rowId xmlns:a16="http://schemas.microsoft.com/office/drawing/2014/main" xmlns="" val="4178866955"/>
                  </a:ext>
                </a:extLst>
              </a:tr>
              <a:tr h="38370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II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7 000 €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extLst>
                  <a:ext uri="{0D108BD9-81ED-4DB2-BD59-A6C34878D82A}">
                    <a16:rowId xmlns:a16="http://schemas.microsoft.com/office/drawing/2014/main" xmlns="" val="3114428646"/>
                  </a:ext>
                </a:extLst>
              </a:tr>
              <a:tr h="34259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7 et 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7 500 €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9267" marR="59267" marT="0" marB="0" anchor="b"/>
                </a:tc>
                <a:extLst>
                  <a:ext uri="{0D108BD9-81ED-4DB2-BD59-A6C34878D82A}">
                    <a16:rowId xmlns:a16="http://schemas.microsoft.com/office/drawing/2014/main" xmlns="" val="262339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15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CDF3C84-D7D5-41B1-8DC3-4B32B3119E44}"/>
              </a:ext>
            </a:extLst>
          </p:cNvPr>
          <p:cNvSpPr txBox="1"/>
          <p:nvPr/>
        </p:nvSpPr>
        <p:spPr>
          <a:xfrm>
            <a:off x="431800" y="78246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L’apprentissage dans la FPH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EEE3B60-A442-48EF-A926-84D85A0C9DE7}"/>
              </a:ext>
            </a:extLst>
          </p:cNvPr>
          <p:cNvSpPr txBox="1"/>
          <p:nvPr/>
        </p:nvSpPr>
        <p:spPr>
          <a:xfrm>
            <a:off x="433765" y="1156804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sz="1100" b="1" dirty="0">
                <a:solidFill>
                  <a:schemeClr val="bg1"/>
                </a:solidFill>
                <a:latin typeface="Helvetica LT Std" pitchFamily="34" charset="0"/>
              </a:rPr>
              <a:t>exemples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787D81-2098-472C-8591-40EE4529EB75}"/>
              </a:ext>
            </a:extLst>
          </p:cNvPr>
          <p:cNvSpPr/>
          <p:nvPr/>
        </p:nvSpPr>
        <p:spPr>
          <a:xfrm>
            <a:off x="301783" y="1954530"/>
            <a:ext cx="11600507" cy="396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</a:pPr>
            <a:r>
              <a:rPr lang="fr-FR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Exemples :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 Formation de niveau 4 d’une année dont le coût pédagogique total s’élève à 7200 € 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Prise en charge sur fonds mutualisés ANFH à 50% de 7200 € soit 3600 € 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Financement sur le plan de formation établissement ou autres (partenariats…) : 3600 € </a:t>
            </a:r>
          </a:p>
          <a:p>
            <a:pPr lvl="0">
              <a:spcBef>
                <a:spcPts val="500"/>
              </a:spcBef>
              <a:tabLst>
                <a:tab pos="457200" algn="l"/>
              </a:tabLst>
            </a:pP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2/ Formation de niveau 4 de 18 mois dont le coût pédagogique total s’élève à 14 000 € : </a:t>
            </a:r>
            <a:endParaRPr lang="fr-FR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Prise en charge sur fonds mutualisés ANFH à 50 % des 14 000 € plafonnés à 6000 € </a:t>
            </a:r>
          </a:p>
          <a:p>
            <a:pPr lvl="0">
              <a:lnSpc>
                <a:spcPts val="1575"/>
              </a:lnSpc>
              <a:tabLst>
                <a:tab pos="457200" algn="l"/>
              </a:tabLst>
            </a:pP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Financement sur le plan de formation établissement ou autres (partenariats…) : 8000 €</a:t>
            </a:r>
          </a:p>
          <a:p>
            <a:pPr marL="342900" lvl="0" indent="-342900">
              <a:lnSpc>
                <a:spcPts val="1575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</a:pP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3/ Formation de niveau III (nomenclature 1969) dont le cout pédagogique total sur 18 mois s’élève à 15 000 € :</a:t>
            </a:r>
          </a:p>
          <a:p>
            <a:pPr>
              <a:lnSpc>
                <a:spcPts val="1575"/>
              </a:lnSpc>
            </a:pPr>
            <a:endParaRPr lang="fr-FR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Prise en charge sur fonds mutualisés ANFH de 50 % des 15000 plafonnée à 7000 € </a:t>
            </a:r>
          </a:p>
          <a:p>
            <a:pPr lvl="0">
              <a:lnSpc>
                <a:spcPts val="1575"/>
              </a:lnSpc>
              <a:tabLst>
                <a:tab pos="457200" algn="l"/>
              </a:tabLst>
            </a:pP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Prise en charge sur le plan de formation établissement ou autres (partenariats…) : 8000 €.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2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47170" r="27090" b="47044"/>
          <a:stretch/>
        </p:blipFill>
        <p:spPr>
          <a:xfrm>
            <a:off x="431371" y="332656"/>
            <a:ext cx="1920213" cy="256602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1800" y="620688"/>
            <a:ext cx="11328400" cy="0"/>
          </a:xfrm>
          <a:prstGeom prst="line">
            <a:avLst/>
          </a:prstGeom>
          <a:ln>
            <a:solidFill>
              <a:srgbClr val="1E3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2369D95-D56E-4263-A5F5-B85B5CEFDE43}"/>
              </a:ext>
            </a:extLst>
          </p:cNvPr>
          <p:cNvSpPr txBox="1"/>
          <p:nvPr/>
        </p:nvSpPr>
        <p:spPr>
          <a:xfrm>
            <a:off x="555415" y="2379450"/>
            <a:ext cx="11189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</a:rPr>
              <a:t>					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58CB8A2-79B6-496F-806E-9D4715FC6A40}"/>
              </a:ext>
            </a:extLst>
          </p:cNvPr>
          <p:cNvSpPr txBox="1"/>
          <p:nvPr/>
        </p:nvSpPr>
        <p:spPr>
          <a:xfrm>
            <a:off x="465198" y="1234619"/>
            <a:ext cx="104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accent6"/>
                </a:solidFill>
              </a:rPr>
              <a:t>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09BEC9-34A4-4DC9-8BDC-FB41F07356C9}"/>
              </a:ext>
            </a:extLst>
          </p:cNvPr>
          <p:cNvSpPr/>
          <p:nvPr/>
        </p:nvSpPr>
        <p:spPr>
          <a:xfrm>
            <a:off x="1459169" y="1511618"/>
            <a:ext cx="1030468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600" b="1" dirty="0">
                <a:solidFill>
                  <a:schemeClr val="accent1"/>
                </a:solidFill>
              </a:rPr>
              <a:t>L’articulation entre le cadre national et la priorisation régionale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64C6E9-061B-4DCE-8798-3A9EA33B5BD6}"/>
              </a:ext>
            </a:extLst>
          </p:cNvPr>
          <p:cNvSpPr/>
          <p:nvPr/>
        </p:nvSpPr>
        <p:spPr>
          <a:xfrm>
            <a:off x="499875" y="1988525"/>
            <a:ext cx="11129823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 </a:t>
            </a: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rgbClr val="FFFFFF"/>
              </a:buClr>
            </a:pPr>
            <a:endParaRPr lang="fr-FR" sz="1200" dirty="0">
              <a:solidFill>
                <a:schemeClr val="bg1"/>
              </a:solidFill>
            </a:endParaRP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Donner la possibilité aux instances régionales de prioriser les critères à prendre en compte pour l’examen des demandes, et d’opérer un ciblage particulier sur des établissements/territoires, des diplômes ou des niveaux de qualification spécifiques.</a:t>
            </a:r>
          </a:p>
          <a:p>
            <a:pPr algn="just">
              <a:buClr>
                <a:srgbClr val="FFFFFF"/>
              </a:buClr>
            </a:pPr>
            <a:endParaRPr lang="fr-FR" sz="1400" dirty="0">
              <a:solidFill>
                <a:schemeClr val="bg1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:</a:t>
            </a:r>
          </a:p>
          <a:p>
            <a:pPr marL="285750" indent="-285750" algn="just"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</a:rPr>
              <a:t>Les instances régionales priorisent les prises en charges compte tenu de l’enveloppe fonds mutualisés dont elles disposent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E94EB29-046C-4CD8-9634-159EADE2328F}"/>
              </a:ext>
            </a:extLst>
          </p:cNvPr>
          <p:cNvSpPr txBox="1"/>
          <p:nvPr/>
        </p:nvSpPr>
        <p:spPr>
          <a:xfrm>
            <a:off x="431800" y="782463"/>
            <a:ext cx="1132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49263"/>
            <a:r>
              <a:rPr lang="fr-FR" b="1" dirty="0">
                <a:solidFill>
                  <a:schemeClr val="bg1"/>
                </a:solidFill>
                <a:latin typeface="Helvetica LT Std" pitchFamily="34" charset="0"/>
              </a:rPr>
              <a:t>L’apprentissage dans la FPH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F78F2A9-9BDE-49AC-A307-24A67625D3FE}"/>
              </a:ext>
            </a:extLst>
          </p:cNvPr>
          <p:cNvSpPr txBox="1"/>
          <p:nvPr/>
        </p:nvSpPr>
        <p:spPr>
          <a:xfrm>
            <a:off x="433765" y="1156804"/>
            <a:ext cx="113284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449263"/>
            <a:endParaRPr lang="fr-FR" sz="1100" b="1" dirty="0">
              <a:solidFill>
                <a:schemeClr val="bg1"/>
              </a:solidFill>
              <a:latin typeface="Helvetica LT Std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A025DFF-7B36-49F8-9FB0-2910A197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8185"/>
            <a:ext cx="1877731" cy="10800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DC3479-A285-4710-8F76-43AE0E0862F3}"/>
              </a:ext>
            </a:extLst>
          </p:cNvPr>
          <p:cNvSpPr/>
          <p:nvPr/>
        </p:nvSpPr>
        <p:spPr>
          <a:xfrm>
            <a:off x="1391477" y="3732700"/>
            <a:ext cx="10304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600" b="1" dirty="0">
                <a:solidFill>
                  <a:schemeClr val="accent1"/>
                </a:solidFill>
              </a:rPr>
              <a:t>Accompagner les établissements</a:t>
            </a:r>
            <a:r>
              <a:rPr lang="fr-FR" b="1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858678-CE98-4E75-A998-FFC72F3C6B1D}"/>
              </a:ext>
            </a:extLst>
          </p:cNvPr>
          <p:cNvSpPr/>
          <p:nvPr/>
        </p:nvSpPr>
        <p:spPr>
          <a:xfrm>
            <a:off x="586847" y="4338398"/>
            <a:ext cx="11042851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sz="1400" u="sng" dirty="0">
                <a:solidFill>
                  <a:schemeClr val="bg1"/>
                </a:solidFill>
              </a:rPr>
              <a:t>Décision</a:t>
            </a:r>
            <a:endParaRPr lang="fr-FR" sz="1200" dirty="0">
              <a:solidFill>
                <a:schemeClr val="bg1"/>
              </a:solidFill>
            </a:endParaRPr>
          </a:p>
          <a:p>
            <a:pPr marL="800100" lvl="1" indent="-342900" algn="just">
              <a:buClr>
                <a:srgbClr val="FFFFFF"/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Production et diffusion d’ un guide d’appui méthodologique et de bonnes pratiques.</a:t>
            </a:r>
          </a:p>
          <a:p>
            <a:pPr marL="800100" lvl="1" indent="-342900" algn="just">
              <a:buClr>
                <a:srgbClr val="FFFFFF"/>
              </a:buClr>
              <a:buFont typeface="+mj-lt"/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Accompagne la montée en compétences des maîtres d’apprentissage en inscrivant –  une action de formation dédiée dans son offre de services nationale.</a:t>
            </a:r>
          </a:p>
          <a:p>
            <a:pPr lvl="1" algn="just">
              <a:buClr>
                <a:srgbClr val="FFFFFF"/>
              </a:buClr>
            </a:pPr>
            <a:r>
              <a:rPr lang="fr-FR" sz="1400" u="sng" dirty="0">
                <a:solidFill>
                  <a:schemeClr val="bg1"/>
                </a:solidFill>
              </a:rPr>
              <a:t>Réalisation </a:t>
            </a:r>
            <a:r>
              <a:rPr lang="fr-FR" sz="1400" dirty="0">
                <a:solidFill>
                  <a:schemeClr val="bg1"/>
                </a:solidFill>
              </a:rPr>
              <a:t>:</a:t>
            </a:r>
          </a:p>
          <a:p>
            <a:pPr lvl="1" algn="just">
              <a:buClr>
                <a:srgbClr val="FFFFFF"/>
              </a:buClr>
            </a:pPr>
            <a:r>
              <a:rPr lang="fr-FR" sz="1400" dirty="0">
                <a:solidFill>
                  <a:schemeClr val="bg1"/>
                </a:solidFill>
              </a:rPr>
              <a:t>Guide de l’apprentissage dans la FPH</a:t>
            </a:r>
          </a:p>
          <a:p>
            <a:pPr lvl="1" algn="just">
              <a:buClr>
                <a:srgbClr val="FFFFFF"/>
              </a:buClr>
            </a:pPr>
            <a:r>
              <a:rPr lang="fr-FR" sz="1400" dirty="0">
                <a:solidFill>
                  <a:schemeClr val="bg1"/>
                </a:solidFill>
              </a:rPr>
              <a:t>Webinaire avec la FHF</a:t>
            </a:r>
          </a:p>
          <a:p>
            <a:pPr lvl="1" algn="just">
              <a:buClr>
                <a:srgbClr val="FFFFFF"/>
              </a:buClr>
            </a:pPr>
            <a:r>
              <a:rPr lang="fr-FR" sz="1400" dirty="0">
                <a:solidFill>
                  <a:schemeClr val="bg1"/>
                </a:solidFill>
              </a:rPr>
              <a:t>Achat de formation pour la formation des maîtres d’apprentissage (en cours)</a:t>
            </a:r>
          </a:p>
          <a:p>
            <a:pPr lvl="1" algn="just">
              <a:buClr>
                <a:srgbClr val="FFFFFF"/>
              </a:buClr>
            </a:pP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84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1097</Words>
  <Application>Microsoft Office PowerPoint</Application>
  <PresentationFormat>Personnalisé</PresentationFormat>
  <Paragraphs>211</Paragraphs>
  <Slides>16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Administrateur</cp:lastModifiedBy>
  <cp:revision>16</cp:revision>
  <dcterms:created xsi:type="dcterms:W3CDTF">2020-12-16T18:30:32Z</dcterms:created>
  <dcterms:modified xsi:type="dcterms:W3CDTF">2022-08-29T10:49:36Z</dcterms:modified>
</cp:coreProperties>
</file>