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50" r:id="rId2"/>
    <p:sldId id="260" r:id="rId3"/>
    <p:sldId id="257" r:id="rId4"/>
    <p:sldId id="303" r:id="rId5"/>
    <p:sldId id="345" r:id="rId6"/>
    <p:sldId id="347" r:id="rId7"/>
    <p:sldId id="348" r:id="rId8"/>
    <p:sldId id="344" r:id="rId9"/>
    <p:sldId id="346" r:id="rId10"/>
    <p:sldId id="349" r:id="rId11"/>
    <p:sldId id="351"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046"/>
    <p:restoredTop sz="96327"/>
  </p:normalViewPr>
  <p:slideViewPr>
    <p:cSldViewPr snapToGrid="0" snapToObjects="1">
      <p:cViewPr varScale="1">
        <p:scale>
          <a:sx n="82" d="100"/>
          <a:sy n="82" d="100"/>
        </p:scale>
        <p:origin x="176" y="1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A6BD4A7-C00E-4E9D-96E2-8C56A0EAED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48474"/>
          </a:xfrm>
          <a:prstGeom prst="rect">
            <a:avLst/>
          </a:prstGeom>
        </p:spPr>
      </p:pic>
    </p:spTree>
    <p:extLst>
      <p:ext uri="{BB962C8B-B14F-4D97-AF65-F5344CB8AC3E}">
        <p14:creationId xmlns:p14="http://schemas.microsoft.com/office/powerpoint/2010/main" val="53025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DC0FC3-FF49-4297-826D-D4B34FD5F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4"/>
            <a:ext cx="12200479" cy="6853236"/>
          </a:xfrm>
          <a:prstGeom prst="rect">
            <a:avLst/>
          </a:prstGeom>
        </p:spPr>
      </p:pic>
      <p:sp>
        <p:nvSpPr>
          <p:cNvPr id="10" name="Shape 12">
            <a:extLst>
              <a:ext uri="{FF2B5EF4-FFF2-40B4-BE49-F238E27FC236}">
                <a16:creationId xmlns:a16="http://schemas.microsoft.com/office/drawing/2014/main" id="{252F9307-26A2-49D6-9641-D94D375DB070}"/>
              </a:ext>
            </a:extLst>
          </p:cNvPr>
          <p:cNvSpPr/>
          <p:nvPr userDrawn="1"/>
        </p:nvSpPr>
        <p:spPr>
          <a:xfrm>
            <a:off x="1950847" y="2705100"/>
            <a:ext cx="373253" cy="3778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9BB7"/>
          </a:solidFill>
          <a:ln w="12700">
            <a:miter lim="400000"/>
          </a:ln>
        </p:spPr>
        <p:txBody>
          <a:bodyPr lIns="0" tIns="0" rIns="0" bIns="0" anchor="ctr"/>
          <a:lstStyle/>
          <a:p>
            <a:pPr lvl="0">
              <a:defRPr sz="3200">
                <a:solidFill>
                  <a:srgbClr val="FFFFFF"/>
                </a:solidFill>
              </a:defRPr>
            </a:pPr>
            <a:endParaRPr dirty="0">
              <a:solidFill>
                <a:srgbClr val="2F9BB7"/>
              </a:solidFill>
            </a:endParaRPr>
          </a:p>
        </p:txBody>
      </p:sp>
      <p:sp>
        <p:nvSpPr>
          <p:cNvPr id="12" name="Shape 14">
            <a:extLst>
              <a:ext uri="{FF2B5EF4-FFF2-40B4-BE49-F238E27FC236}">
                <a16:creationId xmlns:a16="http://schemas.microsoft.com/office/drawing/2014/main" id="{445F7F2F-2BAB-4532-8767-AEA006B33651}"/>
              </a:ext>
            </a:extLst>
          </p:cNvPr>
          <p:cNvSpPr/>
          <p:nvPr userDrawn="1"/>
        </p:nvSpPr>
        <p:spPr>
          <a:xfrm>
            <a:off x="2137473" y="4281620"/>
            <a:ext cx="1062176" cy="93232"/>
          </a:xfrm>
          <a:prstGeom prst="rect">
            <a:avLst/>
          </a:prstGeom>
          <a:solidFill>
            <a:srgbClr val="70B967"/>
          </a:solidFill>
          <a:ln w="12700">
            <a:miter lim="400000"/>
          </a:ln>
        </p:spPr>
        <p:txBody>
          <a:bodyPr lIns="0" tIns="0" rIns="0" bIns="0" anchor="ctr"/>
          <a:lstStyle/>
          <a:p>
            <a:pPr lvl="0">
              <a:defRPr sz="3200">
                <a:solidFill>
                  <a:srgbClr val="FFFFFF"/>
                </a:solidFill>
              </a:defRPr>
            </a:pPr>
            <a:endParaRPr/>
          </a:p>
        </p:txBody>
      </p:sp>
      <p:sp>
        <p:nvSpPr>
          <p:cNvPr id="3" name="Espace réservé du texte 2">
            <a:extLst>
              <a:ext uri="{FF2B5EF4-FFF2-40B4-BE49-F238E27FC236}">
                <a16:creationId xmlns:a16="http://schemas.microsoft.com/office/drawing/2014/main" id="{3A87ABDB-BBE0-4045-ADD4-7C0E1ADFD32D}"/>
              </a:ext>
            </a:extLst>
          </p:cNvPr>
          <p:cNvSpPr>
            <a:spLocks noGrp="1"/>
          </p:cNvSpPr>
          <p:nvPr>
            <p:ph type="body" sz="quarter" idx="10" hasCustomPrompt="1"/>
          </p:nvPr>
        </p:nvSpPr>
        <p:spPr>
          <a:xfrm>
            <a:off x="2667810" y="2609055"/>
            <a:ext cx="7055542" cy="947737"/>
          </a:xfrm>
          <a:noFill/>
        </p:spPr>
        <p:txBody>
          <a:bodyPr>
            <a:normAutofit/>
          </a:bodyPr>
          <a:lstStyle>
            <a:lvl1pPr>
              <a:buNone/>
              <a:defRPr sz="4000" b="1">
                <a:solidFill>
                  <a:srgbClr val="2F9BB7"/>
                </a:solidFill>
              </a:defRPr>
            </a:lvl1pPr>
          </a:lstStyle>
          <a:p>
            <a:pPr lvl="0"/>
            <a:r>
              <a:rPr lang="fr-FR" dirty="0"/>
              <a:t>Votre nom et votre fonction</a:t>
            </a:r>
          </a:p>
        </p:txBody>
      </p:sp>
      <p:sp>
        <p:nvSpPr>
          <p:cNvPr id="5" name="Espace réservé du texte 4">
            <a:extLst>
              <a:ext uri="{FF2B5EF4-FFF2-40B4-BE49-F238E27FC236}">
                <a16:creationId xmlns:a16="http://schemas.microsoft.com/office/drawing/2014/main" id="{D0B9BFDC-8383-46C2-9160-83C3EEDBBB0F}"/>
              </a:ext>
            </a:extLst>
          </p:cNvPr>
          <p:cNvSpPr>
            <a:spLocks noGrp="1"/>
          </p:cNvSpPr>
          <p:nvPr>
            <p:ph type="body" sz="quarter" idx="11" hasCustomPrompt="1"/>
          </p:nvPr>
        </p:nvSpPr>
        <p:spPr>
          <a:xfrm>
            <a:off x="2667810" y="4627563"/>
            <a:ext cx="4994275" cy="623887"/>
          </a:xfrm>
        </p:spPr>
        <p:txBody>
          <a:bodyPr/>
          <a:lstStyle>
            <a:lvl1pPr>
              <a:buNone/>
              <a:defRPr>
                <a:solidFill>
                  <a:srgbClr val="70B967"/>
                </a:solidFill>
              </a:defRPr>
            </a:lvl1pPr>
          </a:lstStyle>
          <a:p>
            <a:pPr lvl="0"/>
            <a:r>
              <a:rPr lang="fr-FR" dirty="0"/>
              <a:t>Titre de votre intervention</a:t>
            </a:r>
          </a:p>
        </p:txBody>
      </p:sp>
    </p:spTree>
    <p:extLst>
      <p:ext uri="{BB962C8B-B14F-4D97-AF65-F5344CB8AC3E}">
        <p14:creationId xmlns:p14="http://schemas.microsoft.com/office/powerpoint/2010/main" val="191549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AC32FA-1F78-47AB-B8A7-9C218A0EC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480" cy="6853237"/>
          </a:xfrm>
          <a:prstGeom prst="rect">
            <a:avLst/>
          </a:prstGeom>
        </p:spPr>
      </p:pic>
      <p:sp>
        <p:nvSpPr>
          <p:cNvPr id="10" name="Espace réservé du contenu 9">
            <a:extLst>
              <a:ext uri="{FF2B5EF4-FFF2-40B4-BE49-F238E27FC236}">
                <a16:creationId xmlns:a16="http://schemas.microsoft.com/office/drawing/2014/main" id="{10CF00FD-8EA9-4501-B832-910EB47EFACC}"/>
              </a:ext>
            </a:extLst>
          </p:cNvPr>
          <p:cNvSpPr>
            <a:spLocks noGrp="1"/>
          </p:cNvSpPr>
          <p:nvPr>
            <p:ph sz="quarter" idx="10"/>
          </p:nvPr>
        </p:nvSpPr>
        <p:spPr>
          <a:xfrm>
            <a:off x="295275" y="2108200"/>
            <a:ext cx="11201400" cy="4596998"/>
          </a:xfrm>
        </p:spPr>
        <p:txBody>
          <a:bodyPr/>
          <a:lstStyle>
            <a:lvl1pPr>
              <a:defRPr lang="fr-FR" sz="2400" kern="1200" dirty="0" smtClean="0">
                <a:solidFill>
                  <a:srgbClr val="70B967"/>
                </a:solidFill>
                <a:latin typeface="Arial" panose="020B0604020202020204" pitchFamily="34" charset="0"/>
                <a:ea typeface="+mn-ea"/>
                <a:cs typeface="Arial" panose="020B0604020202020204" pitchFamily="34" charset="0"/>
              </a:defRPr>
            </a:lvl1pPr>
            <a:lvl2pPr>
              <a:defRPr lang="fr-FR" sz="2000" kern="1200" dirty="0">
                <a:solidFill>
                  <a:srgbClr val="2F9BB7"/>
                </a:solidFill>
                <a:latin typeface="Arial" panose="020B0604020202020204" pitchFamily="34" charset="0"/>
                <a:ea typeface="+mn-ea"/>
                <a:cs typeface="Arial" panose="020B0604020202020204" pitchFamily="34" charset="0"/>
              </a:defRPr>
            </a:lvl2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texte 5">
            <a:extLst>
              <a:ext uri="{FF2B5EF4-FFF2-40B4-BE49-F238E27FC236}">
                <a16:creationId xmlns:a16="http://schemas.microsoft.com/office/drawing/2014/main" id="{A0CEA991-29D7-48D6-8ADE-B443374F5C01}"/>
              </a:ext>
            </a:extLst>
          </p:cNvPr>
          <p:cNvSpPr>
            <a:spLocks noGrp="1"/>
          </p:cNvSpPr>
          <p:nvPr>
            <p:ph type="body" sz="quarter" idx="11"/>
          </p:nvPr>
        </p:nvSpPr>
        <p:spPr>
          <a:xfrm>
            <a:off x="295275" y="1276219"/>
            <a:ext cx="11201400" cy="654181"/>
          </a:xfrm>
        </p:spPr>
        <p:txBody>
          <a:bodyPr>
            <a:normAutofit/>
          </a:bodyPr>
          <a:lstStyle>
            <a:lvl1pPr>
              <a:buNone/>
              <a:defRPr sz="2800" b="0">
                <a:solidFill>
                  <a:srgbClr val="2F9BB7"/>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3163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4A091127-28C1-482A-8B83-B74865908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8960" cy="6858000"/>
          </a:xfrm>
          <a:prstGeom prst="rect">
            <a:avLst/>
          </a:prstGeom>
        </p:spPr>
      </p:pic>
    </p:spTree>
    <p:extLst>
      <p:ext uri="{BB962C8B-B14F-4D97-AF65-F5344CB8AC3E}">
        <p14:creationId xmlns:p14="http://schemas.microsoft.com/office/powerpoint/2010/main" val="82810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ACC383A-D066-26B2-4BE2-FDC7B56398FC}"/>
              </a:ext>
            </a:extLst>
          </p:cNvPr>
          <p:cNvSpPr>
            <a:spLocks noGrp="1"/>
          </p:cNvSpPr>
          <p:nvPr>
            <p:ph type="dt" sz="half" idx="10"/>
          </p:nvPr>
        </p:nvSpPr>
        <p:spPr/>
        <p:txBody>
          <a:bodyPr/>
          <a:lstStyle/>
          <a:p>
            <a:fld id="{B51EEF6A-A167-0A47-8AD2-50D3370361F5}" type="datetimeFigureOut">
              <a:rPr lang="fr-FR" smtClean="0"/>
              <a:t>15/09/2022</a:t>
            </a:fld>
            <a:endParaRPr lang="fr-FR"/>
          </a:p>
        </p:txBody>
      </p:sp>
      <p:sp>
        <p:nvSpPr>
          <p:cNvPr id="3" name="Espace réservé du pied de page 2">
            <a:extLst>
              <a:ext uri="{FF2B5EF4-FFF2-40B4-BE49-F238E27FC236}">
                <a16:creationId xmlns:a16="http://schemas.microsoft.com/office/drawing/2014/main" id="{0D2C45B5-DFE4-A12A-4E02-2797039730B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20893ED-C7B5-FA4B-DAB3-412EF6DF0466}"/>
              </a:ext>
            </a:extLst>
          </p:cNvPr>
          <p:cNvSpPr>
            <a:spLocks noGrp="1"/>
          </p:cNvSpPr>
          <p:nvPr>
            <p:ph type="sldNum" sz="quarter" idx="12"/>
          </p:nvPr>
        </p:nvSpPr>
        <p:spPr/>
        <p:txBody>
          <a:bodyPr/>
          <a:lstStyle/>
          <a:p>
            <a:fld id="{6F7DC258-3352-8241-AB0C-183E3E6A7C48}" type="slidenum">
              <a:rPr lang="fr-FR" smtClean="0"/>
              <a:t>‹N°›</a:t>
            </a:fld>
            <a:endParaRPr lang="fr-FR"/>
          </a:p>
        </p:txBody>
      </p:sp>
    </p:spTree>
    <p:extLst>
      <p:ext uri="{BB962C8B-B14F-4D97-AF65-F5344CB8AC3E}">
        <p14:creationId xmlns:p14="http://schemas.microsoft.com/office/powerpoint/2010/main" val="134517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8469C-4A0A-169E-5485-DFA9F3B838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70CFDF7-05C7-536D-8001-E78B2FC2273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D512F0-9037-1E6B-BA39-AA792A0A622C}"/>
              </a:ext>
            </a:extLst>
          </p:cNvPr>
          <p:cNvSpPr>
            <a:spLocks noGrp="1"/>
          </p:cNvSpPr>
          <p:nvPr>
            <p:ph type="dt" sz="half" idx="10"/>
          </p:nvPr>
        </p:nvSpPr>
        <p:spPr/>
        <p:txBody>
          <a:bodyPr/>
          <a:lstStyle/>
          <a:p>
            <a:fld id="{B51EEF6A-A167-0A47-8AD2-50D3370361F5}" type="datetimeFigureOut">
              <a:rPr lang="fr-FR" smtClean="0"/>
              <a:t>15/09/2022</a:t>
            </a:fld>
            <a:endParaRPr lang="fr-FR"/>
          </a:p>
        </p:txBody>
      </p:sp>
      <p:sp>
        <p:nvSpPr>
          <p:cNvPr id="5" name="Espace réservé du pied de page 4">
            <a:extLst>
              <a:ext uri="{FF2B5EF4-FFF2-40B4-BE49-F238E27FC236}">
                <a16:creationId xmlns:a16="http://schemas.microsoft.com/office/drawing/2014/main" id="{32872007-3B79-7971-6703-B9A133DD22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039071-C8A9-8BBA-1131-388556DBE46E}"/>
              </a:ext>
            </a:extLst>
          </p:cNvPr>
          <p:cNvSpPr>
            <a:spLocks noGrp="1"/>
          </p:cNvSpPr>
          <p:nvPr>
            <p:ph type="sldNum" sz="quarter" idx="12"/>
          </p:nvPr>
        </p:nvSpPr>
        <p:spPr/>
        <p:txBody>
          <a:bodyPr/>
          <a:lstStyle/>
          <a:p>
            <a:fld id="{6F7DC258-3352-8241-AB0C-183E3E6A7C48}" type="slidenum">
              <a:rPr lang="fr-FR" smtClean="0"/>
              <a:t>‹N°›</a:t>
            </a:fld>
            <a:endParaRPr lang="fr-FR"/>
          </a:p>
        </p:txBody>
      </p:sp>
    </p:spTree>
    <p:extLst>
      <p:ext uri="{BB962C8B-B14F-4D97-AF65-F5344CB8AC3E}">
        <p14:creationId xmlns:p14="http://schemas.microsoft.com/office/powerpoint/2010/main" val="295535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45ACF57-C999-4584-AC18-6C97EC68A84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79" y="0"/>
            <a:ext cx="12207523" cy="6857193"/>
          </a:xfrm>
          <a:prstGeom prst="rect">
            <a:avLst/>
          </a:prstGeom>
        </p:spPr>
      </p:pic>
      <p:sp>
        <p:nvSpPr>
          <p:cNvPr id="2" name="Espace réservé du titre 1">
            <a:extLst>
              <a:ext uri="{FF2B5EF4-FFF2-40B4-BE49-F238E27FC236}">
                <a16:creationId xmlns:a16="http://schemas.microsoft.com/office/drawing/2014/main" id="{FFB34252-EA1B-422E-9CC2-F01727733709}"/>
              </a:ext>
            </a:extLst>
          </p:cNvPr>
          <p:cNvSpPr>
            <a:spLocks noGrp="1"/>
          </p:cNvSpPr>
          <p:nvPr>
            <p:ph type="title"/>
          </p:nvPr>
        </p:nvSpPr>
        <p:spPr>
          <a:xfrm>
            <a:off x="838200" y="1092820"/>
            <a:ext cx="10515600" cy="913781"/>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BC04A4A-3553-412C-AB20-2EACB81EE0B4}"/>
              </a:ext>
            </a:extLst>
          </p:cNvPr>
          <p:cNvSpPr>
            <a:spLocks noGrp="1"/>
          </p:cNvSpPr>
          <p:nvPr>
            <p:ph type="body" idx="1"/>
          </p:nvPr>
        </p:nvSpPr>
        <p:spPr>
          <a:xfrm>
            <a:off x="838200" y="2141035"/>
            <a:ext cx="10515600" cy="4035928"/>
          </a:xfrm>
          <a:prstGeom prst="rect">
            <a:avLst/>
          </a:prstGeom>
        </p:spPr>
        <p:txBody>
          <a:bodyPr vert="horz" lIns="91440" tIns="45720" rIns="91440" bIns="45720" rtlCol="0">
            <a:normAutofit/>
          </a:body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277975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 id="2147483678" r:id="rId6"/>
  </p:sldLayoutIdLst>
  <p:txStyles>
    <p:titleStyle>
      <a:lvl1pPr algn="l" defTabSz="914400" rtl="0" eaLnBrk="1" latinLnBrk="0" hangingPunct="1">
        <a:lnSpc>
          <a:spcPct val="90000"/>
        </a:lnSpc>
        <a:spcBef>
          <a:spcPct val="0"/>
        </a:spcBef>
        <a:buNone/>
        <a:defRPr lang="fr-FR" sz="2800" b="0" kern="1200" dirty="0">
          <a:solidFill>
            <a:srgbClr val="2F9BB7"/>
          </a:solidFill>
          <a:latin typeface="Arial" panose="020B0604020202020204" pitchFamily="34" charset="0"/>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r-FR" sz="2400" kern="1200" dirty="0">
          <a:solidFill>
            <a:srgbClr val="70B9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fr-FR" sz="2000" kern="1200" dirty="0">
          <a:solidFill>
            <a:srgbClr val="2F9BB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1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79BFC5-BE46-F117-A761-0C0EA7EE3335}"/>
              </a:ext>
            </a:extLst>
          </p:cNvPr>
          <p:cNvSpPr>
            <a:spLocks noGrp="1"/>
          </p:cNvSpPr>
          <p:nvPr>
            <p:ph type="title"/>
          </p:nvPr>
        </p:nvSpPr>
        <p:spPr/>
        <p:txBody>
          <a:bodyPr/>
          <a:lstStyle/>
          <a:p>
            <a:r>
              <a:rPr lang="fr-FR" b="1" dirty="0">
                <a:solidFill>
                  <a:srgbClr val="C00000"/>
                </a:solidFill>
              </a:rPr>
              <a:t>Question en suspens</a:t>
            </a:r>
          </a:p>
        </p:txBody>
      </p:sp>
      <p:sp>
        <p:nvSpPr>
          <p:cNvPr id="3" name="Espace réservé du contenu 2">
            <a:extLst>
              <a:ext uri="{FF2B5EF4-FFF2-40B4-BE49-F238E27FC236}">
                <a16:creationId xmlns:a16="http://schemas.microsoft.com/office/drawing/2014/main" id="{1E7EDCF2-B3D3-E9E3-E124-2696F53617E7}"/>
              </a:ext>
            </a:extLst>
          </p:cNvPr>
          <p:cNvSpPr>
            <a:spLocks noGrp="1"/>
          </p:cNvSpPr>
          <p:nvPr>
            <p:ph idx="1"/>
          </p:nvPr>
        </p:nvSpPr>
        <p:spPr/>
        <p:txBody>
          <a:bodyPr>
            <a:normAutofit/>
          </a:bodyPr>
          <a:lstStyle/>
          <a:p>
            <a:r>
              <a:rPr lang="fr-FR" dirty="0"/>
              <a:t>Astreinte ou garde non </a:t>
            </a:r>
            <a:r>
              <a:rPr lang="fr-FR" dirty="0" err="1"/>
              <a:t>séniorisée</a:t>
            </a:r>
            <a:endParaRPr lang="fr-FR" dirty="0"/>
          </a:p>
          <a:p>
            <a:pPr lvl="1"/>
            <a:r>
              <a:rPr lang="fr-FR" dirty="0"/>
              <a:t>Prise de garde et/ou astreinte après autorisation du directeur de l’établissement d’</a:t>
            </a:r>
            <a:r>
              <a:rPr lang="fr-FR" dirty="0" err="1"/>
              <a:t>aceuil</a:t>
            </a:r>
            <a:r>
              <a:rPr lang="fr-FR" dirty="0"/>
              <a:t> après proposition chef de pôle et PCME</a:t>
            </a:r>
          </a:p>
          <a:p>
            <a:pPr lvl="1"/>
            <a:endParaRPr lang="fr-FR" dirty="0"/>
          </a:p>
          <a:p>
            <a:r>
              <a:rPr lang="fr-FR" dirty="0"/>
              <a:t>Rémunération au regard des tâches effectuées</a:t>
            </a:r>
          </a:p>
          <a:p>
            <a:pPr lvl="1"/>
            <a:r>
              <a:rPr lang="fr-FR" dirty="0"/>
              <a:t>«</a:t>
            </a:r>
            <a:r>
              <a:rPr lang="fr-FR" i="1" dirty="0"/>
              <a:t> La rémunération des docteurs juniors se situera à un niveau intermédiaire entre celle d’un interne de 5ème année (29 721 € annuels brut incluant la prime de responsabilité) et celle d’un assistant de 1ère année (37 941€ annuels brut incluant l’indemnité d’engagement de service public exclusif). »</a:t>
            </a:r>
          </a:p>
          <a:p>
            <a:pPr lvl="1"/>
            <a:r>
              <a:rPr lang="fr-FR" i="1" dirty="0"/>
              <a:t>Travail sur 8 demi journées pas de TTA possible en dehors des astreintes rémunérées au </a:t>
            </a:r>
            <a:r>
              <a:rPr lang="fr-FR" i="1" dirty="0" err="1"/>
              <a:t>réél</a:t>
            </a:r>
            <a:r>
              <a:rPr lang="fr-FR" i="1" dirty="0"/>
              <a:t>. </a:t>
            </a:r>
            <a:r>
              <a:rPr lang="fr-FR" i="1" dirty="0" err="1"/>
              <a:t>Possibilté</a:t>
            </a:r>
            <a:r>
              <a:rPr lang="fr-FR" i="1" dirty="0"/>
              <a:t> de réalisé du TTA (boites à outils Braun)</a:t>
            </a:r>
          </a:p>
          <a:p>
            <a:pPr lvl="1"/>
            <a:r>
              <a:rPr lang="fr-FR" i="1" dirty="0"/>
              <a:t>Le tarif des gardes et astreintes de senior est au tarif des PH</a:t>
            </a:r>
          </a:p>
          <a:p>
            <a:endParaRPr lang="fr-FR" dirty="0"/>
          </a:p>
        </p:txBody>
      </p:sp>
      <p:pic>
        <p:nvPicPr>
          <p:cNvPr id="4" name="Image 7">
            <a:extLst>
              <a:ext uri="{FF2B5EF4-FFF2-40B4-BE49-F238E27FC236}">
                <a16:creationId xmlns:a16="http://schemas.microsoft.com/office/drawing/2014/main" id="{C7AB067C-DF5E-3511-B1E5-3307B8A706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95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7">
            <a:extLst>
              <a:ext uri="{FF2B5EF4-FFF2-40B4-BE49-F238E27FC236}">
                <a16:creationId xmlns:a16="http://schemas.microsoft.com/office/drawing/2014/main" id="{DC3F5C5D-F6E3-D6F8-1065-4764EA4398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501"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02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F2E110-29AF-47C1-BF70-D1912C63ABA9}"/>
              </a:ext>
            </a:extLst>
          </p:cNvPr>
          <p:cNvSpPr>
            <a:spLocks noGrp="1"/>
          </p:cNvSpPr>
          <p:nvPr>
            <p:ph type="body" sz="quarter" idx="10"/>
          </p:nvPr>
        </p:nvSpPr>
        <p:spPr>
          <a:xfrm>
            <a:off x="2667810" y="2595563"/>
            <a:ext cx="7917364" cy="947737"/>
          </a:xfrm>
        </p:spPr>
        <p:txBody>
          <a:bodyPr>
            <a:normAutofit/>
          </a:bodyPr>
          <a:lstStyle/>
          <a:p>
            <a:r>
              <a:rPr lang="fr-FR" sz="4000" dirty="0"/>
              <a:t>Dr Pascal CARIVEN PCME Albi</a:t>
            </a:r>
          </a:p>
        </p:txBody>
      </p:sp>
      <p:sp>
        <p:nvSpPr>
          <p:cNvPr id="3" name="Espace réservé du texte 2">
            <a:extLst>
              <a:ext uri="{FF2B5EF4-FFF2-40B4-BE49-F238E27FC236}">
                <a16:creationId xmlns:a16="http://schemas.microsoft.com/office/drawing/2014/main" id="{6DBD5EC8-0539-4056-AC16-7E555AB57903}"/>
              </a:ext>
            </a:extLst>
          </p:cNvPr>
          <p:cNvSpPr>
            <a:spLocks noGrp="1"/>
          </p:cNvSpPr>
          <p:nvPr>
            <p:ph type="body" sz="quarter" idx="11"/>
          </p:nvPr>
        </p:nvSpPr>
        <p:spPr>
          <a:xfrm>
            <a:off x="2667810" y="4627563"/>
            <a:ext cx="7274476" cy="623887"/>
          </a:xfrm>
        </p:spPr>
        <p:txBody>
          <a:bodyPr>
            <a:normAutofit fontScale="85000" lnSpcReduction="10000"/>
          </a:bodyPr>
          <a:lstStyle/>
          <a:p>
            <a:r>
              <a:rPr lang="fr-FR" sz="3200" b="1" dirty="0"/>
              <a:t>Accueillir et former des Docteurs Juniors</a:t>
            </a:r>
          </a:p>
        </p:txBody>
      </p:sp>
      <p:pic>
        <p:nvPicPr>
          <p:cNvPr id="4" name="Image 7">
            <a:extLst>
              <a:ext uri="{FF2B5EF4-FFF2-40B4-BE49-F238E27FC236}">
                <a16:creationId xmlns:a16="http://schemas.microsoft.com/office/drawing/2014/main" id="{4DB4E980-8B60-B7A5-ACA8-E48760E954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7132" y="5823330"/>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420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7EE8B4F-42A6-5BEB-5326-16582A1D1A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69989" y="643466"/>
            <a:ext cx="6652022" cy="55710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7">
            <a:extLst>
              <a:ext uri="{FF2B5EF4-FFF2-40B4-BE49-F238E27FC236}">
                <a16:creationId xmlns:a16="http://schemas.microsoft.com/office/drawing/2014/main" id="{0D3E47DF-9AA5-F1D2-76DD-EF7B1010EE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082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contenu 2"/>
          <p:cNvSpPr>
            <a:spLocks/>
          </p:cNvSpPr>
          <p:nvPr/>
        </p:nvSpPr>
        <p:spPr bwMode="auto">
          <a:xfrm>
            <a:off x="493363" y="2917990"/>
            <a:ext cx="11205274" cy="4351338"/>
          </a:xfrm>
          <a:prstGeom prst="rect">
            <a:avLst/>
          </a:prstGeom>
          <a:noFill/>
          <a:ln w="9525">
            <a:noFill/>
            <a:miter lim="800000"/>
            <a:headEnd/>
            <a:tailEnd/>
          </a:ln>
        </p:spPr>
        <p:txBody>
          <a:bodyPr/>
          <a:lstStyle/>
          <a:p>
            <a:pPr marL="228600" indent="-228600">
              <a:lnSpc>
                <a:spcPct val="90000"/>
              </a:lnSpc>
              <a:spcBef>
                <a:spcPts val="1000"/>
              </a:spcBef>
              <a:buFont typeface="Wingdings" pitchFamily="2" charset="2"/>
              <a:buChar char="Ø"/>
            </a:pPr>
            <a:r>
              <a:rPr lang="fr-FR" sz="2800" b="1" dirty="0">
                <a:solidFill>
                  <a:srgbClr val="C00000"/>
                </a:solidFill>
                <a:latin typeface="Calibri" pitchFamily="34" charset="0"/>
              </a:rPr>
              <a:t> </a:t>
            </a:r>
            <a:r>
              <a:rPr lang="fr-FR" sz="2800" b="1" u="sng" dirty="0">
                <a:solidFill>
                  <a:srgbClr val="C00000"/>
                </a:solidFill>
                <a:latin typeface="Calibri" pitchFamily="34" charset="0"/>
              </a:rPr>
              <a:t>Phase de mise en situation </a:t>
            </a:r>
            <a:r>
              <a:rPr lang="fr-FR" sz="2800" b="1" dirty="0">
                <a:solidFill>
                  <a:srgbClr val="C00000"/>
                </a:solidFill>
                <a:latin typeface="Calibri" pitchFamily="34" charset="0"/>
              </a:rPr>
              <a:t>(deux semestres, ou quatre semestres pour la chirurgie) :</a:t>
            </a:r>
          </a:p>
          <a:p>
            <a:pPr>
              <a:lnSpc>
                <a:spcPct val="90000"/>
              </a:lnSpc>
              <a:spcBef>
                <a:spcPts val="1000"/>
              </a:spcBef>
            </a:pPr>
            <a:endParaRPr lang="fr-FR" sz="2800" b="1" dirty="0">
              <a:solidFill>
                <a:srgbClr val="C00000"/>
              </a:solidFill>
              <a:latin typeface="Calibri" pitchFamily="34" charset="0"/>
            </a:endParaRPr>
          </a:p>
          <a:p>
            <a:pPr marL="685800" lvl="1" indent="-228600">
              <a:lnSpc>
                <a:spcPct val="90000"/>
              </a:lnSpc>
              <a:spcBef>
                <a:spcPts val="500"/>
              </a:spcBef>
              <a:buFont typeface="Wingdings" pitchFamily="2" charset="2"/>
              <a:buChar char="ü"/>
            </a:pPr>
            <a:r>
              <a:rPr lang="fr-FR" sz="2400" dirty="0">
                <a:latin typeface="Calibri" pitchFamily="34" charset="0"/>
              </a:rPr>
              <a:t> stade </a:t>
            </a:r>
            <a:r>
              <a:rPr lang="fr-FR" sz="2400" dirty="0" err="1">
                <a:latin typeface="Calibri" pitchFamily="34" charset="0"/>
              </a:rPr>
              <a:t>pré-professionnel</a:t>
            </a:r>
            <a:r>
              <a:rPr lang="fr-FR" sz="2400" dirty="0">
                <a:latin typeface="Calibri" pitchFamily="34" charset="0"/>
              </a:rPr>
              <a:t> sans pleine responsabilité : « autonomie supervisée »</a:t>
            </a:r>
          </a:p>
          <a:p>
            <a:pPr marL="685800" lvl="1" indent="-228600">
              <a:lnSpc>
                <a:spcPct val="90000"/>
              </a:lnSpc>
              <a:spcBef>
                <a:spcPts val="500"/>
              </a:spcBef>
              <a:buFont typeface="Wingdings" pitchFamily="2" charset="2"/>
              <a:buChar char="ü"/>
            </a:pPr>
            <a:r>
              <a:rPr lang="fr-FR" sz="2400" dirty="0">
                <a:latin typeface="Calibri" pitchFamily="34" charset="0"/>
              </a:rPr>
              <a:t> </a:t>
            </a:r>
            <a:r>
              <a:rPr lang="fr-FR" sz="2400" i="1" dirty="0">
                <a:latin typeface="Calibri" pitchFamily="34" charset="0"/>
              </a:rPr>
              <a:t>équipes spécifiquement </a:t>
            </a:r>
            <a:r>
              <a:rPr lang="fr-FR" sz="2400" i="1" dirty="0">
                <a:highlight>
                  <a:srgbClr val="FFFF00"/>
                </a:highlight>
                <a:latin typeface="Calibri" pitchFamily="34" charset="0"/>
              </a:rPr>
              <a:t>agréées</a:t>
            </a:r>
            <a:r>
              <a:rPr lang="fr-FR" sz="2400" i="1" dirty="0">
                <a:latin typeface="Calibri" pitchFamily="34" charset="0"/>
              </a:rPr>
              <a:t> </a:t>
            </a:r>
            <a:r>
              <a:rPr lang="fr-FR" sz="2400" dirty="0">
                <a:latin typeface="Calibri" pitchFamily="34" charset="0"/>
              </a:rPr>
              <a:t>(hôpitaux, secteur privé, entreprises, libéral…)</a:t>
            </a:r>
          </a:p>
          <a:p>
            <a:pPr marL="685800" lvl="1" indent="-228600">
              <a:lnSpc>
                <a:spcPct val="90000"/>
              </a:lnSpc>
              <a:spcBef>
                <a:spcPts val="500"/>
              </a:spcBef>
              <a:buFont typeface="Wingdings" pitchFamily="2" charset="2"/>
              <a:buChar char="ü"/>
            </a:pPr>
            <a:r>
              <a:rPr lang="fr-FR" sz="2400" dirty="0">
                <a:latin typeface="Calibri" pitchFamily="34" charset="0"/>
              </a:rPr>
              <a:t> </a:t>
            </a:r>
            <a:r>
              <a:rPr lang="fr-FR" sz="2400" i="1" dirty="0">
                <a:latin typeface="Calibri" pitchFamily="34" charset="0"/>
              </a:rPr>
              <a:t>statut d’assistant spécialiste </a:t>
            </a:r>
            <a:r>
              <a:rPr lang="fr-FR" sz="2400" dirty="0">
                <a:latin typeface="Calibri" pitchFamily="34" charset="0"/>
              </a:rPr>
              <a:t>de 3</a:t>
            </a:r>
            <a:r>
              <a:rPr lang="fr-FR" sz="2400" baseline="30000" dirty="0">
                <a:latin typeface="Calibri" pitchFamily="34" charset="0"/>
              </a:rPr>
              <a:t>e</a:t>
            </a:r>
            <a:r>
              <a:rPr lang="fr-FR" sz="2400" dirty="0">
                <a:latin typeface="Calibri" pitchFamily="34" charset="0"/>
              </a:rPr>
              <a:t> cycle, inscription à l’Ordre, droit à remplacement</a:t>
            </a:r>
          </a:p>
          <a:p>
            <a:pPr marL="685800" lvl="1" indent="-228600">
              <a:lnSpc>
                <a:spcPct val="90000"/>
              </a:lnSpc>
              <a:spcBef>
                <a:spcPts val="500"/>
              </a:spcBef>
              <a:buFont typeface="Wingdings" pitchFamily="2" charset="2"/>
              <a:buChar char="ü"/>
            </a:pPr>
            <a:r>
              <a:rPr lang="fr-FR" sz="2400" dirty="0">
                <a:latin typeface="Calibri" pitchFamily="34" charset="0"/>
              </a:rPr>
              <a:t> stages d’un an, sauf dérogation</a:t>
            </a:r>
          </a:p>
        </p:txBody>
      </p:sp>
      <p:sp>
        <p:nvSpPr>
          <p:cNvPr id="5" name="Titre 1"/>
          <p:cNvSpPr>
            <a:spLocks/>
          </p:cNvSpPr>
          <p:nvPr/>
        </p:nvSpPr>
        <p:spPr bwMode="auto">
          <a:xfrm>
            <a:off x="631166" y="1193261"/>
            <a:ext cx="10515600" cy="1325563"/>
          </a:xfrm>
          <a:prstGeom prst="rect">
            <a:avLst/>
          </a:prstGeom>
          <a:noFill/>
          <a:ln w="9525">
            <a:noFill/>
            <a:miter lim="800000"/>
            <a:headEnd/>
            <a:tailEnd/>
          </a:ln>
        </p:spPr>
        <p:txBody>
          <a:bodyPr anchor="ctr"/>
          <a:lstStyle/>
          <a:p>
            <a:pPr algn="ctr">
              <a:lnSpc>
                <a:spcPct val="90000"/>
              </a:lnSpc>
            </a:pPr>
            <a:r>
              <a:rPr lang="fr-FR" sz="4000" b="1" dirty="0">
                <a:solidFill>
                  <a:srgbClr val="C00000"/>
                </a:solidFill>
                <a:latin typeface="Calibri Light"/>
              </a:rPr>
              <a:t>Un enseignement</a:t>
            </a:r>
          </a:p>
          <a:p>
            <a:pPr algn="ctr">
              <a:lnSpc>
                <a:spcPct val="90000"/>
              </a:lnSpc>
            </a:pPr>
            <a:r>
              <a:rPr lang="fr-FR" sz="4000" b="1" dirty="0">
                <a:solidFill>
                  <a:srgbClr val="C00000"/>
                </a:solidFill>
                <a:latin typeface="Calibri Light"/>
              </a:rPr>
              <a:t>en trois phases distinctes (3)</a:t>
            </a:r>
          </a:p>
        </p:txBody>
      </p:sp>
      <p:pic>
        <p:nvPicPr>
          <p:cNvPr id="2" name="Image 7">
            <a:extLst>
              <a:ext uri="{FF2B5EF4-FFF2-40B4-BE49-F238E27FC236}">
                <a16:creationId xmlns:a16="http://schemas.microsoft.com/office/drawing/2014/main" id="{4C5C9258-9145-72C1-258C-B99CF826D0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C00000"/>
                </a:solidFill>
              </a:rPr>
              <a:t>Phase de mise en situation, précisions</a:t>
            </a:r>
          </a:p>
        </p:txBody>
      </p:sp>
      <p:sp>
        <p:nvSpPr>
          <p:cNvPr id="3" name="Espace réservé du contenu 2"/>
          <p:cNvSpPr>
            <a:spLocks noGrp="1"/>
          </p:cNvSpPr>
          <p:nvPr>
            <p:ph idx="1"/>
          </p:nvPr>
        </p:nvSpPr>
        <p:spPr/>
        <p:txBody>
          <a:bodyPr>
            <a:normAutofit fontScale="92500" lnSpcReduction="10000"/>
          </a:bodyPr>
          <a:lstStyle/>
          <a:p>
            <a:pPr>
              <a:buFont typeface="Wingdings" panose="05000000000000000000" pitchFamily="2" charset="2"/>
              <a:buChar char="Ø"/>
            </a:pPr>
            <a:r>
              <a:rPr lang="fr-FR" sz="2400" dirty="0"/>
              <a:t> Elle se déroulera en application de l'article L 4111-1-1 du code de la santé publique (2011), permettant l'exercice de la médecine à des étudiants inscrits en troisième cycle des études médicales ; un décret définira les conditions de cet exercice, la nature des  structures et équipes agréées dans lesquelles il se déroulera  ainsi que le périmètre des responsabilités accordées aux étudiants, par délégation, dans l’exercice de leurs fonctions </a:t>
            </a:r>
          </a:p>
          <a:p>
            <a:pPr marL="0" indent="0">
              <a:buNone/>
            </a:pPr>
            <a:endParaRPr lang="fr-FR" sz="2400" dirty="0"/>
          </a:p>
          <a:p>
            <a:pPr>
              <a:buFont typeface="Wingdings" panose="05000000000000000000" pitchFamily="2" charset="2"/>
              <a:buChar char="Ø"/>
            </a:pPr>
            <a:r>
              <a:rPr lang="fr-FR" sz="2400" dirty="0"/>
              <a:t> L'affectation pour cette phase III se fera sur la base d’un projet professionnel ; elle tiendra compte principalement des vœux des étudiants et des responsables de la structure d’accueil, et de façon très accessoire du rang de classement à l'ECN, qui pourrait par exemple n’intervenir que pour départager des ex æquo ; elle se fera au cours de l'année qui précédera l'entrée en phase III</a:t>
            </a:r>
          </a:p>
          <a:p>
            <a:pPr>
              <a:buFont typeface="Wingdings" panose="05000000000000000000" pitchFamily="2" charset="2"/>
              <a:buChar char="Ø"/>
            </a:pPr>
            <a:r>
              <a:rPr lang="fr-FR" sz="2400" i="1" dirty="0">
                <a:solidFill>
                  <a:srgbClr val="FF0000"/>
                </a:solidFill>
              </a:rPr>
              <a:t> Soigner projet pédagogique+++++</a:t>
            </a:r>
          </a:p>
        </p:txBody>
      </p:sp>
      <p:pic>
        <p:nvPicPr>
          <p:cNvPr id="4" name="Image 7">
            <a:extLst>
              <a:ext uri="{FF2B5EF4-FFF2-40B4-BE49-F238E27FC236}">
                <a16:creationId xmlns:a16="http://schemas.microsoft.com/office/drawing/2014/main" id="{EECC7D6E-9CEA-5D5A-E64B-653768E9B5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502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F6138-1D19-DC8C-DAF9-147EAB6E1E93}"/>
              </a:ext>
            </a:extLst>
          </p:cNvPr>
          <p:cNvSpPr>
            <a:spLocks noGrp="1"/>
          </p:cNvSpPr>
          <p:nvPr>
            <p:ph type="title"/>
          </p:nvPr>
        </p:nvSpPr>
        <p:spPr/>
        <p:txBody>
          <a:bodyPr/>
          <a:lstStyle/>
          <a:p>
            <a:r>
              <a:rPr lang="fr-FR" b="1" dirty="0">
                <a:solidFill>
                  <a:srgbClr val="C00000"/>
                </a:solidFill>
              </a:rPr>
              <a:t>Rôle du Dr Junior</a:t>
            </a:r>
            <a:br>
              <a:rPr lang="fr-FR" b="1" dirty="0">
                <a:solidFill>
                  <a:srgbClr val="C00000"/>
                </a:solidFill>
              </a:rPr>
            </a:br>
            <a:endParaRPr lang="fr-FR" b="1" dirty="0">
              <a:solidFill>
                <a:srgbClr val="C00000"/>
              </a:solidFill>
            </a:endParaRPr>
          </a:p>
        </p:txBody>
      </p:sp>
      <p:sp>
        <p:nvSpPr>
          <p:cNvPr id="3" name="Espace réservé du contenu 2">
            <a:extLst>
              <a:ext uri="{FF2B5EF4-FFF2-40B4-BE49-F238E27FC236}">
                <a16:creationId xmlns:a16="http://schemas.microsoft.com/office/drawing/2014/main" id="{DBC63402-85B1-74D5-B130-9B481652BEC5}"/>
              </a:ext>
            </a:extLst>
          </p:cNvPr>
          <p:cNvSpPr>
            <a:spLocks noGrp="1"/>
          </p:cNvSpPr>
          <p:nvPr>
            <p:ph idx="1"/>
          </p:nvPr>
        </p:nvSpPr>
        <p:spPr/>
        <p:txBody>
          <a:bodyPr/>
          <a:lstStyle/>
          <a:p>
            <a:r>
              <a:rPr lang="fr-FR" dirty="0"/>
              <a:t>Autonomie supervisée </a:t>
            </a:r>
          </a:p>
          <a:p>
            <a:pPr lvl="1"/>
            <a:r>
              <a:rPr lang="fr-FR" dirty="0" err="1"/>
              <a:t>Reporting</a:t>
            </a:r>
            <a:r>
              <a:rPr lang="fr-FR" dirty="0"/>
              <a:t> </a:t>
            </a:r>
          </a:p>
          <a:p>
            <a:pPr lvl="1"/>
            <a:r>
              <a:rPr lang="fr-FR" dirty="0"/>
              <a:t>Actes seul sous la responsabilité du Dr Junior</a:t>
            </a:r>
          </a:p>
          <a:p>
            <a:pPr lvl="1"/>
            <a:r>
              <a:rPr lang="fr-FR" dirty="0"/>
              <a:t>Prise de garde et/ou astreinte après autorisation du directeur de l’établissement d’</a:t>
            </a:r>
            <a:r>
              <a:rPr lang="fr-FR" dirty="0" err="1"/>
              <a:t>acceuil</a:t>
            </a:r>
            <a:r>
              <a:rPr lang="fr-FR" dirty="0"/>
              <a:t> après proposition chef de pôle et PCME</a:t>
            </a:r>
          </a:p>
          <a:p>
            <a:pPr lvl="1"/>
            <a:r>
              <a:rPr lang="fr-FR" dirty="0"/>
              <a:t>Délégation de responsabilité d’un médecin senior</a:t>
            </a:r>
          </a:p>
          <a:p>
            <a:pPr lvl="1"/>
            <a:endParaRPr lang="fr-FR" dirty="0"/>
          </a:p>
        </p:txBody>
      </p:sp>
      <p:pic>
        <p:nvPicPr>
          <p:cNvPr id="4" name="Image 7">
            <a:extLst>
              <a:ext uri="{FF2B5EF4-FFF2-40B4-BE49-F238E27FC236}">
                <a16:creationId xmlns:a16="http://schemas.microsoft.com/office/drawing/2014/main" id="{0DFCEB6E-C7BF-7FB3-2E23-D61DCC5625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39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054050-44CE-0186-D8BC-035496A7F270}"/>
              </a:ext>
            </a:extLst>
          </p:cNvPr>
          <p:cNvSpPr>
            <a:spLocks noGrp="1"/>
          </p:cNvSpPr>
          <p:nvPr>
            <p:ph type="title"/>
          </p:nvPr>
        </p:nvSpPr>
        <p:spPr/>
        <p:txBody>
          <a:bodyPr/>
          <a:lstStyle/>
          <a:p>
            <a:r>
              <a:rPr lang="fr-FR" b="1" dirty="0">
                <a:solidFill>
                  <a:srgbClr val="C00000"/>
                </a:solidFill>
              </a:rPr>
              <a:t>Exemple de Dr junior</a:t>
            </a:r>
          </a:p>
        </p:txBody>
      </p:sp>
      <p:pic>
        <p:nvPicPr>
          <p:cNvPr id="4" name="MicrosoftTeams-video6b8ad54616967b6712f9c87af4022a007f8106c450b2be7d7adab0cdbeb9bc8b" descr="MicrosoftTeams-video6b8ad54616967b6712f9c87af4022a007f8106c450b2be7d7adab0cdbeb9bc8b">
            <a:hlinkClick r:id="" action="ppaction://media"/>
            <a:extLst>
              <a:ext uri="{FF2B5EF4-FFF2-40B4-BE49-F238E27FC236}">
                <a16:creationId xmlns:a16="http://schemas.microsoft.com/office/drawing/2014/main" id="{EE34EAE7-D72A-4953-BA49-212DED907F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08250" y="2141538"/>
            <a:ext cx="7173913" cy="4035425"/>
          </a:xfrm>
        </p:spPr>
      </p:pic>
      <p:pic>
        <p:nvPicPr>
          <p:cNvPr id="3" name="Image 7">
            <a:extLst>
              <a:ext uri="{FF2B5EF4-FFF2-40B4-BE49-F238E27FC236}">
                <a16:creationId xmlns:a16="http://schemas.microsoft.com/office/drawing/2014/main" id="{A9B19577-E455-63E1-E4CB-93E9646508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5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C00000"/>
                </a:solidFill>
              </a:rPr>
              <a:t>Évolution du post-internat,</a:t>
            </a:r>
            <a:br>
              <a:rPr lang="fr-FR" b="1" dirty="0">
                <a:solidFill>
                  <a:srgbClr val="C00000"/>
                </a:solidFill>
              </a:rPr>
            </a:br>
            <a:r>
              <a:rPr lang="fr-FR" b="1" dirty="0">
                <a:solidFill>
                  <a:srgbClr val="C00000"/>
                </a:solidFill>
              </a:rPr>
              <a:t>rebaptisé post-DES (1)</a:t>
            </a:r>
          </a:p>
        </p:txBody>
      </p:sp>
      <p:sp>
        <p:nvSpPr>
          <p:cNvPr id="3" name="Espace réservé du contenu 2"/>
          <p:cNvSpPr>
            <a:spLocks noGrp="1"/>
          </p:cNvSpPr>
          <p:nvPr>
            <p:ph idx="1"/>
          </p:nvPr>
        </p:nvSpPr>
        <p:spPr/>
        <p:txBody>
          <a:bodyPr/>
          <a:lstStyle/>
          <a:p>
            <a:pPr>
              <a:buFont typeface="Wingdings" panose="05000000000000000000" pitchFamily="2" charset="2"/>
              <a:buChar char="Ø"/>
            </a:pPr>
            <a:r>
              <a:rPr lang="fr-FR" dirty="0"/>
              <a:t> Il s’agira de la première étape de la vie professionnelle du spécialiste au cours de laquelle il pourra renforcer son expérience professionnelle et, le cas échéant, exercer une mission d’enseignement et de recherche. </a:t>
            </a:r>
          </a:p>
          <a:p>
            <a:pPr>
              <a:buFont typeface="Wingdings" panose="05000000000000000000" pitchFamily="2" charset="2"/>
              <a:buChar char="Ø"/>
            </a:pPr>
            <a:r>
              <a:rPr lang="fr-FR" dirty="0"/>
              <a:t>Les postes de CCA ou d’assistant dans les hôpitaux ne sont pas menacés, et le Centre National de Gestion (CNG) travaille actuellement sur un outil permettant d’assurer une visibilité des postes d’assistants disponibles et ouverts.</a:t>
            </a:r>
          </a:p>
          <a:p>
            <a:pPr>
              <a:buFont typeface="Wingdings" panose="05000000000000000000" pitchFamily="2" charset="2"/>
              <a:buChar char="Ø"/>
            </a:pPr>
            <a:r>
              <a:rPr lang="fr-FR" dirty="0"/>
              <a:t>Accès au secteur II après 2 ans </a:t>
            </a:r>
          </a:p>
        </p:txBody>
      </p:sp>
      <p:pic>
        <p:nvPicPr>
          <p:cNvPr id="4" name="Image 7">
            <a:extLst>
              <a:ext uri="{FF2B5EF4-FFF2-40B4-BE49-F238E27FC236}">
                <a16:creationId xmlns:a16="http://schemas.microsoft.com/office/drawing/2014/main" id="{D5CC95A7-3974-9240-5B6F-AE7E53A35B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01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A69D2-C32E-D921-893B-313B0B08F124}"/>
              </a:ext>
            </a:extLst>
          </p:cNvPr>
          <p:cNvSpPr>
            <a:spLocks noGrp="1"/>
          </p:cNvSpPr>
          <p:nvPr>
            <p:ph type="title"/>
          </p:nvPr>
        </p:nvSpPr>
        <p:spPr/>
        <p:txBody>
          <a:bodyPr/>
          <a:lstStyle/>
          <a:p>
            <a:r>
              <a:rPr lang="fr-FR" b="1" dirty="0">
                <a:solidFill>
                  <a:srgbClr val="C00000"/>
                </a:solidFill>
              </a:rPr>
              <a:t>Appariement</a:t>
            </a:r>
          </a:p>
        </p:txBody>
      </p:sp>
      <p:sp>
        <p:nvSpPr>
          <p:cNvPr id="3" name="Espace réservé du contenu 2">
            <a:extLst>
              <a:ext uri="{FF2B5EF4-FFF2-40B4-BE49-F238E27FC236}">
                <a16:creationId xmlns:a16="http://schemas.microsoft.com/office/drawing/2014/main" id="{AC9D2883-8C33-BFD9-44EB-97D5725FF4F0}"/>
              </a:ext>
            </a:extLst>
          </p:cNvPr>
          <p:cNvSpPr>
            <a:spLocks noGrp="1"/>
          </p:cNvSpPr>
          <p:nvPr>
            <p:ph idx="1"/>
          </p:nvPr>
        </p:nvSpPr>
        <p:spPr/>
        <p:txBody>
          <a:bodyPr>
            <a:normAutofit fontScale="47500" lnSpcReduction="20000"/>
          </a:bodyPr>
          <a:lstStyle/>
          <a:p>
            <a:r>
              <a:rPr lang="fr-FR" b="1" dirty="0"/>
              <a:t>Calendrier Appariement des Docteurs Juniors mai 2022</a:t>
            </a:r>
          </a:p>
          <a:p>
            <a:r>
              <a:rPr lang="fr-FR" dirty="0"/>
              <a:t> </a:t>
            </a:r>
          </a:p>
          <a:p>
            <a:r>
              <a:rPr lang="fr-FR" b="1" dirty="0"/>
              <a:t>1.       Lancement du 1er tour d’appariement : </a:t>
            </a:r>
            <a:endParaRPr lang="fr-FR" dirty="0"/>
          </a:p>
          <a:p>
            <a:r>
              <a:rPr lang="fr-FR" dirty="0"/>
              <a:t>o   Vœux des étudiants : lundi 5 septembre  au vendredi 9 septembre 2022 (23h59 heure métropolitaine) ;</a:t>
            </a:r>
          </a:p>
          <a:p>
            <a:r>
              <a:rPr lang="fr-FR" dirty="0"/>
              <a:t>o   Classement par les RTS : samedi 10 septembre au mercredi 14 septembre (23h59 heure métropolitaine) ;</a:t>
            </a:r>
          </a:p>
          <a:p>
            <a:r>
              <a:rPr lang="fr-FR" dirty="0"/>
              <a:t>o   Résultat du 1er tour d’appariement =&gt; jeudi 15 septembre 2022.</a:t>
            </a:r>
          </a:p>
          <a:p>
            <a:r>
              <a:rPr lang="fr-FR" dirty="0"/>
              <a:t> </a:t>
            </a:r>
          </a:p>
          <a:p>
            <a:r>
              <a:rPr lang="fr-FR" b="1" dirty="0"/>
              <a:t>2.       Lancement du 2ème tour d’appariement :</a:t>
            </a:r>
            <a:endParaRPr lang="fr-FR" dirty="0"/>
          </a:p>
          <a:p>
            <a:r>
              <a:rPr lang="fr-FR" dirty="0"/>
              <a:t>o   Vœux des étudiants : vendredi 16 septembre au lundi 19 septembre 2022 (23h59 heure métropolitaine) ;</a:t>
            </a:r>
          </a:p>
          <a:p>
            <a:r>
              <a:rPr lang="fr-FR" dirty="0"/>
              <a:t>o   Classement par les RTS : de mardi 20 septembre au jeudi 22 septembre 2022 (23h59 heure métropolitaine) ;</a:t>
            </a:r>
          </a:p>
          <a:p>
            <a:r>
              <a:rPr lang="fr-FR" dirty="0"/>
              <a:t>o   Résultat du 2ème tour d’appariement =&gt; vendredi 23 </a:t>
            </a:r>
            <a:r>
              <a:rPr lang="fr-FR" dirty="0" err="1"/>
              <a:t>Septembere</a:t>
            </a:r>
            <a:r>
              <a:rPr lang="fr-FR" dirty="0"/>
              <a:t> 2022.</a:t>
            </a:r>
          </a:p>
          <a:p>
            <a:r>
              <a:rPr lang="fr-FR" dirty="0"/>
              <a:t> </a:t>
            </a:r>
          </a:p>
          <a:p>
            <a:r>
              <a:rPr lang="fr-FR" b="1" dirty="0"/>
              <a:t>3.       Lancement du 3ème tour d’appariement (hors plateforme </a:t>
            </a:r>
            <a:r>
              <a:rPr lang="fr-FR" b="1" dirty="0" err="1"/>
              <a:t>SiiMOP</a:t>
            </a:r>
            <a:r>
              <a:rPr lang="fr-FR" b="1" dirty="0"/>
              <a:t>) :</a:t>
            </a:r>
            <a:endParaRPr lang="fr-FR" dirty="0"/>
          </a:p>
          <a:p>
            <a:r>
              <a:rPr lang="fr-FR" dirty="0"/>
              <a:t>o   Du 26 au 28 septembre 2022 ;</a:t>
            </a:r>
          </a:p>
          <a:p>
            <a:r>
              <a:rPr lang="fr-FR" dirty="0"/>
              <a:t>o   Résultat du dernier tour d’appariement =&gt; mercredi 28 septembre </a:t>
            </a:r>
          </a:p>
          <a:p>
            <a:r>
              <a:rPr lang="fr-FR" dirty="0"/>
              <a:t> </a:t>
            </a:r>
          </a:p>
          <a:p>
            <a:endParaRPr lang="fr-FR" dirty="0"/>
          </a:p>
        </p:txBody>
      </p:sp>
      <p:pic>
        <p:nvPicPr>
          <p:cNvPr id="4" name="Image 7">
            <a:extLst>
              <a:ext uri="{FF2B5EF4-FFF2-40B4-BE49-F238E27FC236}">
                <a16:creationId xmlns:a16="http://schemas.microsoft.com/office/drawing/2014/main" id="{767BD386-1AAD-2B0A-5E17-E2F3AA9320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3467" y="5643091"/>
            <a:ext cx="1653228" cy="81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12928"/>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669</Words>
  <Application>Microsoft Macintosh PowerPoint</Application>
  <PresentationFormat>Grand écran</PresentationFormat>
  <Paragraphs>51</Paragraphs>
  <Slides>11</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Calibri</vt:lpstr>
      <vt:lpstr>Calibri Light</vt:lpstr>
      <vt:lpstr>Wingdings</vt:lpstr>
      <vt:lpstr>1_Thème Office</vt:lpstr>
      <vt:lpstr>Présentation PowerPoint</vt:lpstr>
      <vt:lpstr>Présentation PowerPoint</vt:lpstr>
      <vt:lpstr>Présentation PowerPoint</vt:lpstr>
      <vt:lpstr>Présentation PowerPoint</vt:lpstr>
      <vt:lpstr>Phase de mise en situation, précisions</vt:lpstr>
      <vt:lpstr>Rôle du Dr Junior </vt:lpstr>
      <vt:lpstr>Exemple de Dr junior</vt:lpstr>
      <vt:lpstr>Évolution du post-internat, rebaptisé post-DES (1)</vt:lpstr>
      <vt:lpstr>Appariement</vt:lpstr>
      <vt:lpstr>Question en suspens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Docteur Junior</dc:title>
  <dc:creator>Pascal CARIVEN</dc:creator>
  <cp:lastModifiedBy>Pascal CARIVEN</cp:lastModifiedBy>
  <cp:revision>8</cp:revision>
  <dcterms:created xsi:type="dcterms:W3CDTF">2022-06-07T13:27:56Z</dcterms:created>
  <dcterms:modified xsi:type="dcterms:W3CDTF">2022-09-15T21:25:59Z</dcterms:modified>
</cp:coreProperties>
</file>