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70" r:id="rId8"/>
    <p:sldId id="267" r:id="rId9"/>
    <p:sldId id="268" r:id="rId10"/>
    <p:sldId id="264" r:id="rId11"/>
    <p:sldId id="269" r:id="rId12"/>
    <p:sldId id="271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BB7"/>
    <a:srgbClr val="70B96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0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Continuer la transformation rapide de places institutionnelles en modèle plus ambulatoire (SIMO- SESSAD Pro, SAVA, SESSAD) =&gt; 4 ans pour </a:t>
            </a:r>
            <a:r>
              <a:rPr lang="fr-FR" spc="-125" dirty="0">
                <a:solidFill>
                  <a:schemeClr val="tx1"/>
                </a:solidFill>
                <a:latin typeface="Helvetica"/>
                <a:cs typeface="Helvetica"/>
              </a:rPr>
              <a:t>l’</a:t>
            </a:r>
            <a:r>
              <a:rPr kumimoji="0" lang="fr-FR" sz="2400" b="0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arrêté de fonctionnement ARS</a:t>
            </a: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lang="fr-FR" sz="2400" spc="-125" dirty="0">
              <a:solidFill>
                <a:schemeClr val="tx1"/>
              </a:solidFill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lang="fr-FR" sz="2400" spc="-125" dirty="0">
                <a:solidFill>
                  <a:schemeClr val="tx1"/>
                </a:solidFill>
              </a:rPr>
              <a:t>Rechercher via AAP </a:t>
            </a:r>
            <a:r>
              <a:rPr lang="fr-FR" spc="-125" dirty="0">
                <a:solidFill>
                  <a:schemeClr val="tx1"/>
                </a:solidFill>
              </a:rPr>
              <a:t>et AMI </a:t>
            </a:r>
            <a:r>
              <a:rPr lang="fr-FR" sz="2400" spc="-125" dirty="0">
                <a:solidFill>
                  <a:schemeClr val="tx1"/>
                </a:solidFill>
              </a:rPr>
              <a:t>sur les territoires en zone blanche la possibilité de création de places ambulatoires =&gt; confirmer le dépassement des 50% du CPOM1</a:t>
            </a:r>
            <a:endParaRPr kumimoji="0" lang="fr-FR" sz="2400" b="0" i="0" u="none" strike="noStrike" kern="1200" cap="none" spc="-1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0" i="0" u="none" strike="noStrike" kern="1200" cap="none" spc="-1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Développer en lien avec l’Education Nationale de nouvelles Unités d’Enseignement Externalisées (primaire, collège) et des Equipes Mobiles d’Appui à l’inclusion</a:t>
            </a:r>
            <a:endParaRPr kumimoji="0" lang="fr-FR" sz="2400" b="0" i="0" u="none" strike="noStrike" kern="1200" cap="none" spc="-9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0" i="0" u="none" strike="noStrike" kern="1200" cap="none" spc="-9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indent="-342900" algn="just" defTabSz="457200">
              <a:lnSpc>
                <a:spcPct val="100000"/>
              </a:lnSpc>
              <a:spcBef>
                <a:spcPct val="20000"/>
              </a:spcBef>
              <a:buFont typeface="Lucida Grande"/>
              <a:buChar char="▶"/>
              <a:defRPr/>
            </a:pPr>
            <a:r>
              <a:rPr kumimoji="0" lang="fr-FR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Développer en lien avec </a:t>
            </a:r>
            <a:r>
              <a:rPr lang="fr-FR" sz="2400" spc="-100" dirty="0">
                <a:solidFill>
                  <a:schemeClr val="tx1"/>
                </a:solidFill>
                <a:latin typeface="Arial"/>
                <a:cs typeface="Arial"/>
              </a:rPr>
              <a:t>notre partenaire </a:t>
            </a:r>
            <a:r>
              <a:rPr kumimoji="0" lang="fr-FR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EPNAK une Unité d’Enseignement Externalisée « Apprentissage » 16-25 ans, préparant </a:t>
            </a:r>
            <a:r>
              <a:rPr lang="fr-FR" spc="-100" dirty="0">
                <a:solidFill>
                  <a:schemeClr val="tx1"/>
                </a:solidFill>
                <a:latin typeface="Arial"/>
                <a:cs typeface="Arial"/>
              </a:rPr>
              <a:t>à l’accès à la Plateforme </a:t>
            </a:r>
            <a:r>
              <a:rPr lang="fr-FR" spc="-100" dirty="0" err="1">
                <a:solidFill>
                  <a:schemeClr val="tx1"/>
                </a:solidFill>
                <a:latin typeface="Arial"/>
                <a:cs typeface="Arial"/>
              </a:rPr>
              <a:t>Handamos</a:t>
            </a:r>
            <a:r>
              <a:rPr lang="fr-FR" spc="-100" dirty="0">
                <a:solidFill>
                  <a:schemeClr val="tx1"/>
                </a:solidFill>
                <a:latin typeface="Arial"/>
                <a:cs typeface="Arial"/>
              </a:rPr>
              <a:t>! </a:t>
            </a:r>
            <a:r>
              <a:rPr kumimoji="0" lang="fr-FR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l’étayage SIMO-SESSAD Pro</a:t>
            </a:r>
            <a:endParaRPr kumimoji="0" lang="fr-FR" sz="2400" b="0" i="0" u="none" strike="noStrike" kern="1200" cap="none" spc="-8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kumimoji="0" lang="fr-FR" sz="2400" b="0" i="0" u="none" strike="noStrike" kern="1200" cap="none" spc="-114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lang="fr-FR" sz="2400" spc="-114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sz="3100" b="1" dirty="0"/>
              <a:t>Une logique de développement et d’adaptation constante </a:t>
            </a:r>
            <a:r>
              <a:rPr lang="fr-FR" sz="2800" b="1" dirty="0"/>
              <a:t>:</a:t>
            </a:r>
            <a:br>
              <a:rPr lang="fr-FR" sz="2400" b="1" dirty="0"/>
            </a:br>
            <a:r>
              <a:rPr lang="fr-FR" sz="2200" b="1" dirty="0"/>
              <a:t>innover dans les approches d’interventions inclusives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1193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0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Développer l’habitat inclusif et semi-inclusif avec les partenaires institutionnels (Mairies, FJT, Asso), en sus des solutions d’internat propre à la Plateforme (notamment pour les stages en Milieu Ordinaire)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2400" b="0" i="0" u="none" strike="noStrike" kern="1200" cap="none" spc="-114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lang="fr-FR" sz="2400" spc="-114" dirty="0">
                <a:solidFill>
                  <a:schemeClr val="tx1"/>
                </a:solidFill>
                <a:latin typeface="Arial"/>
                <a:cs typeface="Arial"/>
              </a:rPr>
              <a:t>Développer l’inclusion dans la Cité (sportive, culturelle et citoyenne) à travers l’Association CASA</a:t>
            </a:r>
            <a:endParaRPr kumimoji="0" lang="fr-FR" sz="2400" b="0" i="0" u="none" strike="noStrike" kern="1200" cap="none" spc="-114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lang="fr-FR" sz="2400" spc="-114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0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Accompagner le rayonnement sur le territoire de la mise en place du pôle Promotion à la Santé de la PTI (AAP/validation ARS)</a:t>
            </a: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lang="fr-FR" sz="2400" spc="-114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0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Développer le travail sur les files actives de la PTI (solutions de découverte et de montée en compétences avant admission, accompagnement par partenaires à la </a:t>
            </a:r>
            <a:r>
              <a:rPr kumimoji="0" lang="fr-FR" sz="2400" b="0" i="0" u="none" strike="noStrike" kern="1200" cap="none" spc="-114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pré-admission</a:t>
            </a:r>
            <a:r>
              <a:rPr kumimoji="0" lang="fr-FR" sz="2400" b="0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file active, suivi par cellule de Coordination de la PTI =&gt; logique « zéro sans solution » / conventions « cadre »)</a:t>
            </a:r>
          </a:p>
          <a:p>
            <a:pPr marL="12700" indent="-342900" algn="just" defTabSz="457200">
              <a:lnSpc>
                <a:spcPct val="100000"/>
              </a:lnSpc>
              <a:spcBef>
                <a:spcPct val="20000"/>
              </a:spcBef>
              <a:buFont typeface="Lucida Grande"/>
              <a:buChar char="▶"/>
              <a:defRPr/>
            </a:pPr>
            <a:r>
              <a:rPr lang="fr-FR" spc="-65" dirty="0">
                <a:solidFill>
                  <a:schemeClr val="tx1"/>
                </a:solidFill>
                <a:latin typeface="Arial"/>
                <a:cs typeface="Arial"/>
              </a:rPr>
              <a:t>Confirmer et développer le partenariat spécifique d’intérêt commun autour du « répit » avec l’association « OASIS » (convention cadre / financement rénovation CNR ARS)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sz="3100" b="1" dirty="0"/>
              <a:t>Une logique de développement et d’adaptation constante </a:t>
            </a:r>
            <a:r>
              <a:rPr lang="fr-FR" sz="2800" b="1" dirty="0"/>
              <a:t>:</a:t>
            </a:r>
            <a:br>
              <a:rPr lang="fr-FR" sz="2400" b="1" dirty="0"/>
            </a:br>
            <a:r>
              <a:rPr lang="fr-FR" sz="2200" b="1" dirty="0"/>
              <a:t>innover dans les approches d’interventions inclusives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8574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sz="3100" b="1" dirty="0"/>
              <a:t>Une logique de développement et d’adaptation constante </a:t>
            </a:r>
            <a:r>
              <a:rPr lang="fr-FR" sz="2800" b="1" dirty="0"/>
              <a:t>:</a:t>
            </a:r>
            <a:br>
              <a:rPr lang="fr-FR" sz="2400" b="1" dirty="0"/>
            </a:br>
            <a:r>
              <a:rPr lang="fr-FR" sz="2200" b="1" dirty="0"/>
              <a:t>le conventionnement des partenariats</a:t>
            </a:r>
            <a:endParaRPr lang="fr-FR" sz="2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7CE5266-DD60-C5E5-3148-21E687B17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1930400"/>
            <a:ext cx="11201400" cy="4597400"/>
          </a:xfrm>
        </p:spPr>
        <p:txBody>
          <a:bodyPr>
            <a:noAutofit/>
          </a:bodyPr>
          <a:lstStyle/>
          <a:p>
            <a:r>
              <a:rPr lang="fr-FR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Logement</a:t>
            </a:r>
          </a:p>
          <a:p>
            <a:pPr lvl="1"/>
            <a:r>
              <a:rPr lang="fr-FR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Résidence services grand-Âge : « Espace et vie » à Libourne</a:t>
            </a:r>
          </a:p>
          <a:p>
            <a:pPr lvl="1"/>
            <a:r>
              <a:rPr lang="fr-FR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ADAPEI 33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Rénovation / ITEP Rive Droite </a:t>
            </a:r>
            <a:endParaRPr lang="fr-FR" sz="1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fr-FR" sz="18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Accompagnement des parcours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MDPH : vers une orientation Plateforme </a:t>
            </a:r>
          </a:p>
          <a:p>
            <a:r>
              <a:rPr lang="fr-FR" sz="18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Formation spécialisée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EPNAK à Bordeaux </a:t>
            </a:r>
          </a:p>
          <a:p>
            <a:pPr lvl="1"/>
            <a:r>
              <a:rPr lang="fr-FR" sz="1800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CFAs</a:t>
            </a:r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de Sarlat</a:t>
            </a:r>
          </a:p>
          <a:p>
            <a:r>
              <a:rPr lang="fr-FR" sz="18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Ingénierie de l’accompagnement des personnes dans l’emploi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Association Isle et Drone </a:t>
            </a:r>
          </a:p>
          <a:p>
            <a:r>
              <a:rPr lang="fr-FR" sz="18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Prévention et promotion de la santé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Gendarmerie (lutte contre le harcèlement et les addictions) </a:t>
            </a:r>
          </a:p>
          <a:p>
            <a:pPr lvl="1"/>
            <a:r>
              <a:rPr lang="fr-FR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Prestataires de promotion en santé (addictologie, santé obésité, soins bucco dentaires etc.) </a:t>
            </a:r>
          </a:p>
          <a:p>
            <a:pPr lvl="1"/>
            <a:r>
              <a:rPr lang="fr-FR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Prestataires culturels (Compagnie de théâtre CIE = lutte c/ harcèlement scolaire) </a:t>
            </a:r>
          </a:p>
        </p:txBody>
      </p:sp>
    </p:spTree>
    <p:extLst>
      <p:ext uri="{BB962C8B-B14F-4D97-AF65-F5344CB8AC3E}">
        <p14:creationId xmlns:p14="http://schemas.microsoft.com/office/powerpoint/2010/main" val="271284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sz="3100" b="1" dirty="0"/>
              <a:t>Une logique de développement et d’adaptation constante </a:t>
            </a:r>
            <a:r>
              <a:rPr lang="fr-FR" sz="2800" b="1" dirty="0"/>
              <a:t>:</a:t>
            </a:r>
            <a:br>
              <a:rPr lang="fr-FR" sz="2400" b="1" dirty="0"/>
            </a:br>
            <a:r>
              <a:rPr lang="fr-FR" sz="2200" b="1" dirty="0"/>
              <a:t>le conventionnement des partenariats</a:t>
            </a:r>
            <a:endParaRPr lang="fr-FR" sz="2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7CE5266-DD60-C5E5-3148-21E687B17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1930400"/>
            <a:ext cx="11201400" cy="4927600"/>
          </a:xfrm>
        </p:spPr>
        <p:txBody>
          <a:bodyPr>
            <a:noAutofit/>
          </a:bodyPr>
          <a:lstStyle/>
          <a:p>
            <a:r>
              <a:rPr lang="fr-FR" sz="17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Associations</a:t>
            </a:r>
          </a:p>
          <a:p>
            <a:r>
              <a:rPr lang="fr-FR" sz="17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</a:t>
            </a:r>
            <a:r>
              <a:rPr lang="fr-FR" sz="1700" dirty="0">
                <a:solidFill>
                  <a:srgbClr val="2F9BB7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OASIS et intégration du groupe « vendange d’idées »  du nord gironde</a:t>
            </a:r>
            <a:endParaRPr lang="fr-FR" sz="1700" dirty="0">
              <a:solidFill>
                <a:srgbClr val="2F9BB7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fr-FR" sz="17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Education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Ouverture de la 2</a:t>
            </a:r>
            <a:r>
              <a:rPr lang="fr-FR" sz="1700" baseline="30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ème</a:t>
            </a:r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UEE et partenariat cadre révisé </a:t>
            </a:r>
          </a:p>
          <a:p>
            <a:r>
              <a:rPr lang="fr-FR" sz="17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Culture</a:t>
            </a:r>
          </a:p>
          <a:p>
            <a:pPr lvl="1"/>
            <a:r>
              <a:rPr lang="fr-FR" sz="17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Association « Courts aux trousses »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Association l’accordeur et autres prestataires socio-culturels (festivals musicaux)</a:t>
            </a:r>
          </a:p>
          <a:p>
            <a:pPr lvl="1"/>
            <a:r>
              <a:rPr lang="fr-FR" sz="17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Prestataires culturels (Compagnie de théâtre CIE = lutte c/ harcèlement scolaire) </a:t>
            </a:r>
          </a:p>
          <a:p>
            <a:r>
              <a:rPr lang="fr-FR" sz="17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Santé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Partenariat renforcé avec la mission locale du Libournais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Conventions individuelles d’intervention de salariés libéraux (orthophoniques, psychologues, psychomotriciens) 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Acteurs de la prévention (PMI, planning familial, la « cordée à la santé »)</a:t>
            </a:r>
          </a:p>
          <a:p>
            <a:r>
              <a:rPr lang="fr-FR" sz="1700" b="1" u="sng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Emploi </a:t>
            </a:r>
          </a:p>
          <a:p>
            <a:pPr lvl="1"/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Ouverture </a:t>
            </a:r>
            <a:r>
              <a:rPr lang="fr-FR" sz="1700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Handamos</a:t>
            </a:r>
            <a:r>
              <a:rPr lang="fr-FR" sz="17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! à de nouveaux partenaires (ADIAPH / EPNAK …)</a:t>
            </a:r>
          </a:p>
        </p:txBody>
      </p:sp>
    </p:spTree>
    <p:extLst>
      <p:ext uri="{BB962C8B-B14F-4D97-AF65-F5344CB8AC3E}">
        <p14:creationId xmlns:p14="http://schemas.microsoft.com/office/powerpoint/2010/main" val="403564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93195"/>
            <a:ext cx="11201400" cy="654181"/>
          </a:xfrm>
        </p:spPr>
        <p:txBody>
          <a:bodyPr>
            <a:normAutofit fontScale="92500"/>
          </a:bodyPr>
          <a:lstStyle/>
          <a:p>
            <a:pPr algn="ctr"/>
            <a:r>
              <a:rPr lang="fr-FR" sz="3100" b="1" dirty="0"/>
              <a:t>La dimension Communication : faire-savoir son Savoir-Faire</a:t>
            </a:r>
            <a:endParaRPr lang="fr-FR" sz="2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7CE5266-DD60-C5E5-3148-21E687B17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2464661"/>
            <a:ext cx="11201400" cy="3765658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Multiplier des temps Institutionnels pour les usagers, familles, professionnels et partenaires (développer culture commune)</a:t>
            </a:r>
          </a:p>
          <a:p>
            <a:r>
              <a:rPr lang="fr-FR" sz="2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Assurer des temps « </a:t>
            </a:r>
            <a:r>
              <a:rPr lang="fr-FR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Portes-Ouvertes » réguliers (petits-déjeuners des familles sur les services « </a:t>
            </a:r>
            <a:r>
              <a:rPr lang="fr-FR" sz="2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ambu</a:t>
            </a:r>
            <a:r>
              <a:rPr lang="fr-FR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» par exemple)</a:t>
            </a:r>
          </a:p>
          <a:p>
            <a:r>
              <a:rPr lang="fr-FR" sz="2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Participer aux manifestations autour du handicap (SEEPH)</a:t>
            </a:r>
          </a:p>
          <a:p>
            <a:r>
              <a:rPr lang="fr-FR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Communication positive renforcée sur les réseaux sociaux et presse (tous publics et spécialisées)</a:t>
            </a:r>
          </a:p>
          <a:p>
            <a:r>
              <a:rPr lang="fr-FR" sz="28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Film institutionnel diffusable sous plusieurs formats</a:t>
            </a:r>
            <a:endParaRPr lang="fr-FR" sz="2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5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3307" y="2107770"/>
            <a:ext cx="7824544" cy="1689315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/>
              <a:t>Natacha LAMBLIN</a:t>
            </a:r>
          </a:p>
          <a:p>
            <a:r>
              <a:rPr lang="fr-FR" sz="1800" dirty="0"/>
              <a:t>Directrice Adjointe en charge des Dispositifs et de l’innovation inclusive</a:t>
            </a:r>
          </a:p>
          <a:p>
            <a:r>
              <a:rPr lang="fr-FR" sz="4000" dirty="0"/>
              <a:t>Loïc PIRRON DAUTRIAT</a:t>
            </a:r>
          </a:p>
          <a:p>
            <a:r>
              <a:rPr lang="fr-FR" sz="1800" dirty="0"/>
              <a:t>Directeur Adjoint en charge des Ressources Humaines et de la Communication</a:t>
            </a:r>
          </a:p>
          <a:p>
            <a:endParaRPr lang="fr-FR" sz="1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7803" y="4602996"/>
            <a:ext cx="9794929" cy="158082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r-FR" altLang="fr-FR" sz="4300" b="1" dirty="0">
                <a:solidFill>
                  <a:srgbClr val="2196A8"/>
                </a:solidFill>
              </a:rPr>
              <a:t>La Plateforme Territoriale d’Inclusion</a:t>
            </a:r>
          </a:p>
          <a:p>
            <a:pPr eaLnBrk="1" hangingPunct="1"/>
            <a:endParaRPr lang="fr-FR" altLang="fr-FR" sz="3600" b="1" baseline="30000" dirty="0">
              <a:solidFill>
                <a:srgbClr val="001A50"/>
              </a:solidFill>
            </a:endParaRPr>
          </a:p>
          <a:p>
            <a:pPr eaLnBrk="1" hangingPunct="1"/>
            <a:r>
              <a:rPr lang="fr-FR" altLang="fr-FR" sz="4000" b="1" baseline="30000" dirty="0">
                <a:solidFill>
                  <a:srgbClr val="07A3CB"/>
                </a:solidFill>
              </a:rPr>
              <a:t>Une Innovation organisationnelle dans le champ du Handicap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68332"/>
            <a:ext cx="11201400" cy="65418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D’un établissement public classique à une Plateforme Territoriale inclusive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47AA68-BB56-9389-2333-00D5C598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46" y="1924049"/>
            <a:ext cx="10129951" cy="43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FDA9EED-1311-A63D-291D-5CACA976162B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l="56555" t="23991" r="6598" b="18507"/>
          <a:stretch/>
        </p:blipFill>
        <p:spPr bwMode="auto">
          <a:xfrm>
            <a:off x="658657" y="2108200"/>
            <a:ext cx="10474635" cy="429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57A71B0F-876B-14F7-C0CA-B2D7506BD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68332"/>
            <a:ext cx="11201400" cy="65418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D’un établissement public classique à une Plateforme Territoriale innovante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404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9DA1B86-DC03-83A0-92BA-D95B412BF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276350"/>
            <a:ext cx="11201400" cy="65405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D’un établissement public classique à une Plateforme Territoriale innovante</a:t>
            </a:r>
            <a:endParaRPr lang="fr-FR" sz="24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1C7F42-8C6B-6599-C61B-18CE7F041D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89048" y="1887780"/>
            <a:ext cx="9813904" cy="43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02728FF-4560-B6C5-ABC3-DF41B9EA7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54150"/>
            <a:ext cx="11201400" cy="65405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D’un établissement public classique à une Plateforme Territoriale innovante</a:t>
            </a:r>
            <a:endParaRPr lang="fr-FR" sz="24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EC5A59-CDE3-1573-873E-49DD088E73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60461" y="2108200"/>
            <a:ext cx="10071078" cy="43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02728FF-4560-B6C5-ABC3-DF41B9EA7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54150"/>
            <a:ext cx="11201400" cy="65405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La Plateforme Territoriale aujourd’hui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7459BD-4A60-C63D-500C-0C7F006AE3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33731" y="5963188"/>
            <a:ext cx="6505575" cy="427979"/>
          </a:xfrm>
        </p:spPr>
        <p:txBody>
          <a:bodyPr/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Un établissement ouvert aux partenariats!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28A7E8-D205-10F7-5E4D-7F49E32D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19" y="1893592"/>
            <a:ext cx="8483600" cy="39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02728FF-4560-B6C5-ABC3-DF41B9EA7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54150"/>
            <a:ext cx="11201400" cy="65405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La Plateforme Territoriale aujourd’hui</a:t>
            </a:r>
            <a:endParaRPr lang="fr-FR" sz="24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F185AF3-822E-C6F2-0C8D-6E80CFBF0F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83869" y="2005360"/>
            <a:ext cx="8871066" cy="44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 </a:t>
            </a:r>
            <a:r>
              <a:rPr kumimoji="0" lang="fr-FR" sz="2400" b="1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parcours</a:t>
            </a:r>
            <a:r>
              <a:rPr kumimoji="0" lang="fr-FR" sz="2400" b="1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de </a:t>
            </a:r>
            <a:r>
              <a:rPr kumimoji="0" lang="fr-FR" sz="2400" b="1" i="0" u="none" strike="noStrike" kern="1200" cap="none" spc="-1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la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personne </a:t>
            </a:r>
            <a:r>
              <a:rPr kumimoji="0" lang="fr-FR" sz="2400" b="1" i="0" u="none" strike="noStrike" kern="1200" cap="none" spc="-8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accompagnée </a:t>
            </a:r>
            <a:r>
              <a:rPr kumimoji="0" lang="fr-FR" sz="2400" b="1" i="0" u="none" strike="noStrike" kern="120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</a:t>
            </a:r>
            <a:r>
              <a:rPr kumimoji="0" lang="fr-FR" sz="2400" b="1" i="0" u="none" strike="noStrike" kern="1200" cap="none" spc="-3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               </a:t>
            </a: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centre des préoccupations de tous les acteurs</a:t>
            </a: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lang="fr-FR" sz="2400" b="1" spc="-125" dirty="0">
              <a:solidFill>
                <a:schemeClr val="tx1"/>
              </a:solidFill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Des Projets Personnalisés d’Accompagnement </a:t>
            </a:r>
            <a:r>
              <a:rPr lang="fr-FR" sz="2400" b="1" spc="-125" dirty="0">
                <a:solidFill>
                  <a:schemeClr val="tx1"/>
                </a:solidFill>
              </a:rPr>
              <a:t>pour lesquels la logique inclusive </a:t>
            </a: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est recherchée en première intention,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1" i="0" u="none" strike="noStrike" kern="1200" cap="none" spc="-1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Soutenu </a:t>
            </a:r>
            <a:r>
              <a:rPr kumimoji="0" lang="fr-FR" sz="2400" b="1" i="0" u="none" strike="noStrike" kern="120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 </a:t>
            </a:r>
            <a:r>
              <a:rPr kumimoji="0" lang="fr-FR" sz="2400" b="1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lang="fr-FR" sz="2400" b="1" i="0" u="none" strike="noStrike" kern="1200" cap="none" spc="-10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mise </a:t>
            </a:r>
            <a:r>
              <a:rPr kumimoji="0" lang="fr-FR" sz="2400" b="1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 place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d’une </a:t>
            </a:r>
            <a:r>
              <a:rPr kumimoji="0" lang="fr-FR" sz="2400" b="1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Cellule </a:t>
            </a:r>
            <a:r>
              <a:rPr kumimoji="0" lang="fr-FR" sz="2400" b="1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kumimoji="0" lang="fr-FR" sz="2400" b="1" i="0" u="none" strike="noStrike" kern="120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coordination </a:t>
            </a:r>
            <a:r>
              <a:rPr kumimoji="0" lang="fr-FR" sz="2400" b="1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fr-FR" sz="2400" b="1" i="0" u="none" strike="noStrike" kern="1200" cap="none" spc="-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parcours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1" i="0" u="none" strike="noStrike" kern="1200" cap="none" spc="-9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-342900" algn="just" defTabSz="457200" rtl="0" eaLnBrk="1" fontAlgn="auto" latinLnBrk="0" hangingPunct="1">
              <a:lnSpc>
                <a:spcPts val="1945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</a:t>
            </a:r>
            <a:r>
              <a:rPr kumimoji="0" lang="fr-FR" sz="2400" b="1" i="0" u="none" strike="noStrike" kern="1200" cap="none" spc="-1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renforcement</a:t>
            </a:r>
            <a:r>
              <a:rPr kumimoji="0" lang="fr-FR" sz="2400" b="1" i="0" u="none" strike="noStrike" kern="1200" cap="none" spc="-14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</a:t>
            </a:r>
            <a:r>
              <a:rPr kumimoji="0" lang="fr-FR" sz="2400" b="1" i="0" u="none" strike="noStrike" kern="1200" cap="none" spc="-1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la</a:t>
            </a:r>
            <a:r>
              <a:rPr kumimoji="0" lang="fr-FR" sz="2400" b="1" i="0" u="none" strike="noStrike" kern="120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Commission</a:t>
            </a:r>
            <a:r>
              <a:rPr kumimoji="0" lang="fr-FR" sz="2400" b="1" i="0" u="none" strike="noStrike" kern="120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des</a:t>
            </a:r>
            <a:r>
              <a:rPr kumimoji="0" lang="fr-FR" sz="2400" b="1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parcours</a:t>
            </a:r>
            <a:r>
              <a:rPr kumimoji="0" lang="fr-FR" sz="2400" b="1" i="0" u="none" strike="noStrike" kern="1200" cap="none" spc="-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</a:t>
            </a:r>
            <a:r>
              <a:rPr kumimoji="0" lang="fr-FR" sz="2400" b="1" i="0" u="none" strike="noStrike" kern="1200" cap="none" spc="-1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observatoire</a:t>
            </a:r>
            <a:r>
              <a:rPr kumimoji="0" lang="fr-FR" sz="2400" b="1" i="0" u="none" strike="noStrike" kern="1200" cap="none" spc="-1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des</a:t>
            </a:r>
            <a:r>
              <a:rPr kumimoji="0" lang="fr-FR" sz="2400" b="1" i="0" u="none" strike="noStrike" kern="1200" cap="none" spc="-1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besoins </a:t>
            </a:r>
            <a:r>
              <a:rPr kumimoji="0" lang="fr-FR" sz="2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évolutifs décrits et recensés régulièrement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des personnes</a:t>
            </a:r>
            <a:r>
              <a:rPr kumimoji="0" lang="fr-FR" sz="2400" b="1" i="0" u="none" strike="noStrike" kern="1200" cap="none" spc="-2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fr-FR" sz="2400" b="1" i="0" u="none" strike="noStrike" kern="120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accompagnées</a:t>
            </a:r>
          </a:p>
          <a:p>
            <a:pPr marL="0" marR="0" lvl="0" indent="0" algn="just" defTabSz="457200" rtl="0" eaLnBrk="1" fontAlgn="auto" latinLnBrk="0" hangingPunct="1">
              <a:lnSpc>
                <a:spcPts val="1945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1" i="0" u="none" strike="noStrike" kern="1200" cap="none" spc="-8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127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</a:t>
            </a:r>
            <a:r>
              <a:rPr lang="fr-FR" sz="2400" b="1" spc="-95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kumimoji="0" lang="fr-FR" sz="2400" b="1" i="0" u="none" strike="noStrike" kern="1200" cap="none" spc="-9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ommission</a:t>
            </a:r>
            <a:r>
              <a:rPr kumimoji="0" lang="fr-FR" sz="2400" b="1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d’accueil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 </a:t>
            </a:r>
            <a:r>
              <a:rPr kumimoji="0" lang="fr-FR" sz="2400" b="1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-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simplifiée, en lien avec une notification MDPH « Plateforme » (convention MDPH personnalisée)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0363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20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 </a:t>
            </a:r>
            <a:r>
              <a:rPr kumimoji="0" lang="fr-FR" sz="24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création de la cellule de développement de projets (AAP/partenariats)</a:t>
            </a:r>
          </a:p>
          <a:p>
            <a:pPr marL="0" marR="110363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fr-FR" sz="24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0363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kumimoji="0" lang="fr-FR" sz="24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2400" b="1" i="0" u="none" strike="noStrike" kern="120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L’émergence </a:t>
            </a:r>
            <a:r>
              <a:rPr kumimoji="0" lang="fr-FR" sz="2400" b="1" i="0" u="none" strike="noStrike" kern="120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nouvelles fonctions et de </a:t>
            </a:r>
            <a:r>
              <a:rPr kumimoji="0" lang="fr-FR" sz="2400" b="1" i="0" u="none" strike="noStrike" kern="1200" cap="none" spc="-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nouveaux </a:t>
            </a:r>
            <a:r>
              <a:rPr kumimoji="0" lang="fr-FR" sz="2400" b="1" i="0" u="none" strike="noStrike" kern="120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métiers : les « case managers » (gestion de situations complexes), responsables de dispositifs, accompagnateurs en promotion de la santé, conseiller en emploi accompagné, coordinateur de parcours</a:t>
            </a:r>
          </a:p>
          <a:p>
            <a:pPr marL="12700" marR="110363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endParaRPr kumimoji="0" lang="fr-FR" sz="2400" b="1" i="0" u="none" strike="noStrike" kern="1200" cap="none" spc="-6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0363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▶"/>
              <a:tabLst/>
              <a:defRPr/>
            </a:pPr>
            <a:r>
              <a:rPr lang="fr-FR" sz="2400" b="1" spc="-65" dirty="0">
                <a:solidFill>
                  <a:schemeClr val="tx1"/>
                </a:solidFill>
                <a:latin typeface="Arial"/>
                <a:cs typeface="Arial"/>
              </a:rPr>
              <a:t>Un partenariat spécifique d’intérêt commun autour du « répit », du travail sur les files actives (solution « Passerelle ») et du « zéro sans solution » avec l’association « OASIS » (convention cadre)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02728FF-4560-B6C5-ABC3-DF41B9EA7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52672"/>
            <a:ext cx="11201400" cy="6540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3600" b="1" dirty="0"/>
              <a:t>Un nouveau mode de fonctionnement inclusif :</a:t>
            </a:r>
            <a:br>
              <a:rPr lang="fr-FR" sz="3200" b="1" dirty="0"/>
            </a:br>
            <a:r>
              <a:rPr lang="fr-FR" sz="2400" b="1" dirty="0"/>
              <a:t>dépasser les frontières des territoires classiques d’interventions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1669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868</Words>
  <Application>Microsoft Office PowerPoint</Application>
  <PresentationFormat>Grand écran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Lucida Grande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Mylène VENIEN</cp:lastModifiedBy>
  <cp:revision>21</cp:revision>
  <dcterms:created xsi:type="dcterms:W3CDTF">2020-12-16T18:30:32Z</dcterms:created>
  <dcterms:modified xsi:type="dcterms:W3CDTF">2022-09-12T19:05:38Z</dcterms:modified>
</cp:coreProperties>
</file>