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modernComment_10E_7DC293E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9" r:id="rId9"/>
    <p:sldId id="270" r:id="rId10"/>
    <p:sldId id="265" r:id="rId11"/>
    <p:sldId id="25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6EF67D-33F1-9401-FC5F-CE627E5094C9}" name="JACQUET Sebastien" initials="JS" userId="S::sebastien.jacquet@epnak.org::b40f23e0-2a46-4769-918a-5b1cc426bf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7BC29-C3C8-4124-8DC8-91B5944BF902}" v="16" dt="2022-09-12T10:07:01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E_7DC293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0FC8E4-FA06-4AD1-82CF-B08A6DB0B381}" authorId="{666EF67D-33F1-9401-FC5F-CE627E5094C9}" status="resolved" created="2022-05-17T05:55:21.6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09903852" sldId="270"/>
      <ac:spMk id="2" creationId="{1E9644BC-C3B6-1C34-05FB-D91A7320BAF5}"/>
      <ac:txMk cp="0" len="17">
        <ac:context len="28" hash="2513745359"/>
      </ac:txMk>
    </ac:txMkLst>
    <p188:txBody>
      <a:bodyPr/>
      <a:lstStyle/>
      <a:p>
        <a:r>
          <a:rPr lang="fr-FR"/>
          <a:t>De EPNAK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 algn="l">
              <a:defRPr b="1" i="0">
                <a:ln>
                  <a:noFill/>
                </a:ln>
                <a:solidFill>
                  <a:srgbClr val="558ED5"/>
                </a:solidFill>
                <a:latin typeface="Quasimoda Bold"/>
                <a:cs typeface="Quasimoda Bold"/>
              </a:defRPr>
            </a:lvl1pPr>
          </a:lstStyle>
          <a:p>
            <a:r>
              <a:rPr lang="fr-FR" dirty="0"/>
              <a:t>Titre présentation</a:t>
            </a:r>
          </a:p>
        </p:txBody>
      </p:sp>
      <p:pic>
        <p:nvPicPr>
          <p:cNvPr id="4" name="Image 3" descr="TRIANGLES.png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03" y="1634327"/>
            <a:ext cx="5264403" cy="3679016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58325" y="1"/>
            <a:ext cx="0" cy="1242731"/>
          </a:xfrm>
          <a:prstGeom prst="line">
            <a:avLst/>
          </a:prstGeom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10329333" y="6309321"/>
            <a:ext cx="1253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2BF94EA9-93EC-CE4D-8C6D-391120D687DB}" type="datetime1">
              <a:rPr lang="en-US" sz="1200" smtClean="0">
                <a:solidFill>
                  <a:srgbClr val="4F81BD"/>
                </a:solidFill>
                <a:latin typeface="Quasimoda"/>
                <a:cs typeface="Quasimoda"/>
              </a:rPr>
              <a:pPr/>
              <a:t>9/12/2022</a:t>
            </a:fld>
            <a:endParaRPr lang="fr-FR" sz="1200" dirty="0">
              <a:latin typeface="Quasimoda"/>
              <a:cs typeface="Quasimod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2511" y="6222347"/>
            <a:ext cx="1640992" cy="373619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97467" y="1511300"/>
            <a:ext cx="9296400" cy="42291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latin typeface="Quasimoda"/>
                <a:cs typeface="Quasimoda"/>
              </a:defRPr>
            </a:lvl1pPr>
            <a:lvl2pPr>
              <a:defRPr>
                <a:latin typeface="Quasimoda"/>
                <a:cs typeface="Quasimoda"/>
              </a:defRPr>
            </a:lvl2pPr>
            <a:lvl3pPr>
              <a:defRPr>
                <a:latin typeface="Quasimoda"/>
                <a:cs typeface="Quasimoda"/>
              </a:defRPr>
            </a:lvl3pPr>
            <a:lvl4pPr>
              <a:defRPr>
                <a:latin typeface="Quasimoda"/>
                <a:cs typeface="Quasimoda"/>
              </a:defRPr>
            </a:lvl4pPr>
            <a:lvl5pPr>
              <a:defRPr>
                <a:latin typeface="Quasimoda"/>
                <a:cs typeface="Quasimod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344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0E_7DC293EC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4E0C55-9807-912E-148A-CD6CF6693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199702"/>
            <a:ext cx="11201400" cy="654181"/>
          </a:xfrm>
        </p:spPr>
        <p:txBody>
          <a:bodyPr/>
          <a:lstStyle/>
          <a:p>
            <a:r>
              <a:rPr lang="fr-FR" dirty="0"/>
              <a:t>Témoignage de Kévin D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11AE52-744D-86AF-065C-CBBDC4E16E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86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2359" y="2534654"/>
            <a:ext cx="9432758" cy="1427746"/>
          </a:xfrm>
        </p:spPr>
        <p:txBody>
          <a:bodyPr>
            <a:normAutofit/>
          </a:bodyPr>
          <a:lstStyle/>
          <a:p>
            <a:r>
              <a:rPr lang="fr-FR" sz="3600" dirty="0"/>
              <a:t>Quentin MORET, </a:t>
            </a:r>
          </a:p>
          <a:p>
            <a:r>
              <a:rPr lang="fr-FR" sz="2800" dirty="0"/>
              <a:t>Directeur Adjoint EPNAK Nord Nouvelle-Aquitaine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4462" y="4627563"/>
            <a:ext cx="8882505" cy="1676984"/>
          </a:xfrm>
        </p:spPr>
        <p:txBody>
          <a:bodyPr>
            <a:normAutofit fontScale="92500"/>
          </a:bodyPr>
          <a:lstStyle/>
          <a:p>
            <a:r>
              <a:rPr lang="fr-FR" sz="3200" dirty="0"/>
              <a:t>Parcours inclusifs : de la scolarité à l’emploi,</a:t>
            </a:r>
          </a:p>
          <a:p>
            <a:r>
              <a:rPr lang="fr-FR" sz="3200" dirty="0"/>
              <a:t>focus sur des dispositifs innovants Girondins</a:t>
            </a:r>
          </a:p>
          <a:p>
            <a:r>
              <a:rPr lang="fr-FR" sz="3200" b="1" dirty="0"/>
              <a:t>Le dispositif de formation accompagnée (DFA)</a:t>
            </a:r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974" y="2092158"/>
            <a:ext cx="8656220" cy="4596998"/>
          </a:xfrm>
        </p:spPr>
        <p:txBody>
          <a:bodyPr/>
          <a:lstStyle/>
          <a:p>
            <a:r>
              <a:rPr lang="fr-FR" dirty="0"/>
              <a:t>Etablissement public national au service de la mise en œuvre et de l’évolution des politiques publiques.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Directeur Général : Emmanuel RONOT</a:t>
            </a:r>
          </a:p>
          <a:p>
            <a:endParaRPr lang="fr-FR" dirty="0"/>
          </a:p>
          <a:p>
            <a:r>
              <a:rPr lang="fr-FR" dirty="0"/>
              <a:t>1 CPOM National de cadrage et 9 CPOM territoriaux</a:t>
            </a:r>
          </a:p>
          <a:p>
            <a:r>
              <a:rPr lang="fr-FR" dirty="0"/>
              <a:t>Plus de 78 unités et services, répartis en France métropolitaine et Guyane.</a:t>
            </a:r>
          </a:p>
          <a:p>
            <a:endParaRPr lang="fr-FR" dirty="0"/>
          </a:p>
          <a:p>
            <a:r>
              <a:rPr lang="fr-FR" dirty="0"/>
              <a:t>www.epnak.org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L’EPNAK…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3F3505-9B3F-1309-7E65-ABCFEEE40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56086" y="1083714"/>
            <a:ext cx="3640639" cy="51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9C4B44-AF96-D99D-45A3-9275F38D46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200" y="2124242"/>
            <a:ext cx="6683041" cy="4596998"/>
          </a:xfrm>
        </p:spPr>
        <p:txBody>
          <a:bodyPr>
            <a:normAutofit/>
          </a:bodyPr>
          <a:lstStyle/>
          <a:p>
            <a:r>
              <a:rPr lang="fr-FR" b="1" dirty="0"/>
              <a:t>Acteur incontournable de la réadaptation professionnelle sur le Sud Ouest.</a:t>
            </a:r>
          </a:p>
          <a:p>
            <a:endParaRPr lang="fr-FR" sz="1000" dirty="0"/>
          </a:p>
          <a:p>
            <a:r>
              <a:rPr lang="fr-FR" dirty="0"/>
              <a:t>Implanté à ce jour sur 6 départements de Nouvelle Aquitaine et Occitanie</a:t>
            </a:r>
            <a:endParaRPr lang="fr-FR" sz="1000" dirty="0"/>
          </a:p>
          <a:p>
            <a:pPr lvl="1"/>
            <a:r>
              <a:rPr lang="fr-FR" dirty="0"/>
              <a:t>3 ESRP</a:t>
            </a:r>
          </a:p>
          <a:p>
            <a:pPr lvl="1"/>
            <a:r>
              <a:rPr lang="fr-FR" dirty="0"/>
              <a:t>2 ESPO</a:t>
            </a:r>
          </a:p>
          <a:p>
            <a:pPr lvl="1"/>
            <a:r>
              <a:rPr lang="fr-FR" dirty="0"/>
              <a:t>4 Antennes Pré</a:t>
            </a:r>
          </a:p>
          <a:p>
            <a:endParaRPr lang="fr-FR" sz="1600" dirty="0"/>
          </a:p>
          <a:p>
            <a:r>
              <a:rPr lang="fr-FR" dirty="0"/>
              <a:t>Une organisation en </a:t>
            </a:r>
            <a:r>
              <a:rPr lang="fr-FR" b="1" dirty="0"/>
              <a:t>PAOFIP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FE8FE-8144-D9C8-FAEC-5463AD79CF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EPNAK  Sud-Ouest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D01A71-5053-E32C-1D6E-BE428B1C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24389" y="861798"/>
            <a:ext cx="5272336" cy="55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5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F97A4A-D025-BB0E-E72F-B9CA85F8F9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4469" y="1368814"/>
            <a:ext cx="11201400" cy="654181"/>
          </a:xfrm>
        </p:spPr>
        <p:txBody>
          <a:bodyPr>
            <a:normAutofit/>
          </a:bodyPr>
          <a:lstStyle/>
          <a:p>
            <a:r>
              <a:rPr lang="fr-CA" sz="4000" dirty="0"/>
              <a:t>Évolution de l’offre</a:t>
            </a: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393C7B-698C-631D-D33F-354A64A7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97" y="2270042"/>
            <a:ext cx="4362957" cy="2643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561A7A-581A-2BEA-E02B-F0D8FED6AF94}"/>
              </a:ext>
            </a:extLst>
          </p:cNvPr>
          <p:cNvSpPr/>
          <p:nvPr/>
        </p:nvSpPr>
        <p:spPr>
          <a:xfrm>
            <a:off x="1976095" y="5157796"/>
            <a:ext cx="1407560" cy="4835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2017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0D737F0-421B-6C82-044E-FB972847BD01}"/>
              </a:ext>
            </a:extLst>
          </p:cNvPr>
          <p:cNvSpPr/>
          <p:nvPr/>
        </p:nvSpPr>
        <p:spPr>
          <a:xfrm>
            <a:off x="3916502" y="3437271"/>
            <a:ext cx="984979" cy="308592"/>
          </a:xfrm>
          <a:prstGeom prst="rightArrow">
            <a:avLst>
              <a:gd name="adj1" fmla="val 50000"/>
              <a:gd name="adj2" fmla="val 1261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FB826-2FAE-6DF0-341B-07DAFCA8F98F}"/>
              </a:ext>
            </a:extLst>
          </p:cNvPr>
          <p:cNvSpPr/>
          <p:nvPr/>
        </p:nvSpPr>
        <p:spPr>
          <a:xfrm>
            <a:off x="7851318" y="5868829"/>
            <a:ext cx="1407560" cy="4835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E9982C8-C61F-B561-1EBF-CDE8CD2FD7C2}"/>
              </a:ext>
            </a:extLst>
          </p:cNvPr>
          <p:cNvSpPr/>
          <p:nvPr/>
        </p:nvSpPr>
        <p:spPr>
          <a:xfrm>
            <a:off x="7418436" y="3776785"/>
            <a:ext cx="1388129" cy="645122"/>
          </a:xfrm>
          <a:prstGeom prst="roundRect">
            <a:avLst>
              <a:gd name="adj" fmla="val 25862"/>
            </a:avLst>
          </a:prstGeom>
          <a:ln w="63500">
            <a:solidFill>
              <a:srgbClr val="68B04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70C0"/>
                </a:solidFill>
                <a:latin typeface="Helvetica" pitchFamily="2" charset="0"/>
              </a:rPr>
              <a:t>FORMATIONS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7A99383-24B9-1ADC-F910-0E7551C35D07}"/>
              </a:ext>
            </a:extLst>
          </p:cNvPr>
          <p:cNvSpPr/>
          <p:nvPr/>
        </p:nvSpPr>
        <p:spPr>
          <a:xfrm>
            <a:off x="7410768" y="2609882"/>
            <a:ext cx="1388129" cy="645122"/>
          </a:xfrm>
          <a:prstGeom prst="roundRect">
            <a:avLst>
              <a:gd name="adj" fmla="val 25862"/>
            </a:avLst>
          </a:prstGeom>
          <a:ln w="63500">
            <a:solidFill>
              <a:srgbClr val="68B04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70C0"/>
                </a:solidFill>
                <a:latin typeface="Helvetica" pitchFamily="2" charset="0"/>
              </a:rPr>
              <a:t>PRÉPARATOIRES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B79E7A0-DDFF-DE09-5D5E-376F9C5F3300}"/>
              </a:ext>
            </a:extLst>
          </p:cNvPr>
          <p:cNvGrpSpPr/>
          <p:nvPr/>
        </p:nvGrpSpPr>
        <p:grpSpPr>
          <a:xfrm>
            <a:off x="5393971" y="2484203"/>
            <a:ext cx="2029781" cy="2008714"/>
            <a:chOff x="162964" y="1833923"/>
            <a:chExt cx="3633208" cy="3046800"/>
          </a:xfrm>
        </p:grpSpPr>
        <p:sp>
          <p:nvSpPr>
            <p:cNvPr id="16" name="Demi-tour 6">
              <a:extLst>
                <a:ext uri="{FF2B5EF4-FFF2-40B4-BE49-F238E27FC236}">
                  <a16:creationId xmlns:a16="http://schemas.microsoft.com/office/drawing/2014/main" id="{0516774E-8375-7470-D576-A4002EFAA241}"/>
                </a:ext>
              </a:extLst>
            </p:cNvPr>
            <p:cNvSpPr/>
            <p:nvPr/>
          </p:nvSpPr>
          <p:spPr>
            <a:xfrm rot="5400000">
              <a:off x="1445809" y="2530361"/>
              <a:ext cx="2734321" cy="1966404"/>
            </a:xfrm>
            <a:prstGeom prst="uturnArrow">
              <a:avLst>
                <a:gd name="adj1" fmla="val 16703"/>
                <a:gd name="adj2" fmla="val 25000"/>
                <a:gd name="adj3" fmla="val 25000"/>
                <a:gd name="adj4" fmla="val 71537"/>
                <a:gd name="adj5" fmla="val 100000"/>
              </a:avLst>
            </a:prstGeom>
            <a:solidFill>
              <a:srgbClr val="68B04F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Demi-tour 7">
              <a:extLst>
                <a:ext uri="{FF2B5EF4-FFF2-40B4-BE49-F238E27FC236}">
                  <a16:creationId xmlns:a16="http://schemas.microsoft.com/office/drawing/2014/main" id="{4930848C-23B9-7F3F-B80F-7416EA9FB131}"/>
                </a:ext>
              </a:extLst>
            </p:cNvPr>
            <p:cNvSpPr/>
            <p:nvPr/>
          </p:nvSpPr>
          <p:spPr>
            <a:xfrm rot="16200000">
              <a:off x="-220995" y="2217882"/>
              <a:ext cx="2734321" cy="1966403"/>
            </a:xfrm>
            <a:prstGeom prst="uturnArrow">
              <a:avLst>
                <a:gd name="adj1" fmla="val 16703"/>
                <a:gd name="adj2" fmla="val 25000"/>
                <a:gd name="adj3" fmla="val 25000"/>
                <a:gd name="adj4" fmla="val 71537"/>
                <a:gd name="adj5" fmla="val 1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Triangle 8">
              <a:extLst>
                <a:ext uri="{FF2B5EF4-FFF2-40B4-BE49-F238E27FC236}">
                  <a16:creationId xmlns:a16="http://schemas.microsoft.com/office/drawing/2014/main" id="{410303D0-1D47-DCC6-4183-FB327F15B58F}"/>
                </a:ext>
              </a:extLst>
            </p:cNvPr>
            <p:cNvSpPr/>
            <p:nvPr/>
          </p:nvSpPr>
          <p:spPr>
            <a:xfrm rot="16200000">
              <a:off x="1584384" y="4138371"/>
              <a:ext cx="987731" cy="496974"/>
            </a:xfrm>
            <a:prstGeom prst="triangle">
              <a:avLst/>
            </a:prstGeom>
            <a:solidFill>
              <a:srgbClr val="68B04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5344B6F-AD85-BA7F-C9FC-F53EEBEA555E}"/>
              </a:ext>
            </a:extLst>
          </p:cNvPr>
          <p:cNvSpPr txBox="1"/>
          <p:nvPr/>
        </p:nvSpPr>
        <p:spPr>
          <a:xfrm>
            <a:off x="5515837" y="3047501"/>
            <a:ext cx="1767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latin typeface="Helvetica" pitchFamily="2" charset="0"/>
              </a:rPr>
              <a:t>PLATEFORME EPNAK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  <a:latin typeface="Helvetica" pitchFamily="2" charset="0"/>
              </a:rPr>
              <a:t>PA-OFIP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72838BB-46B8-A5F6-0CB2-FF449E2A8434}"/>
              </a:ext>
            </a:extLst>
          </p:cNvPr>
          <p:cNvSpPr/>
          <p:nvPr/>
        </p:nvSpPr>
        <p:spPr>
          <a:xfrm>
            <a:off x="7410768" y="1442979"/>
            <a:ext cx="1388129" cy="645122"/>
          </a:xfrm>
          <a:prstGeom prst="roundRect">
            <a:avLst>
              <a:gd name="adj" fmla="val 25862"/>
            </a:avLst>
          </a:prstGeom>
          <a:ln w="63500">
            <a:solidFill>
              <a:srgbClr val="68B04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70C0"/>
                </a:solidFill>
                <a:latin typeface="Helvetica" pitchFamily="2" charset="0"/>
              </a:rPr>
              <a:t>ORIENTATION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BC82FA1-E2DD-69DB-39A3-7335707253BD}"/>
              </a:ext>
            </a:extLst>
          </p:cNvPr>
          <p:cNvSpPr/>
          <p:nvPr/>
        </p:nvSpPr>
        <p:spPr>
          <a:xfrm>
            <a:off x="7410768" y="4943688"/>
            <a:ext cx="1388129" cy="645122"/>
          </a:xfrm>
          <a:prstGeom prst="roundRect">
            <a:avLst>
              <a:gd name="adj" fmla="val 25862"/>
            </a:avLst>
          </a:prstGeom>
          <a:ln w="63500">
            <a:solidFill>
              <a:srgbClr val="68B04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  <a:latin typeface="Helvetica" pitchFamily="2" charset="0"/>
              </a:rPr>
              <a:t>INSERTION</a:t>
            </a:r>
          </a:p>
          <a:p>
            <a:pPr algn="ctr"/>
            <a:r>
              <a:rPr lang="fr-FR" sz="800" b="1" dirty="0">
                <a:solidFill>
                  <a:srgbClr val="0070C0"/>
                </a:solidFill>
                <a:latin typeface="Helvetica" pitchFamily="2" charset="0"/>
              </a:rPr>
              <a:t>SOCIALE ET PROFESSIONNELLE</a:t>
            </a:r>
          </a:p>
        </p:txBody>
      </p:sp>
      <p:sp>
        <p:nvSpPr>
          <p:cNvPr id="22" name="Chevron 12">
            <a:extLst>
              <a:ext uri="{FF2B5EF4-FFF2-40B4-BE49-F238E27FC236}">
                <a16:creationId xmlns:a16="http://schemas.microsoft.com/office/drawing/2014/main" id="{3D78D0CF-0B51-BC19-F5AD-3A6AE7C37AF3}"/>
              </a:ext>
            </a:extLst>
          </p:cNvPr>
          <p:cNvSpPr/>
          <p:nvPr/>
        </p:nvSpPr>
        <p:spPr>
          <a:xfrm rot="5400000">
            <a:off x="7911225" y="2218651"/>
            <a:ext cx="341759" cy="25521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3" name="Chevron 13">
            <a:extLst>
              <a:ext uri="{FF2B5EF4-FFF2-40B4-BE49-F238E27FC236}">
                <a16:creationId xmlns:a16="http://schemas.microsoft.com/office/drawing/2014/main" id="{ED93B180-34B0-5D63-ED49-FA9C3266A3A0}"/>
              </a:ext>
            </a:extLst>
          </p:cNvPr>
          <p:cNvSpPr/>
          <p:nvPr/>
        </p:nvSpPr>
        <p:spPr>
          <a:xfrm rot="5400000">
            <a:off x="7913095" y="3388290"/>
            <a:ext cx="341759" cy="25521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4" name="Chevron 14">
            <a:extLst>
              <a:ext uri="{FF2B5EF4-FFF2-40B4-BE49-F238E27FC236}">
                <a16:creationId xmlns:a16="http://schemas.microsoft.com/office/drawing/2014/main" id="{40AE96CB-5A40-A7EB-350F-F2B91CE5D8B3}"/>
              </a:ext>
            </a:extLst>
          </p:cNvPr>
          <p:cNvSpPr/>
          <p:nvPr/>
        </p:nvSpPr>
        <p:spPr>
          <a:xfrm rot="5400000">
            <a:off x="7911226" y="4553250"/>
            <a:ext cx="341759" cy="25521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45DE825-B0DF-0571-3747-224E2DAE0322}"/>
              </a:ext>
            </a:extLst>
          </p:cNvPr>
          <p:cNvSpPr/>
          <p:nvPr/>
        </p:nvSpPr>
        <p:spPr>
          <a:xfrm>
            <a:off x="9377272" y="1796830"/>
            <a:ext cx="1853077" cy="1527758"/>
          </a:xfrm>
          <a:prstGeom prst="roundRect">
            <a:avLst>
              <a:gd name="adj" fmla="val 16155"/>
            </a:avLst>
          </a:prstGeom>
          <a:ln w="635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rgbClr val="0070C0"/>
                </a:solidFill>
                <a:latin typeface="Helvetica" pitchFamily="2" charset="0"/>
              </a:rPr>
              <a:t>● REMOBILISATION</a:t>
            </a:r>
          </a:p>
          <a:p>
            <a:r>
              <a:rPr lang="fr-FR" sz="1200" b="1" dirty="0">
                <a:solidFill>
                  <a:srgbClr val="0070C0"/>
                </a:solidFill>
                <a:latin typeface="Helvetica" pitchFamily="2" charset="0"/>
              </a:rPr>
              <a:t>● PROJET</a:t>
            </a:r>
          </a:p>
          <a:p>
            <a:r>
              <a:rPr lang="fr-FR" sz="1200" b="1" dirty="0">
                <a:solidFill>
                  <a:srgbClr val="0070C0"/>
                </a:solidFill>
                <a:latin typeface="Helvetica" pitchFamily="2" charset="0"/>
              </a:rPr>
              <a:t>● FLI/FLE</a:t>
            </a:r>
          </a:p>
          <a:p>
            <a:r>
              <a:rPr lang="fr-FR" sz="1200" b="1" dirty="0">
                <a:solidFill>
                  <a:srgbClr val="0070C0"/>
                </a:solidFill>
                <a:latin typeface="Helvetica" pitchFamily="2" charset="0"/>
              </a:rPr>
              <a:t>● REMISE À NIVEAU</a:t>
            </a:r>
          </a:p>
          <a:p>
            <a:r>
              <a:rPr lang="fr-FR" sz="1200" b="1" dirty="0">
                <a:solidFill>
                  <a:srgbClr val="0070C0"/>
                </a:solidFill>
                <a:latin typeface="Helvetica" pitchFamily="2" charset="0"/>
              </a:rPr>
              <a:t>● JEUNES 16/25</a:t>
            </a:r>
          </a:p>
          <a:p>
            <a:r>
              <a:rPr lang="fr-FR" sz="1200" b="1" dirty="0">
                <a:solidFill>
                  <a:srgbClr val="0070C0"/>
                </a:solidFill>
                <a:latin typeface="Helvetica" pitchFamily="2" charset="0"/>
              </a:rPr>
              <a:t>● SAM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1A22C6E-591A-2110-91AE-2732CD916BDC}"/>
              </a:ext>
            </a:extLst>
          </p:cNvPr>
          <p:cNvSpPr/>
          <p:nvPr/>
        </p:nvSpPr>
        <p:spPr>
          <a:xfrm>
            <a:off x="9377271" y="4064236"/>
            <a:ext cx="1853077" cy="1143000"/>
          </a:xfrm>
          <a:prstGeom prst="roundRect">
            <a:avLst>
              <a:gd name="adj" fmla="val 16155"/>
            </a:avLst>
          </a:prstGeom>
          <a:ln w="635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rgbClr val="0070C0"/>
                </a:solidFill>
                <a:latin typeface="Helvetica" pitchFamily="2" charset="0"/>
              </a:rPr>
              <a:t>DANS ET HORS LES MURS</a:t>
            </a:r>
          </a:p>
          <a:p>
            <a:r>
              <a:rPr lang="fr-FR" sz="1100" dirty="0">
                <a:solidFill>
                  <a:srgbClr val="0070C0"/>
                </a:solidFill>
                <a:latin typeface="Helvetica" pitchFamily="2" charset="0"/>
              </a:rPr>
              <a:t>● BAC et BTS</a:t>
            </a:r>
          </a:p>
          <a:p>
            <a:r>
              <a:rPr lang="fr-FR" sz="1100" dirty="0">
                <a:solidFill>
                  <a:srgbClr val="0070C0"/>
                </a:solidFill>
                <a:latin typeface="Helvetica" pitchFamily="2" charset="0"/>
              </a:rPr>
              <a:t>● TITRES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158864B-2032-FC3C-127E-AEBB0D28BCDA}"/>
              </a:ext>
            </a:extLst>
          </p:cNvPr>
          <p:cNvCxnSpPr>
            <a:cxnSpLocks/>
          </p:cNvCxnSpPr>
          <p:nvPr/>
        </p:nvCxnSpPr>
        <p:spPr>
          <a:xfrm>
            <a:off x="8868612" y="2915565"/>
            <a:ext cx="438945" cy="4860"/>
          </a:xfrm>
          <a:prstGeom prst="straightConnector1">
            <a:avLst/>
          </a:prstGeom>
          <a:ln w="88900" cap="rnd">
            <a:solidFill>
              <a:srgbClr val="68B04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24DDA07-D3F6-0FC7-8C3D-F37254F92F1F}"/>
              </a:ext>
            </a:extLst>
          </p:cNvPr>
          <p:cNvCxnSpPr>
            <a:cxnSpLocks/>
          </p:cNvCxnSpPr>
          <p:nvPr/>
        </p:nvCxnSpPr>
        <p:spPr>
          <a:xfrm>
            <a:off x="8868612" y="4134022"/>
            <a:ext cx="420655" cy="188056"/>
          </a:xfrm>
          <a:prstGeom prst="straightConnector1">
            <a:avLst/>
          </a:prstGeom>
          <a:ln w="88900" cap="rnd">
            <a:solidFill>
              <a:srgbClr val="68B04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7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7EC6A8-C4E3-435B-B68F-630E1AE59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96" y="1454019"/>
            <a:ext cx="11201400" cy="654181"/>
          </a:xfrm>
        </p:spPr>
        <p:txBody>
          <a:bodyPr>
            <a:normAutofit/>
          </a:bodyPr>
          <a:lstStyle/>
          <a:p>
            <a:r>
              <a:rPr lang="fr-FR" sz="3200" dirty="0"/>
              <a:t>Le DFA – Dispositif de Formation Accompagnée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0EC2C0D7-11A7-4707-1962-F7A3D0D4C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5277" y="2296562"/>
            <a:ext cx="11561445" cy="4596998"/>
          </a:xfrm>
        </p:spPr>
        <p:txBody>
          <a:bodyPr>
            <a:normAutofit/>
          </a:bodyPr>
          <a:lstStyle/>
          <a:p>
            <a:r>
              <a:rPr lang="fr-FR" dirty="0"/>
              <a:t>Décret du 2 octobre 2020 rénovant l’activité des ESRP (Établissements et Services de Réadaptation Professionnelle) a</a:t>
            </a:r>
          </a:p>
          <a:p>
            <a:pPr lvl="1"/>
            <a:r>
              <a:rPr lang="fr-FR" dirty="0"/>
              <a:t>De nouvelles possibilités d’accompagnement « hors les murs » </a:t>
            </a:r>
          </a:p>
          <a:p>
            <a:pPr lvl="1"/>
            <a:r>
              <a:rPr lang="fr-FR" dirty="0"/>
              <a:t>Objectif : élargir l’accès à la formation et à la qualification dans le droit commun des personnes en situation de handicap.</a:t>
            </a:r>
          </a:p>
          <a:p>
            <a:pPr lvl="1"/>
            <a:r>
              <a:rPr lang="fr-FR" dirty="0"/>
              <a:t>Des expérimentations menées depuis dans les ESRP de l’EPNAK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/>
              <a:t>Fin </a:t>
            </a:r>
            <a:r>
              <a:rPr lang="fr-FR" dirty="0"/>
              <a:t>2021, validation officielle du nouveau dispositif : Dispositif de Formation Accompagnée (DFA)</a:t>
            </a:r>
          </a:p>
          <a:p>
            <a:pPr lvl="1"/>
            <a:r>
              <a:rPr lang="fr-FR" dirty="0"/>
              <a:t>Validation conjointe de la Région Nouvelle-Aquitaine et l’ARS et l’AGEFIPH</a:t>
            </a:r>
          </a:p>
          <a:p>
            <a:pPr lvl="1"/>
            <a:r>
              <a:rPr lang="fr-FR" dirty="0"/>
              <a:t>Mise en œuvre et communication aux Services Publics de l’Emploi. </a:t>
            </a:r>
          </a:p>
        </p:txBody>
      </p:sp>
    </p:spTree>
    <p:extLst>
      <p:ext uri="{BB962C8B-B14F-4D97-AF65-F5344CB8AC3E}">
        <p14:creationId xmlns:p14="http://schemas.microsoft.com/office/powerpoint/2010/main" val="234114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9C3EA155-2798-9B21-4403-5196A327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02" y="1210744"/>
            <a:ext cx="9225443" cy="53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5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57CA5C-2717-D086-3930-78928AC10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9627" y="1533216"/>
            <a:ext cx="8375651" cy="449942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CA" sz="2800" dirty="0">
                <a:solidFill>
                  <a:srgbClr val="558ED5"/>
                </a:solidFill>
              </a:rPr>
              <a:t>Prestations directes</a:t>
            </a:r>
          </a:p>
          <a:p>
            <a:r>
              <a:rPr lang="fr-CA" sz="2000" dirty="0"/>
              <a:t>Entretiens sur les antennes, dans les bureaux de partenaires ou à l’extérieur</a:t>
            </a:r>
          </a:p>
          <a:p>
            <a:r>
              <a:rPr lang="fr-CA" sz="2000" dirty="0"/>
              <a:t>Des points intermédiaires d’échanges réguliers par mails, téléphone, visioconférence </a:t>
            </a:r>
          </a:p>
          <a:p>
            <a:r>
              <a:rPr lang="fr-CA" sz="2000" dirty="0"/>
              <a:t>Visites sur les différents espaces de vie des bénéficiaires : centre de formation, entreprises, domicile</a:t>
            </a:r>
          </a:p>
          <a:p>
            <a:r>
              <a:rPr lang="fr-CA" sz="2000" dirty="0"/>
              <a:t>Soutiens divers en individuel ou collectif : remédiation, informations, formation, organisation, mobilité, adaptation… </a:t>
            </a:r>
          </a:p>
          <a:p>
            <a:pPr marL="0" indent="0" algn="just">
              <a:buNone/>
            </a:pPr>
            <a:r>
              <a:rPr lang="fr-CA" sz="2800" dirty="0">
                <a:solidFill>
                  <a:srgbClr val="558ED5"/>
                </a:solidFill>
              </a:rPr>
              <a:t>Prestations indirectes</a:t>
            </a:r>
            <a:endParaRPr lang="fr-CA" sz="2000" dirty="0"/>
          </a:p>
          <a:p>
            <a:r>
              <a:rPr lang="fr-CA" sz="2000" dirty="0"/>
              <a:t>Réunions et rencontres en interne et en externe (MYPAOFIP)</a:t>
            </a:r>
          </a:p>
          <a:p>
            <a:r>
              <a:rPr lang="fr-CA" sz="2000" dirty="0"/>
              <a:t>Rédaction d’écrits, recherches</a:t>
            </a:r>
          </a:p>
          <a:p>
            <a:r>
              <a:rPr lang="fr-CA" sz="2000" dirty="0"/>
              <a:t>Appels téléphoniques : OF, partenaires, entreprise, personne</a:t>
            </a:r>
          </a:p>
          <a:p>
            <a:r>
              <a:rPr lang="fr-CA" sz="2000" dirty="0"/>
              <a:t>Coordination et soutiens divers : parcours de soin, santé, rééducation, compensations … </a:t>
            </a:r>
          </a:p>
          <a:p>
            <a:r>
              <a:rPr lang="fr-CA" sz="2000" dirty="0"/>
              <a:t>Développement du dispositif : communication, réseau partenarial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7467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2C1EC5-3F64-8867-1200-8907C88BB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75" y="1249159"/>
            <a:ext cx="5323089" cy="48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038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380</Words>
  <Application>Microsoft Office PowerPoint</Application>
  <PresentationFormat>Grand écran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Quasimoda</vt:lpstr>
      <vt:lpstr>Quasimoda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Mylène VENIEN</cp:lastModifiedBy>
  <cp:revision>13</cp:revision>
  <dcterms:created xsi:type="dcterms:W3CDTF">2020-12-16T18:30:32Z</dcterms:created>
  <dcterms:modified xsi:type="dcterms:W3CDTF">2022-09-12T18:59:43Z</dcterms:modified>
</cp:coreProperties>
</file>