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6" r:id="rId1"/>
  </p:sldMasterIdLst>
  <p:notesMasterIdLst>
    <p:notesMasterId r:id="rId18"/>
  </p:notesMasterIdLst>
  <p:sldIdLst>
    <p:sldId id="256" r:id="rId2"/>
    <p:sldId id="314" r:id="rId3"/>
    <p:sldId id="260" r:id="rId4"/>
    <p:sldId id="258" r:id="rId5"/>
    <p:sldId id="281" r:id="rId6"/>
    <p:sldId id="282" r:id="rId7"/>
    <p:sldId id="316" r:id="rId8"/>
    <p:sldId id="302" r:id="rId9"/>
    <p:sldId id="312" r:id="rId10"/>
    <p:sldId id="321" r:id="rId11"/>
    <p:sldId id="315" r:id="rId12"/>
    <p:sldId id="318" r:id="rId13"/>
    <p:sldId id="319" r:id="rId14"/>
    <p:sldId id="320" r:id="rId15"/>
    <p:sldId id="309" r:id="rId16"/>
    <p:sldId id="313" r:id="rId17"/>
  </p:sldIdLst>
  <p:sldSz cx="12192000" cy="6858000"/>
  <p:notesSz cx="6858000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002060"/>
    <a:srgbClr val="C55A11"/>
    <a:srgbClr val="FCF8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9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3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1" cy="498056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1" cy="498056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r">
              <a:defRPr sz="1200"/>
            </a:lvl1pPr>
          </a:lstStyle>
          <a:p>
            <a:fld id="{1F548C56-F6A6-4063-80FA-1B4692085130}" type="datetimeFigureOut">
              <a:rPr lang="fr-FR" smtClean="0"/>
              <a:t>31/08/2022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50850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17" tIns="46058" rIns="92117" bIns="46058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1" y="4777195"/>
            <a:ext cx="5486400" cy="3908614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1" cy="498055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1" cy="498055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r">
              <a:defRPr sz="1200"/>
            </a:lvl1pPr>
          </a:lstStyle>
          <a:p>
            <a:fld id="{1BEE564F-E777-4B79-8246-EB4F99275E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2386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9C976-D3F1-4EDA-9236-3EDEFB7AE74E}" type="datetime1">
              <a:rPr lang="fr-FR" smtClean="0"/>
              <a:t>31/08/2022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3FD13-65D2-4FEB-9781-9464D01C81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8878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F1E4-884F-4A6A-99BA-D1B71EC28DA6}" type="datetime1">
              <a:rPr lang="fr-FR" smtClean="0"/>
              <a:t>31/08/2022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3FD13-65D2-4FEB-9781-9464D01C81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2689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F7601-8AB3-4E1E-A550-77A59A108772}" type="datetime1">
              <a:rPr lang="fr-FR" smtClean="0"/>
              <a:t>31/08/2022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3FD13-65D2-4FEB-9781-9464D01C81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0376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F7F61-5ABD-4687-85ED-6AD674FD5CEB}" type="datetime1">
              <a:rPr lang="fr-FR" smtClean="0"/>
              <a:t>31/08/2022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3FD13-65D2-4FEB-9781-9464D01C81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1381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E09D1-F054-4455-A9F7-81AA0AEA0099}" type="datetime1">
              <a:rPr lang="fr-FR" smtClean="0"/>
              <a:t>31/08/2022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3FD13-65D2-4FEB-9781-9464D01C81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0166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DB0BD-5C18-4A6F-9150-3C5B7470E678}" type="datetime1">
              <a:rPr lang="fr-FR" smtClean="0"/>
              <a:t>31/08/2022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3FD13-65D2-4FEB-9781-9464D01C81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4074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3078D-35A3-4286-A3DE-8382EBC853DB}" type="datetime1">
              <a:rPr lang="fr-FR" smtClean="0"/>
              <a:t>31/08/2022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3FD13-65D2-4FEB-9781-9464D01C81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062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F08B-93ED-4B56-B393-AAD5EB7403BF}" type="datetime1">
              <a:rPr lang="fr-FR" smtClean="0"/>
              <a:t>31/08/2022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3FD13-65D2-4FEB-9781-9464D01C81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2352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8B0E-5D5C-4D01-ADA5-D4366C544874}" type="datetime1">
              <a:rPr lang="fr-FR" smtClean="0"/>
              <a:t>31/08/2022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3FD13-65D2-4FEB-9781-9464D01C81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6523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6871E-B3F8-422C-968E-5FE3E9B4F8C0}" type="datetime1">
              <a:rPr lang="fr-FR" smtClean="0"/>
              <a:t>31/08/2022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3FD13-65D2-4FEB-9781-9464D01C81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5220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40E6A-F97B-4A01-A340-E91FA681BEF9}" type="datetime1">
              <a:rPr lang="fr-FR" smtClean="0"/>
              <a:t>31/08/2022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3FD13-65D2-4FEB-9781-9464D01C81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006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5714F-4A58-4CF1-BF09-FC6B15BF2B0F}" type="datetime1">
              <a:rPr lang="fr-FR" smtClean="0"/>
              <a:t>31/08/2022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3FD13-65D2-4FEB-9781-9464D01C81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7720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93699" y="1251480"/>
            <a:ext cx="10701132" cy="150278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management facteur d’attractivité médicale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95005" y="3006090"/>
            <a:ext cx="10718864" cy="2600430"/>
          </a:xfrm>
        </p:spPr>
        <p:txBody>
          <a:bodyPr>
            <a:normAutofit fontScale="92500" lnSpcReduction="20000"/>
          </a:bodyPr>
          <a:lstStyle/>
          <a:p>
            <a:r>
              <a:rPr lang="fr-FR" sz="3200" b="1" dirty="0">
                <a:solidFill>
                  <a:srgbClr val="0000FF"/>
                </a:solidFill>
              </a:rPr>
              <a:t>14ième Congrès Inter régional</a:t>
            </a:r>
          </a:p>
          <a:p>
            <a:r>
              <a:rPr lang="fr-FR" sz="3200" b="1" dirty="0">
                <a:solidFill>
                  <a:srgbClr val="0000FF"/>
                </a:solidFill>
              </a:rPr>
              <a:t>FHF</a:t>
            </a:r>
          </a:p>
          <a:p>
            <a:r>
              <a:rPr lang="fr-FR" sz="3200" b="1" dirty="0">
                <a:solidFill>
                  <a:srgbClr val="0000FF"/>
                </a:solidFill>
              </a:rPr>
              <a:t>Rodez</a:t>
            </a:r>
          </a:p>
          <a:p>
            <a:r>
              <a:rPr lang="fr-FR" b="1" dirty="0"/>
              <a:t>Dr Radoine HAOUI</a:t>
            </a:r>
          </a:p>
          <a:p>
            <a:r>
              <a:rPr lang="fr-FR" b="1" dirty="0"/>
              <a:t>Chef de Pôle de Psychiatrie</a:t>
            </a:r>
          </a:p>
          <a:p>
            <a:r>
              <a:rPr lang="fr-FR" b="1" dirty="0"/>
              <a:t>CH BEZIERS</a:t>
            </a: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495004" y="5652135"/>
            <a:ext cx="11047445" cy="64348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  <a:p>
            <a:r>
              <a:rPr lang="fr-FR" sz="2800" dirty="0"/>
              <a:t>  15 septembre 2022</a:t>
            </a:r>
          </a:p>
        </p:txBody>
      </p:sp>
    </p:spTree>
    <p:extLst>
      <p:ext uri="{BB962C8B-B14F-4D97-AF65-F5344CB8AC3E}">
        <p14:creationId xmlns:p14="http://schemas.microsoft.com/office/powerpoint/2010/main" val="3483196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5790" y="400050"/>
            <a:ext cx="10949940" cy="716189"/>
          </a:xfrm>
        </p:spPr>
        <p:txBody>
          <a:bodyPr>
            <a:normAutofit fontScale="90000"/>
          </a:bodyPr>
          <a:lstStyle/>
          <a:p>
            <a:r>
              <a:rPr lang="fr-FR" sz="4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management  : un outil au service des médecins (1)</a:t>
            </a:r>
            <a:br>
              <a:rPr lang="fr-FR" sz="4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0020" y="1143000"/>
            <a:ext cx="11630025" cy="5414554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b="1" dirty="0"/>
              <a:t> </a:t>
            </a:r>
            <a:r>
              <a:rPr lang="fr-FR" dirty="0"/>
              <a:t>Structurer</a:t>
            </a:r>
            <a:r>
              <a:rPr lang="fr-FR" b="1" dirty="0"/>
              <a:t> la procédure de sélection des responsables médicaux</a:t>
            </a:r>
            <a:r>
              <a:rPr lang="fr-FR" dirty="0"/>
              <a:t> (recommandation 22) </a:t>
            </a:r>
          </a:p>
          <a:p>
            <a:pPr>
              <a:buFont typeface="Wingdings" panose="05000000000000000000" pitchFamily="2" charset="2"/>
              <a:buChar char="q"/>
            </a:pP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Décrire de manière claire une </a:t>
            </a:r>
            <a:r>
              <a:rPr lang="fr-FR" b="1" dirty="0"/>
              <a:t>fiche de poste </a:t>
            </a:r>
            <a:r>
              <a:rPr lang="fr-FR" dirty="0"/>
              <a:t>chef de service/chef de pôle</a:t>
            </a:r>
          </a:p>
          <a:p>
            <a:pPr marL="0" indent="0">
              <a:buNone/>
            </a:pP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Identifier</a:t>
            </a:r>
            <a:r>
              <a:rPr lang="fr-FR" b="1" dirty="0"/>
              <a:t> les talents en </a:t>
            </a:r>
            <a:r>
              <a:rPr lang="fr-FR" b="1" dirty="0" smtClean="0"/>
              <a:t>interne :</a:t>
            </a:r>
            <a:endParaRPr lang="fr-FR" dirty="0"/>
          </a:p>
          <a:p>
            <a:pPr marL="0" indent="0">
              <a:buNone/>
            </a:pPr>
            <a:endParaRPr lang="fr-FR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/>
              <a:t>Des prérequis en fonction des niveaux de responsabilités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de bonnes connaissances de l’institution et de ses rouages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des compétences cliniques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une vision prospective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un intérêt pour la dynamique de projet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3FD13-65D2-4FEB-9781-9464D01C819E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36092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DF1C72-53E1-7461-B84F-A5D3D85EB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10725150" cy="719091"/>
          </a:xfrm>
        </p:spPr>
        <p:txBody>
          <a:bodyPr>
            <a:normAutofit/>
          </a:bodyPr>
          <a:lstStyle/>
          <a:p>
            <a:r>
              <a:rPr lang="fr-FR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Le management  : un outil au service des médecins (2)</a:t>
            </a:r>
            <a:endParaRPr lang="fr-F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EAEAFD1-5EA6-E8CC-A1AE-93AD26BF6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610" y="1314449"/>
            <a:ext cx="11591653" cy="540702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b="1" dirty="0"/>
              <a:t>Des attentes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garantir les conditions d’accueil de </a:t>
            </a:r>
            <a:r>
              <a:rPr lang="fr-FR" dirty="0" smtClean="0"/>
              <a:t>l’usager, qualité et sécurité des soins</a:t>
            </a:r>
            <a:endParaRPr lang="fr-FR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améliorer les liens et les échanges médico-administratifs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accompagner la politique institutionnelle, les réformes, règlementations, recommandations,…</a:t>
            </a:r>
          </a:p>
          <a:p>
            <a:pPr marL="0" indent="0">
              <a:buNone/>
            </a:pP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/>
              <a:t>Des impacts attendues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une qualité de vie au travail améliorée et des risques psycho-sociaux diminués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Une qualité pec, une activité efficiente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un travail d’équipe plus efficace : plus de cohésion, plus de projets// moins d’épuisement et moins d’absentéismes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prévenir les gestions des conflits dans les équipes</a:t>
            </a:r>
          </a:p>
          <a:p>
            <a:pPr>
              <a:buFont typeface="Wingdings" panose="05000000000000000000" pitchFamily="2" charset="2"/>
              <a:buChar char="v"/>
            </a:pPr>
            <a:endParaRPr lang="fr-FR" dirty="0"/>
          </a:p>
          <a:p>
            <a:pPr>
              <a:buFont typeface="Wingdings" panose="05000000000000000000" pitchFamily="2" charset="2"/>
              <a:buChar char="v"/>
            </a:pPr>
            <a:endParaRPr lang="fr-FR" b="1" dirty="0"/>
          </a:p>
          <a:p>
            <a:pPr marL="0" indent="0">
              <a:buNone/>
            </a:pPr>
            <a:endParaRPr lang="fr-FR" dirty="0"/>
          </a:p>
          <a:p>
            <a:pPr>
              <a:buFont typeface="Wingdings" panose="05000000000000000000" pitchFamily="2" charset="2"/>
              <a:buChar char="v"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70764BD-4E25-7517-29AC-7D77B5BFE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3FD13-65D2-4FEB-9781-9464D01C819E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77056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630" y="440055"/>
            <a:ext cx="10994621" cy="594360"/>
          </a:xfrm>
        </p:spPr>
        <p:txBody>
          <a:bodyPr>
            <a:noAutofit/>
          </a:bodyPr>
          <a:lstStyle/>
          <a:p>
            <a:r>
              <a:rPr lang="fr-FR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Une réponse institutionnelle à la hauteur de  l’enjeu</a:t>
            </a:r>
            <a:r>
              <a:rPr lang="fr-FR" sz="3600" b="1" dirty="0"/>
              <a:t/>
            </a:r>
            <a:br>
              <a:rPr lang="fr-FR" sz="3600" b="1" dirty="0"/>
            </a:br>
            <a:endParaRPr lang="fr-FR" sz="36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77035" y="1135639"/>
            <a:ext cx="11377809" cy="522071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Définir les </a:t>
            </a:r>
            <a:r>
              <a:rPr lang="fr-FR" b="1" dirty="0"/>
              <a:t>attributions et les moyens </a:t>
            </a:r>
            <a:r>
              <a:rPr lang="fr-FR" dirty="0"/>
              <a:t>pour permettre </a:t>
            </a:r>
            <a:r>
              <a:rPr lang="fr-FR" b="1" dirty="0"/>
              <a:t>aux responsables managériaux </a:t>
            </a:r>
            <a:r>
              <a:rPr lang="fr-FR" dirty="0"/>
              <a:t>(PCME/chef de pôle/chef de service/responsable d’UF) d’assurer </a:t>
            </a:r>
            <a:r>
              <a:rPr lang="fr-FR" u="sng" dirty="0"/>
              <a:t>leur mission </a:t>
            </a:r>
            <a:r>
              <a:rPr lang="fr-FR" dirty="0"/>
              <a:t>(recommandations 1 et 32)</a:t>
            </a:r>
          </a:p>
          <a:p>
            <a:pPr marL="0" indent="0">
              <a:buNone/>
            </a:pPr>
            <a:endParaRPr lang="fr-FR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dirty="0"/>
              <a:t>Mettre en place avec le CNG un </a:t>
            </a:r>
            <a:r>
              <a:rPr lang="fr-FR" b="1" dirty="0"/>
              <a:t>parcours managérial </a:t>
            </a:r>
            <a:r>
              <a:rPr lang="fr-FR" dirty="0"/>
              <a:t>pour les responsables médicaux : formation, valorisation, suivi et montée en compétences (recommandation 34)</a:t>
            </a:r>
          </a:p>
          <a:p>
            <a:pPr marL="0" indent="0">
              <a:buNone/>
            </a:pPr>
            <a:endParaRPr lang="fr-FR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dirty="0"/>
              <a:t>Etablir </a:t>
            </a:r>
            <a:r>
              <a:rPr lang="fr-FR" b="1" dirty="0"/>
              <a:t>un plan de formation </a:t>
            </a:r>
            <a:r>
              <a:rPr lang="fr-FR" b="1" dirty="0" smtClean="0"/>
              <a:t>mixte (médecins/directeurs) </a:t>
            </a:r>
            <a:r>
              <a:rPr lang="fr-FR" dirty="0" smtClean="0"/>
              <a:t>ambitieux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3FD13-65D2-4FEB-9781-9464D01C819E}" type="slidenum">
              <a:rPr lang="fr-FR" smtClean="0"/>
              <a:t>12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972073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8640" y="188596"/>
            <a:ext cx="11395710" cy="960120"/>
          </a:xfrm>
        </p:spPr>
        <p:txBody>
          <a:bodyPr>
            <a:noAutofit/>
          </a:bodyPr>
          <a:lstStyle/>
          <a:p>
            <a:r>
              <a:rPr lang="fr-FR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service de soin : un management au plus près des professionnels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65760" y="1291591"/>
            <a:ext cx="11441430" cy="5429884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b="1" dirty="0"/>
              <a:t>Le service </a:t>
            </a:r>
            <a:r>
              <a:rPr lang="fr-FR" dirty="0"/>
              <a:t>: </a:t>
            </a:r>
            <a:r>
              <a:rPr lang="fr-FR" u="sng" dirty="0"/>
              <a:t>cœur de l’activité </a:t>
            </a:r>
            <a:r>
              <a:rPr lang="fr-FR" u="sng" dirty="0" smtClean="0"/>
              <a:t>hospitalière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dirty="0" smtClean="0"/>
              <a:t>pas de </a:t>
            </a:r>
            <a:r>
              <a:rPr lang="fr-FR" dirty="0" err="1" smtClean="0"/>
              <a:t>balkalinisation</a:t>
            </a:r>
            <a:r>
              <a:rPr lang="fr-FR" dirty="0" smtClean="0"/>
              <a:t> mais un échelon opérationnel</a:t>
            </a:r>
            <a:endParaRPr lang="fr-FR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un binôme managérial </a:t>
            </a:r>
            <a:r>
              <a:rPr lang="fr-FR" dirty="0" smtClean="0"/>
              <a:t>chef de service/cadre de santé connaissant </a:t>
            </a:r>
            <a:r>
              <a:rPr lang="fr-FR" smtClean="0"/>
              <a:t>leur agent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dirty="0" smtClean="0"/>
              <a:t>une </a:t>
            </a:r>
            <a:r>
              <a:rPr lang="fr-FR" dirty="0"/>
              <a:t>équipe, un collectif, une communauté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un terrain de stage pour les étudiants, des recrutements potentiels</a:t>
            </a:r>
          </a:p>
          <a:p>
            <a:pPr marL="0" indent="0">
              <a:buNone/>
            </a:pPr>
            <a:r>
              <a:rPr lang="fr-FR" dirty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b="1" dirty="0"/>
              <a:t>Définir les périmètres des services et des pôles </a:t>
            </a:r>
            <a:r>
              <a:rPr lang="fr-FR" b="1" dirty="0" smtClean="0"/>
              <a:t>cliniques : </a:t>
            </a:r>
            <a:r>
              <a:rPr lang="fr-FR" dirty="0" smtClean="0"/>
              <a:t>lisibilité attendue, une organisation médico-administrative fluide et cohérente, des responsables de service impliqués à la vie du service/pôle (</a:t>
            </a:r>
            <a:r>
              <a:rPr lang="fr-FR" dirty="0"/>
              <a:t>bureau, conseil et contrat de pôle)</a:t>
            </a:r>
          </a:p>
          <a:p>
            <a:pPr marL="0" indent="0">
              <a:buNone/>
            </a:pP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b="1" dirty="0"/>
              <a:t>Décrire les liens fonctionnels </a:t>
            </a:r>
            <a:r>
              <a:rPr lang="fr-FR" dirty="0"/>
              <a:t>entre l’encadrement du pôle et les responsables de </a:t>
            </a:r>
            <a:r>
              <a:rPr lang="fr-FR" dirty="0" smtClean="0"/>
              <a:t>service, mais aussi </a:t>
            </a:r>
            <a:r>
              <a:rPr lang="fr-FR" b="1" dirty="0" smtClean="0"/>
              <a:t>l’autorité fonctionnelle </a:t>
            </a:r>
            <a:r>
              <a:rPr lang="fr-FR" dirty="0" smtClean="0"/>
              <a:t>du chef de service/pôle vis-à-vis du personnel médical et non médical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3FD13-65D2-4FEB-9781-9464D01C819E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72714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0479"/>
          </a:xfrm>
        </p:spPr>
        <p:txBody>
          <a:bodyPr>
            <a:normAutofit/>
          </a:bodyPr>
          <a:lstStyle/>
          <a:p>
            <a:r>
              <a:rPr lang="fr-FR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management participatif, une dynamique hospitalière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8612" y="1371600"/>
            <a:ext cx="11444287" cy="52578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Revivifier</a:t>
            </a:r>
            <a:r>
              <a:rPr lang="fr-FR" b="1" dirty="0" smtClean="0"/>
              <a:t> le dialogue social </a:t>
            </a:r>
            <a:r>
              <a:rPr lang="fr-FR" dirty="0"/>
              <a:t>: un temps indispensable pour le pilotage d’un service/pôle mais aussi pour renforcer les liens gouvernance/acteurs de </a:t>
            </a:r>
            <a:r>
              <a:rPr lang="fr-FR" dirty="0" smtClean="0"/>
              <a:t>terrain</a:t>
            </a:r>
          </a:p>
          <a:p>
            <a:pPr marL="0" indent="0">
              <a:buNone/>
            </a:pP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Structurer les </a:t>
            </a:r>
            <a:r>
              <a:rPr lang="fr-FR" b="1" dirty="0"/>
              <a:t>espaces d’échanges </a:t>
            </a:r>
            <a:r>
              <a:rPr lang="fr-FR" b="1" dirty="0" smtClean="0"/>
              <a:t>pluri-professionnels </a:t>
            </a:r>
            <a:r>
              <a:rPr lang="fr-FR" dirty="0" smtClean="0"/>
              <a:t>(«</a:t>
            </a:r>
            <a:r>
              <a:rPr lang="fr-FR" dirty="0"/>
              <a:t> du temps gagné »)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dirty="0" smtClean="0"/>
              <a:t>S’exprimer et être force de proposition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dirty="0" smtClean="0"/>
              <a:t>partager des projets, des règles communes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dirty="0" smtClean="0"/>
              <a:t>créer </a:t>
            </a:r>
            <a:r>
              <a:rPr lang="fr-FR" dirty="0"/>
              <a:t>de la confiance dans les équipes en les associant à la vie du </a:t>
            </a:r>
            <a:r>
              <a:rPr lang="fr-FR" dirty="0" smtClean="0"/>
              <a:t>service/pôle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r</a:t>
            </a:r>
            <a:r>
              <a:rPr lang="fr-FR" dirty="0" smtClean="0"/>
              <a:t>ésoudre des irritants du quotidiens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v</a:t>
            </a:r>
            <a:r>
              <a:rPr lang="fr-FR" dirty="0" smtClean="0"/>
              <a:t>eiller </a:t>
            </a:r>
            <a:r>
              <a:rPr lang="fr-FR" dirty="0"/>
              <a:t>à des pratiques de </a:t>
            </a:r>
            <a:r>
              <a:rPr lang="fr-FR" dirty="0" smtClean="0"/>
              <a:t>communication claires et partagées</a:t>
            </a:r>
          </a:p>
          <a:p>
            <a:pPr marL="0" indent="0">
              <a:buNone/>
            </a:pPr>
            <a:endParaRPr lang="fr-FR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R</a:t>
            </a:r>
            <a:r>
              <a:rPr lang="fr-FR" dirty="0" smtClean="0"/>
              <a:t>approcher </a:t>
            </a:r>
            <a:r>
              <a:rPr lang="fr-FR" b="1" dirty="0"/>
              <a:t>les pôles cliniques des pôles administratifs </a:t>
            </a:r>
            <a:r>
              <a:rPr lang="fr-FR" dirty="0"/>
              <a:t>: des objectifs partagés, des </a:t>
            </a:r>
            <a:r>
              <a:rPr lang="fr-FR" dirty="0" smtClean="0"/>
              <a:t>rencontres régulières, </a:t>
            </a:r>
            <a:r>
              <a:rPr lang="fr-FR" dirty="0"/>
              <a:t>de l’attention aux problématiques des uns et des </a:t>
            </a:r>
            <a:r>
              <a:rPr lang="fr-FR" dirty="0" smtClean="0"/>
              <a:t>autres, des réponses rapides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3FD13-65D2-4FEB-9781-9464D01C819E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81703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4335" y="365126"/>
            <a:ext cx="11376487" cy="737869"/>
          </a:xfrm>
        </p:spPr>
        <p:txBody>
          <a:bodyPr>
            <a:normAutofit/>
          </a:bodyPr>
          <a:lstStyle/>
          <a:p>
            <a:r>
              <a:rPr lang="fr-FR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Délégations de gestion : un levier nécessaire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4335" y="1171575"/>
            <a:ext cx="11376487" cy="541210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dirty="0"/>
              <a:t>Engager une démarche affirmée de </a:t>
            </a:r>
            <a:r>
              <a:rPr lang="fr-FR" b="1" dirty="0"/>
              <a:t>délégation aux pôles </a:t>
            </a:r>
            <a:r>
              <a:rPr lang="fr-FR" dirty="0"/>
              <a:t>via </a:t>
            </a:r>
            <a:r>
              <a:rPr lang="fr-FR" u="sng" dirty="0"/>
              <a:t>un contrat de pôle</a:t>
            </a:r>
            <a:r>
              <a:rPr lang="fr-FR" dirty="0"/>
              <a:t>, en sécurisant les prérequis préalables avec le trio du pôle (formation, outils de gestion,…) (recommandation 20)</a:t>
            </a:r>
          </a:p>
          <a:p>
            <a:pPr marL="0" indent="0">
              <a:buNone/>
            </a:pPr>
            <a:endParaRPr lang="fr-FR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dirty="0"/>
              <a:t>Intégrer </a:t>
            </a:r>
            <a:r>
              <a:rPr lang="fr-FR" b="1" dirty="0"/>
              <a:t>le service dans le processus de délégation de gestion </a:t>
            </a:r>
            <a:r>
              <a:rPr lang="fr-FR" dirty="0"/>
              <a:t>en définissant de manière pragmatique avec le pôle les éléments nécessaires pour un fonctionnement opérationnel (recommandation 16) </a:t>
            </a:r>
          </a:p>
          <a:p>
            <a:pPr marL="0" indent="0">
              <a:buNone/>
            </a:pPr>
            <a:endParaRPr lang="fr-FR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dirty="0" smtClean="0"/>
              <a:t>Définir </a:t>
            </a:r>
            <a:r>
              <a:rPr lang="fr-FR" dirty="0"/>
              <a:t>et valider les </a:t>
            </a:r>
            <a:r>
              <a:rPr lang="fr-FR" b="1" dirty="0"/>
              <a:t>circuits de décisions </a:t>
            </a:r>
            <a:r>
              <a:rPr lang="fr-FR" dirty="0"/>
              <a:t>en fonction du niveau de responsabilité (responsable d’UF, chef de service, chef de pôle, PCME)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r-FR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3FD13-65D2-4FEB-9781-9464D01C819E}" type="slidenum">
              <a:rPr lang="fr-FR" smtClean="0"/>
              <a:t>15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59567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B52076-BB4A-3904-F188-913F3DD45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3718"/>
          </a:xfrm>
        </p:spPr>
        <p:txBody>
          <a:bodyPr>
            <a:normAutofit/>
          </a:bodyPr>
          <a:lstStyle/>
          <a:p>
            <a:r>
              <a:rPr lang="fr-FR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5115FB1-CC53-9A68-D9DF-F2CBF950CB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335" y="1405890"/>
            <a:ext cx="10959466" cy="477107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Une </a:t>
            </a:r>
            <a:r>
              <a:rPr lang="fr-FR" b="1" dirty="0"/>
              <a:t>politique institutionnelle, partagée et </a:t>
            </a:r>
            <a:r>
              <a:rPr lang="fr-FR" b="1" dirty="0" smtClean="0"/>
              <a:t>lisible :</a:t>
            </a:r>
            <a:endParaRPr lang="fr-FR" b="1" dirty="0"/>
          </a:p>
          <a:p>
            <a:pPr>
              <a:buFont typeface="Wingdings" panose="05000000000000000000" pitchFamily="2" charset="2"/>
              <a:buChar char="q"/>
            </a:pPr>
            <a:endParaRPr lang="fr-FR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Un </a:t>
            </a:r>
            <a:r>
              <a:rPr lang="fr-FR" b="1" dirty="0"/>
              <a:t>levier</a:t>
            </a:r>
            <a:r>
              <a:rPr lang="fr-FR" dirty="0"/>
              <a:t> d’attractivité pour les responsables managériaux</a:t>
            </a:r>
          </a:p>
          <a:p>
            <a:pPr marL="0" indent="0">
              <a:buNone/>
            </a:pP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Un </a:t>
            </a:r>
            <a:r>
              <a:rPr lang="fr-FR" b="1" dirty="0"/>
              <a:t>atout</a:t>
            </a:r>
            <a:r>
              <a:rPr lang="fr-FR" dirty="0"/>
              <a:t> pour l’hôpital : qualité de vie au travail, qualité des soins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Une </a:t>
            </a:r>
            <a:r>
              <a:rPr lang="fr-FR" b="1" dirty="0"/>
              <a:t>fluidité des décisions : </a:t>
            </a:r>
            <a:r>
              <a:rPr lang="fr-FR" dirty="0"/>
              <a:t>moins d’irritants au quotidien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Une </a:t>
            </a:r>
            <a:r>
              <a:rPr lang="fr-FR" b="1" dirty="0"/>
              <a:t>fidélisation du personnel médical </a:t>
            </a:r>
            <a:r>
              <a:rPr lang="fr-FR" dirty="0"/>
              <a:t>à l’hôpital </a:t>
            </a:r>
          </a:p>
          <a:p>
            <a:pPr>
              <a:buFont typeface="Wingdings" panose="05000000000000000000" pitchFamily="2" charset="2"/>
              <a:buChar char="q"/>
            </a:pP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CCA2176-9F63-A950-5D0C-4300D311B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3FD13-65D2-4FEB-9781-9464D01C819E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3218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E3EB3E-B520-78A9-3CCF-843910DA2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9977"/>
          </a:xfrm>
        </p:spPr>
        <p:txBody>
          <a:bodyPr>
            <a:normAutofit/>
          </a:bodyPr>
          <a:lstStyle/>
          <a:p>
            <a:r>
              <a:rPr lang="fr-FR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L’hôpital : un défi pour le système de santé 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02EEAAF-C3EB-EF41-6BA7-C0D3957C3E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135" y="1331594"/>
            <a:ext cx="11253860" cy="5323849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Une </a:t>
            </a:r>
            <a:r>
              <a:rPr lang="fr-FR" b="1" dirty="0"/>
              <a:t>loi HPST laissant des traces </a:t>
            </a:r>
            <a:r>
              <a:rPr lang="fr-FR" dirty="0"/>
              <a:t>: un vécu médical très négatif sur la gouvernance hospitalière, éloignement des circuits de décisions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Une </a:t>
            </a:r>
            <a:r>
              <a:rPr lang="fr-FR" b="1" dirty="0"/>
              <a:t>organisation</a:t>
            </a:r>
            <a:r>
              <a:rPr lang="fr-FR" dirty="0"/>
              <a:t> </a:t>
            </a:r>
            <a:r>
              <a:rPr lang="fr-FR" b="1" dirty="0"/>
              <a:t>hospitalière</a:t>
            </a:r>
            <a:r>
              <a:rPr lang="fr-FR" dirty="0"/>
              <a:t> perçue complexe, rigide, cloisonnée, centralisée, peu lisible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De nombreux </a:t>
            </a:r>
            <a:r>
              <a:rPr lang="fr-FR" b="1" dirty="0"/>
              <a:t>irritants</a:t>
            </a:r>
            <a:r>
              <a:rPr lang="fr-FR" dirty="0"/>
              <a:t> dans la vie hospitalière (PDS, tâches </a:t>
            </a:r>
            <a:r>
              <a:rPr lang="fr-FR" dirty="0" smtClean="0"/>
              <a:t>admin x, DPI inadaptés, des outils de travail insuffisants, </a:t>
            </a:r>
            <a:r>
              <a:rPr lang="fr-FR" dirty="0" err="1" smtClean="0"/>
              <a:t>nbx</a:t>
            </a:r>
            <a:r>
              <a:rPr lang="fr-FR" dirty="0" smtClean="0"/>
              <a:t> FEI,…), </a:t>
            </a:r>
            <a:r>
              <a:rPr lang="fr-FR" dirty="0"/>
              <a:t>une dégradation de la QVT ressentie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b="1" dirty="0"/>
              <a:t>Une crise sanitaire Covid-19 </a:t>
            </a:r>
            <a:r>
              <a:rPr lang="fr-FR" dirty="0"/>
              <a:t>sans </a:t>
            </a:r>
            <a:r>
              <a:rPr lang="fr-FR" dirty="0" smtClean="0"/>
              <a:t>précédent, une mobilisation des professionnels à la hauteur de l’enjeu</a:t>
            </a: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b="1" dirty="0"/>
              <a:t>Un </a:t>
            </a:r>
            <a:r>
              <a:rPr lang="fr-FR" sz="2800" b="1" dirty="0">
                <a:solidFill>
                  <a:schemeClr val="tx1"/>
                </a:solidFill>
              </a:rPr>
              <a:t>hôpital à « bout de souffle »</a:t>
            </a:r>
            <a:r>
              <a:rPr lang="fr-FR" b="1" dirty="0"/>
              <a:t> </a:t>
            </a:r>
            <a:r>
              <a:rPr lang="fr-FR" dirty="0"/>
              <a:t>avec des équipes </a:t>
            </a:r>
            <a:r>
              <a:rPr lang="fr-FR" dirty="0" smtClean="0"/>
              <a:t>pluri-professionnelles épuisées mais résiliente et combative </a:t>
            </a: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Des </a:t>
            </a:r>
            <a:r>
              <a:rPr lang="fr-FR" b="1" dirty="0"/>
              <a:t>ressources humaines </a:t>
            </a:r>
            <a:r>
              <a:rPr lang="fr-FR" dirty="0"/>
              <a:t>en tension pour répondre aux nombreux besoins </a:t>
            </a:r>
            <a:r>
              <a:rPr lang="fr-FR" dirty="0" smtClean="0"/>
              <a:t>des patients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800" b="1" dirty="0" smtClean="0">
                <a:solidFill>
                  <a:schemeClr val="tx1"/>
                </a:solidFill>
              </a:rPr>
              <a:t>Une </a:t>
            </a:r>
            <a:r>
              <a:rPr lang="fr-FR" sz="2800" b="1" dirty="0">
                <a:solidFill>
                  <a:schemeClr val="tx1"/>
                </a:solidFill>
              </a:rPr>
              <a:t>crise des vocations </a:t>
            </a:r>
            <a:r>
              <a:rPr lang="fr-FR" sz="2800" dirty="0">
                <a:solidFill>
                  <a:schemeClr val="tx1"/>
                </a:solidFill>
              </a:rPr>
              <a:t>pour l’hôpital sans précédent : </a:t>
            </a:r>
            <a:r>
              <a:rPr lang="fr-FR" dirty="0"/>
              <a:t>démission, disponibilité, intérim</a:t>
            </a:r>
            <a:r>
              <a:rPr lang="fr-FR" dirty="0" smtClean="0"/>
              <a:t>, changement de métier, …</a:t>
            </a: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sz="2800" b="1" dirty="0">
                <a:solidFill>
                  <a:schemeClr val="tx1"/>
                </a:solidFill>
              </a:rPr>
              <a:t>Une situation hospitalière inédite : </a:t>
            </a:r>
            <a:r>
              <a:rPr lang="fr-FR" sz="2800" dirty="0" smtClean="0">
                <a:solidFill>
                  <a:schemeClr val="tx1"/>
                </a:solidFill>
              </a:rPr>
              <a:t>fermetures </a:t>
            </a:r>
            <a:r>
              <a:rPr lang="fr-FR" sz="2800" dirty="0">
                <a:solidFill>
                  <a:schemeClr val="tx1"/>
                </a:solidFill>
              </a:rPr>
              <a:t>de lits, </a:t>
            </a:r>
            <a:r>
              <a:rPr lang="fr-FR" dirty="0"/>
              <a:t>services d’urgences en surchauffe, des </a:t>
            </a:r>
            <a:r>
              <a:rPr lang="fr-FR" sz="2800" dirty="0">
                <a:solidFill>
                  <a:schemeClr val="tx1"/>
                </a:solidFill>
              </a:rPr>
              <a:t>transferts de patients hors département</a:t>
            </a: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5E793CA-96D0-86AC-921D-6B56A6A70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3FD13-65D2-4FEB-9781-9464D01C819E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5423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1520" y="291465"/>
            <a:ext cx="10622280" cy="931545"/>
          </a:xfrm>
        </p:spPr>
        <p:txBody>
          <a:bodyPr>
            <a:normAutofit/>
          </a:bodyPr>
          <a:lstStyle/>
          <a:p>
            <a:r>
              <a:rPr lang="fr-FR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 mesures gouvernementales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37186" y="1502228"/>
            <a:ext cx="11186600" cy="4854121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b="1" dirty="0"/>
              <a:t>Plan « Investir pour l’hôpital » </a:t>
            </a:r>
            <a:r>
              <a:rPr lang="fr-FR" dirty="0"/>
              <a:t>en novembre 2019</a:t>
            </a:r>
            <a:endParaRPr lang="fr-FR" sz="2600" dirty="0"/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sz="2600" b="1" dirty="0">
                <a:solidFill>
                  <a:schemeClr val="accent2">
                    <a:lumMod val="75000"/>
                  </a:schemeClr>
                </a:solidFill>
              </a:rPr>
              <a:t>Mesure 7 : Adapter la gouvernance et le management des hôpitaux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b="1" dirty="0"/>
              <a:t>Plan de transformation « Ma santé 2022 »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b="1" dirty="0"/>
              <a:t>« Mission </a:t>
            </a:r>
            <a:r>
              <a:rPr lang="fr-FR" b="1" dirty="0" err="1"/>
              <a:t>Claris</a:t>
            </a:r>
            <a:r>
              <a:rPr lang="fr-FR" b="1" dirty="0"/>
              <a:t> »  </a:t>
            </a:r>
            <a:r>
              <a:rPr lang="fr-FR" dirty="0"/>
              <a:t>: la </a:t>
            </a:r>
            <a:r>
              <a:rPr lang="fr-FR" u="sng" dirty="0"/>
              <a:t>médicalisation de la gouvernance </a:t>
            </a:r>
            <a:r>
              <a:rPr lang="fr-FR" dirty="0"/>
              <a:t>et la simplification du fonctionnement de l’hôpital (remise du Rapport </a:t>
            </a:r>
            <a:r>
              <a:rPr lang="fr-FR" dirty="0" err="1"/>
              <a:t>Claris</a:t>
            </a:r>
            <a:r>
              <a:rPr lang="fr-FR" dirty="0"/>
              <a:t> </a:t>
            </a:r>
            <a:r>
              <a:rPr lang="fr-FR" dirty="0" smtClean="0"/>
              <a:t>en juin </a:t>
            </a:r>
            <a:r>
              <a:rPr lang="fr-FR" dirty="0"/>
              <a:t>2020 à Olivier </a:t>
            </a:r>
            <a:r>
              <a:rPr lang="fr-FR" dirty="0" smtClean="0"/>
              <a:t>VERAN)</a:t>
            </a:r>
            <a:endParaRPr lang="fr-FR" dirty="0"/>
          </a:p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b="1" dirty="0"/>
              <a:t>Ségur de la santé (21/07/20) : </a:t>
            </a:r>
            <a:r>
              <a:rPr lang="fr-FR" dirty="0"/>
              <a:t>un effort financier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b="1" dirty="0"/>
              <a:t>Circulaire du 06/08/21 </a:t>
            </a:r>
            <a:r>
              <a:rPr lang="fr-FR" dirty="0"/>
              <a:t>relative à la mise en œuvre du pilier 3 du Ségur de la Santé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b="1" dirty="0"/>
              <a:t>Guide « Mieux manager pour mieux soigner »</a:t>
            </a:r>
          </a:p>
          <a:p>
            <a:pPr marL="0" indent="0">
              <a:spcAft>
                <a:spcPts val="600"/>
              </a:spcAft>
              <a:buNone/>
            </a:pPr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3FD13-65D2-4FEB-9781-9464D01C819E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3684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1485" y="226580"/>
            <a:ext cx="11207115" cy="1194897"/>
          </a:xfrm>
        </p:spPr>
        <p:txBody>
          <a:bodyPr>
            <a:normAutofit/>
          </a:bodyPr>
          <a:lstStyle/>
          <a:p>
            <a:r>
              <a:rPr lang="fr-FR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Mission « </a:t>
            </a:r>
            <a:r>
              <a:rPr lang="fr-FR" sz="36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Claris</a:t>
            </a:r>
            <a:r>
              <a:rPr lang="fr-FR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» : gouvernance et simplification hospitalière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1965" y="1770927"/>
            <a:ext cx="10971835" cy="484230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Questionnaire : 6 507 répondants hospitaliers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12 visites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30 auditions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230 professionnels entendus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5mois de travail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56 </a:t>
            </a:r>
            <a:r>
              <a:rPr lang="fr-FR" dirty="0" err="1"/>
              <a:t>recos</a:t>
            </a:r>
            <a:r>
              <a:rPr lang="fr-FR" dirty="0"/>
              <a:t> &amp; 27 bonnes pratiques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1 séminaire (juin 2020)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1 consensus institutionnel</a:t>
            </a:r>
          </a:p>
          <a:p>
            <a:pPr marL="0" indent="0">
              <a:buNone/>
            </a:pP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3FD13-65D2-4FEB-9781-9464D01C819E}" type="slidenum">
              <a:rPr lang="fr-FR" smtClean="0"/>
              <a:t>4</a:t>
            </a:fld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43DDD8F3-CB3A-78E9-E9D6-6890841DD1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6393" y="1302668"/>
            <a:ext cx="4231178" cy="4945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845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14540"/>
          </a:xfrm>
        </p:spPr>
        <p:txBody>
          <a:bodyPr>
            <a:normAutofit/>
          </a:bodyPr>
          <a:lstStyle/>
          <a:p>
            <a:r>
              <a:rPr lang="fr-FR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Etat des lieux de la mission « </a:t>
            </a:r>
            <a:r>
              <a:rPr lang="fr-FR" sz="36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Claris</a:t>
            </a:r>
            <a:r>
              <a:rPr lang="fr-FR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» (1)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2385" y="1763486"/>
            <a:ext cx="10971415" cy="495799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dirty="0"/>
              <a:t>Une</a:t>
            </a:r>
            <a:r>
              <a:rPr lang="fr-FR" b="1" dirty="0"/>
              <a:t> perte d’attractivité de l’hôpital public</a:t>
            </a:r>
            <a:r>
              <a:rPr lang="fr-FR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r-FR" dirty="0"/>
              <a:t>pour les </a:t>
            </a:r>
            <a:r>
              <a:rPr lang="fr-FR" u="sng" dirty="0"/>
              <a:t>médecins</a:t>
            </a:r>
            <a:r>
              <a:rPr lang="fr-FR" dirty="0"/>
              <a:t> et le </a:t>
            </a:r>
            <a:r>
              <a:rPr lang="fr-FR" u="sng" dirty="0"/>
              <a:t>personnel non médical </a:t>
            </a:r>
            <a:r>
              <a:rPr lang="fr-FR" dirty="0"/>
              <a:t>: une équation à plusieurs paramètres 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Un</a:t>
            </a:r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r-FR" b="1" dirty="0"/>
              <a:t>binôme directeur - PCME : </a:t>
            </a:r>
            <a:r>
              <a:rPr lang="fr-FR" u="sng" dirty="0"/>
              <a:t>perception globalement positive </a:t>
            </a:r>
            <a:r>
              <a:rPr lang="fr-FR" dirty="0"/>
              <a:t>(</a:t>
            </a:r>
            <a:r>
              <a:rPr lang="fr-FR" dirty="0" err="1"/>
              <a:t>cf</a:t>
            </a:r>
            <a:r>
              <a:rPr lang="fr-FR" dirty="0"/>
              <a:t> enquête «mission </a:t>
            </a:r>
            <a:r>
              <a:rPr lang="fr-FR" dirty="0" err="1"/>
              <a:t>Claris</a:t>
            </a:r>
            <a:r>
              <a:rPr lang="fr-FR" dirty="0"/>
              <a:t> »)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Une </a:t>
            </a:r>
            <a:r>
              <a:rPr lang="fr-FR" b="1" dirty="0"/>
              <a:t>coupure </a:t>
            </a:r>
            <a:r>
              <a:rPr lang="fr-FR" dirty="0"/>
              <a:t>entre le </a:t>
            </a:r>
            <a:r>
              <a:rPr lang="fr-FR" b="1" dirty="0"/>
              <a:t>« top management » </a:t>
            </a:r>
            <a:r>
              <a:rPr lang="fr-FR" dirty="0"/>
              <a:t>de l’hôpital et</a:t>
            </a:r>
            <a:r>
              <a:rPr lang="fr-FR" b="1" dirty="0"/>
              <a:t> les professionnels médicaux et paramédicaux « de terrain » </a:t>
            </a:r>
            <a:r>
              <a:rPr lang="fr-FR" dirty="0"/>
              <a:t>: </a:t>
            </a:r>
            <a:r>
              <a:rPr lang="fr-FR" u="sng" dirty="0"/>
              <a:t>demande forte d’amélioration des circuits de décision et d’information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fr-FR" dirty="0" smtClean="0"/>
              <a:t>Un</a:t>
            </a:r>
            <a:r>
              <a:rPr lang="fr-FR" b="1" dirty="0" smtClean="0"/>
              <a:t> </a:t>
            </a:r>
            <a:r>
              <a:rPr lang="fr-FR" dirty="0"/>
              <a:t>fonctionnement peu connu </a:t>
            </a:r>
            <a:r>
              <a:rPr lang="fr-FR" dirty="0" smtClean="0"/>
              <a:t>des </a:t>
            </a:r>
            <a:r>
              <a:rPr lang="fr-FR" b="1" dirty="0"/>
              <a:t>instances de gouvernance : </a:t>
            </a:r>
            <a:r>
              <a:rPr lang="fr-FR" u="sng" dirty="0" smtClean="0"/>
              <a:t>manque de lisibilité et d’attractivité-</a:t>
            </a:r>
            <a:r>
              <a:rPr lang="fr-FR" dirty="0"/>
              <a:t>&gt;un éloignement des professionnels  </a:t>
            </a:r>
          </a:p>
          <a:p>
            <a:pPr marL="514350" indent="-514350">
              <a:buFont typeface="+mj-lt"/>
              <a:buAutoNum type="arabicPeriod" startAt="3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3FD13-65D2-4FEB-9781-9464D01C819E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2517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3247"/>
          </a:xfrm>
        </p:spPr>
        <p:txBody>
          <a:bodyPr>
            <a:normAutofit/>
          </a:bodyPr>
          <a:lstStyle/>
          <a:p>
            <a:r>
              <a:rPr lang="fr-FR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Etat des lieux de la mission « </a:t>
            </a:r>
            <a:r>
              <a:rPr lang="fr-FR" sz="36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Claris</a:t>
            </a:r>
            <a:r>
              <a:rPr lang="fr-FR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» (2)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5389" y="1587731"/>
            <a:ext cx="10838411" cy="495438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fr-FR" dirty="0"/>
              <a:t>Le </a:t>
            </a:r>
            <a:r>
              <a:rPr lang="fr-FR" b="1" dirty="0"/>
              <a:t>service de soins </a:t>
            </a:r>
            <a:r>
              <a:rPr lang="fr-FR" dirty="0"/>
              <a:t>: </a:t>
            </a:r>
            <a:r>
              <a:rPr lang="fr-FR" u="sng" dirty="0"/>
              <a:t>niveau d’action de </a:t>
            </a:r>
            <a:r>
              <a:rPr lang="fr-FR" u="sng" dirty="0" smtClean="0"/>
              <a:t>référence</a:t>
            </a:r>
            <a:r>
              <a:rPr lang="fr-FR" dirty="0" smtClean="0"/>
              <a:t>, </a:t>
            </a:r>
            <a:r>
              <a:rPr lang="fr-FR" dirty="0"/>
              <a:t>plébiscité par les équipes médico-soignantes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fr-FR" dirty="0"/>
              <a:t>Des </a:t>
            </a:r>
            <a:r>
              <a:rPr lang="fr-FR" b="1" dirty="0"/>
              <a:t>délégations de gestion </a:t>
            </a:r>
            <a:r>
              <a:rPr lang="fr-FR" dirty="0"/>
              <a:t>au bénéfice des pôles et des services jugées</a:t>
            </a:r>
            <a:r>
              <a:rPr lang="fr-FR" b="1" dirty="0"/>
              <a:t> </a:t>
            </a:r>
            <a:r>
              <a:rPr lang="fr-FR" u="sng" dirty="0"/>
              <a:t>insuffisantes</a:t>
            </a:r>
            <a:r>
              <a:rPr lang="fr-FR" b="1" dirty="0"/>
              <a:t> </a:t>
            </a:r>
            <a:r>
              <a:rPr lang="fr-FR" dirty="0"/>
              <a:t>notamment sur les ressources humaines et les dépenses courantes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fr-FR" dirty="0"/>
              <a:t>Des </a:t>
            </a:r>
            <a:r>
              <a:rPr lang="fr-FR" b="1" dirty="0"/>
              <a:t>responsables médicaux </a:t>
            </a:r>
            <a:r>
              <a:rPr lang="fr-FR" u="sng" dirty="0"/>
              <a:t>insuffisamment</a:t>
            </a:r>
            <a:r>
              <a:rPr lang="fr-FR" dirty="0"/>
              <a:t> </a:t>
            </a:r>
            <a:r>
              <a:rPr lang="fr-FR" u="sng" dirty="0"/>
              <a:t>formés et outillés</a:t>
            </a:r>
            <a:endParaRPr lang="fr-FR" b="1" u="sng" dirty="0"/>
          </a:p>
          <a:p>
            <a:pPr marL="514350" indent="-514350">
              <a:buFont typeface="+mj-lt"/>
              <a:buAutoNum type="arabicPeriod" startAt="8"/>
            </a:pPr>
            <a:r>
              <a:rPr lang="fr-FR" dirty="0"/>
              <a:t>La </a:t>
            </a:r>
            <a:r>
              <a:rPr lang="fr-FR" b="1" dirty="0"/>
              <a:t>lourdeur des procédures, le poids de l’absentéisme, de la recherche de lits et structures d’aval, l’absence de réponses de la « hiérarchie » ainsi que  le code des marchés publics </a:t>
            </a:r>
            <a:r>
              <a:rPr lang="fr-FR" dirty="0"/>
              <a:t>cités parmi les </a:t>
            </a:r>
            <a:r>
              <a:rPr lang="fr-FR" u="sng" dirty="0"/>
              <a:t>irritants majeurs</a:t>
            </a:r>
          </a:p>
          <a:p>
            <a:pPr marL="514350" indent="-514350">
              <a:buFont typeface="+mj-lt"/>
              <a:buAutoNum type="arabicPeriod" startAt="4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3FD13-65D2-4FEB-9781-9464D01C819E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9475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FA281B-1767-6CBC-7F6C-DB9DABAB5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055" y="365125"/>
            <a:ext cx="11349989" cy="1063625"/>
          </a:xfrm>
        </p:spPr>
        <p:txBody>
          <a:bodyPr>
            <a:noAutofit/>
          </a:bodyPr>
          <a:lstStyle/>
          <a:p>
            <a:r>
              <a:rPr lang="fr-FR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Une gouvernance équilibrée : maillon essentiel de la politique hospitalière (1)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065050E-C12F-571D-E405-6B4C3EDF49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055" y="1662546"/>
            <a:ext cx="11247120" cy="483033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Une </a:t>
            </a:r>
            <a:r>
              <a:rPr lang="fr-FR" b="1" dirty="0"/>
              <a:t>charte de gouvernance connue et </a:t>
            </a:r>
            <a:r>
              <a:rPr lang="fr-FR" b="1" dirty="0" smtClean="0"/>
              <a:t>partagée </a:t>
            </a:r>
            <a:r>
              <a:rPr lang="fr-FR" dirty="0" smtClean="0"/>
              <a:t>(</a:t>
            </a:r>
            <a:r>
              <a:rPr lang="fr-FR" dirty="0" err="1" smtClean="0"/>
              <a:t>reco</a:t>
            </a:r>
            <a:r>
              <a:rPr lang="fr-FR" dirty="0" smtClean="0"/>
              <a:t> 1)</a:t>
            </a: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Pas </a:t>
            </a:r>
            <a:r>
              <a:rPr lang="fr-FR" dirty="0" smtClean="0"/>
              <a:t>juste un </a:t>
            </a:r>
            <a:r>
              <a:rPr lang="fr-FR" dirty="0"/>
              <a:t>vœux pieux ni </a:t>
            </a:r>
            <a:r>
              <a:rPr lang="fr-FR" dirty="0" smtClean="0"/>
              <a:t>un support </a:t>
            </a:r>
            <a:r>
              <a:rPr lang="fr-FR" dirty="0"/>
              <a:t>de communication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Une politique </a:t>
            </a:r>
            <a:r>
              <a:rPr lang="fr-FR" dirty="0" smtClean="0"/>
              <a:t>avec un </a:t>
            </a:r>
            <a:r>
              <a:rPr lang="fr-FR" u="sng" dirty="0" smtClean="0"/>
              <a:t>projet de management et de gouvernance </a:t>
            </a:r>
            <a:r>
              <a:rPr lang="fr-FR" dirty="0" smtClean="0"/>
              <a:t>comportant un </a:t>
            </a:r>
            <a:r>
              <a:rPr lang="fr-FR" u="sng" dirty="0" smtClean="0"/>
              <a:t>volet </a:t>
            </a:r>
            <a:r>
              <a:rPr lang="fr-FR" u="sng" smtClean="0"/>
              <a:t>médical </a:t>
            </a:r>
            <a:r>
              <a:rPr lang="fr-FR" smtClean="0"/>
              <a:t> </a:t>
            </a:r>
            <a:r>
              <a:rPr lang="fr-FR" dirty="0" smtClean="0"/>
              <a:t>avec </a:t>
            </a:r>
            <a:r>
              <a:rPr lang="fr-FR" dirty="0"/>
              <a:t>des </a:t>
            </a:r>
            <a:r>
              <a:rPr lang="fr-FR" dirty="0" smtClean="0"/>
              <a:t>déclinaisons attendues :</a:t>
            </a:r>
            <a:endParaRPr lang="fr-FR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Affirmer les valeurs managériales de l’établissement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Etablir les modalités de désignation des responsables hospitaliers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Définir les liens fonctionnels entre chefs de service et cadres de santé, chefs de pôle, PCME, directions fonctionnelles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Déterminer la politique de délégation de gestion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Allouer les moyens matériels et humains aux responsables hospitaliers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Former et accompagner les responsables hospitaliers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959BD50-822D-5F61-EF8A-4C73CE376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3FD13-65D2-4FEB-9781-9464D01C819E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5204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1454" y="365125"/>
            <a:ext cx="11814641" cy="823595"/>
          </a:xfrm>
        </p:spPr>
        <p:txBody>
          <a:bodyPr>
            <a:noAutofit/>
          </a:bodyPr>
          <a:lstStyle/>
          <a:p>
            <a:r>
              <a:rPr lang="fr-FR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Une gouvernance équilibrée : maillon essentiel de la politique hospitalière (2)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630" y="1504709"/>
            <a:ext cx="11147108" cy="5081829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Une </a:t>
            </a:r>
            <a:r>
              <a:rPr lang="fr-FR" b="1" dirty="0"/>
              <a:t>gouvernance</a:t>
            </a:r>
            <a:r>
              <a:rPr lang="fr-FR" dirty="0"/>
              <a:t> </a:t>
            </a:r>
            <a:r>
              <a:rPr lang="fr-FR" b="1" dirty="0"/>
              <a:t>médico-administrative </a:t>
            </a:r>
            <a:r>
              <a:rPr lang="fr-FR" dirty="0"/>
              <a:t>: </a:t>
            </a:r>
            <a:r>
              <a:rPr lang="fr-FR" b="1" dirty="0"/>
              <a:t>clé de voûte </a:t>
            </a:r>
            <a:r>
              <a:rPr lang="fr-FR" dirty="0"/>
              <a:t>d’une stratégie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b="1" dirty="0"/>
              <a:t> </a:t>
            </a:r>
            <a:r>
              <a:rPr lang="fr-FR" u="sng" dirty="0"/>
              <a:t>synergique</a:t>
            </a:r>
            <a:r>
              <a:rPr lang="fr-FR" b="1" dirty="0"/>
              <a:t> </a:t>
            </a:r>
            <a:r>
              <a:rPr lang="fr-FR" dirty="0"/>
              <a:t>(reco n°1, rapport </a:t>
            </a:r>
            <a:r>
              <a:rPr lang="fr-FR" dirty="0" err="1"/>
              <a:t>Claris</a:t>
            </a:r>
            <a:r>
              <a:rPr lang="fr-FR" dirty="0"/>
              <a:t>) à tous les échelons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u="sng" dirty="0"/>
              <a:t>équilibrée :</a:t>
            </a:r>
            <a:r>
              <a:rPr lang="fr-FR" dirty="0"/>
              <a:t>un respect des places, une complémentarité des compétences-</a:t>
            </a:r>
            <a:endParaRPr lang="fr-FR" u="sng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u="sng" dirty="0"/>
              <a:t>fonctionnelle</a:t>
            </a:r>
            <a:r>
              <a:rPr lang="fr-FR" dirty="0"/>
              <a:t> : une réactivité des décisions, </a:t>
            </a:r>
            <a:r>
              <a:rPr lang="fr-FR" dirty="0" smtClean="0"/>
              <a:t>des simplifications des tâches admin, une </a:t>
            </a:r>
            <a:r>
              <a:rPr lang="fr-FR" dirty="0"/>
              <a:t>fluidité des circuits de l’information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Une</a:t>
            </a:r>
            <a:r>
              <a:rPr lang="fr-FR" b="1" dirty="0"/>
              <a:t> CME</a:t>
            </a:r>
            <a:r>
              <a:rPr lang="fr-FR" dirty="0"/>
              <a:t> </a:t>
            </a:r>
            <a:r>
              <a:rPr lang="fr-FR" b="1" dirty="0"/>
              <a:t>à </a:t>
            </a:r>
            <a:r>
              <a:rPr lang="fr-FR" b="1" dirty="0" smtClean="0"/>
              <a:t>revitaliser </a:t>
            </a:r>
            <a:r>
              <a:rPr lang="fr-FR" dirty="0"/>
              <a:t>avec des </a:t>
            </a:r>
            <a:r>
              <a:rPr lang="fr-FR" u="sng" dirty="0"/>
              <a:t>sous commissions opérationnelles </a:t>
            </a:r>
            <a:r>
              <a:rPr lang="fr-FR" dirty="0"/>
              <a:t>et des </a:t>
            </a:r>
            <a:r>
              <a:rPr lang="fr-FR" u="sng" dirty="0"/>
              <a:t>prérogatives identifiées </a:t>
            </a:r>
            <a:r>
              <a:rPr lang="fr-FR" dirty="0" smtClean="0"/>
              <a:t>-&gt;meilleur </a:t>
            </a:r>
            <a:r>
              <a:rPr lang="fr-FR" dirty="0"/>
              <a:t>investissement médical</a:t>
            </a:r>
            <a:r>
              <a:rPr lang="fr-FR" dirty="0" smtClean="0"/>
              <a:t>, valorisation des praticiens, vision </a:t>
            </a:r>
            <a:r>
              <a:rPr lang="fr-FR" dirty="0"/>
              <a:t>institutionnelle </a:t>
            </a:r>
            <a:r>
              <a:rPr lang="fr-FR" dirty="0" smtClean="0"/>
              <a:t>globale (</a:t>
            </a:r>
            <a:r>
              <a:rPr lang="fr-FR" dirty="0" err="1" smtClean="0"/>
              <a:t>reco</a:t>
            </a:r>
            <a:r>
              <a:rPr lang="fr-FR" dirty="0" smtClean="0"/>
              <a:t> 7)</a:t>
            </a: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Un directoire dont le rôle de concertation médico-admin est à conforter (</a:t>
            </a:r>
            <a:r>
              <a:rPr lang="fr-FR" dirty="0" err="1" smtClean="0"/>
              <a:t>reco</a:t>
            </a:r>
            <a:r>
              <a:rPr lang="fr-FR" dirty="0" smtClean="0"/>
              <a:t> 6)</a:t>
            </a: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Un</a:t>
            </a:r>
            <a:r>
              <a:rPr lang="fr-FR" b="1" dirty="0" smtClean="0"/>
              <a:t> </a:t>
            </a:r>
            <a:r>
              <a:rPr lang="fr-FR" b="1" dirty="0"/>
              <a:t>projet d’établissement partagé et </a:t>
            </a:r>
            <a:r>
              <a:rPr lang="fr-FR" b="1" dirty="0" err="1"/>
              <a:t>co</a:t>
            </a:r>
            <a:r>
              <a:rPr lang="fr-FR" b="1" dirty="0"/>
              <a:t>-construit : </a:t>
            </a:r>
            <a:r>
              <a:rPr lang="fr-FR" dirty="0"/>
              <a:t>fédérateur des équipes, une meilleure réponse aux besoins du </a:t>
            </a:r>
            <a:r>
              <a:rPr lang="fr-FR" dirty="0" smtClean="0"/>
              <a:t>territoire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3FD13-65D2-4FEB-9781-9464D01C819E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7502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38FF4B-21DB-85B7-221B-52140C44F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40324"/>
            <a:ext cx="11734800" cy="765516"/>
          </a:xfrm>
        </p:spPr>
        <p:txBody>
          <a:bodyPr>
            <a:normAutofit/>
          </a:bodyPr>
          <a:lstStyle/>
          <a:p>
            <a:r>
              <a:rPr lang="fr-FR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management : au cœur de la communauté médicale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B395F8A-C7F8-62F7-7481-F6C07A51CB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509" y="1188720"/>
            <a:ext cx="11234652" cy="5386647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Une </a:t>
            </a:r>
            <a:r>
              <a:rPr lang="fr-FR" b="1" dirty="0"/>
              <a:t>priorité nationale</a:t>
            </a:r>
          </a:p>
          <a:p>
            <a:pPr marL="0" indent="0">
              <a:buNone/>
            </a:pP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Une </a:t>
            </a:r>
            <a:r>
              <a:rPr lang="fr-FR" b="1" dirty="0"/>
              <a:t>politique institutionnelle </a:t>
            </a: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Un </a:t>
            </a:r>
            <a:r>
              <a:rPr lang="fr-FR" b="1" dirty="0"/>
              <a:t>enjeu pour la CME</a:t>
            </a:r>
          </a:p>
          <a:p>
            <a:pPr marL="0" indent="0">
              <a:buNone/>
            </a:pP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Le </a:t>
            </a:r>
            <a:r>
              <a:rPr lang="fr-FR" b="1" dirty="0"/>
              <a:t>management</a:t>
            </a:r>
            <a:r>
              <a:rPr lang="fr-FR" dirty="0"/>
              <a:t> : oui</a:t>
            </a:r>
            <a:r>
              <a:rPr lang="fr-FR" b="1" dirty="0"/>
              <a:t> </a:t>
            </a:r>
            <a:r>
              <a:rPr lang="fr-FR" dirty="0"/>
              <a:t>mais </a:t>
            </a:r>
            <a:r>
              <a:rPr lang="fr-FR" dirty="0" smtClean="0"/>
              <a:t>pas une « coquille vide »</a:t>
            </a:r>
            <a:endParaRPr lang="fr-FR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quel périmètre ?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quel profil médical 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quels objectifs 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quels moyens ?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>
              <a:buFont typeface="Wingdings" panose="05000000000000000000" pitchFamily="2" charset="2"/>
              <a:buChar char="v"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746ABFD-573D-7B9B-9162-B4088C4F4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3FD13-65D2-4FEB-9781-9464D01C819E}" type="slidenum">
              <a:rPr lang="fr-FR" smtClean="0"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021736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85</TotalTime>
  <Words>1105</Words>
  <Application>Microsoft Office PowerPoint</Application>
  <PresentationFormat>Grand écran</PresentationFormat>
  <Paragraphs>167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Thème Office</vt:lpstr>
      <vt:lpstr>Le management facteur d’attractivité médicale</vt:lpstr>
      <vt:lpstr>L’hôpital : un défi pour le système de santé  </vt:lpstr>
      <vt:lpstr>Des mesures gouvernementales</vt:lpstr>
      <vt:lpstr>Mission « Claris » : gouvernance et simplification hospitalière</vt:lpstr>
      <vt:lpstr>Etat des lieux de la mission « Claris » (1)</vt:lpstr>
      <vt:lpstr>Etat des lieux de la mission « Claris » (2)</vt:lpstr>
      <vt:lpstr>Une gouvernance équilibrée : maillon essentiel de la politique hospitalière (1)</vt:lpstr>
      <vt:lpstr>Une gouvernance équilibrée : maillon essentiel de la politique hospitalière (2)</vt:lpstr>
      <vt:lpstr>Le management : au cœur de la communauté médicale</vt:lpstr>
      <vt:lpstr>Le management  : un outil au service des médecins (1) </vt:lpstr>
      <vt:lpstr> Le management  : un outil au service des médecins (2)</vt:lpstr>
      <vt:lpstr> Une réponse institutionnelle à la hauteur de  l’enjeu </vt:lpstr>
      <vt:lpstr>Le service de soin : un management au plus près des professionnels</vt:lpstr>
      <vt:lpstr>Un management participatif, une dynamique hospitalière</vt:lpstr>
      <vt:lpstr>Délégations de gestion : un levier nécessaire</vt:lpstr>
      <vt:lpstr>Conclusion </vt:lpstr>
    </vt:vector>
  </TitlesOfParts>
  <Company>PPT/DSI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Mission Claris sur la gouvernance hospitalière</dc:title>
  <dc:creator>ROUSTEAU, Antoinette (IGAS/STAGIAIRES)</dc:creator>
  <cp:lastModifiedBy>Radoine HAOUI</cp:lastModifiedBy>
  <cp:revision>319</cp:revision>
  <cp:lastPrinted>2022-08-29T14:21:25Z</cp:lastPrinted>
  <dcterms:created xsi:type="dcterms:W3CDTF">2020-05-19T13:11:13Z</dcterms:created>
  <dcterms:modified xsi:type="dcterms:W3CDTF">2022-08-31T10:19:08Z</dcterms:modified>
</cp:coreProperties>
</file>