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9160" r:id="rId2"/>
    <p:sldId id="9154" r:id="rId3"/>
    <p:sldId id="9077" r:id="rId4"/>
    <p:sldId id="9166" r:id="rId5"/>
    <p:sldId id="2147470396" r:id="rId6"/>
    <p:sldId id="9116" r:id="rId7"/>
    <p:sldId id="9114" r:id="rId8"/>
    <p:sldId id="9145" r:id="rId9"/>
    <p:sldId id="9102" r:id="rId10"/>
    <p:sldId id="9163" r:id="rId11"/>
    <p:sldId id="9127" r:id="rId12"/>
    <p:sldId id="9134" r:id="rId13"/>
    <p:sldId id="9133" r:id="rId14"/>
    <p:sldId id="9123" r:id="rId15"/>
    <p:sldId id="9132" r:id="rId16"/>
  </p:sldIdLst>
  <p:sldSz cx="12779375" cy="71993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64" userDrawn="1">
          <p15:clr>
            <a:srgbClr val="F26B43"/>
          </p15:clr>
        </p15:guide>
        <p15:guide id="2" pos="5363" userDrawn="1">
          <p15:clr>
            <a:srgbClr val="F26B43"/>
          </p15:clr>
        </p15:guide>
        <p15:guide id="3" orient="horz" pos="1519" userDrawn="1">
          <p15:clr>
            <a:srgbClr val="F26B43"/>
          </p15:clr>
        </p15:guide>
        <p15:guide id="4" orient="horz" pos="3016" userDrawn="1">
          <p15:clr>
            <a:srgbClr val="F26B43"/>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land, Loic" initials="RL" lastIdx="12" clrIdx="0">
    <p:extLst>
      <p:ext uri="{19B8F6BF-5375-455C-9EA6-DF929625EA0E}">
        <p15:presenceInfo xmlns:p15="http://schemas.microsoft.com/office/powerpoint/2012/main" userId="S::Loic.Rolland@caissedesdepots.fr::4b6ae4f7-20f1-46eb-8a76-d62fc32c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74455" autoAdjust="0"/>
  </p:normalViewPr>
  <p:slideViewPr>
    <p:cSldViewPr snapToGrid="0">
      <p:cViewPr varScale="1">
        <p:scale>
          <a:sx n="53" d="100"/>
          <a:sy n="53" d="100"/>
        </p:scale>
        <p:origin x="1734" y="72"/>
      </p:cViewPr>
      <p:guideLst>
        <p:guide pos="2664"/>
        <p:guide pos="5363"/>
        <p:guide orient="horz" pos="1519"/>
        <p:guide orient="horz" pos="30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814"/>
    </p:cViewPr>
  </p:sorterViewPr>
  <p:notesViewPr>
    <p:cSldViewPr snapToGrid="0" showGuides="1">
      <p:cViewPr varScale="1">
        <p:scale>
          <a:sx n="88" d="100"/>
          <a:sy n="88" d="100"/>
        </p:scale>
        <p:origin x="270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pn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7D288-28DD-41B8-8D78-A9CD18D1DE35}"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fr-FR"/>
        </a:p>
      </dgm:t>
    </dgm:pt>
    <dgm:pt modelId="{F3381679-16A6-4438-BEB0-9CF64D35A1E5}">
      <dgm:prSet phldrT="[Texte]" custT="1"/>
      <dgm:spPr/>
      <dgm:t>
        <a:bodyPr/>
        <a:lstStyle/>
        <a:p>
          <a:r>
            <a:rPr lang="fr-FR" sz="1600" b="1" dirty="0">
              <a:solidFill>
                <a:srgbClr val="FF0000"/>
              </a:solidFill>
              <a:latin typeface="Arial Narrow" panose="020B0606020202030204" pitchFamily="34" charset="0"/>
            </a:rPr>
            <a:t>Banque des Territoires </a:t>
          </a:r>
          <a:r>
            <a:rPr lang="fr-FR" sz="1400" b="1" dirty="0">
              <a:solidFill>
                <a:srgbClr val="FF0000"/>
              </a:solidFill>
              <a:latin typeface="Arial Narrow" panose="020B0606020202030204" pitchFamily="34" charset="0"/>
            </a:rPr>
            <a:t>Direction régionale Nouvelle Aquitaine </a:t>
          </a:r>
          <a:endParaRPr lang="fr-FR" sz="1600" b="1" dirty="0">
            <a:solidFill>
              <a:srgbClr val="FF0000"/>
            </a:solidFill>
            <a:latin typeface="Arial Narrow" panose="020B0606020202030204" pitchFamily="34" charset="0"/>
          </a:endParaRPr>
        </a:p>
        <a:p>
          <a:r>
            <a:rPr lang="fr-FR" sz="1000" b="1" dirty="0">
              <a:solidFill>
                <a:schemeClr val="bg1"/>
              </a:solidFill>
              <a:latin typeface="Arial Narrow" panose="020B0606020202030204" pitchFamily="34" charset="0"/>
            </a:rPr>
            <a:t>Déclinaison territoriale des politiques publiques, Accompagnement </a:t>
          </a:r>
          <a:r>
            <a:rPr lang="fr-FR" sz="1050" b="1" dirty="0">
              <a:solidFill>
                <a:schemeClr val="bg1"/>
              </a:solidFill>
              <a:latin typeface="Arial Narrow" panose="020B0606020202030204" pitchFamily="34" charset="0"/>
            </a:rPr>
            <a:t>des acteurs locaux </a:t>
          </a:r>
          <a:endParaRPr lang="fr-FR" sz="1600" b="1" dirty="0">
            <a:solidFill>
              <a:schemeClr val="bg1"/>
            </a:solidFill>
            <a:latin typeface="Arial Narrow" panose="020B0606020202030204" pitchFamily="34" charset="0"/>
          </a:endParaRPr>
        </a:p>
      </dgm:t>
    </dgm:pt>
    <dgm:pt modelId="{75585E2A-E97C-4900-8EEC-535585596106}" type="parTrans" cxnId="{CA529A9E-2005-4BAF-A1CA-776035A8B54D}">
      <dgm:prSet/>
      <dgm:spPr/>
      <dgm:t>
        <a:bodyPr/>
        <a:lstStyle/>
        <a:p>
          <a:endParaRPr lang="fr-FR"/>
        </a:p>
      </dgm:t>
    </dgm:pt>
    <dgm:pt modelId="{EA8264EA-77CD-4A45-9343-DACD1BF855C6}" type="sibTrans" cxnId="{CA529A9E-2005-4BAF-A1CA-776035A8B54D}">
      <dgm:prSet/>
      <dgm:spPr/>
      <dgm:t>
        <a:bodyPr/>
        <a:lstStyle/>
        <a:p>
          <a:endParaRPr lang="fr-FR"/>
        </a:p>
      </dgm:t>
    </dgm:pt>
    <dgm:pt modelId="{C9D41DF1-043E-4E1E-800B-9798C3B5050C}">
      <dgm:prSet phldrT="[Texte]" custT="1"/>
      <dgm:spPr/>
      <dgm:t>
        <a:bodyPr/>
        <a:lstStyle/>
        <a:p>
          <a:r>
            <a:rPr lang="fr-FR" sz="1600" b="1" dirty="0">
              <a:solidFill>
                <a:srgbClr val="FF0000"/>
              </a:solidFill>
              <a:latin typeface="Arial Narrow" panose="020B0606020202030204" pitchFamily="34" charset="0"/>
            </a:rPr>
            <a:t>Direction des Politiques Sociales </a:t>
          </a:r>
        </a:p>
        <a:p>
          <a:r>
            <a:rPr lang="fr-FR" sz="1000" b="1" dirty="0">
              <a:latin typeface="Arial Narrow" panose="020B0606020202030204" pitchFamily="34" charset="0"/>
            </a:rPr>
            <a:t>Gestion, Collecte et versement</a:t>
          </a:r>
        </a:p>
      </dgm:t>
    </dgm:pt>
    <dgm:pt modelId="{12F10E76-C282-4460-A7A7-83F61D8A904D}" type="parTrans" cxnId="{1770D881-6430-400A-B5EA-09EEB54A36DF}">
      <dgm:prSet/>
      <dgm:spPr/>
      <dgm:t>
        <a:bodyPr/>
        <a:lstStyle/>
        <a:p>
          <a:endParaRPr lang="fr-FR"/>
        </a:p>
      </dgm:t>
    </dgm:pt>
    <dgm:pt modelId="{736D20A2-662C-4269-8691-2599982516F6}" type="sibTrans" cxnId="{1770D881-6430-400A-B5EA-09EEB54A36DF}">
      <dgm:prSet/>
      <dgm:spPr/>
      <dgm:t>
        <a:bodyPr/>
        <a:lstStyle/>
        <a:p>
          <a:endParaRPr lang="fr-FR"/>
        </a:p>
      </dgm:t>
    </dgm:pt>
    <dgm:pt modelId="{962E0247-D4B8-48FE-97E8-30B3C2ACDC55}">
      <dgm:prSet phldrT="[Texte]" custT="1"/>
      <dgm:spPr/>
      <dgm:t>
        <a:bodyPr/>
        <a:lstStyle/>
        <a:p>
          <a:r>
            <a:rPr lang="fr-FR" sz="1600" b="1" dirty="0">
              <a:latin typeface="Arial Narrow" panose="020B0606020202030204" pitchFamily="34" charset="0"/>
            </a:rPr>
            <a:t>Ministères</a:t>
          </a:r>
        </a:p>
      </dgm:t>
    </dgm:pt>
    <dgm:pt modelId="{03E2EDA3-4778-4C13-99C7-71E7F80D77F0}" type="parTrans" cxnId="{6CD14892-F744-41DB-BEBE-F848554DA54C}">
      <dgm:prSet/>
      <dgm:spPr/>
      <dgm:t>
        <a:bodyPr/>
        <a:lstStyle/>
        <a:p>
          <a:endParaRPr lang="fr-FR"/>
        </a:p>
      </dgm:t>
    </dgm:pt>
    <dgm:pt modelId="{12B6BF64-890F-4D93-899F-8D2E73E76FD2}" type="sibTrans" cxnId="{6CD14892-F744-41DB-BEBE-F848554DA54C}">
      <dgm:prSet/>
      <dgm:spPr/>
      <dgm:t>
        <a:bodyPr/>
        <a:lstStyle/>
        <a:p>
          <a:endParaRPr lang="fr-FR"/>
        </a:p>
      </dgm:t>
    </dgm:pt>
    <dgm:pt modelId="{0003FA14-2A53-443B-AD01-9D5DF219FF68}">
      <dgm:prSet custT="1"/>
      <dgm:spPr/>
      <dgm:t>
        <a:bodyPr/>
        <a:lstStyle/>
        <a:p>
          <a:r>
            <a:rPr lang="fr-FR" sz="900" dirty="0">
              <a:latin typeface="Arial Narrow" panose="020B0606020202030204" pitchFamily="34" charset="0"/>
            </a:rPr>
            <a:t>Tutelle conjointe de 8 Ministères dont Min déléguée chargée des Personnes handicapées Transformation et de la Fonction publiques, </a:t>
          </a:r>
          <a:br>
            <a:rPr lang="fr-FR" sz="900" dirty="0">
              <a:latin typeface="Arial Narrow" panose="020B0606020202030204" pitchFamily="34" charset="0"/>
            </a:rPr>
          </a:br>
          <a:r>
            <a:rPr lang="fr-FR" sz="900" dirty="0">
              <a:latin typeface="Arial Narrow" panose="020B0606020202030204" pitchFamily="34" charset="0"/>
            </a:rPr>
            <a:t>Santé et  Prévention</a:t>
          </a:r>
        </a:p>
      </dgm:t>
    </dgm:pt>
    <dgm:pt modelId="{E3EC9CAE-FC19-44BA-B4E8-54289845CEF3}" type="parTrans" cxnId="{D4FB0E7E-B4B5-455F-9F97-CE1A152AAC4D}">
      <dgm:prSet/>
      <dgm:spPr/>
      <dgm:t>
        <a:bodyPr/>
        <a:lstStyle/>
        <a:p>
          <a:endParaRPr lang="fr-FR"/>
        </a:p>
      </dgm:t>
    </dgm:pt>
    <dgm:pt modelId="{7D3CD59E-0E38-49FA-8814-ECD7613AEC77}" type="sibTrans" cxnId="{D4FB0E7E-B4B5-455F-9F97-CE1A152AAC4D}">
      <dgm:prSet/>
      <dgm:spPr/>
      <dgm:t>
        <a:bodyPr/>
        <a:lstStyle/>
        <a:p>
          <a:endParaRPr lang="fr-FR"/>
        </a:p>
      </dgm:t>
    </dgm:pt>
    <dgm:pt modelId="{19B5C7A2-932B-46AC-829F-C0B16AC5C566}">
      <dgm:prSet phldrT="[Texte]" custT="1"/>
      <dgm:spPr/>
      <dgm:t>
        <a:bodyPr/>
        <a:lstStyle/>
        <a:p>
          <a:pPr algn="just"/>
          <a:r>
            <a:rPr lang="fr-FR" sz="2800" b="1" dirty="0">
              <a:latin typeface="Arial Narrow" panose="020B0606020202030204" pitchFamily="34" charset="0"/>
            </a:rPr>
            <a:t>FIPHFP</a:t>
          </a:r>
          <a:br>
            <a:rPr lang="fr-FR" sz="2800" b="1" dirty="0">
              <a:latin typeface="Arial Narrow" panose="020B0606020202030204" pitchFamily="34" charset="0"/>
            </a:rPr>
          </a:br>
          <a:r>
            <a:rPr lang="fr-FR" sz="900" b="1" dirty="0">
              <a:latin typeface="Arial Narrow" panose="020B0606020202030204" pitchFamily="34" charset="0"/>
            </a:rPr>
            <a:t>Un établissement public au service des employeurs des 3 fonctions publiques ;</a:t>
          </a:r>
          <a:br>
            <a:rPr lang="fr-FR" sz="900" b="1" dirty="0">
              <a:latin typeface="Arial Narrow" panose="020B0606020202030204" pitchFamily="34" charset="0"/>
            </a:rPr>
          </a:br>
          <a:r>
            <a:rPr lang="fr-FR" sz="900" b="1" dirty="0">
              <a:latin typeface="Arial Narrow" panose="020B0606020202030204" pitchFamily="34" charset="0"/>
            </a:rPr>
            <a:t>1 Comité National + des comités régionaux pilotés par les DTH </a:t>
          </a:r>
          <a:endParaRPr lang="fr-FR" sz="2400" b="1" dirty="0">
            <a:latin typeface="Arial Narrow" panose="020B0606020202030204" pitchFamily="34" charset="0"/>
          </a:endParaRPr>
        </a:p>
      </dgm:t>
    </dgm:pt>
    <dgm:pt modelId="{8211D79A-C67B-4403-9121-8B99579DE3CD}" type="sibTrans" cxnId="{29432A90-818B-4458-AF9E-FFB04B1667C8}">
      <dgm:prSet/>
      <dgm:spPr/>
      <dgm:t>
        <a:bodyPr/>
        <a:lstStyle/>
        <a:p>
          <a:endParaRPr lang="fr-FR"/>
        </a:p>
      </dgm:t>
    </dgm:pt>
    <dgm:pt modelId="{36E0DC0A-53ED-4735-AA02-90D00C82ACA8}" type="parTrans" cxnId="{29432A90-818B-4458-AF9E-FFB04B1667C8}">
      <dgm:prSet/>
      <dgm:spPr/>
      <dgm:t>
        <a:bodyPr/>
        <a:lstStyle/>
        <a:p>
          <a:endParaRPr lang="fr-FR"/>
        </a:p>
      </dgm:t>
    </dgm:pt>
    <dgm:pt modelId="{DCB5E1FD-EDB1-4A51-ADEE-902B6EBF4C08}">
      <dgm:prSet custT="1"/>
      <dgm:spPr/>
      <dgm:t>
        <a:bodyPr/>
        <a:lstStyle/>
        <a:p>
          <a:r>
            <a:rPr lang="fr-FR" sz="900" dirty="0">
              <a:latin typeface="Arial Narrow" panose="020B0606020202030204" pitchFamily="34" charset="0"/>
            </a:rPr>
            <a:t>Economie, des Finances</a:t>
          </a:r>
        </a:p>
      </dgm:t>
    </dgm:pt>
    <dgm:pt modelId="{EA87D8ED-968C-4224-B445-68BAFF40C3B0}" type="parTrans" cxnId="{AA0C2158-18E6-4E70-985E-5C09702AC448}">
      <dgm:prSet/>
      <dgm:spPr/>
      <dgm:t>
        <a:bodyPr/>
        <a:lstStyle/>
        <a:p>
          <a:endParaRPr lang="fr-FR"/>
        </a:p>
      </dgm:t>
    </dgm:pt>
    <dgm:pt modelId="{662D675F-EBE4-4D8A-8A26-550170289EEF}" type="sibTrans" cxnId="{AA0C2158-18E6-4E70-985E-5C09702AC448}">
      <dgm:prSet/>
      <dgm:spPr/>
      <dgm:t>
        <a:bodyPr/>
        <a:lstStyle/>
        <a:p>
          <a:endParaRPr lang="fr-FR"/>
        </a:p>
      </dgm:t>
    </dgm:pt>
    <dgm:pt modelId="{CC452984-0048-4CC1-B0FB-49C690180837}">
      <dgm:prSet custT="1"/>
      <dgm:spPr/>
      <dgm:t>
        <a:bodyPr/>
        <a:lstStyle/>
        <a:p>
          <a:r>
            <a:rPr lang="fr-FR" sz="900">
              <a:latin typeface="Arial Narrow" panose="020B0606020202030204" pitchFamily="34" charset="0"/>
            </a:rPr>
            <a:t>Intérieur, Transition écologique et de la Cohésion des territoires, Collectivités territoriales</a:t>
          </a:r>
          <a:endParaRPr lang="fr-FR" sz="900" dirty="0">
            <a:latin typeface="Arial Narrow" panose="020B0606020202030204" pitchFamily="34" charset="0"/>
          </a:endParaRPr>
        </a:p>
      </dgm:t>
    </dgm:pt>
    <dgm:pt modelId="{01B31A13-A09D-4BB6-AA85-7F6491D24D20}" type="parTrans" cxnId="{53B3B099-35D1-40CB-A2E6-C26D97253C8D}">
      <dgm:prSet/>
      <dgm:spPr/>
      <dgm:t>
        <a:bodyPr/>
        <a:lstStyle/>
        <a:p>
          <a:endParaRPr lang="fr-FR"/>
        </a:p>
      </dgm:t>
    </dgm:pt>
    <dgm:pt modelId="{581198B4-33F4-4CC5-B5BA-02F76C53DDBE}" type="sibTrans" cxnId="{53B3B099-35D1-40CB-A2E6-C26D97253C8D}">
      <dgm:prSet/>
      <dgm:spPr/>
      <dgm:t>
        <a:bodyPr/>
        <a:lstStyle/>
        <a:p>
          <a:endParaRPr lang="fr-FR"/>
        </a:p>
      </dgm:t>
    </dgm:pt>
    <dgm:pt modelId="{AADF426E-9C6B-442B-91A8-558CC2C50562}" type="pres">
      <dgm:prSet presAssocID="{1747D288-28DD-41B8-8D78-A9CD18D1DE35}" presName="compositeShape" presStyleCnt="0">
        <dgm:presLayoutVars>
          <dgm:chMax val="9"/>
          <dgm:dir/>
          <dgm:resizeHandles val="exact"/>
        </dgm:presLayoutVars>
      </dgm:prSet>
      <dgm:spPr/>
    </dgm:pt>
    <dgm:pt modelId="{81085859-34A9-4D48-8ABB-F54524C029B2}" type="pres">
      <dgm:prSet presAssocID="{1747D288-28DD-41B8-8D78-A9CD18D1DE35}" presName="triangle1" presStyleLbl="node1" presStyleIdx="0" presStyleCnt="4">
        <dgm:presLayoutVars>
          <dgm:bulletEnabled val="1"/>
        </dgm:presLayoutVars>
      </dgm:prSet>
      <dgm:spPr/>
    </dgm:pt>
    <dgm:pt modelId="{7A891563-680B-4F29-8462-14B756E71201}" type="pres">
      <dgm:prSet presAssocID="{1747D288-28DD-41B8-8D78-A9CD18D1DE35}" presName="triangle2" presStyleLbl="node1" presStyleIdx="1" presStyleCnt="4">
        <dgm:presLayoutVars>
          <dgm:bulletEnabled val="1"/>
        </dgm:presLayoutVars>
      </dgm:prSet>
      <dgm:spPr/>
    </dgm:pt>
    <dgm:pt modelId="{3F115603-12F6-474A-BD57-7F0934A01085}" type="pres">
      <dgm:prSet presAssocID="{1747D288-28DD-41B8-8D78-A9CD18D1DE35}" presName="triangle3" presStyleLbl="node1" presStyleIdx="2" presStyleCnt="4">
        <dgm:presLayoutVars>
          <dgm:bulletEnabled val="1"/>
        </dgm:presLayoutVars>
      </dgm:prSet>
      <dgm:spPr/>
    </dgm:pt>
    <dgm:pt modelId="{5C017432-34FA-4404-A39E-9E707A66D034}" type="pres">
      <dgm:prSet presAssocID="{1747D288-28DD-41B8-8D78-A9CD18D1DE35}" presName="triangle4" presStyleLbl="node1" presStyleIdx="3" presStyleCnt="4">
        <dgm:presLayoutVars>
          <dgm:bulletEnabled val="1"/>
        </dgm:presLayoutVars>
      </dgm:prSet>
      <dgm:spPr/>
    </dgm:pt>
  </dgm:ptLst>
  <dgm:cxnLst>
    <dgm:cxn modelId="{209E4B2A-B8DF-4595-B8E3-4D82D8DCA5F9}" type="presOf" srcId="{19B5C7A2-932B-46AC-829F-C0B16AC5C566}" destId="{3F115603-12F6-474A-BD57-7F0934A01085}" srcOrd="0" destOrd="0" presId="urn:microsoft.com/office/officeart/2005/8/layout/pyramid4"/>
    <dgm:cxn modelId="{BD5AE42C-1C80-4D43-B526-30CC5639C9E8}" type="presOf" srcId="{C9D41DF1-043E-4E1E-800B-9798C3B5050C}" destId="{7A891563-680B-4F29-8462-14B756E71201}" srcOrd="0" destOrd="0" presId="urn:microsoft.com/office/officeart/2005/8/layout/pyramid4"/>
    <dgm:cxn modelId="{77AA552E-A6FE-4E89-85F6-147DEDA002DC}" type="presOf" srcId="{F3381679-16A6-4438-BEB0-9CF64D35A1E5}" destId="{81085859-34A9-4D48-8ABB-F54524C029B2}" srcOrd="0" destOrd="0" presId="urn:microsoft.com/office/officeart/2005/8/layout/pyramid4"/>
    <dgm:cxn modelId="{96DBAC4A-15CE-4740-9F35-CD52127E2EE2}" type="presOf" srcId="{962E0247-D4B8-48FE-97E8-30B3C2ACDC55}" destId="{5C017432-34FA-4404-A39E-9E707A66D034}" srcOrd="0" destOrd="0" presId="urn:microsoft.com/office/officeart/2005/8/layout/pyramid4"/>
    <dgm:cxn modelId="{AA0C2158-18E6-4E70-985E-5C09702AC448}" srcId="{962E0247-D4B8-48FE-97E8-30B3C2ACDC55}" destId="{DCB5E1FD-EDB1-4A51-ADEE-902B6EBF4C08}" srcOrd="1" destOrd="0" parTransId="{EA87D8ED-968C-4224-B445-68BAFF40C3B0}" sibTransId="{662D675F-EBE4-4D8A-8A26-550170289EEF}"/>
    <dgm:cxn modelId="{D4FB0E7E-B4B5-455F-9F97-CE1A152AAC4D}" srcId="{962E0247-D4B8-48FE-97E8-30B3C2ACDC55}" destId="{0003FA14-2A53-443B-AD01-9D5DF219FF68}" srcOrd="0" destOrd="0" parTransId="{E3EC9CAE-FC19-44BA-B4E8-54289845CEF3}" sibTransId="{7D3CD59E-0E38-49FA-8814-ECD7613AEC77}"/>
    <dgm:cxn modelId="{1770D881-6430-400A-B5EA-09EEB54A36DF}" srcId="{1747D288-28DD-41B8-8D78-A9CD18D1DE35}" destId="{C9D41DF1-043E-4E1E-800B-9798C3B5050C}" srcOrd="1" destOrd="0" parTransId="{12F10E76-C282-4460-A7A7-83F61D8A904D}" sibTransId="{736D20A2-662C-4269-8691-2599982516F6}"/>
    <dgm:cxn modelId="{29432A90-818B-4458-AF9E-FFB04B1667C8}" srcId="{1747D288-28DD-41B8-8D78-A9CD18D1DE35}" destId="{19B5C7A2-932B-46AC-829F-C0B16AC5C566}" srcOrd="2" destOrd="0" parTransId="{36E0DC0A-53ED-4735-AA02-90D00C82ACA8}" sibTransId="{8211D79A-C67B-4403-9121-8B99579DE3CD}"/>
    <dgm:cxn modelId="{6CD14892-F744-41DB-BEBE-F848554DA54C}" srcId="{1747D288-28DD-41B8-8D78-A9CD18D1DE35}" destId="{962E0247-D4B8-48FE-97E8-30B3C2ACDC55}" srcOrd="3" destOrd="0" parTransId="{03E2EDA3-4778-4C13-99C7-71E7F80D77F0}" sibTransId="{12B6BF64-890F-4D93-899F-8D2E73E76FD2}"/>
    <dgm:cxn modelId="{53B3B099-35D1-40CB-A2E6-C26D97253C8D}" srcId="{962E0247-D4B8-48FE-97E8-30B3C2ACDC55}" destId="{CC452984-0048-4CC1-B0FB-49C690180837}" srcOrd="2" destOrd="0" parTransId="{01B31A13-A09D-4BB6-AA85-7F6491D24D20}" sibTransId="{581198B4-33F4-4CC5-B5BA-02F76C53DDBE}"/>
    <dgm:cxn modelId="{195A3F9E-2620-4641-BD05-A345C3E2F02E}" type="presOf" srcId="{1747D288-28DD-41B8-8D78-A9CD18D1DE35}" destId="{AADF426E-9C6B-442B-91A8-558CC2C50562}" srcOrd="0" destOrd="0" presId="urn:microsoft.com/office/officeart/2005/8/layout/pyramid4"/>
    <dgm:cxn modelId="{CA529A9E-2005-4BAF-A1CA-776035A8B54D}" srcId="{1747D288-28DD-41B8-8D78-A9CD18D1DE35}" destId="{F3381679-16A6-4438-BEB0-9CF64D35A1E5}" srcOrd="0" destOrd="0" parTransId="{75585E2A-E97C-4900-8EEC-535585596106}" sibTransId="{EA8264EA-77CD-4A45-9343-DACD1BF855C6}"/>
    <dgm:cxn modelId="{7F497CA6-9948-4549-954D-872BCA4C55D9}" type="presOf" srcId="{0003FA14-2A53-443B-AD01-9D5DF219FF68}" destId="{5C017432-34FA-4404-A39E-9E707A66D034}" srcOrd="0" destOrd="1" presId="urn:microsoft.com/office/officeart/2005/8/layout/pyramid4"/>
    <dgm:cxn modelId="{6586B2BA-730F-4FDA-A755-D6A9DFA68D3A}" type="presOf" srcId="{CC452984-0048-4CC1-B0FB-49C690180837}" destId="{5C017432-34FA-4404-A39E-9E707A66D034}" srcOrd="0" destOrd="3" presId="urn:microsoft.com/office/officeart/2005/8/layout/pyramid4"/>
    <dgm:cxn modelId="{21093DFA-748B-49DF-8B1F-B99A63013453}" type="presOf" srcId="{DCB5E1FD-EDB1-4A51-ADEE-902B6EBF4C08}" destId="{5C017432-34FA-4404-A39E-9E707A66D034}" srcOrd="0" destOrd="2" presId="urn:microsoft.com/office/officeart/2005/8/layout/pyramid4"/>
    <dgm:cxn modelId="{07F2B584-53BB-4F0D-8C0E-29150A2C4B5A}" type="presParOf" srcId="{AADF426E-9C6B-442B-91A8-558CC2C50562}" destId="{81085859-34A9-4D48-8ABB-F54524C029B2}" srcOrd="0" destOrd="0" presId="urn:microsoft.com/office/officeart/2005/8/layout/pyramid4"/>
    <dgm:cxn modelId="{F0CDC4D2-9914-4D3F-A525-BDDF2034FB96}" type="presParOf" srcId="{AADF426E-9C6B-442B-91A8-558CC2C50562}" destId="{7A891563-680B-4F29-8462-14B756E71201}" srcOrd="1" destOrd="0" presId="urn:microsoft.com/office/officeart/2005/8/layout/pyramid4"/>
    <dgm:cxn modelId="{292A0E07-9304-429F-A469-E9DB35078244}" type="presParOf" srcId="{AADF426E-9C6B-442B-91A8-558CC2C50562}" destId="{3F115603-12F6-474A-BD57-7F0934A01085}" srcOrd="2" destOrd="0" presId="urn:microsoft.com/office/officeart/2005/8/layout/pyramid4"/>
    <dgm:cxn modelId="{38D2AC9E-7098-45F5-9532-A3E3EA8CDF77}" type="presParOf" srcId="{AADF426E-9C6B-442B-91A8-558CC2C50562}" destId="{5C017432-34FA-4404-A39E-9E707A66D034}"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01226-4E4A-4A52-8E66-9587B6C6B6C4}" type="doc">
      <dgm:prSet loTypeId="urn:microsoft.com/office/officeart/2009/3/layout/FramedTextPicture" loCatId="picture" qsTypeId="urn:microsoft.com/office/officeart/2005/8/quickstyle/simple3" qsCatId="simple" csTypeId="urn:microsoft.com/office/officeart/2005/8/colors/accent1_2" csCatId="accent1" phldr="1"/>
      <dgm:spPr/>
      <dgm:t>
        <a:bodyPr/>
        <a:lstStyle/>
        <a:p>
          <a:endParaRPr lang="fr-FR"/>
        </a:p>
      </dgm:t>
    </dgm:pt>
    <dgm:pt modelId="{E0DD1710-C3BB-4138-B496-33EA21246ED2}">
      <dgm:prSet custT="1"/>
      <dgm:spPr/>
      <dgm:t>
        <a:bodyPr/>
        <a:lstStyle/>
        <a:p>
          <a:pPr marL="0" lvl="0" indent="0" algn="ctr" defTabSz="577850">
            <a:lnSpc>
              <a:spcPct val="90000"/>
            </a:lnSpc>
            <a:spcBef>
              <a:spcPct val="0"/>
            </a:spcBef>
            <a:spcAft>
              <a:spcPct val="35000"/>
            </a:spcAft>
            <a:buNone/>
          </a:pPr>
          <a:r>
            <a:rPr lang="fr-FR" sz="1300" b="1" kern="1200" dirty="0">
              <a:solidFill>
                <a:prstClr val="black">
                  <a:hueOff val="0"/>
                  <a:satOff val="0"/>
                  <a:lumOff val="0"/>
                  <a:alphaOff val="0"/>
                </a:prstClr>
              </a:solidFill>
              <a:latin typeface="Arial" panose="020B0604020202020204"/>
              <a:ea typeface="+mn-ea"/>
              <a:cs typeface="+mn-cs"/>
            </a:rPr>
            <a:t>Programme Régional pour l’Insertion des Travailleurs Handicapés</a:t>
          </a:r>
        </a:p>
        <a:p>
          <a:pPr marL="0" lvl="0" algn="ctr" defTabSz="622300">
            <a:lnSpc>
              <a:spcPct val="90000"/>
            </a:lnSpc>
            <a:spcBef>
              <a:spcPct val="0"/>
            </a:spcBef>
            <a:spcAft>
              <a:spcPct val="35000"/>
            </a:spcAft>
            <a:buNone/>
          </a:pPr>
          <a:r>
            <a:rPr lang="fr-FR" sz="1050" b="1" i="1" kern="1200" dirty="0">
              <a:solidFill>
                <a:srgbClr val="FF0000"/>
              </a:solidFill>
            </a:rPr>
            <a:t>Mise en place Comité usagers</a:t>
          </a:r>
          <a:br>
            <a:rPr lang="fr-FR" sz="1050" b="1" i="1" kern="1200" dirty="0">
              <a:solidFill>
                <a:srgbClr val="FF0000"/>
              </a:solidFill>
            </a:rPr>
          </a:br>
          <a:r>
            <a:rPr lang="fr-FR" sz="1050" b="1" i="1" kern="1200" dirty="0">
              <a:solidFill>
                <a:srgbClr val="FF0000"/>
              </a:solidFill>
            </a:rPr>
            <a:t>SEEPH 2024 </a:t>
          </a:r>
          <a:br>
            <a:rPr lang="fr-FR" sz="1050" b="1" i="1" kern="1200" dirty="0">
              <a:solidFill>
                <a:srgbClr val="FF0000"/>
              </a:solidFill>
            </a:rPr>
          </a:br>
          <a:r>
            <a:rPr lang="fr-FR" sz="1050" b="1" i="1" kern="1200" dirty="0">
              <a:solidFill>
                <a:srgbClr val="FF0000"/>
              </a:solidFill>
            </a:rPr>
            <a:t>Métiers du réemploi, transition alimentaire et médico-social</a:t>
          </a:r>
        </a:p>
      </dgm:t>
    </dgm:pt>
    <dgm:pt modelId="{F75DDB4B-9284-4C07-B65E-C7E5FAB31673}" type="sibTrans" cxnId="{1B839E90-87B9-47A9-A01F-1A2EA4AB0FF7}">
      <dgm:prSet/>
      <dgm:spPr/>
      <dgm:t>
        <a:bodyPr/>
        <a:lstStyle/>
        <a:p>
          <a:endParaRPr lang="fr-FR"/>
        </a:p>
      </dgm:t>
    </dgm:pt>
    <dgm:pt modelId="{D883EB8A-09C8-44B4-B41F-1FBEB3617507}" type="parTrans" cxnId="{1B839E90-87B9-47A9-A01F-1A2EA4AB0FF7}">
      <dgm:prSet/>
      <dgm:spPr/>
      <dgm:t>
        <a:bodyPr/>
        <a:lstStyle/>
        <a:p>
          <a:endParaRPr lang="fr-FR"/>
        </a:p>
      </dgm:t>
    </dgm:pt>
    <dgm:pt modelId="{F2ECCC3D-249C-41AE-8A82-FD379B5C43E7}">
      <dgm:prSet custT="1"/>
      <dgm:spPr/>
      <dgm:t>
        <a:bodyPr/>
        <a:lstStyle/>
        <a:p>
          <a:pPr marL="0" lvl="0" algn="ctr" defTabSz="622300">
            <a:lnSpc>
              <a:spcPct val="90000"/>
            </a:lnSpc>
            <a:spcBef>
              <a:spcPct val="0"/>
            </a:spcBef>
            <a:spcAft>
              <a:spcPct val="35000"/>
            </a:spcAft>
            <a:buNone/>
          </a:pPr>
          <a:r>
            <a:rPr lang="fr-FR" sz="1400" b="1" kern="1200" dirty="0"/>
            <a:t>Prestations Spécifiques</a:t>
          </a:r>
        </a:p>
        <a:p>
          <a:pPr marL="0" lvl="0" algn="ctr" defTabSz="57785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Partenariat e cours pour mise en place d’une plate-forme de prêts de matériels</a:t>
          </a:r>
          <a:br>
            <a:rPr lang="fr-FR" sz="1050" b="1" i="1" kern="1200" dirty="0">
              <a:solidFill>
                <a:srgbClr val="FF0000"/>
              </a:solidFill>
              <a:latin typeface="Arial" panose="020B0604020202020204"/>
              <a:ea typeface="+mn-ea"/>
              <a:cs typeface="+mn-cs"/>
            </a:rPr>
          </a:br>
          <a:r>
            <a:rPr lang="fr-FR" sz="1050" b="1" i="1" kern="1200" dirty="0">
              <a:solidFill>
                <a:srgbClr val="FF0000"/>
              </a:solidFill>
              <a:latin typeface="Arial" panose="020B0604020202020204"/>
              <a:ea typeface="+mn-ea"/>
              <a:cs typeface="+mn-cs"/>
            </a:rPr>
            <a:t>Dispositif RHF </a:t>
          </a:r>
        </a:p>
      </dgm:t>
    </dgm:pt>
    <dgm:pt modelId="{0BE6A69F-BC41-4124-B1AD-B6CBE0057688}" type="sibTrans" cxnId="{D476E070-C85D-49B7-8D39-FC1C741B4E3E}">
      <dgm:prSet/>
      <dgm:spPr/>
      <dgm:t>
        <a:bodyPr/>
        <a:lstStyle/>
        <a:p>
          <a:endParaRPr lang="fr-FR"/>
        </a:p>
      </dgm:t>
    </dgm:pt>
    <dgm:pt modelId="{9A5D3A5D-F399-4867-9CEE-31829F0443BF}" type="parTrans" cxnId="{D476E070-C85D-49B7-8D39-FC1C741B4E3E}">
      <dgm:prSet/>
      <dgm:spPr/>
      <dgm:t>
        <a:bodyPr/>
        <a:lstStyle/>
        <a:p>
          <a:endParaRPr lang="fr-FR"/>
        </a:p>
      </dgm:t>
    </dgm:pt>
    <dgm:pt modelId="{98DDB6B7-E47D-4DDF-9B4A-073C11FFCFDD}">
      <dgm:prSet custT="1"/>
      <dgm:spPr/>
      <dgm:t>
        <a:bodyPr/>
        <a:lstStyle/>
        <a:p>
          <a:pPr marL="0" lvl="0" algn="ctr" defTabSz="577850">
            <a:lnSpc>
              <a:spcPct val="90000"/>
            </a:lnSpc>
            <a:spcBef>
              <a:spcPct val="0"/>
            </a:spcBef>
            <a:spcAft>
              <a:spcPct val="35000"/>
            </a:spcAft>
            <a:buNone/>
          </a:pPr>
          <a:r>
            <a:rPr lang="fr-FR" sz="1300" b="1" kern="1200" dirty="0"/>
            <a:t>Dispositif Emploi Accompagné (DEA) </a:t>
          </a:r>
          <a:br>
            <a:rPr lang="fr-FR" sz="1300" b="1" kern="1200" dirty="0"/>
          </a:br>
          <a:r>
            <a:rPr lang="fr-FR" sz="1300" b="1" kern="1200" dirty="0"/>
            <a:t>Déployé sur les 12 départements </a:t>
          </a:r>
        </a:p>
        <a:p>
          <a:pPr marL="0" lvl="0" algn="ctr" defTabSz="57785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Dialogue de gestion annuel </a:t>
          </a:r>
          <a:r>
            <a:rPr lang="fr-FR" sz="1050" b="1" i="1" kern="1200" dirty="0" err="1">
              <a:solidFill>
                <a:srgbClr val="FF0000"/>
              </a:solidFill>
              <a:latin typeface="Arial" panose="020B0604020202020204"/>
              <a:ea typeface="+mn-ea"/>
              <a:cs typeface="+mn-cs"/>
            </a:rPr>
            <a:t>déc</a:t>
          </a:r>
          <a:r>
            <a:rPr lang="fr-FR" sz="1050" b="1" i="1" kern="1200" dirty="0">
              <a:solidFill>
                <a:srgbClr val="FF0000"/>
              </a:solidFill>
              <a:latin typeface="Arial" panose="020B0604020202020204"/>
              <a:ea typeface="+mn-ea"/>
              <a:cs typeface="+mn-cs"/>
            </a:rPr>
            <a:t>-janvier 2025</a:t>
          </a:r>
        </a:p>
      </dgm:t>
    </dgm:pt>
    <dgm:pt modelId="{14D291D9-1B73-4F1B-A853-9614C86C1A8D}" type="sibTrans" cxnId="{6E5F3390-84A8-4188-BF80-7365277D80FC}">
      <dgm:prSet/>
      <dgm:spPr/>
      <dgm:t>
        <a:bodyPr/>
        <a:lstStyle/>
        <a:p>
          <a:endParaRPr lang="fr-FR"/>
        </a:p>
      </dgm:t>
    </dgm:pt>
    <dgm:pt modelId="{E4787F2C-79AA-4DA1-AA80-ABD2E5AED878}" type="parTrans" cxnId="{6E5F3390-84A8-4188-BF80-7365277D80FC}">
      <dgm:prSet/>
      <dgm:spPr/>
      <dgm:t>
        <a:bodyPr/>
        <a:lstStyle/>
        <a:p>
          <a:endParaRPr lang="fr-FR"/>
        </a:p>
      </dgm:t>
    </dgm:pt>
    <dgm:pt modelId="{1C1549F3-716C-46E8-BAC3-43E9726B203E}">
      <dgm:prSet custT="1"/>
      <dgm:spPr/>
      <dgm:t>
        <a:bodyPr/>
        <a:lstStyle/>
        <a:p>
          <a:r>
            <a:rPr lang="fr-FR" sz="1300" b="1" kern="1200" dirty="0">
              <a:solidFill>
                <a:prstClr val="black">
                  <a:hueOff val="0"/>
                  <a:satOff val="0"/>
                  <a:lumOff val="0"/>
                  <a:alphaOff val="0"/>
                </a:prstClr>
              </a:solidFill>
              <a:latin typeface="Arial" panose="020B0604020202020204"/>
              <a:ea typeface="+mn-ea"/>
              <a:cs typeface="+mn-cs"/>
            </a:rPr>
            <a:t>Délégation régionale FHF  </a:t>
          </a:r>
          <a:br>
            <a:rPr lang="fr-FR" sz="900" b="1" kern="1200" dirty="0"/>
          </a:br>
          <a:r>
            <a:rPr lang="fr-FR" sz="1050" b="1" i="1" kern="1200" dirty="0">
              <a:solidFill>
                <a:srgbClr val="FF0000"/>
              </a:solidFill>
              <a:latin typeface="Arial" panose="020B0604020202020204"/>
              <a:ea typeface="+mn-ea"/>
              <a:cs typeface="+mn-cs"/>
            </a:rPr>
            <a:t>Dispositifs dédiés d’animation et formation, suivi management d’une référente handicap mutualisé pour l’ensemble des établissements médico-sociaux </a:t>
          </a:r>
        </a:p>
      </dgm:t>
    </dgm:pt>
    <dgm:pt modelId="{9893E9A9-AA32-4EA7-8DD3-735948DDBA2D}" type="parTrans" cxnId="{C77801E3-1D74-4AC6-ADA8-467265127C68}">
      <dgm:prSet/>
      <dgm:spPr/>
      <dgm:t>
        <a:bodyPr/>
        <a:lstStyle/>
        <a:p>
          <a:endParaRPr lang="fr-FR"/>
        </a:p>
      </dgm:t>
    </dgm:pt>
    <dgm:pt modelId="{F7911E59-F87D-492D-B9F2-40A7D3D8EBE4}" type="sibTrans" cxnId="{C77801E3-1D74-4AC6-ADA8-467265127C68}">
      <dgm:prSet/>
      <dgm:spPr/>
      <dgm:t>
        <a:bodyPr/>
        <a:lstStyle/>
        <a:p>
          <a:endParaRPr lang="fr-FR"/>
        </a:p>
      </dgm:t>
    </dgm:pt>
    <dgm:pt modelId="{F63B3B03-7387-4082-812C-0CB7036D9DE2}">
      <dgm:prSet custT="1"/>
      <dgm:spPr/>
      <dgm:t>
        <a:bodyPr/>
        <a:lstStyle/>
        <a:p>
          <a:pPr marL="0" lvl="0" indent="0" algn="ctr" defTabSz="577850">
            <a:lnSpc>
              <a:spcPct val="90000"/>
            </a:lnSpc>
            <a:spcBef>
              <a:spcPct val="0"/>
            </a:spcBef>
            <a:spcAft>
              <a:spcPct val="35000"/>
            </a:spcAft>
            <a:buNone/>
          </a:pPr>
          <a:r>
            <a:rPr lang="fr-FR" sz="1300" b="1" kern="1200" dirty="0">
              <a:solidFill>
                <a:prstClr val="black">
                  <a:hueOff val="0"/>
                  <a:satOff val="0"/>
                  <a:lumOff val="0"/>
                  <a:alphaOff val="0"/>
                </a:prstClr>
              </a:solidFill>
              <a:latin typeface="Arial" panose="020B0604020202020204"/>
              <a:ea typeface="+mn-ea"/>
              <a:cs typeface="+mn-cs"/>
            </a:rPr>
            <a:t>PRAFQH </a:t>
          </a:r>
          <a:br>
            <a:rPr lang="fr-FR" sz="1300" b="1" kern="1200" dirty="0">
              <a:solidFill>
                <a:prstClr val="black">
                  <a:hueOff val="0"/>
                  <a:satOff val="0"/>
                  <a:lumOff val="0"/>
                  <a:alphaOff val="0"/>
                </a:prstClr>
              </a:solidFill>
              <a:latin typeface="Arial" panose="020B0604020202020204"/>
              <a:ea typeface="+mn-ea"/>
              <a:cs typeface="+mn-cs"/>
            </a:rPr>
          </a:br>
          <a:r>
            <a:rPr lang="fr-FR" sz="1300" b="1" kern="1200" dirty="0">
              <a:solidFill>
                <a:prstClr val="black">
                  <a:hueOff val="0"/>
                  <a:satOff val="0"/>
                  <a:lumOff val="0"/>
                  <a:alphaOff val="0"/>
                </a:prstClr>
              </a:solidFill>
              <a:latin typeface="Arial" panose="020B0604020202020204"/>
              <a:ea typeface="+mn-ea"/>
              <a:cs typeface="+mn-cs"/>
            </a:rPr>
            <a:t>CREFOP </a:t>
          </a:r>
          <a:br>
            <a:rPr lang="fr-FR" sz="13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Apprentissage</a:t>
          </a:r>
          <a:br>
            <a:rPr lang="fr-FR" sz="11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Formation</a:t>
          </a:r>
          <a:br>
            <a:rPr lang="fr-FR" sz="11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Recrutement </a:t>
          </a:r>
          <a:endParaRPr lang="fr-FR" sz="1300" b="1" kern="1200" dirty="0">
            <a:solidFill>
              <a:prstClr val="black">
                <a:hueOff val="0"/>
                <a:satOff val="0"/>
                <a:lumOff val="0"/>
                <a:alphaOff val="0"/>
              </a:prstClr>
            </a:solidFill>
            <a:latin typeface="Arial" panose="020B0604020202020204"/>
            <a:ea typeface="+mn-ea"/>
            <a:cs typeface="+mn-cs"/>
          </a:endParaRPr>
        </a:p>
        <a:p>
          <a:pPr marL="0" lvl="0" algn="ctr" defTabSz="62230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Coordination et dispositifs de sensibilisation</a:t>
          </a:r>
        </a:p>
      </dgm:t>
    </dgm:pt>
    <dgm:pt modelId="{A943B6CF-F0C9-46BB-A5BF-F8A006E5BD8E}" type="parTrans" cxnId="{DB88461F-CDFB-4859-98FC-CD85B51DBAA0}">
      <dgm:prSet/>
      <dgm:spPr/>
      <dgm:t>
        <a:bodyPr/>
        <a:lstStyle/>
        <a:p>
          <a:endParaRPr lang="fr-FR"/>
        </a:p>
      </dgm:t>
    </dgm:pt>
    <dgm:pt modelId="{EBE18D8C-E9B0-46D2-A09C-BF8E1DA1E9A5}" type="sibTrans" cxnId="{DB88461F-CDFB-4859-98FC-CD85B51DBAA0}">
      <dgm:prSet/>
      <dgm:spPr/>
      <dgm:t>
        <a:bodyPr/>
        <a:lstStyle/>
        <a:p>
          <a:endParaRPr lang="fr-FR"/>
        </a:p>
      </dgm:t>
    </dgm:pt>
    <dgm:pt modelId="{C75FCA9D-6263-4240-83A2-6DA493C1CF3F}">
      <dgm:prSet custT="1"/>
      <dgm:spPr/>
      <dgm:t>
        <a:bodyPr/>
        <a:lstStyle/>
        <a:p>
          <a:r>
            <a:rPr lang="fr-FR" sz="1300" b="1" dirty="0"/>
            <a:t>CAP EMPLOI - Recrutement et maintien en emploi</a:t>
          </a:r>
        </a:p>
        <a:p>
          <a:r>
            <a:rPr lang="fr-FR" sz="1050" b="1" i="1" dirty="0">
              <a:solidFill>
                <a:srgbClr val="FF0000"/>
              </a:solidFill>
            </a:rPr>
            <a:t>Dialogue de gestion annuel</a:t>
          </a:r>
          <a:br>
            <a:rPr lang="fr-FR" sz="1050" b="1" i="1" dirty="0">
              <a:solidFill>
                <a:srgbClr val="FF0000"/>
              </a:solidFill>
            </a:rPr>
          </a:br>
          <a:r>
            <a:rPr lang="fr-FR" sz="1050" b="1" i="1" dirty="0" err="1">
              <a:solidFill>
                <a:srgbClr val="FF0000"/>
              </a:solidFill>
            </a:rPr>
            <a:t>janv-fév</a:t>
          </a:r>
          <a:r>
            <a:rPr lang="fr-FR" sz="1050" b="1" i="1" dirty="0">
              <a:solidFill>
                <a:srgbClr val="FF0000"/>
              </a:solidFill>
            </a:rPr>
            <a:t> 2025 </a:t>
          </a:r>
        </a:p>
      </dgm:t>
    </dgm:pt>
    <dgm:pt modelId="{4BF7797E-2B37-47FD-BA61-F5E62BB957C4}" type="sibTrans" cxnId="{58C136F8-6B54-427E-9B74-4A50030BF9B9}">
      <dgm:prSet/>
      <dgm:spPr/>
      <dgm:t>
        <a:bodyPr/>
        <a:lstStyle/>
        <a:p>
          <a:endParaRPr lang="fr-FR"/>
        </a:p>
      </dgm:t>
    </dgm:pt>
    <dgm:pt modelId="{A6C982FB-0246-42F0-A132-D5CC67207ABC}" type="parTrans" cxnId="{58C136F8-6B54-427E-9B74-4A50030BF9B9}">
      <dgm:prSet/>
      <dgm:spPr/>
      <dgm:t>
        <a:bodyPr/>
        <a:lstStyle/>
        <a:p>
          <a:endParaRPr lang="fr-FR"/>
        </a:p>
      </dgm:t>
    </dgm:pt>
    <dgm:pt modelId="{B4DCB511-7B1A-41DE-A03D-4FBD5055ADDF}" type="pres">
      <dgm:prSet presAssocID="{7A901226-4E4A-4A52-8E66-9587B6C6B6C4}" presName="Name0" presStyleCnt="0">
        <dgm:presLayoutVars>
          <dgm:chMax/>
          <dgm:chPref/>
          <dgm:dir/>
        </dgm:presLayoutVars>
      </dgm:prSet>
      <dgm:spPr/>
    </dgm:pt>
    <dgm:pt modelId="{39E641D2-1921-4FCF-84B3-D3C6E060E0EF}" type="pres">
      <dgm:prSet presAssocID="{C75FCA9D-6263-4240-83A2-6DA493C1CF3F}" presName="composite" presStyleCnt="0">
        <dgm:presLayoutVars>
          <dgm:chMax/>
          <dgm:chPref/>
        </dgm:presLayoutVars>
      </dgm:prSet>
      <dgm:spPr/>
    </dgm:pt>
    <dgm:pt modelId="{A80FD8E2-238C-4C36-BA6F-26D0AADEFC46}" type="pres">
      <dgm:prSet presAssocID="{C75FCA9D-6263-4240-83A2-6DA493C1CF3F}" presName="Image" presStyleLbl="bgImgPlace1" presStyleIdx="0" presStyleCnt="6" custLinFactNeighborX="15707" custLinFactNeighborY="3481"/>
      <dgm:spPr>
        <a:blipFill>
          <a:blip xmlns:r="http://schemas.openxmlformats.org/officeDocument/2006/relationships" r:embed="rId1"/>
          <a:srcRect/>
          <a:stretch>
            <a:fillRect t="-9000" b="-9000"/>
          </a:stretch>
        </a:blipFill>
      </dgm:spPr>
    </dgm:pt>
    <dgm:pt modelId="{316CBD36-DDB6-4CE0-89D5-3CA8A46DB297}" type="pres">
      <dgm:prSet presAssocID="{C75FCA9D-6263-4240-83A2-6DA493C1CF3F}" presName="ParentText" presStyleLbl="revTx" presStyleIdx="0" presStyleCnt="6" custScaleX="129684">
        <dgm:presLayoutVars>
          <dgm:chMax val="0"/>
          <dgm:chPref val="0"/>
          <dgm:bulletEnabled val="1"/>
        </dgm:presLayoutVars>
      </dgm:prSet>
      <dgm:spPr/>
    </dgm:pt>
    <dgm:pt modelId="{7DE6FA43-4B82-4729-8819-91705468BE09}" type="pres">
      <dgm:prSet presAssocID="{C75FCA9D-6263-4240-83A2-6DA493C1CF3F}" presName="tlFrame" presStyleLbl="node1" presStyleIdx="0" presStyleCnt="24"/>
      <dgm:spPr/>
    </dgm:pt>
    <dgm:pt modelId="{B6FF06A2-BB10-472D-8B09-921DE9F02D68}" type="pres">
      <dgm:prSet presAssocID="{C75FCA9D-6263-4240-83A2-6DA493C1CF3F}" presName="trFrame" presStyleLbl="node1" presStyleIdx="1" presStyleCnt="24"/>
      <dgm:spPr/>
    </dgm:pt>
    <dgm:pt modelId="{08578E0A-BD17-44E5-83E9-61E9E6299EC6}" type="pres">
      <dgm:prSet presAssocID="{C75FCA9D-6263-4240-83A2-6DA493C1CF3F}" presName="blFrame" presStyleLbl="node1" presStyleIdx="2" presStyleCnt="24"/>
      <dgm:spPr/>
    </dgm:pt>
    <dgm:pt modelId="{F5E7ECAF-2551-4EF3-BB9A-7C104DBB16DD}" type="pres">
      <dgm:prSet presAssocID="{C75FCA9D-6263-4240-83A2-6DA493C1CF3F}" presName="brFrame" presStyleLbl="node1" presStyleIdx="3" presStyleCnt="24"/>
      <dgm:spPr/>
    </dgm:pt>
    <dgm:pt modelId="{8C9B7540-45F8-4ADE-AFAD-88B84B4D507B}" type="pres">
      <dgm:prSet presAssocID="{4BF7797E-2B37-47FD-BA61-F5E62BB957C4}" presName="sibTrans" presStyleCnt="0"/>
      <dgm:spPr/>
    </dgm:pt>
    <dgm:pt modelId="{AD5CD804-29C2-4F8C-8CBB-F60C3D276A69}" type="pres">
      <dgm:prSet presAssocID="{98DDB6B7-E47D-4DDF-9B4A-073C11FFCFDD}" presName="composite" presStyleCnt="0">
        <dgm:presLayoutVars>
          <dgm:chMax/>
          <dgm:chPref/>
        </dgm:presLayoutVars>
      </dgm:prSet>
      <dgm:spPr/>
    </dgm:pt>
    <dgm:pt modelId="{D0F30F81-2D4C-4F40-8C3E-B688391E7F2E}" type="pres">
      <dgm:prSet presAssocID="{98DDB6B7-E47D-4DDF-9B4A-073C11FFCFDD}" presName="Image" presStyleLbl="bgImgPlace1" presStyleIdx="1" presStyleCnt="6" custLinFactNeighborY="-6354"/>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7EA18E16-B309-4FFD-BD82-E801FDC3D40F}" type="pres">
      <dgm:prSet presAssocID="{98DDB6B7-E47D-4DDF-9B4A-073C11FFCFDD}" presName="ParentText" presStyleLbl="revTx" presStyleIdx="1" presStyleCnt="6" custScaleX="118705" custLinFactNeighborY="-1001">
        <dgm:presLayoutVars>
          <dgm:chMax val="0"/>
          <dgm:chPref val="0"/>
          <dgm:bulletEnabled val="1"/>
        </dgm:presLayoutVars>
      </dgm:prSet>
      <dgm:spPr/>
    </dgm:pt>
    <dgm:pt modelId="{828B4209-18AF-4354-A708-2CEA477F8871}" type="pres">
      <dgm:prSet presAssocID="{98DDB6B7-E47D-4DDF-9B4A-073C11FFCFDD}" presName="tlFrame" presStyleLbl="node1" presStyleIdx="4" presStyleCnt="24"/>
      <dgm:spPr/>
    </dgm:pt>
    <dgm:pt modelId="{08C81DCA-E65B-45C6-93F6-B41C49D545FD}" type="pres">
      <dgm:prSet presAssocID="{98DDB6B7-E47D-4DDF-9B4A-073C11FFCFDD}" presName="trFrame" presStyleLbl="node1" presStyleIdx="5" presStyleCnt="24"/>
      <dgm:spPr/>
    </dgm:pt>
    <dgm:pt modelId="{192003C3-11FE-4689-B1F8-78CD6959494D}" type="pres">
      <dgm:prSet presAssocID="{98DDB6B7-E47D-4DDF-9B4A-073C11FFCFDD}" presName="blFrame" presStyleLbl="node1" presStyleIdx="6" presStyleCnt="24"/>
      <dgm:spPr/>
    </dgm:pt>
    <dgm:pt modelId="{195389CC-7F6A-49E5-89DE-FBCA526F27B8}" type="pres">
      <dgm:prSet presAssocID="{98DDB6B7-E47D-4DDF-9B4A-073C11FFCFDD}" presName="brFrame" presStyleLbl="node1" presStyleIdx="7" presStyleCnt="24"/>
      <dgm:spPr/>
    </dgm:pt>
    <dgm:pt modelId="{CD536C07-610E-4BC7-AE7B-2D8387E9EEF4}" type="pres">
      <dgm:prSet presAssocID="{14D291D9-1B73-4F1B-A853-9614C86C1A8D}" presName="sibTrans" presStyleCnt="0"/>
      <dgm:spPr/>
    </dgm:pt>
    <dgm:pt modelId="{26BC0A81-DA43-4BFC-AB3E-CF3E487BA3B3}" type="pres">
      <dgm:prSet presAssocID="{F2ECCC3D-249C-41AE-8A82-FD379B5C43E7}" presName="composite" presStyleCnt="0">
        <dgm:presLayoutVars>
          <dgm:chMax/>
          <dgm:chPref/>
        </dgm:presLayoutVars>
      </dgm:prSet>
      <dgm:spPr/>
    </dgm:pt>
    <dgm:pt modelId="{886F517B-759D-480E-9797-A1BF1A04C275}" type="pres">
      <dgm:prSet presAssocID="{F2ECCC3D-249C-41AE-8A82-FD379B5C43E7}" presName="Image" presStyleLbl="bgImgPlace1" presStyleIdx="2" presStyleCnt="6" custLinFactNeighborX="11015" custLinFactNeighborY="-5567"/>
      <dgm:spPr>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dgm:spPr>
    </dgm:pt>
    <dgm:pt modelId="{92861B1F-B34D-4AE5-9E21-36F1F60EE910}" type="pres">
      <dgm:prSet presAssocID="{F2ECCC3D-249C-41AE-8A82-FD379B5C43E7}" presName="ParentText" presStyleLbl="revTx" presStyleIdx="2" presStyleCnt="6">
        <dgm:presLayoutVars>
          <dgm:chMax val="0"/>
          <dgm:chPref val="0"/>
          <dgm:bulletEnabled val="1"/>
        </dgm:presLayoutVars>
      </dgm:prSet>
      <dgm:spPr/>
    </dgm:pt>
    <dgm:pt modelId="{3105D23E-6712-44C4-9957-3CF331A8A722}" type="pres">
      <dgm:prSet presAssocID="{F2ECCC3D-249C-41AE-8A82-FD379B5C43E7}" presName="tlFrame" presStyleLbl="node1" presStyleIdx="8" presStyleCnt="24"/>
      <dgm:spPr/>
    </dgm:pt>
    <dgm:pt modelId="{9930F7A4-7B00-4971-AE0B-333B33F7024F}" type="pres">
      <dgm:prSet presAssocID="{F2ECCC3D-249C-41AE-8A82-FD379B5C43E7}" presName="trFrame" presStyleLbl="node1" presStyleIdx="9" presStyleCnt="24"/>
      <dgm:spPr/>
    </dgm:pt>
    <dgm:pt modelId="{284976E1-F423-493D-86DA-CD2C692D8C50}" type="pres">
      <dgm:prSet presAssocID="{F2ECCC3D-249C-41AE-8A82-FD379B5C43E7}" presName="blFrame" presStyleLbl="node1" presStyleIdx="10" presStyleCnt="24"/>
      <dgm:spPr/>
    </dgm:pt>
    <dgm:pt modelId="{BE2B2806-8ABA-46E4-B5B2-8197DCE5D14F}" type="pres">
      <dgm:prSet presAssocID="{F2ECCC3D-249C-41AE-8A82-FD379B5C43E7}" presName="brFrame" presStyleLbl="node1" presStyleIdx="11" presStyleCnt="24"/>
      <dgm:spPr/>
    </dgm:pt>
    <dgm:pt modelId="{31D8038D-AACE-4E73-991C-B53905289C94}" type="pres">
      <dgm:prSet presAssocID="{0BE6A69F-BC41-4124-B1AD-B6CBE0057688}" presName="sibTrans" presStyleCnt="0"/>
      <dgm:spPr/>
    </dgm:pt>
    <dgm:pt modelId="{787D600A-BF3D-40DD-B73E-FBEE6707A636}" type="pres">
      <dgm:prSet presAssocID="{E0DD1710-C3BB-4138-B496-33EA21246ED2}" presName="composite" presStyleCnt="0">
        <dgm:presLayoutVars>
          <dgm:chMax/>
          <dgm:chPref/>
        </dgm:presLayoutVars>
      </dgm:prSet>
      <dgm:spPr/>
    </dgm:pt>
    <dgm:pt modelId="{4558F9EB-3261-4F05-9107-BD30E2F9C969}" type="pres">
      <dgm:prSet presAssocID="{E0DD1710-C3BB-4138-B496-33EA21246ED2}" presName="Image" presStyleLbl="bgImgPlace1" presStyleIdx="3" presStyleCnt="6" custLinFactNeighborX="5934" custLinFactNeighborY="3946"/>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pt>
    <dgm:pt modelId="{5EEEDD0A-479F-49A2-9DDD-DE281B3601B2}" type="pres">
      <dgm:prSet presAssocID="{E0DD1710-C3BB-4138-B496-33EA21246ED2}" presName="ParentText" presStyleLbl="revTx" presStyleIdx="3" presStyleCnt="6" custScaleX="129067">
        <dgm:presLayoutVars>
          <dgm:chMax val="0"/>
          <dgm:chPref val="0"/>
          <dgm:bulletEnabled val="1"/>
        </dgm:presLayoutVars>
      </dgm:prSet>
      <dgm:spPr/>
    </dgm:pt>
    <dgm:pt modelId="{93A9BAC7-5F4A-44BF-987D-FE0B86F9E357}" type="pres">
      <dgm:prSet presAssocID="{E0DD1710-C3BB-4138-B496-33EA21246ED2}" presName="tlFrame" presStyleLbl="node1" presStyleIdx="12" presStyleCnt="24"/>
      <dgm:spPr/>
    </dgm:pt>
    <dgm:pt modelId="{055A35D2-48CD-4347-8BE3-CB656A11F50C}" type="pres">
      <dgm:prSet presAssocID="{E0DD1710-C3BB-4138-B496-33EA21246ED2}" presName="trFrame" presStyleLbl="node1" presStyleIdx="13" presStyleCnt="24"/>
      <dgm:spPr/>
    </dgm:pt>
    <dgm:pt modelId="{D8E1CF09-9B1C-435A-A6F6-F1D1752CE515}" type="pres">
      <dgm:prSet presAssocID="{E0DD1710-C3BB-4138-B496-33EA21246ED2}" presName="blFrame" presStyleLbl="node1" presStyleIdx="14" presStyleCnt="24"/>
      <dgm:spPr/>
    </dgm:pt>
    <dgm:pt modelId="{2D2FCDE3-6C0A-43B5-9352-203FE529F07D}" type="pres">
      <dgm:prSet presAssocID="{E0DD1710-C3BB-4138-B496-33EA21246ED2}" presName="brFrame" presStyleLbl="node1" presStyleIdx="15" presStyleCnt="24"/>
      <dgm:spPr/>
    </dgm:pt>
    <dgm:pt modelId="{75F321AF-6135-4CE3-AEFD-2CD5D7A616A0}" type="pres">
      <dgm:prSet presAssocID="{F75DDB4B-9284-4C07-B65E-C7E5FAB31673}" presName="sibTrans" presStyleCnt="0"/>
      <dgm:spPr/>
    </dgm:pt>
    <dgm:pt modelId="{485D4046-BCB1-4CF7-94DC-0818CBCFA2E0}" type="pres">
      <dgm:prSet presAssocID="{F63B3B03-7387-4082-812C-0CB7036D9DE2}" presName="composite" presStyleCnt="0">
        <dgm:presLayoutVars>
          <dgm:chMax/>
          <dgm:chPref/>
        </dgm:presLayoutVars>
      </dgm:prSet>
      <dgm:spPr/>
    </dgm:pt>
    <dgm:pt modelId="{1ECCAD30-5EE7-4F4D-B01B-F79111752641}" type="pres">
      <dgm:prSet presAssocID="{F63B3B03-7387-4082-812C-0CB7036D9DE2}" presName="Image" presStyleLbl="bgImgPlace1" presStyleIdx="4" presStyleCnt="6" custLinFactNeighborX="35074" custLinFactNeighborY="104"/>
      <dgm:spPr/>
    </dgm:pt>
    <dgm:pt modelId="{C3B77488-E0EB-4AF8-B5E5-8D4769A1F290}" type="pres">
      <dgm:prSet presAssocID="{F63B3B03-7387-4082-812C-0CB7036D9DE2}" presName="ParentText" presStyleLbl="revTx" presStyleIdx="4" presStyleCnt="6" custScaleY="130104">
        <dgm:presLayoutVars>
          <dgm:chMax val="0"/>
          <dgm:chPref val="0"/>
          <dgm:bulletEnabled val="1"/>
        </dgm:presLayoutVars>
      </dgm:prSet>
      <dgm:spPr/>
    </dgm:pt>
    <dgm:pt modelId="{3DF42863-F120-49D4-816E-4531AD9CD1F3}" type="pres">
      <dgm:prSet presAssocID="{F63B3B03-7387-4082-812C-0CB7036D9DE2}" presName="tlFrame" presStyleLbl="node1" presStyleIdx="16" presStyleCnt="24"/>
      <dgm:spPr/>
    </dgm:pt>
    <dgm:pt modelId="{25F8BB16-1C79-4D56-9848-6BE189E56A0E}" type="pres">
      <dgm:prSet presAssocID="{F63B3B03-7387-4082-812C-0CB7036D9DE2}" presName="trFrame" presStyleLbl="node1" presStyleIdx="17" presStyleCnt="24"/>
      <dgm:spPr/>
    </dgm:pt>
    <dgm:pt modelId="{2BBE357C-A0E9-40A9-B811-09633A801538}" type="pres">
      <dgm:prSet presAssocID="{F63B3B03-7387-4082-812C-0CB7036D9DE2}" presName="blFrame" presStyleLbl="node1" presStyleIdx="18" presStyleCnt="24"/>
      <dgm:spPr/>
    </dgm:pt>
    <dgm:pt modelId="{E98DC2E4-F947-44FF-A7A2-A7060A2AB7CC}" type="pres">
      <dgm:prSet presAssocID="{F63B3B03-7387-4082-812C-0CB7036D9DE2}" presName="brFrame" presStyleLbl="node1" presStyleIdx="19" presStyleCnt="24"/>
      <dgm:spPr/>
    </dgm:pt>
    <dgm:pt modelId="{D63900D2-FC42-4AD3-8D93-93A93A417D0F}" type="pres">
      <dgm:prSet presAssocID="{EBE18D8C-E9B0-46D2-A09C-BF8E1DA1E9A5}" presName="sibTrans" presStyleCnt="0"/>
      <dgm:spPr/>
    </dgm:pt>
    <dgm:pt modelId="{BCDE6479-1BE4-4753-B849-79195B0AA549}" type="pres">
      <dgm:prSet presAssocID="{1C1549F3-716C-46E8-BAC3-43E9726B203E}" presName="composite" presStyleCnt="0">
        <dgm:presLayoutVars>
          <dgm:chMax/>
          <dgm:chPref/>
        </dgm:presLayoutVars>
      </dgm:prSet>
      <dgm:spPr/>
    </dgm:pt>
    <dgm:pt modelId="{060B5FC9-4EB8-451E-A879-173E86F0DD37}" type="pres">
      <dgm:prSet presAssocID="{1C1549F3-716C-46E8-BAC3-43E9726B203E}" presName="Image" presStyleLbl="bgImgPlace1" presStyleIdx="5"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BF9338E2-6409-4692-8FB0-8823DCE5D41E}" type="pres">
      <dgm:prSet presAssocID="{1C1549F3-716C-46E8-BAC3-43E9726B203E}" presName="ParentText" presStyleLbl="revTx" presStyleIdx="5" presStyleCnt="6" custScaleY="128593">
        <dgm:presLayoutVars>
          <dgm:chMax val="0"/>
          <dgm:chPref val="0"/>
          <dgm:bulletEnabled val="1"/>
        </dgm:presLayoutVars>
      </dgm:prSet>
      <dgm:spPr/>
    </dgm:pt>
    <dgm:pt modelId="{718DCB0E-FB3C-41F0-A084-15052B74A696}" type="pres">
      <dgm:prSet presAssocID="{1C1549F3-716C-46E8-BAC3-43E9726B203E}" presName="tlFrame" presStyleLbl="node1" presStyleIdx="20" presStyleCnt="24"/>
      <dgm:spPr/>
    </dgm:pt>
    <dgm:pt modelId="{C1B7BD8B-DE47-4AD8-B7D9-B42523C9AEDA}" type="pres">
      <dgm:prSet presAssocID="{1C1549F3-716C-46E8-BAC3-43E9726B203E}" presName="trFrame" presStyleLbl="node1" presStyleIdx="21" presStyleCnt="24"/>
      <dgm:spPr/>
    </dgm:pt>
    <dgm:pt modelId="{59C1F324-330F-45ED-A8F0-44940C6C6654}" type="pres">
      <dgm:prSet presAssocID="{1C1549F3-716C-46E8-BAC3-43E9726B203E}" presName="blFrame" presStyleLbl="node1" presStyleIdx="22" presStyleCnt="24"/>
      <dgm:spPr/>
    </dgm:pt>
    <dgm:pt modelId="{4D17352B-2ACF-410D-A198-DA74C65FC81E}" type="pres">
      <dgm:prSet presAssocID="{1C1549F3-716C-46E8-BAC3-43E9726B203E}" presName="brFrame" presStyleLbl="node1" presStyleIdx="23" presStyleCnt="24"/>
      <dgm:spPr/>
    </dgm:pt>
  </dgm:ptLst>
  <dgm:cxnLst>
    <dgm:cxn modelId="{DB88461F-CDFB-4859-98FC-CD85B51DBAA0}" srcId="{7A901226-4E4A-4A52-8E66-9587B6C6B6C4}" destId="{F63B3B03-7387-4082-812C-0CB7036D9DE2}" srcOrd="4" destOrd="0" parTransId="{A943B6CF-F0C9-46BB-A5BF-F8A006E5BD8E}" sibTransId="{EBE18D8C-E9B0-46D2-A09C-BF8E1DA1E9A5}"/>
    <dgm:cxn modelId="{C305972D-0A0F-4750-AD83-6B8FF76C57CE}" type="presOf" srcId="{C75FCA9D-6263-4240-83A2-6DA493C1CF3F}" destId="{316CBD36-DDB6-4CE0-89D5-3CA8A46DB297}" srcOrd="0" destOrd="0" presId="urn:microsoft.com/office/officeart/2009/3/layout/FramedTextPicture"/>
    <dgm:cxn modelId="{D476E070-C85D-49B7-8D39-FC1C741B4E3E}" srcId="{7A901226-4E4A-4A52-8E66-9587B6C6B6C4}" destId="{F2ECCC3D-249C-41AE-8A82-FD379B5C43E7}" srcOrd="2" destOrd="0" parTransId="{9A5D3A5D-F399-4867-9CEE-31829F0443BF}" sibTransId="{0BE6A69F-BC41-4124-B1AD-B6CBE0057688}"/>
    <dgm:cxn modelId="{992F4A75-7A42-4429-B2FF-7A4A87621662}" type="presOf" srcId="{F63B3B03-7387-4082-812C-0CB7036D9DE2}" destId="{C3B77488-E0EB-4AF8-B5E5-8D4769A1F290}" srcOrd="0" destOrd="0" presId="urn:microsoft.com/office/officeart/2009/3/layout/FramedTextPicture"/>
    <dgm:cxn modelId="{E30D377D-33F5-4827-8F4B-7AC16E5DCD02}" type="presOf" srcId="{E0DD1710-C3BB-4138-B496-33EA21246ED2}" destId="{5EEEDD0A-479F-49A2-9DDD-DE281B3601B2}" srcOrd="0" destOrd="0" presId="urn:microsoft.com/office/officeart/2009/3/layout/FramedTextPicture"/>
    <dgm:cxn modelId="{C0199483-AE39-48AA-8A6B-771F53575950}" type="presOf" srcId="{F2ECCC3D-249C-41AE-8A82-FD379B5C43E7}" destId="{92861B1F-B34D-4AE5-9E21-36F1F60EE910}" srcOrd="0" destOrd="0" presId="urn:microsoft.com/office/officeart/2009/3/layout/FramedTextPicture"/>
    <dgm:cxn modelId="{6E5F3390-84A8-4188-BF80-7365277D80FC}" srcId="{7A901226-4E4A-4A52-8E66-9587B6C6B6C4}" destId="{98DDB6B7-E47D-4DDF-9B4A-073C11FFCFDD}" srcOrd="1" destOrd="0" parTransId="{E4787F2C-79AA-4DA1-AA80-ABD2E5AED878}" sibTransId="{14D291D9-1B73-4F1B-A853-9614C86C1A8D}"/>
    <dgm:cxn modelId="{1B839E90-87B9-47A9-A01F-1A2EA4AB0FF7}" srcId="{7A901226-4E4A-4A52-8E66-9587B6C6B6C4}" destId="{E0DD1710-C3BB-4138-B496-33EA21246ED2}" srcOrd="3" destOrd="0" parTransId="{D883EB8A-09C8-44B4-B41F-1FBEB3617507}" sibTransId="{F75DDB4B-9284-4C07-B65E-C7E5FAB31673}"/>
    <dgm:cxn modelId="{1518ECAC-4350-4328-BF64-C45BA0DE7EFB}" type="presOf" srcId="{7A901226-4E4A-4A52-8E66-9587B6C6B6C4}" destId="{B4DCB511-7B1A-41DE-A03D-4FBD5055ADDF}" srcOrd="0" destOrd="0" presId="urn:microsoft.com/office/officeart/2009/3/layout/FramedTextPicture"/>
    <dgm:cxn modelId="{9A74AFC5-2272-4C3C-B4EC-12E36241BEFC}" type="presOf" srcId="{1C1549F3-716C-46E8-BAC3-43E9726B203E}" destId="{BF9338E2-6409-4692-8FB0-8823DCE5D41E}" srcOrd="0" destOrd="0" presId="urn:microsoft.com/office/officeart/2009/3/layout/FramedTextPicture"/>
    <dgm:cxn modelId="{C77801E3-1D74-4AC6-ADA8-467265127C68}" srcId="{7A901226-4E4A-4A52-8E66-9587B6C6B6C4}" destId="{1C1549F3-716C-46E8-BAC3-43E9726B203E}" srcOrd="5" destOrd="0" parTransId="{9893E9A9-AA32-4EA7-8DD3-735948DDBA2D}" sibTransId="{F7911E59-F87D-492D-B9F2-40A7D3D8EBE4}"/>
    <dgm:cxn modelId="{02E32CF4-791B-4B7B-8416-32525B6735AA}" type="presOf" srcId="{98DDB6B7-E47D-4DDF-9B4A-073C11FFCFDD}" destId="{7EA18E16-B309-4FFD-BD82-E801FDC3D40F}" srcOrd="0" destOrd="0" presId="urn:microsoft.com/office/officeart/2009/3/layout/FramedTextPicture"/>
    <dgm:cxn modelId="{58C136F8-6B54-427E-9B74-4A50030BF9B9}" srcId="{7A901226-4E4A-4A52-8E66-9587B6C6B6C4}" destId="{C75FCA9D-6263-4240-83A2-6DA493C1CF3F}" srcOrd="0" destOrd="0" parTransId="{A6C982FB-0246-42F0-A132-D5CC67207ABC}" sibTransId="{4BF7797E-2B37-47FD-BA61-F5E62BB957C4}"/>
    <dgm:cxn modelId="{5B60ED0B-C5F4-4AED-9B6B-424D5241268F}" type="presParOf" srcId="{B4DCB511-7B1A-41DE-A03D-4FBD5055ADDF}" destId="{39E641D2-1921-4FCF-84B3-D3C6E060E0EF}" srcOrd="0" destOrd="0" presId="urn:microsoft.com/office/officeart/2009/3/layout/FramedTextPicture"/>
    <dgm:cxn modelId="{F077FF14-DEA5-483B-8A92-80786FA9C295}" type="presParOf" srcId="{39E641D2-1921-4FCF-84B3-D3C6E060E0EF}" destId="{A80FD8E2-238C-4C36-BA6F-26D0AADEFC46}" srcOrd="0" destOrd="0" presId="urn:microsoft.com/office/officeart/2009/3/layout/FramedTextPicture"/>
    <dgm:cxn modelId="{37D7C07C-C5D8-4C92-9AE6-85350A0FD6EA}" type="presParOf" srcId="{39E641D2-1921-4FCF-84B3-D3C6E060E0EF}" destId="{316CBD36-DDB6-4CE0-89D5-3CA8A46DB297}" srcOrd="1" destOrd="0" presId="urn:microsoft.com/office/officeart/2009/3/layout/FramedTextPicture"/>
    <dgm:cxn modelId="{1CD137AF-7D5B-49FB-A42C-9F9351B848AE}" type="presParOf" srcId="{39E641D2-1921-4FCF-84B3-D3C6E060E0EF}" destId="{7DE6FA43-4B82-4729-8819-91705468BE09}" srcOrd="2" destOrd="0" presId="urn:microsoft.com/office/officeart/2009/3/layout/FramedTextPicture"/>
    <dgm:cxn modelId="{05466F1E-0F4D-48C8-B7B2-6A4E206A99B8}" type="presParOf" srcId="{39E641D2-1921-4FCF-84B3-D3C6E060E0EF}" destId="{B6FF06A2-BB10-472D-8B09-921DE9F02D68}" srcOrd="3" destOrd="0" presId="urn:microsoft.com/office/officeart/2009/3/layout/FramedTextPicture"/>
    <dgm:cxn modelId="{1ADEE66A-2444-426F-A61B-00BA7F7B48E5}" type="presParOf" srcId="{39E641D2-1921-4FCF-84B3-D3C6E060E0EF}" destId="{08578E0A-BD17-44E5-83E9-61E9E6299EC6}" srcOrd="4" destOrd="0" presId="urn:microsoft.com/office/officeart/2009/3/layout/FramedTextPicture"/>
    <dgm:cxn modelId="{4EB3DCB2-C479-42A0-9205-06A7FD700364}" type="presParOf" srcId="{39E641D2-1921-4FCF-84B3-D3C6E060E0EF}" destId="{F5E7ECAF-2551-4EF3-BB9A-7C104DBB16DD}" srcOrd="5" destOrd="0" presId="urn:microsoft.com/office/officeart/2009/3/layout/FramedTextPicture"/>
    <dgm:cxn modelId="{8DC9F34B-DEE3-47E2-A0F3-7D5F5DB10AC1}" type="presParOf" srcId="{B4DCB511-7B1A-41DE-A03D-4FBD5055ADDF}" destId="{8C9B7540-45F8-4ADE-AFAD-88B84B4D507B}" srcOrd="1" destOrd="0" presId="urn:microsoft.com/office/officeart/2009/3/layout/FramedTextPicture"/>
    <dgm:cxn modelId="{224A87E6-1720-4258-A063-DDAD29CBF81E}" type="presParOf" srcId="{B4DCB511-7B1A-41DE-A03D-4FBD5055ADDF}" destId="{AD5CD804-29C2-4F8C-8CBB-F60C3D276A69}" srcOrd="2" destOrd="0" presId="urn:microsoft.com/office/officeart/2009/3/layout/FramedTextPicture"/>
    <dgm:cxn modelId="{7AE3F178-1401-4A8D-9061-AAA32ED816A5}" type="presParOf" srcId="{AD5CD804-29C2-4F8C-8CBB-F60C3D276A69}" destId="{D0F30F81-2D4C-4F40-8C3E-B688391E7F2E}" srcOrd="0" destOrd="0" presId="urn:microsoft.com/office/officeart/2009/3/layout/FramedTextPicture"/>
    <dgm:cxn modelId="{EF06ABFF-EFA7-4D16-9CF2-F9B497EEF53E}" type="presParOf" srcId="{AD5CD804-29C2-4F8C-8CBB-F60C3D276A69}" destId="{7EA18E16-B309-4FFD-BD82-E801FDC3D40F}" srcOrd="1" destOrd="0" presId="urn:microsoft.com/office/officeart/2009/3/layout/FramedTextPicture"/>
    <dgm:cxn modelId="{4BB41BC4-728B-4B3A-A43D-DCEBAEF58E9C}" type="presParOf" srcId="{AD5CD804-29C2-4F8C-8CBB-F60C3D276A69}" destId="{828B4209-18AF-4354-A708-2CEA477F8871}" srcOrd="2" destOrd="0" presId="urn:microsoft.com/office/officeart/2009/3/layout/FramedTextPicture"/>
    <dgm:cxn modelId="{3514E4F5-2E79-436D-BC26-823FB88A87FD}" type="presParOf" srcId="{AD5CD804-29C2-4F8C-8CBB-F60C3D276A69}" destId="{08C81DCA-E65B-45C6-93F6-B41C49D545FD}" srcOrd="3" destOrd="0" presId="urn:microsoft.com/office/officeart/2009/3/layout/FramedTextPicture"/>
    <dgm:cxn modelId="{6F212FCB-1D6E-4B3C-BFB4-B36E078DD331}" type="presParOf" srcId="{AD5CD804-29C2-4F8C-8CBB-F60C3D276A69}" destId="{192003C3-11FE-4689-B1F8-78CD6959494D}" srcOrd="4" destOrd="0" presId="urn:microsoft.com/office/officeart/2009/3/layout/FramedTextPicture"/>
    <dgm:cxn modelId="{C95A4EA8-44EA-4916-BB56-4E5FA0EC895F}" type="presParOf" srcId="{AD5CD804-29C2-4F8C-8CBB-F60C3D276A69}" destId="{195389CC-7F6A-49E5-89DE-FBCA526F27B8}" srcOrd="5" destOrd="0" presId="urn:microsoft.com/office/officeart/2009/3/layout/FramedTextPicture"/>
    <dgm:cxn modelId="{3C017255-2077-4980-A497-3CA4F113027B}" type="presParOf" srcId="{B4DCB511-7B1A-41DE-A03D-4FBD5055ADDF}" destId="{CD536C07-610E-4BC7-AE7B-2D8387E9EEF4}" srcOrd="3" destOrd="0" presId="urn:microsoft.com/office/officeart/2009/3/layout/FramedTextPicture"/>
    <dgm:cxn modelId="{5B147C85-DAC7-46B1-8807-934A1DEC8564}" type="presParOf" srcId="{B4DCB511-7B1A-41DE-A03D-4FBD5055ADDF}" destId="{26BC0A81-DA43-4BFC-AB3E-CF3E487BA3B3}" srcOrd="4" destOrd="0" presId="urn:microsoft.com/office/officeart/2009/3/layout/FramedTextPicture"/>
    <dgm:cxn modelId="{2C4B7475-14CD-4565-9558-151FAD1B6B13}" type="presParOf" srcId="{26BC0A81-DA43-4BFC-AB3E-CF3E487BA3B3}" destId="{886F517B-759D-480E-9797-A1BF1A04C275}" srcOrd="0" destOrd="0" presId="urn:microsoft.com/office/officeart/2009/3/layout/FramedTextPicture"/>
    <dgm:cxn modelId="{DD2E9BD5-EAD3-4CED-839F-4C77F36B303E}" type="presParOf" srcId="{26BC0A81-DA43-4BFC-AB3E-CF3E487BA3B3}" destId="{92861B1F-B34D-4AE5-9E21-36F1F60EE910}" srcOrd="1" destOrd="0" presId="urn:microsoft.com/office/officeart/2009/3/layout/FramedTextPicture"/>
    <dgm:cxn modelId="{22D1F870-B445-4334-985E-5157A3E06C57}" type="presParOf" srcId="{26BC0A81-DA43-4BFC-AB3E-CF3E487BA3B3}" destId="{3105D23E-6712-44C4-9957-3CF331A8A722}" srcOrd="2" destOrd="0" presId="urn:microsoft.com/office/officeart/2009/3/layout/FramedTextPicture"/>
    <dgm:cxn modelId="{0D0BFABF-FFDD-47AA-BE8E-69C38E65262A}" type="presParOf" srcId="{26BC0A81-DA43-4BFC-AB3E-CF3E487BA3B3}" destId="{9930F7A4-7B00-4971-AE0B-333B33F7024F}" srcOrd="3" destOrd="0" presId="urn:microsoft.com/office/officeart/2009/3/layout/FramedTextPicture"/>
    <dgm:cxn modelId="{FDA8E297-88E1-4F15-A13B-C129E9E197B0}" type="presParOf" srcId="{26BC0A81-DA43-4BFC-AB3E-CF3E487BA3B3}" destId="{284976E1-F423-493D-86DA-CD2C692D8C50}" srcOrd="4" destOrd="0" presId="urn:microsoft.com/office/officeart/2009/3/layout/FramedTextPicture"/>
    <dgm:cxn modelId="{38FB44E5-974A-4FAB-802A-7196EF8DA6A4}" type="presParOf" srcId="{26BC0A81-DA43-4BFC-AB3E-CF3E487BA3B3}" destId="{BE2B2806-8ABA-46E4-B5B2-8197DCE5D14F}" srcOrd="5" destOrd="0" presId="urn:microsoft.com/office/officeart/2009/3/layout/FramedTextPicture"/>
    <dgm:cxn modelId="{1824BB1B-566E-48FB-BECB-A6799EBB5762}" type="presParOf" srcId="{B4DCB511-7B1A-41DE-A03D-4FBD5055ADDF}" destId="{31D8038D-AACE-4E73-991C-B53905289C94}" srcOrd="5" destOrd="0" presId="urn:microsoft.com/office/officeart/2009/3/layout/FramedTextPicture"/>
    <dgm:cxn modelId="{21183BB3-7026-479E-9B2B-CDDA266C4CA3}" type="presParOf" srcId="{B4DCB511-7B1A-41DE-A03D-4FBD5055ADDF}" destId="{787D600A-BF3D-40DD-B73E-FBEE6707A636}" srcOrd="6" destOrd="0" presId="urn:microsoft.com/office/officeart/2009/3/layout/FramedTextPicture"/>
    <dgm:cxn modelId="{539D45FF-B1D6-45AB-AB44-D47DE6FD0009}" type="presParOf" srcId="{787D600A-BF3D-40DD-B73E-FBEE6707A636}" destId="{4558F9EB-3261-4F05-9107-BD30E2F9C969}" srcOrd="0" destOrd="0" presId="urn:microsoft.com/office/officeart/2009/3/layout/FramedTextPicture"/>
    <dgm:cxn modelId="{DFA56E63-BAAE-478A-B477-9D2618A27708}" type="presParOf" srcId="{787D600A-BF3D-40DD-B73E-FBEE6707A636}" destId="{5EEEDD0A-479F-49A2-9DDD-DE281B3601B2}" srcOrd="1" destOrd="0" presId="urn:microsoft.com/office/officeart/2009/3/layout/FramedTextPicture"/>
    <dgm:cxn modelId="{356F6B21-C408-4F4F-91AB-6C18D85C4BE6}" type="presParOf" srcId="{787D600A-BF3D-40DD-B73E-FBEE6707A636}" destId="{93A9BAC7-5F4A-44BF-987D-FE0B86F9E357}" srcOrd="2" destOrd="0" presId="urn:microsoft.com/office/officeart/2009/3/layout/FramedTextPicture"/>
    <dgm:cxn modelId="{9CA20C0D-241D-4775-BF72-A02957B2FE90}" type="presParOf" srcId="{787D600A-BF3D-40DD-B73E-FBEE6707A636}" destId="{055A35D2-48CD-4347-8BE3-CB656A11F50C}" srcOrd="3" destOrd="0" presId="urn:microsoft.com/office/officeart/2009/3/layout/FramedTextPicture"/>
    <dgm:cxn modelId="{16B0511F-59E3-4D59-BACC-7B39A6447FEF}" type="presParOf" srcId="{787D600A-BF3D-40DD-B73E-FBEE6707A636}" destId="{D8E1CF09-9B1C-435A-A6F6-F1D1752CE515}" srcOrd="4" destOrd="0" presId="urn:microsoft.com/office/officeart/2009/3/layout/FramedTextPicture"/>
    <dgm:cxn modelId="{070B4BC9-7430-43EB-87A7-63E23CABF748}" type="presParOf" srcId="{787D600A-BF3D-40DD-B73E-FBEE6707A636}" destId="{2D2FCDE3-6C0A-43B5-9352-203FE529F07D}" srcOrd="5" destOrd="0" presId="urn:microsoft.com/office/officeart/2009/3/layout/FramedTextPicture"/>
    <dgm:cxn modelId="{4BC65EBE-C5DF-4806-BB27-09901E116DA7}" type="presParOf" srcId="{B4DCB511-7B1A-41DE-A03D-4FBD5055ADDF}" destId="{75F321AF-6135-4CE3-AEFD-2CD5D7A616A0}" srcOrd="7" destOrd="0" presId="urn:microsoft.com/office/officeart/2009/3/layout/FramedTextPicture"/>
    <dgm:cxn modelId="{FA3A3D45-4792-4E86-A22B-922554B59DE5}" type="presParOf" srcId="{B4DCB511-7B1A-41DE-A03D-4FBD5055ADDF}" destId="{485D4046-BCB1-4CF7-94DC-0818CBCFA2E0}" srcOrd="8" destOrd="0" presId="urn:microsoft.com/office/officeart/2009/3/layout/FramedTextPicture"/>
    <dgm:cxn modelId="{03879669-C156-4B07-8EA4-6C86428BAC76}" type="presParOf" srcId="{485D4046-BCB1-4CF7-94DC-0818CBCFA2E0}" destId="{1ECCAD30-5EE7-4F4D-B01B-F79111752641}" srcOrd="0" destOrd="0" presId="urn:microsoft.com/office/officeart/2009/3/layout/FramedTextPicture"/>
    <dgm:cxn modelId="{011DFDC3-4736-4B25-A2C0-F486AD532FB4}" type="presParOf" srcId="{485D4046-BCB1-4CF7-94DC-0818CBCFA2E0}" destId="{C3B77488-E0EB-4AF8-B5E5-8D4769A1F290}" srcOrd="1" destOrd="0" presId="urn:microsoft.com/office/officeart/2009/3/layout/FramedTextPicture"/>
    <dgm:cxn modelId="{62724A78-8BE8-4907-8C9D-743D54D0819E}" type="presParOf" srcId="{485D4046-BCB1-4CF7-94DC-0818CBCFA2E0}" destId="{3DF42863-F120-49D4-816E-4531AD9CD1F3}" srcOrd="2" destOrd="0" presId="urn:microsoft.com/office/officeart/2009/3/layout/FramedTextPicture"/>
    <dgm:cxn modelId="{019369A5-56AC-4EAC-8945-0D3F4E922F26}" type="presParOf" srcId="{485D4046-BCB1-4CF7-94DC-0818CBCFA2E0}" destId="{25F8BB16-1C79-4D56-9848-6BE189E56A0E}" srcOrd="3" destOrd="0" presId="urn:microsoft.com/office/officeart/2009/3/layout/FramedTextPicture"/>
    <dgm:cxn modelId="{2FCF9A87-66A6-43E0-BE92-E5F12824202B}" type="presParOf" srcId="{485D4046-BCB1-4CF7-94DC-0818CBCFA2E0}" destId="{2BBE357C-A0E9-40A9-B811-09633A801538}" srcOrd="4" destOrd="0" presId="urn:microsoft.com/office/officeart/2009/3/layout/FramedTextPicture"/>
    <dgm:cxn modelId="{3AFC81B9-E6FE-4038-BD92-166ED44DBB6F}" type="presParOf" srcId="{485D4046-BCB1-4CF7-94DC-0818CBCFA2E0}" destId="{E98DC2E4-F947-44FF-A7A2-A7060A2AB7CC}" srcOrd="5" destOrd="0" presId="urn:microsoft.com/office/officeart/2009/3/layout/FramedTextPicture"/>
    <dgm:cxn modelId="{0388505B-A4C9-4837-BCEE-D05263265E2B}" type="presParOf" srcId="{B4DCB511-7B1A-41DE-A03D-4FBD5055ADDF}" destId="{D63900D2-FC42-4AD3-8D93-93A93A417D0F}" srcOrd="9" destOrd="0" presId="urn:microsoft.com/office/officeart/2009/3/layout/FramedTextPicture"/>
    <dgm:cxn modelId="{1C1206B4-A7B4-4ADA-A595-9C694427F7C5}" type="presParOf" srcId="{B4DCB511-7B1A-41DE-A03D-4FBD5055ADDF}" destId="{BCDE6479-1BE4-4753-B849-79195B0AA549}" srcOrd="10" destOrd="0" presId="urn:microsoft.com/office/officeart/2009/3/layout/FramedTextPicture"/>
    <dgm:cxn modelId="{1B908070-E86A-4007-AB29-2D4E04A1B546}" type="presParOf" srcId="{BCDE6479-1BE4-4753-B849-79195B0AA549}" destId="{060B5FC9-4EB8-451E-A879-173E86F0DD37}" srcOrd="0" destOrd="0" presId="urn:microsoft.com/office/officeart/2009/3/layout/FramedTextPicture"/>
    <dgm:cxn modelId="{37C8BF1C-133C-424D-86F0-7A55575DD8BA}" type="presParOf" srcId="{BCDE6479-1BE4-4753-B849-79195B0AA549}" destId="{BF9338E2-6409-4692-8FB0-8823DCE5D41E}" srcOrd="1" destOrd="0" presId="urn:microsoft.com/office/officeart/2009/3/layout/FramedTextPicture"/>
    <dgm:cxn modelId="{28FBFC06-FB78-4257-90B3-F345C9A1CEDF}" type="presParOf" srcId="{BCDE6479-1BE4-4753-B849-79195B0AA549}" destId="{718DCB0E-FB3C-41F0-A084-15052B74A696}" srcOrd="2" destOrd="0" presId="urn:microsoft.com/office/officeart/2009/3/layout/FramedTextPicture"/>
    <dgm:cxn modelId="{5CA8395B-DA3F-47CE-BE3F-1790AD9B183A}" type="presParOf" srcId="{BCDE6479-1BE4-4753-B849-79195B0AA549}" destId="{C1B7BD8B-DE47-4AD8-B7D9-B42523C9AEDA}" srcOrd="3" destOrd="0" presId="urn:microsoft.com/office/officeart/2009/3/layout/FramedTextPicture"/>
    <dgm:cxn modelId="{D6DABFDF-0DD7-416F-847B-828FF8830499}" type="presParOf" srcId="{BCDE6479-1BE4-4753-B849-79195B0AA549}" destId="{59C1F324-330F-45ED-A8F0-44940C6C6654}" srcOrd="4" destOrd="0" presId="urn:microsoft.com/office/officeart/2009/3/layout/FramedTextPicture"/>
    <dgm:cxn modelId="{3DED5764-29DC-49BA-82D8-9F9BA25CA2B4}" type="presParOf" srcId="{BCDE6479-1BE4-4753-B849-79195B0AA549}" destId="{4D17352B-2ACF-410D-A198-DA74C65FC81E}"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27A452-E3A9-47DC-BA9C-D4176E49A5E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fr-FR"/>
        </a:p>
      </dgm:t>
    </dgm:pt>
    <dgm:pt modelId="{99EBCB8F-BCDE-4A4F-B300-AE1F927E2DE7}">
      <dgm:prSet custT="1"/>
      <dgm:spPr/>
      <dgm:t>
        <a:bodyPr/>
        <a:lstStyle/>
        <a:p>
          <a:r>
            <a:rPr kumimoji="0" lang="fr-FR" sz="1800" b="1" i="1" u="none" strike="noStrike" cap="none" spc="0" normalizeH="0" baseline="0" noProof="0" dirty="0">
              <a:ln/>
              <a:effectLst/>
              <a:uLnTx/>
              <a:uFillTx/>
              <a:latin typeface="Arial" panose="020B0604020202020204"/>
              <a:ea typeface="+mn-ea"/>
              <a:cs typeface="+mn-cs"/>
            </a:rPr>
            <a:t>Montée en compétences collective des employeurs </a:t>
          </a:r>
          <a:br>
            <a:rPr kumimoji="0" lang="fr-FR" sz="1800" b="1" i="1" u="none" strike="noStrike" cap="none" spc="0" normalizeH="0" baseline="0" noProof="0" dirty="0">
              <a:ln/>
              <a:effectLst/>
              <a:uLnTx/>
              <a:uFillTx/>
              <a:latin typeface="Arial" panose="020B0604020202020204"/>
              <a:ea typeface="+mn-ea"/>
              <a:cs typeface="+mn-cs"/>
            </a:rPr>
          </a:br>
          <a:r>
            <a:rPr kumimoji="0" lang="fr-FR" sz="1800" b="1" i="1" u="none" strike="noStrike" cap="none" spc="0" normalizeH="0" baseline="0" noProof="0" dirty="0">
              <a:ln/>
              <a:effectLst/>
              <a:uLnTx/>
              <a:uFillTx/>
              <a:latin typeface="Arial" panose="020B0604020202020204"/>
              <a:ea typeface="+mn-ea"/>
              <a:cs typeface="+mn-cs"/>
            </a:rPr>
            <a:t>« </a:t>
          </a:r>
          <a:r>
            <a:rPr kumimoji="0" lang="fr-FR" sz="1800" b="1" i="1" u="none" strike="noStrike" cap="none" spc="0" normalizeH="0" baseline="0" noProof="0" dirty="0" err="1">
              <a:ln/>
              <a:effectLst/>
              <a:uLnTx/>
              <a:uFillTx/>
              <a:latin typeface="Arial" panose="020B0604020202020204"/>
              <a:ea typeface="+mn-ea"/>
              <a:cs typeface="+mn-cs"/>
            </a:rPr>
            <a:t>Handipacte</a:t>
          </a:r>
          <a:r>
            <a:rPr kumimoji="0" lang="fr-FR" sz="1800" b="1" i="1" u="none" strike="noStrike" cap="none" spc="0" normalizeH="0" baseline="0" noProof="0" dirty="0">
              <a:ln/>
              <a:effectLst/>
              <a:uLnTx/>
              <a:uFillTx/>
              <a:latin typeface="Arial" panose="020B0604020202020204"/>
              <a:ea typeface="+mn-ea"/>
              <a:cs typeface="+mn-cs"/>
            </a:rPr>
            <a:t> » le réseau du FIPHFP </a:t>
          </a:r>
        </a:p>
      </dgm:t>
    </dgm:pt>
    <dgm:pt modelId="{C51253CD-29F1-41B5-9D20-5AA4367788E7}" type="parTrans" cxnId="{674A7BCB-098A-4EC8-BBE4-7A1CEFD0C730}">
      <dgm:prSet/>
      <dgm:spPr/>
      <dgm:t>
        <a:bodyPr/>
        <a:lstStyle/>
        <a:p>
          <a:endParaRPr lang="fr-FR"/>
        </a:p>
      </dgm:t>
    </dgm:pt>
    <dgm:pt modelId="{A217D9CC-A6B3-46EA-81A8-A7E49B3DFBCC}" type="sibTrans" cxnId="{674A7BCB-098A-4EC8-BBE4-7A1CEFD0C730}">
      <dgm:prSet/>
      <dgm:spPr/>
      <dgm:t>
        <a:bodyPr/>
        <a:lstStyle/>
        <a:p>
          <a:endParaRPr lang="fr-FR"/>
        </a:p>
      </dgm:t>
    </dgm:pt>
    <dgm:pt modelId="{96F5BB22-7C6D-4314-AF3D-9EBDC0C37779}">
      <dgm:prSet/>
      <dgm:spPr/>
      <dgm:t>
        <a:bodyPr/>
        <a:lstStyle/>
        <a:p>
          <a:r>
            <a:rPr kumimoji="0" lang="fr-FR" b="0" i="1" u="none" strike="noStrike" cap="none" spc="0" normalizeH="0" baseline="0" noProof="0" dirty="0">
              <a:ln/>
              <a:effectLst/>
              <a:uLnTx/>
              <a:uFillTx/>
              <a:latin typeface="Arial" panose="020B0604020202020204"/>
              <a:ea typeface="+mn-ea"/>
              <a:cs typeface="+mn-cs"/>
            </a:rPr>
            <a:t>Réseau des référents handicap des employeurs publics en région </a:t>
          </a:r>
          <a:br>
            <a:rPr kumimoji="0" lang="fr-FR" b="0" i="1" u="none" strike="noStrike" cap="none" spc="0" normalizeH="0" baseline="0" noProof="0" dirty="0">
              <a:ln/>
              <a:effectLst/>
              <a:uLnTx/>
              <a:uFillTx/>
              <a:latin typeface="Arial" panose="020B0604020202020204"/>
              <a:ea typeface="+mn-ea"/>
              <a:cs typeface="+mn-cs"/>
            </a:rPr>
          </a:br>
          <a:endParaRPr kumimoji="0" lang="fr-FR" b="0" i="1" u="none" strike="noStrike" cap="none" spc="0" normalizeH="0" baseline="0" noProof="0" dirty="0">
            <a:ln/>
            <a:effectLst/>
            <a:uLnTx/>
            <a:uFillTx/>
            <a:latin typeface="Arial" panose="020B0604020202020204"/>
            <a:ea typeface="+mn-ea"/>
            <a:cs typeface="+mn-cs"/>
          </a:endParaRPr>
        </a:p>
      </dgm:t>
    </dgm:pt>
    <dgm:pt modelId="{03B5C858-ADB4-4652-A859-6426ABB6295F}" type="parTrans" cxnId="{80466FB8-8B73-4D25-AB08-01B2352C6587}">
      <dgm:prSet/>
      <dgm:spPr/>
      <dgm:t>
        <a:bodyPr/>
        <a:lstStyle/>
        <a:p>
          <a:endParaRPr lang="fr-FR"/>
        </a:p>
      </dgm:t>
    </dgm:pt>
    <dgm:pt modelId="{202EA0AC-494B-46F4-9665-107214EC8A22}" type="sibTrans" cxnId="{80466FB8-8B73-4D25-AB08-01B2352C6587}">
      <dgm:prSet/>
      <dgm:spPr/>
      <dgm:t>
        <a:bodyPr/>
        <a:lstStyle/>
        <a:p>
          <a:endParaRPr lang="fr-FR"/>
        </a:p>
      </dgm:t>
    </dgm:pt>
    <dgm:pt modelId="{3521BEF7-BF1A-415E-9793-8D64840E6DAC}">
      <dgm:prSet/>
      <dgm:spPr/>
      <dgm:t>
        <a:bodyPr/>
        <a:lstStyle/>
        <a:p>
          <a:r>
            <a:rPr kumimoji="0" lang="fr-FR" b="0" i="1" u="none" strike="noStrike" cap="none" spc="0" normalizeH="0" baseline="0" noProof="0" dirty="0">
              <a:ln/>
              <a:effectLst/>
              <a:uLnTx/>
              <a:uFillTx/>
              <a:latin typeface="Arial" panose="020B0604020202020204"/>
              <a:ea typeface="+mn-ea"/>
              <a:cs typeface="+mn-cs"/>
            </a:rPr>
            <a:t>newsletter, site internet ressources « </a:t>
          </a:r>
          <a:r>
            <a:rPr kumimoji="0" lang="fr-FR" b="0" i="1" u="none" strike="noStrike" cap="none" spc="0" normalizeH="0" baseline="0" noProof="0" dirty="0" err="1">
              <a:ln/>
              <a:effectLst/>
              <a:uLnTx/>
              <a:uFillTx/>
              <a:latin typeface="Arial" panose="020B0604020202020204"/>
              <a:ea typeface="+mn-ea"/>
              <a:cs typeface="+mn-cs"/>
            </a:rPr>
            <a:t>handipacte</a:t>
          </a:r>
          <a:r>
            <a:rPr kumimoji="0" lang="fr-FR" b="0" i="1" u="none" strike="noStrike" cap="none" spc="0" normalizeH="0" baseline="0" noProof="0" dirty="0">
              <a:ln/>
              <a:effectLst/>
              <a:uLnTx/>
              <a:uFillTx/>
              <a:latin typeface="Arial" panose="020B0604020202020204"/>
              <a:ea typeface="+mn-ea"/>
              <a:cs typeface="+mn-cs"/>
            </a:rPr>
            <a:t> grand ouest », </a:t>
          </a:r>
        </a:p>
      </dgm:t>
    </dgm:pt>
    <dgm:pt modelId="{7E095F16-366C-4E8B-86EB-F4D3FE98D49D}" type="parTrans" cxnId="{F8C3FC7C-D03A-4831-BE8A-044FE40E15A4}">
      <dgm:prSet/>
      <dgm:spPr/>
      <dgm:t>
        <a:bodyPr/>
        <a:lstStyle/>
        <a:p>
          <a:endParaRPr lang="fr-FR"/>
        </a:p>
      </dgm:t>
    </dgm:pt>
    <dgm:pt modelId="{EFF4C4D1-C4F6-405C-B203-A381A5A4233C}" type="sibTrans" cxnId="{F8C3FC7C-D03A-4831-BE8A-044FE40E15A4}">
      <dgm:prSet/>
      <dgm:spPr/>
      <dgm:t>
        <a:bodyPr/>
        <a:lstStyle/>
        <a:p>
          <a:endParaRPr lang="fr-FR"/>
        </a:p>
      </dgm:t>
    </dgm:pt>
    <dgm:pt modelId="{1058A488-930A-454D-AC13-70AF09DCD6D2}">
      <dgm:prSet custT="1"/>
      <dgm:spPr/>
      <dgm:t>
        <a:bodyPr/>
        <a:lstStyle/>
        <a:p>
          <a:r>
            <a:rPr kumimoji="0" lang="fr-FR" sz="1800" b="1" i="1" u="none" strike="noStrike" cap="none" spc="0" normalizeH="0" baseline="0" noProof="0" dirty="0">
              <a:ln/>
              <a:effectLst/>
              <a:uLnTx/>
              <a:uFillTx/>
              <a:latin typeface="Arial" panose="020B0604020202020204"/>
              <a:ea typeface="+mn-ea"/>
              <a:cs typeface="+mn-cs"/>
            </a:rPr>
            <a:t>Accompagnement individuel, humain et financier des employeurs publics</a:t>
          </a:r>
        </a:p>
      </dgm:t>
    </dgm:pt>
    <dgm:pt modelId="{24748F3F-CCD6-43EC-BFA3-FFFEC07EAF4F}" type="parTrans" cxnId="{7B017A15-4BD7-4FD9-ABEC-F1F68272114B}">
      <dgm:prSet/>
      <dgm:spPr/>
      <dgm:t>
        <a:bodyPr/>
        <a:lstStyle/>
        <a:p>
          <a:endParaRPr lang="fr-FR"/>
        </a:p>
      </dgm:t>
    </dgm:pt>
    <dgm:pt modelId="{3AD10A8D-4265-4CA9-B43C-1090BEDEB36A}" type="sibTrans" cxnId="{7B017A15-4BD7-4FD9-ABEC-F1F68272114B}">
      <dgm:prSet/>
      <dgm:spPr/>
      <dgm:t>
        <a:bodyPr/>
        <a:lstStyle/>
        <a:p>
          <a:endParaRPr lang="fr-FR"/>
        </a:p>
      </dgm:t>
    </dgm:pt>
    <dgm:pt modelId="{E2E72647-5950-47DB-8CB8-2FB670193651}">
      <dgm:prSet/>
      <dgm:spPr/>
      <dgm:t>
        <a:bodyPr/>
        <a:lstStyle/>
        <a:p>
          <a:r>
            <a:rPr kumimoji="0" lang="fr-FR" b="0" i="1" u="none" strike="noStrike" cap="none" spc="0" normalizeH="0" baseline="0" noProof="0" dirty="0">
              <a:ln/>
              <a:effectLst/>
              <a:uLnTx/>
              <a:uFillTx/>
              <a:latin typeface="Arial" panose="020B0604020202020204"/>
              <a:ea typeface="+mn-ea"/>
              <a:cs typeface="+mn-cs"/>
            </a:rPr>
            <a:t>Sessions de formation</a:t>
          </a:r>
        </a:p>
      </dgm:t>
    </dgm:pt>
    <dgm:pt modelId="{023B0A6A-CB29-43B7-B8EB-5ABE4BFC05D9}" type="parTrans" cxnId="{6DDEA919-AA68-448A-8CE7-C4C46354269E}">
      <dgm:prSet/>
      <dgm:spPr/>
      <dgm:t>
        <a:bodyPr/>
        <a:lstStyle/>
        <a:p>
          <a:endParaRPr lang="fr-FR"/>
        </a:p>
      </dgm:t>
    </dgm:pt>
    <dgm:pt modelId="{F2A1C2FC-8081-4534-8CAE-FFBDB3CDDF08}" type="sibTrans" cxnId="{6DDEA919-AA68-448A-8CE7-C4C46354269E}">
      <dgm:prSet/>
      <dgm:spPr/>
      <dgm:t>
        <a:bodyPr/>
        <a:lstStyle/>
        <a:p>
          <a:endParaRPr lang="fr-FR"/>
        </a:p>
      </dgm:t>
    </dgm:pt>
    <dgm:pt modelId="{A727013C-B3D6-4A91-908C-E6496A5602F1}">
      <dgm:prSet/>
      <dgm:spPr/>
      <dgm:t>
        <a:bodyPr/>
        <a:lstStyle/>
        <a:p>
          <a:r>
            <a:rPr kumimoji="0" lang="fr-FR" b="0" i="1" u="none" strike="noStrike" cap="none" spc="0" normalizeH="0" baseline="0" noProof="0" dirty="0">
              <a:ln/>
              <a:effectLst/>
              <a:uLnTx/>
              <a:uFillTx/>
              <a:latin typeface="Arial" panose="020B0604020202020204"/>
              <a:ea typeface="+mn-ea"/>
              <a:cs typeface="+mn-cs"/>
            </a:rPr>
            <a:t>Financements : Remboursement des dépenses sur une plate forme internet</a:t>
          </a:r>
        </a:p>
      </dgm:t>
    </dgm:pt>
    <dgm:pt modelId="{4BA535E0-5BC1-4663-8710-30F78ECCC511}" type="parTrans" cxnId="{75197FA4-A5EF-469A-A081-0CFB14FC10D9}">
      <dgm:prSet/>
      <dgm:spPr/>
      <dgm:t>
        <a:bodyPr/>
        <a:lstStyle/>
        <a:p>
          <a:endParaRPr lang="fr-FR"/>
        </a:p>
      </dgm:t>
    </dgm:pt>
    <dgm:pt modelId="{BCC0552E-758D-4AF2-88B4-2226916FCF13}" type="sibTrans" cxnId="{75197FA4-A5EF-469A-A081-0CFB14FC10D9}">
      <dgm:prSet/>
      <dgm:spPr/>
      <dgm:t>
        <a:bodyPr/>
        <a:lstStyle/>
        <a:p>
          <a:endParaRPr lang="fr-FR"/>
        </a:p>
      </dgm:t>
    </dgm:pt>
    <dgm:pt modelId="{8AD2766A-35D3-463B-884E-8B7E1EB978F5}">
      <dgm:prSet/>
      <dgm:spPr/>
      <dgm:t>
        <a:bodyPr/>
        <a:lstStyle/>
        <a:p>
          <a:r>
            <a:rPr kumimoji="0" lang="fr-FR" b="0" i="1" u="none" strike="noStrike" cap="none" spc="0" normalizeH="0" baseline="0" noProof="0" dirty="0">
              <a:ln/>
              <a:effectLst/>
              <a:uLnTx/>
              <a:uFillTx/>
              <a:latin typeface="Arial" panose="020B0604020202020204"/>
              <a:ea typeface="+mn-ea"/>
              <a:cs typeface="+mn-cs"/>
            </a:rPr>
            <a:t>Conventionnement pour les employeurs publics grands comptes avec des financements dédiés</a:t>
          </a:r>
        </a:p>
      </dgm:t>
    </dgm:pt>
    <dgm:pt modelId="{621E13A1-832B-4E7A-915C-F1D895DBE335}" type="parTrans" cxnId="{CB94D3D9-60E9-4037-B483-CCA870F3F597}">
      <dgm:prSet/>
      <dgm:spPr/>
      <dgm:t>
        <a:bodyPr/>
        <a:lstStyle/>
        <a:p>
          <a:endParaRPr lang="fr-FR"/>
        </a:p>
      </dgm:t>
    </dgm:pt>
    <dgm:pt modelId="{E872CD05-F725-4EF2-8758-F65C114A1172}" type="sibTrans" cxnId="{CB94D3D9-60E9-4037-B483-CCA870F3F597}">
      <dgm:prSet/>
      <dgm:spPr/>
      <dgm:t>
        <a:bodyPr/>
        <a:lstStyle/>
        <a:p>
          <a:endParaRPr lang="fr-FR"/>
        </a:p>
      </dgm:t>
    </dgm:pt>
    <dgm:pt modelId="{D6908E42-CA43-40E3-8488-C2524B9765AE}">
      <dgm:prSet/>
      <dgm:spPr/>
      <dgm:t>
        <a:bodyPr/>
        <a:lstStyle/>
        <a:p>
          <a:r>
            <a:rPr kumimoji="0" lang="fr-FR" b="0" i="1" u="none" strike="noStrike" cap="none" spc="0" normalizeH="0" baseline="0" noProof="0" dirty="0">
              <a:ln/>
              <a:effectLst/>
              <a:uLnTx/>
              <a:uFillTx/>
              <a:latin typeface="Arial" panose="020B0604020202020204"/>
              <a:ea typeface="+mn-ea"/>
              <a:cs typeface="+mn-cs"/>
            </a:rPr>
            <a:t>Club correspondant handicap, échanges de pratiques, conférences </a:t>
          </a:r>
        </a:p>
      </dgm:t>
    </dgm:pt>
    <dgm:pt modelId="{5C051964-6F83-4523-A8E7-C6164D5B0595}" type="parTrans" cxnId="{8BE01AF0-0340-4874-BAA8-FC7D07EAD03F}">
      <dgm:prSet/>
      <dgm:spPr/>
      <dgm:t>
        <a:bodyPr/>
        <a:lstStyle/>
        <a:p>
          <a:endParaRPr lang="fr-FR"/>
        </a:p>
      </dgm:t>
    </dgm:pt>
    <dgm:pt modelId="{3EA53726-3317-40CA-BC34-A439980D5861}" type="sibTrans" cxnId="{8BE01AF0-0340-4874-BAA8-FC7D07EAD03F}">
      <dgm:prSet/>
      <dgm:spPr/>
      <dgm:t>
        <a:bodyPr/>
        <a:lstStyle/>
        <a:p>
          <a:endParaRPr lang="fr-FR"/>
        </a:p>
      </dgm:t>
    </dgm:pt>
    <dgm:pt modelId="{02909BE8-8EE2-4EA1-AB62-5AC7791560EF}">
      <dgm:prSet/>
      <dgm:spPr/>
      <dgm:t>
        <a:bodyPr/>
        <a:lstStyle/>
        <a:p>
          <a:r>
            <a:rPr kumimoji="0" lang="fr-FR" b="0" i="1" u="none" strike="noStrike" cap="none" spc="0" normalizeH="0" baseline="0" noProof="0" dirty="0">
              <a:ln/>
              <a:effectLst/>
              <a:uLnTx/>
              <a:uFillTx/>
              <a:latin typeface="Arial" panose="020B0604020202020204"/>
              <a:ea typeface="+mn-ea"/>
              <a:cs typeface="+mn-cs"/>
            </a:rPr>
            <a:t>Accompagnement et conseils</a:t>
          </a:r>
          <a:br>
            <a:rPr kumimoji="0" lang="fr-FR" b="0" i="1" u="none" strike="noStrike" cap="none" spc="0" normalizeH="0" baseline="0" noProof="0" dirty="0">
              <a:ln/>
              <a:effectLst/>
              <a:uLnTx/>
              <a:uFillTx/>
              <a:latin typeface="Arial" panose="020B0604020202020204"/>
              <a:ea typeface="+mn-ea"/>
              <a:cs typeface="+mn-cs"/>
            </a:rPr>
          </a:br>
          <a:r>
            <a:rPr kumimoji="0" lang="fr-FR" b="0" i="1" u="none" strike="noStrike" cap="none" spc="0" normalizeH="0" baseline="0" noProof="0" dirty="0">
              <a:ln/>
              <a:effectLst/>
              <a:uLnTx/>
              <a:uFillTx/>
              <a:latin typeface="Arial" panose="020B0604020202020204"/>
              <a:ea typeface="+mn-ea"/>
              <a:cs typeface="+mn-cs"/>
            </a:rPr>
            <a:t>DTH, centre de gestion de la fonction publique territoriale) pour les collectivités locales de moins de 350 agents</a:t>
          </a:r>
        </a:p>
      </dgm:t>
    </dgm:pt>
    <dgm:pt modelId="{FEA264C2-C1E4-4149-B729-DB2C6382DB08}" type="sibTrans" cxnId="{CF8474F4-DB0D-4886-A4E6-3C278D497623}">
      <dgm:prSet/>
      <dgm:spPr/>
      <dgm:t>
        <a:bodyPr/>
        <a:lstStyle/>
        <a:p>
          <a:endParaRPr lang="fr-FR"/>
        </a:p>
      </dgm:t>
    </dgm:pt>
    <dgm:pt modelId="{F86DA8C8-E4B7-4039-A968-EF5D0DB06162}" type="parTrans" cxnId="{CF8474F4-DB0D-4886-A4E6-3C278D497623}">
      <dgm:prSet/>
      <dgm:spPr/>
      <dgm:t>
        <a:bodyPr/>
        <a:lstStyle/>
        <a:p>
          <a:endParaRPr lang="fr-FR"/>
        </a:p>
      </dgm:t>
    </dgm:pt>
    <dgm:pt modelId="{D81382F5-707C-4610-ABAD-E9A25E79D65E}" type="pres">
      <dgm:prSet presAssocID="{1627A452-E3A9-47DC-BA9C-D4176E49A5EA}" presName="diagram" presStyleCnt="0">
        <dgm:presLayoutVars>
          <dgm:chPref val="1"/>
          <dgm:dir/>
          <dgm:animOne val="branch"/>
          <dgm:animLvl val="lvl"/>
          <dgm:resizeHandles val="exact"/>
        </dgm:presLayoutVars>
      </dgm:prSet>
      <dgm:spPr/>
    </dgm:pt>
    <dgm:pt modelId="{64462A7F-40B0-4B49-92FA-44096B192EFD}" type="pres">
      <dgm:prSet presAssocID="{99EBCB8F-BCDE-4A4F-B300-AE1F927E2DE7}" presName="root1" presStyleCnt="0"/>
      <dgm:spPr/>
    </dgm:pt>
    <dgm:pt modelId="{15324D70-B30B-4726-A17C-4C3DC8643753}" type="pres">
      <dgm:prSet presAssocID="{99EBCB8F-BCDE-4A4F-B300-AE1F927E2DE7}" presName="LevelOneTextNode" presStyleLbl="node0" presStyleIdx="0" presStyleCnt="2" custScaleX="232439" custLinFactNeighborX="769" custLinFactNeighborY="-8292">
        <dgm:presLayoutVars>
          <dgm:chPref val="3"/>
        </dgm:presLayoutVars>
      </dgm:prSet>
      <dgm:spPr/>
    </dgm:pt>
    <dgm:pt modelId="{57778FE5-9480-4163-8255-C8A9A99666F3}" type="pres">
      <dgm:prSet presAssocID="{99EBCB8F-BCDE-4A4F-B300-AE1F927E2DE7}" presName="level2hierChild" presStyleCnt="0"/>
      <dgm:spPr/>
    </dgm:pt>
    <dgm:pt modelId="{9FC148B7-A5B6-4C74-8D4B-F05D209DCB28}" type="pres">
      <dgm:prSet presAssocID="{03B5C858-ADB4-4652-A859-6426ABB6295F}" presName="conn2-1" presStyleLbl="parChTrans1D2" presStyleIdx="0" presStyleCnt="2"/>
      <dgm:spPr/>
    </dgm:pt>
    <dgm:pt modelId="{70EEFBAB-B17A-43A0-9360-0156722BD7B1}" type="pres">
      <dgm:prSet presAssocID="{03B5C858-ADB4-4652-A859-6426ABB6295F}" presName="connTx" presStyleLbl="parChTrans1D2" presStyleIdx="0" presStyleCnt="2"/>
      <dgm:spPr/>
    </dgm:pt>
    <dgm:pt modelId="{A45BAE64-7EEA-411D-944B-47187CC0DD4D}" type="pres">
      <dgm:prSet presAssocID="{96F5BB22-7C6D-4314-AF3D-9EBDC0C37779}" presName="root2" presStyleCnt="0"/>
      <dgm:spPr/>
    </dgm:pt>
    <dgm:pt modelId="{3C04DA35-F188-4DC9-AE19-57E7E8727989}" type="pres">
      <dgm:prSet presAssocID="{96F5BB22-7C6D-4314-AF3D-9EBDC0C37779}" presName="LevelTwoTextNode" presStyleLbl="node2" presStyleIdx="0" presStyleCnt="2">
        <dgm:presLayoutVars>
          <dgm:chPref val="3"/>
        </dgm:presLayoutVars>
      </dgm:prSet>
      <dgm:spPr/>
    </dgm:pt>
    <dgm:pt modelId="{5485E888-179A-4DB2-9ADF-5492D69610B2}" type="pres">
      <dgm:prSet presAssocID="{96F5BB22-7C6D-4314-AF3D-9EBDC0C37779}" presName="level3hierChild" presStyleCnt="0"/>
      <dgm:spPr/>
    </dgm:pt>
    <dgm:pt modelId="{D52F0C98-E003-4F2E-8BEC-9B9258DA9F14}" type="pres">
      <dgm:prSet presAssocID="{7E095F16-366C-4E8B-86EB-F4D3FE98D49D}" presName="conn2-1" presStyleLbl="parChTrans1D3" presStyleIdx="0" presStyleCnt="5"/>
      <dgm:spPr/>
    </dgm:pt>
    <dgm:pt modelId="{00CB9FB0-E07E-4375-B61E-77A8849C7348}" type="pres">
      <dgm:prSet presAssocID="{7E095F16-366C-4E8B-86EB-F4D3FE98D49D}" presName="connTx" presStyleLbl="parChTrans1D3" presStyleIdx="0" presStyleCnt="5"/>
      <dgm:spPr/>
    </dgm:pt>
    <dgm:pt modelId="{CF8B721C-AD5A-4B64-9778-58333BB388FE}" type="pres">
      <dgm:prSet presAssocID="{3521BEF7-BF1A-415E-9793-8D64840E6DAC}" presName="root2" presStyleCnt="0"/>
      <dgm:spPr/>
    </dgm:pt>
    <dgm:pt modelId="{97466C54-2165-4911-B6DC-DE09F0F6DB89}" type="pres">
      <dgm:prSet presAssocID="{3521BEF7-BF1A-415E-9793-8D64840E6DAC}" presName="LevelTwoTextNode" presStyleLbl="node3" presStyleIdx="0" presStyleCnt="5">
        <dgm:presLayoutVars>
          <dgm:chPref val="3"/>
        </dgm:presLayoutVars>
      </dgm:prSet>
      <dgm:spPr/>
    </dgm:pt>
    <dgm:pt modelId="{F819E3CC-59FD-4B0A-B8F7-43F938D6A466}" type="pres">
      <dgm:prSet presAssocID="{3521BEF7-BF1A-415E-9793-8D64840E6DAC}" presName="level3hierChild" presStyleCnt="0"/>
      <dgm:spPr/>
    </dgm:pt>
    <dgm:pt modelId="{7AFE0ABD-8E5C-4FA6-9DEE-F97C7C607305}" type="pres">
      <dgm:prSet presAssocID="{023B0A6A-CB29-43B7-B8EB-5ABE4BFC05D9}" presName="conn2-1" presStyleLbl="parChTrans1D3" presStyleIdx="1" presStyleCnt="5"/>
      <dgm:spPr/>
    </dgm:pt>
    <dgm:pt modelId="{9E64D925-E151-453D-A626-D007EC7A858F}" type="pres">
      <dgm:prSet presAssocID="{023B0A6A-CB29-43B7-B8EB-5ABE4BFC05D9}" presName="connTx" presStyleLbl="parChTrans1D3" presStyleIdx="1" presStyleCnt="5"/>
      <dgm:spPr/>
    </dgm:pt>
    <dgm:pt modelId="{8E29C912-49BB-4663-9E1B-0D8EFBA181FC}" type="pres">
      <dgm:prSet presAssocID="{E2E72647-5950-47DB-8CB8-2FB670193651}" presName="root2" presStyleCnt="0"/>
      <dgm:spPr/>
    </dgm:pt>
    <dgm:pt modelId="{1CC445D5-1C99-436F-8C87-7790211A1192}" type="pres">
      <dgm:prSet presAssocID="{E2E72647-5950-47DB-8CB8-2FB670193651}" presName="LevelTwoTextNode" presStyleLbl="node3" presStyleIdx="1" presStyleCnt="5">
        <dgm:presLayoutVars>
          <dgm:chPref val="3"/>
        </dgm:presLayoutVars>
      </dgm:prSet>
      <dgm:spPr/>
    </dgm:pt>
    <dgm:pt modelId="{40A2172F-DCD8-40BD-A5CD-36E827044B4E}" type="pres">
      <dgm:prSet presAssocID="{E2E72647-5950-47DB-8CB8-2FB670193651}" presName="level3hierChild" presStyleCnt="0"/>
      <dgm:spPr/>
    </dgm:pt>
    <dgm:pt modelId="{E2B8CBDE-FC72-40F8-9D69-768130035AB7}" type="pres">
      <dgm:prSet presAssocID="{5C051964-6F83-4523-A8E7-C6164D5B0595}" presName="conn2-1" presStyleLbl="parChTrans1D3" presStyleIdx="2" presStyleCnt="5"/>
      <dgm:spPr/>
    </dgm:pt>
    <dgm:pt modelId="{DFA616F2-DA69-42FB-ABEE-6663518571A6}" type="pres">
      <dgm:prSet presAssocID="{5C051964-6F83-4523-A8E7-C6164D5B0595}" presName="connTx" presStyleLbl="parChTrans1D3" presStyleIdx="2" presStyleCnt="5"/>
      <dgm:spPr/>
    </dgm:pt>
    <dgm:pt modelId="{0EC094BB-ED6B-45B9-8422-0E486F95CBE6}" type="pres">
      <dgm:prSet presAssocID="{D6908E42-CA43-40E3-8488-C2524B9765AE}" presName="root2" presStyleCnt="0"/>
      <dgm:spPr/>
    </dgm:pt>
    <dgm:pt modelId="{6E1510B6-05CE-4100-9F2A-38802153F3BC}" type="pres">
      <dgm:prSet presAssocID="{D6908E42-CA43-40E3-8488-C2524B9765AE}" presName="LevelTwoTextNode" presStyleLbl="node3" presStyleIdx="2" presStyleCnt="5">
        <dgm:presLayoutVars>
          <dgm:chPref val="3"/>
        </dgm:presLayoutVars>
      </dgm:prSet>
      <dgm:spPr/>
    </dgm:pt>
    <dgm:pt modelId="{E4D81574-9ED5-4779-8241-A9F740729B99}" type="pres">
      <dgm:prSet presAssocID="{D6908E42-CA43-40E3-8488-C2524B9765AE}" presName="level3hierChild" presStyleCnt="0"/>
      <dgm:spPr/>
    </dgm:pt>
    <dgm:pt modelId="{F1020DBD-21F4-4373-8C72-59EF26AD343C}" type="pres">
      <dgm:prSet presAssocID="{1058A488-930A-454D-AC13-70AF09DCD6D2}" presName="root1" presStyleCnt="0"/>
      <dgm:spPr/>
    </dgm:pt>
    <dgm:pt modelId="{5C78ABF0-187F-47C1-A884-198A5F3A3BE4}" type="pres">
      <dgm:prSet presAssocID="{1058A488-930A-454D-AC13-70AF09DCD6D2}" presName="LevelOneTextNode" presStyleLbl="node0" presStyleIdx="1" presStyleCnt="2" custScaleX="255969" custLinFactNeighborX="3549" custLinFactNeighborY="-37780">
        <dgm:presLayoutVars>
          <dgm:chPref val="3"/>
        </dgm:presLayoutVars>
      </dgm:prSet>
      <dgm:spPr/>
    </dgm:pt>
    <dgm:pt modelId="{70B11D54-300F-436C-8A97-CAAEC8600C3F}" type="pres">
      <dgm:prSet presAssocID="{1058A488-930A-454D-AC13-70AF09DCD6D2}" presName="level2hierChild" presStyleCnt="0"/>
      <dgm:spPr/>
    </dgm:pt>
    <dgm:pt modelId="{9D2B3149-CC5F-46E9-96E3-A5849D0B4BA0}" type="pres">
      <dgm:prSet presAssocID="{F86DA8C8-E4B7-4039-A968-EF5D0DB06162}" presName="conn2-1" presStyleLbl="parChTrans1D2" presStyleIdx="1" presStyleCnt="2"/>
      <dgm:spPr/>
    </dgm:pt>
    <dgm:pt modelId="{8DD7E624-F82D-408A-95E7-9F542D391EB1}" type="pres">
      <dgm:prSet presAssocID="{F86DA8C8-E4B7-4039-A968-EF5D0DB06162}" presName="connTx" presStyleLbl="parChTrans1D2" presStyleIdx="1" presStyleCnt="2"/>
      <dgm:spPr/>
    </dgm:pt>
    <dgm:pt modelId="{87082D25-1714-4066-B2A7-A53D1C5E251C}" type="pres">
      <dgm:prSet presAssocID="{02909BE8-8EE2-4EA1-AB62-5AC7791560EF}" presName="root2" presStyleCnt="0"/>
      <dgm:spPr/>
    </dgm:pt>
    <dgm:pt modelId="{E07674EF-D317-4672-8BAB-BBADC76BE121}" type="pres">
      <dgm:prSet presAssocID="{02909BE8-8EE2-4EA1-AB62-5AC7791560EF}" presName="LevelTwoTextNode" presStyleLbl="node2" presStyleIdx="1" presStyleCnt="2" custLinFactNeighborX="-13076" custLinFactNeighborY="-1723">
        <dgm:presLayoutVars>
          <dgm:chPref val="3"/>
        </dgm:presLayoutVars>
      </dgm:prSet>
      <dgm:spPr/>
    </dgm:pt>
    <dgm:pt modelId="{F20AB7AB-D64F-46A8-ADAB-9AF049403B43}" type="pres">
      <dgm:prSet presAssocID="{02909BE8-8EE2-4EA1-AB62-5AC7791560EF}" presName="level3hierChild" presStyleCnt="0"/>
      <dgm:spPr/>
    </dgm:pt>
    <dgm:pt modelId="{82ED90C9-19DE-4BE3-BA2A-90313E8086C6}" type="pres">
      <dgm:prSet presAssocID="{4BA535E0-5BC1-4663-8710-30F78ECCC511}" presName="conn2-1" presStyleLbl="parChTrans1D3" presStyleIdx="3" presStyleCnt="5"/>
      <dgm:spPr/>
    </dgm:pt>
    <dgm:pt modelId="{9EB93679-C2C1-486E-A05A-AD50BD914ACA}" type="pres">
      <dgm:prSet presAssocID="{4BA535E0-5BC1-4663-8710-30F78ECCC511}" presName="connTx" presStyleLbl="parChTrans1D3" presStyleIdx="3" presStyleCnt="5"/>
      <dgm:spPr/>
    </dgm:pt>
    <dgm:pt modelId="{44EE9D1D-F987-4D17-8663-C4E4D5692780}" type="pres">
      <dgm:prSet presAssocID="{A727013C-B3D6-4A91-908C-E6496A5602F1}" presName="root2" presStyleCnt="0"/>
      <dgm:spPr/>
    </dgm:pt>
    <dgm:pt modelId="{A7A5D6F8-860F-43D9-834E-CE73D0AF6057}" type="pres">
      <dgm:prSet presAssocID="{A727013C-B3D6-4A91-908C-E6496A5602F1}" presName="LevelTwoTextNode" presStyleLbl="node3" presStyleIdx="3" presStyleCnt="5" custLinFactNeighborX="-19613" custLinFactNeighborY="-2307">
        <dgm:presLayoutVars>
          <dgm:chPref val="3"/>
        </dgm:presLayoutVars>
      </dgm:prSet>
      <dgm:spPr/>
    </dgm:pt>
    <dgm:pt modelId="{5EF24927-8B63-4DBD-935A-07CE9344F7B6}" type="pres">
      <dgm:prSet presAssocID="{A727013C-B3D6-4A91-908C-E6496A5602F1}" presName="level3hierChild" presStyleCnt="0"/>
      <dgm:spPr/>
    </dgm:pt>
    <dgm:pt modelId="{65B8D367-0F31-4B4E-82CE-8D049EC23E27}" type="pres">
      <dgm:prSet presAssocID="{621E13A1-832B-4E7A-915C-F1D895DBE335}" presName="conn2-1" presStyleLbl="parChTrans1D3" presStyleIdx="4" presStyleCnt="5"/>
      <dgm:spPr/>
    </dgm:pt>
    <dgm:pt modelId="{FC4FF1A3-8ADC-4B38-8054-8854C5A65691}" type="pres">
      <dgm:prSet presAssocID="{621E13A1-832B-4E7A-915C-F1D895DBE335}" presName="connTx" presStyleLbl="parChTrans1D3" presStyleIdx="4" presStyleCnt="5"/>
      <dgm:spPr/>
    </dgm:pt>
    <dgm:pt modelId="{E3C40D71-2C7D-42C3-928C-51791B735B2B}" type="pres">
      <dgm:prSet presAssocID="{8AD2766A-35D3-463B-884E-8B7E1EB978F5}" presName="root2" presStyleCnt="0"/>
      <dgm:spPr/>
    </dgm:pt>
    <dgm:pt modelId="{7592C643-5764-4F47-AFC4-2BC5EEA2E190}" type="pres">
      <dgm:prSet presAssocID="{8AD2766A-35D3-463B-884E-8B7E1EB978F5}" presName="LevelTwoTextNode" presStyleLbl="node3" presStyleIdx="4" presStyleCnt="5" custLinFactNeighborX="-18075" custLinFactNeighborY="438">
        <dgm:presLayoutVars>
          <dgm:chPref val="3"/>
        </dgm:presLayoutVars>
      </dgm:prSet>
      <dgm:spPr/>
    </dgm:pt>
    <dgm:pt modelId="{9F786472-548B-4361-8C20-DA68551247F0}" type="pres">
      <dgm:prSet presAssocID="{8AD2766A-35D3-463B-884E-8B7E1EB978F5}" presName="level3hierChild" presStyleCnt="0"/>
      <dgm:spPr/>
    </dgm:pt>
  </dgm:ptLst>
  <dgm:cxnLst>
    <dgm:cxn modelId="{C18D3E07-FB07-4210-9434-B1C0EA162BF4}" type="presOf" srcId="{621E13A1-832B-4E7A-915C-F1D895DBE335}" destId="{FC4FF1A3-8ADC-4B38-8054-8854C5A65691}" srcOrd="1" destOrd="0" presId="urn:microsoft.com/office/officeart/2005/8/layout/hierarchy2"/>
    <dgm:cxn modelId="{9E5CDD07-A18B-432F-A2BA-6F313B5FF7D6}" type="presOf" srcId="{7E095F16-366C-4E8B-86EB-F4D3FE98D49D}" destId="{D52F0C98-E003-4F2E-8BEC-9B9258DA9F14}" srcOrd="0" destOrd="0" presId="urn:microsoft.com/office/officeart/2005/8/layout/hierarchy2"/>
    <dgm:cxn modelId="{9E51E410-5E67-43BE-8937-6A2807C889D4}" type="presOf" srcId="{1058A488-930A-454D-AC13-70AF09DCD6D2}" destId="{5C78ABF0-187F-47C1-A884-198A5F3A3BE4}" srcOrd="0" destOrd="0" presId="urn:microsoft.com/office/officeart/2005/8/layout/hierarchy2"/>
    <dgm:cxn modelId="{7B017A15-4BD7-4FD9-ABEC-F1F68272114B}" srcId="{1627A452-E3A9-47DC-BA9C-D4176E49A5EA}" destId="{1058A488-930A-454D-AC13-70AF09DCD6D2}" srcOrd="1" destOrd="0" parTransId="{24748F3F-CCD6-43EC-BFA3-FFFEC07EAF4F}" sibTransId="{3AD10A8D-4265-4CA9-B43C-1090BEDEB36A}"/>
    <dgm:cxn modelId="{6DDEA919-AA68-448A-8CE7-C4C46354269E}" srcId="{96F5BB22-7C6D-4314-AF3D-9EBDC0C37779}" destId="{E2E72647-5950-47DB-8CB8-2FB670193651}" srcOrd="1" destOrd="0" parTransId="{023B0A6A-CB29-43B7-B8EB-5ABE4BFC05D9}" sibTransId="{F2A1C2FC-8081-4534-8CAE-FFBDB3CDDF08}"/>
    <dgm:cxn modelId="{ADE99127-AA4C-4E3D-882F-FD2C19EB01B0}" type="presOf" srcId="{5C051964-6F83-4523-A8E7-C6164D5B0595}" destId="{DFA616F2-DA69-42FB-ABEE-6663518571A6}" srcOrd="1" destOrd="0" presId="urn:microsoft.com/office/officeart/2005/8/layout/hierarchy2"/>
    <dgm:cxn modelId="{E38E0F2F-5C6B-4294-B3BE-486F9D42B169}" type="presOf" srcId="{02909BE8-8EE2-4EA1-AB62-5AC7791560EF}" destId="{E07674EF-D317-4672-8BAB-BBADC76BE121}" srcOrd="0" destOrd="0" presId="urn:microsoft.com/office/officeart/2005/8/layout/hierarchy2"/>
    <dgm:cxn modelId="{D8B68F35-B59A-4AD5-A3AF-2BF7B0CD3A4C}" type="presOf" srcId="{F86DA8C8-E4B7-4039-A968-EF5D0DB06162}" destId="{9D2B3149-CC5F-46E9-96E3-A5849D0B4BA0}" srcOrd="0" destOrd="0" presId="urn:microsoft.com/office/officeart/2005/8/layout/hierarchy2"/>
    <dgm:cxn modelId="{7281955E-8BC5-488E-952D-DD975AFAD5A2}" type="presOf" srcId="{F86DA8C8-E4B7-4039-A968-EF5D0DB06162}" destId="{8DD7E624-F82D-408A-95E7-9F542D391EB1}" srcOrd="1" destOrd="0" presId="urn:microsoft.com/office/officeart/2005/8/layout/hierarchy2"/>
    <dgm:cxn modelId="{D187A14A-CEEF-4437-BE41-4980758B3522}" type="presOf" srcId="{D6908E42-CA43-40E3-8488-C2524B9765AE}" destId="{6E1510B6-05CE-4100-9F2A-38802153F3BC}" srcOrd="0" destOrd="0" presId="urn:microsoft.com/office/officeart/2005/8/layout/hierarchy2"/>
    <dgm:cxn modelId="{585A136D-22BC-49B7-BE16-0B87BBB6EB9C}" type="presOf" srcId="{A727013C-B3D6-4A91-908C-E6496A5602F1}" destId="{A7A5D6F8-860F-43D9-834E-CE73D0AF6057}" srcOrd="0" destOrd="0" presId="urn:microsoft.com/office/officeart/2005/8/layout/hierarchy2"/>
    <dgm:cxn modelId="{C6ABDF4E-1B7C-498B-A5E3-7D27D933D1E7}" type="presOf" srcId="{03B5C858-ADB4-4652-A859-6426ABB6295F}" destId="{70EEFBAB-B17A-43A0-9360-0156722BD7B1}" srcOrd="1" destOrd="0" presId="urn:microsoft.com/office/officeart/2005/8/layout/hierarchy2"/>
    <dgm:cxn modelId="{368F1A4F-5C9F-4EE7-BFAC-C56DE17FD58A}" type="presOf" srcId="{96F5BB22-7C6D-4314-AF3D-9EBDC0C37779}" destId="{3C04DA35-F188-4DC9-AE19-57E7E8727989}" srcOrd="0" destOrd="0" presId="urn:microsoft.com/office/officeart/2005/8/layout/hierarchy2"/>
    <dgm:cxn modelId="{820B6C54-C21C-498F-8655-2D0003E682B4}" type="presOf" srcId="{3521BEF7-BF1A-415E-9793-8D64840E6DAC}" destId="{97466C54-2165-4911-B6DC-DE09F0F6DB89}" srcOrd="0" destOrd="0" presId="urn:microsoft.com/office/officeart/2005/8/layout/hierarchy2"/>
    <dgm:cxn modelId="{3B569876-DEE8-45EA-8A99-64DB4D15FE44}" type="presOf" srcId="{99EBCB8F-BCDE-4A4F-B300-AE1F927E2DE7}" destId="{15324D70-B30B-4726-A17C-4C3DC8643753}" srcOrd="0" destOrd="0" presId="urn:microsoft.com/office/officeart/2005/8/layout/hierarchy2"/>
    <dgm:cxn modelId="{09645057-7C62-41F5-A90E-79BBF776C16F}" type="presOf" srcId="{023B0A6A-CB29-43B7-B8EB-5ABE4BFC05D9}" destId="{9E64D925-E151-453D-A626-D007EC7A858F}" srcOrd="1" destOrd="0" presId="urn:microsoft.com/office/officeart/2005/8/layout/hierarchy2"/>
    <dgm:cxn modelId="{DA9B2679-180B-4D20-A3F2-F503A38545C9}" type="presOf" srcId="{7E095F16-366C-4E8B-86EB-F4D3FE98D49D}" destId="{00CB9FB0-E07E-4375-B61E-77A8849C7348}" srcOrd="1" destOrd="0" presId="urn:microsoft.com/office/officeart/2005/8/layout/hierarchy2"/>
    <dgm:cxn modelId="{F8C3FC7C-D03A-4831-BE8A-044FE40E15A4}" srcId="{96F5BB22-7C6D-4314-AF3D-9EBDC0C37779}" destId="{3521BEF7-BF1A-415E-9793-8D64840E6DAC}" srcOrd="0" destOrd="0" parTransId="{7E095F16-366C-4E8B-86EB-F4D3FE98D49D}" sibTransId="{EFF4C4D1-C4F6-405C-B203-A381A5A4233C}"/>
    <dgm:cxn modelId="{75197FA4-A5EF-469A-A081-0CFB14FC10D9}" srcId="{02909BE8-8EE2-4EA1-AB62-5AC7791560EF}" destId="{A727013C-B3D6-4A91-908C-E6496A5602F1}" srcOrd="0" destOrd="0" parTransId="{4BA535E0-5BC1-4663-8710-30F78ECCC511}" sibTransId="{BCC0552E-758D-4AF2-88B4-2226916FCF13}"/>
    <dgm:cxn modelId="{80466FB8-8B73-4D25-AB08-01B2352C6587}" srcId="{99EBCB8F-BCDE-4A4F-B300-AE1F927E2DE7}" destId="{96F5BB22-7C6D-4314-AF3D-9EBDC0C37779}" srcOrd="0" destOrd="0" parTransId="{03B5C858-ADB4-4652-A859-6426ABB6295F}" sibTransId="{202EA0AC-494B-46F4-9665-107214EC8A22}"/>
    <dgm:cxn modelId="{40BB9FBC-D6C5-43AB-9F63-B6B34FF702B4}" type="presOf" srcId="{4BA535E0-5BC1-4663-8710-30F78ECCC511}" destId="{9EB93679-C2C1-486E-A05A-AD50BD914ACA}" srcOrd="1" destOrd="0" presId="urn:microsoft.com/office/officeart/2005/8/layout/hierarchy2"/>
    <dgm:cxn modelId="{711ADDBC-56CF-465A-A84B-49B6FDA0EFFE}" type="presOf" srcId="{E2E72647-5950-47DB-8CB8-2FB670193651}" destId="{1CC445D5-1C99-436F-8C87-7790211A1192}" srcOrd="0" destOrd="0" presId="urn:microsoft.com/office/officeart/2005/8/layout/hierarchy2"/>
    <dgm:cxn modelId="{962DF0BE-B63F-4501-A11D-4B5AE5393088}" type="presOf" srcId="{5C051964-6F83-4523-A8E7-C6164D5B0595}" destId="{E2B8CBDE-FC72-40F8-9D69-768130035AB7}" srcOrd="0" destOrd="0" presId="urn:microsoft.com/office/officeart/2005/8/layout/hierarchy2"/>
    <dgm:cxn modelId="{674A7BCB-098A-4EC8-BBE4-7A1CEFD0C730}" srcId="{1627A452-E3A9-47DC-BA9C-D4176E49A5EA}" destId="{99EBCB8F-BCDE-4A4F-B300-AE1F927E2DE7}" srcOrd="0" destOrd="0" parTransId="{C51253CD-29F1-41B5-9D20-5AA4367788E7}" sibTransId="{A217D9CC-A6B3-46EA-81A8-A7E49B3DFBCC}"/>
    <dgm:cxn modelId="{CB94D3D9-60E9-4037-B483-CCA870F3F597}" srcId="{02909BE8-8EE2-4EA1-AB62-5AC7791560EF}" destId="{8AD2766A-35D3-463B-884E-8B7E1EB978F5}" srcOrd="1" destOrd="0" parTransId="{621E13A1-832B-4E7A-915C-F1D895DBE335}" sibTransId="{E872CD05-F725-4EF2-8758-F65C114A1172}"/>
    <dgm:cxn modelId="{EBE2B5E1-A655-4DFD-A33C-1869A5F9825C}" type="presOf" srcId="{1627A452-E3A9-47DC-BA9C-D4176E49A5EA}" destId="{D81382F5-707C-4610-ABAD-E9A25E79D65E}" srcOrd="0" destOrd="0" presId="urn:microsoft.com/office/officeart/2005/8/layout/hierarchy2"/>
    <dgm:cxn modelId="{9A1B29E4-5873-421C-9DE2-DFD9482AF70C}" type="presOf" srcId="{03B5C858-ADB4-4652-A859-6426ABB6295F}" destId="{9FC148B7-A5B6-4C74-8D4B-F05D209DCB28}" srcOrd="0" destOrd="0" presId="urn:microsoft.com/office/officeart/2005/8/layout/hierarchy2"/>
    <dgm:cxn modelId="{605646E5-4440-4E83-A42F-A81CFA0F78CD}" type="presOf" srcId="{023B0A6A-CB29-43B7-B8EB-5ABE4BFC05D9}" destId="{7AFE0ABD-8E5C-4FA6-9DEE-F97C7C607305}" srcOrd="0" destOrd="0" presId="urn:microsoft.com/office/officeart/2005/8/layout/hierarchy2"/>
    <dgm:cxn modelId="{B69F3BE8-BE93-4ADA-B92D-A1ADE208799C}" type="presOf" srcId="{621E13A1-832B-4E7A-915C-F1D895DBE335}" destId="{65B8D367-0F31-4B4E-82CE-8D049EC23E27}" srcOrd="0" destOrd="0" presId="urn:microsoft.com/office/officeart/2005/8/layout/hierarchy2"/>
    <dgm:cxn modelId="{8BE01AF0-0340-4874-BAA8-FC7D07EAD03F}" srcId="{96F5BB22-7C6D-4314-AF3D-9EBDC0C37779}" destId="{D6908E42-CA43-40E3-8488-C2524B9765AE}" srcOrd="2" destOrd="0" parTransId="{5C051964-6F83-4523-A8E7-C6164D5B0595}" sibTransId="{3EA53726-3317-40CA-BC34-A439980D5861}"/>
    <dgm:cxn modelId="{CF8474F4-DB0D-4886-A4E6-3C278D497623}" srcId="{1058A488-930A-454D-AC13-70AF09DCD6D2}" destId="{02909BE8-8EE2-4EA1-AB62-5AC7791560EF}" srcOrd="0" destOrd="0" parTransId="{F86DA8C8-E4B7-4039-A968-EF5D0DB06162}" sibTransId="{FEA264C2-C1E4-4149-B729-DB2C6382DB08}"/>
    <dgm:cxn modelId="{BBBACFF5-78BB-45A2-A449-CAA1045BB712}" type="presOf" srcId="{4BA535E0-5BC1-4663-8710-30F78ECCC511}" destId="{82ED90C9-19DE-4BE3-BA2A-90313E8086C6}" srcOrd="0" destOrd="0" presId="urn:microsoft.com/office/officeart/2005/8/layout/hierarchy2"/>
    <dgm:cxn modelId="{07CCF9FA-3163-4593-8777-9D87CA80D482}" type="presOf" srcId="{8AD2766A-35D3-463B-884E-8B7E1EB978F5}" destId="{7592C643-5764-4F47-AFC4-2BC5EEA2E190}" srcOrd="0" destOrd="0" presId="urn:microsoft.com/office/officeart/2005/8/layout/hierarchy2"/>
    <dgm:cxn modelId="{8A7645C6-6E0A-47AF-9791-F3596DA961A1}" type="presParOf" srcId="{D81382F5-707C-4610-ABAD-E9A25E79D65E}" destId="{64462A7F-40B0-4B49-92FA-44096B192EFD}" srcOrd="0" destOrd="0" presId="urn:microsoft.com/office/officeart/2005/8/layout/hierarchy2"/>
    <dgm:cxn modelId="{90146A5B-6437-41C8-9E02-1B497CBAF3A7}" type="presParOf" srcId="{64462A7F-40B0-4B49-92FA-44096B192EFD}" destId="{15324D70-B30B-4726-A17C-4C3DC8643753}" srcOrd="0" destOrd="0" presId="urn:microsoft.com/office/officeart/2005/8/layout/hierarchy2"/>
    <dgm:cxn modelId="{D59A7698-7A15-49AB-A643-4B90EB4E1364}" type="presParOf" srcId="{64462A7F-40B0-4B49-92FA-44096B192EFD}" destId="{57778FE5-9480-4163-8255-C8A9A99666F3}" srcOrd="1" destOrd="0" presId="urn:microsoft.com/office/officeart/2005/8/layout/hierarchy2"/>
    <dgm:cxn modelId="{C69CD5CD-2132-4375-A317-6BF58F2BAEDF}" type="presParOf" srcId="{57778FE5-9480-4163-8255-C8A9A99666F3}" destId="{9FC148B7-A5B6-4C74-8D4B-F05D209DCB28}" srcOrd="0" destOrd="0" presId="urn:microsoft.com/office/officeart/2005/8/layout/hierarchy2"/>
    <dgm:cxn modelId="{4D5188B4-C345-44A7-BB4F-9ED4418447D0}" type="presParOf" srcId="{9FC148B7-A5B6-4C74-8D4B-F05D209DCB28}" destId="{70EEFBAB-B17A-43A0-9360-0156722BD7B1}" srcOrd="0" destOrd="0" presId="urn:microsoft.com/office/officeart/2005/8/layout/hierarchy2"/>
    <dgm:cxn modelId="{ADD338B4-3DD7-437F-A4A6-372B443C7F35}" type="presParOf" srcId="{57778FE5-9480-4163-8255-C8A9A99666F3}" destId="{A45BAE64-7EEA-411D-944B-47187CC0DD4D}" srcOrd="1" destOrd="0" presId="urn:microsoft.com/office/officeart/2005/8/layout/hierarchy2"/>
    <dgm:cxn modelId="{82AB7CAF-C440-4140-BAD6-D05E42129143}" type="presParOf" srcId="{A45BAE64-7EEA-411D-944B-47187CC0DD4D}" destId="{3C04DA35-F188-4DC9-AE19-57E7E8727989}" srcOrd="0" destOrd="0" presId="urn:microsoft.com/office/officeart/2005/8/layout/hierarchy2"/>
    <dgm:cxn modelId="{7AAC91CE-8142-4672-B5A8-FF49F9736729}" type="presParOf" srcId="{A45BAE64-7EEA-411D-944B-47187CC0DD4D}" destId="{5485E888-179A-4DB2-9ADF-5492D69610B2}" srcOrd="1" destOrd="0" presId="urn:microsoft.com/office/officeart/2005/8/layout/hierarchy2"/>
    <dgm:cxn modelId="{0D0732AD-711B-474F-95B1-834E1C415875}" type="presParOf" srcId="{5485E888-179A-4DB2-9ADF-5492D69610B2}" destId="{D52F0C98-E003-4F2E-8BEC-9B9258DA9F14}" srcOrd="0" destOrd="0" presId="urn:microsoft.com/office/officeart/2005/8/layout/hierarchy2"/>
    <dgm:cxn modelId="{1EF08FD7-A7C4-4412-9EB2-CBA0CC4D96F2}" type="presParOf" srcId="{D52F0C98-E003-4F2E-8BEC-9B9258DA9F14}" destId="{00CB9FB0-E07E-4375-B61E-77A8849C7348}" srcOrd="0" destOrd="0" presId="urn:microsoft.com/office/officeart/2005/8/layout/hierarchy2"/>
    <dgm:cxn modelId="{D6AAAB51-16C9-427A-9D90-4DCE7506DB96}" type="presParOf" srcId="{5485E888-179A-4DB2-9ADF-5492D69610B2}" destId="{CF8B721C-AD5A-4B64-9778-58333BB388FE}" srcOrd="1" destOrd="0" presId="urn:microsoft.com/office/officeart/2005/8/layout/hierarchy2"/>
    <dgm:cxn modelId="{34144CC4-E434-4057-944A-6D70A1FF4F03}" type="presParOf" srcId="{CF8B721C-AD5A-4B64-9778-58333BB388FE}" destId="{97466C54-2165-4911-B6DC-DE09F0F6DB89}" srcOrd="0" destOrd="0" presId="urn:microsoft.com/office/officeart/2005/8/layout/hierarchy2"/>
    <dgm:cxn modelId="{8550CC81-F8EE-40C6-9410-A59D906FA125}" type="presParOf" srcId="{CF8B721C-AD5A-4B64-9778-58333BB388FE}" destId="{F819E3CC-59FD-4B0A-B8F7-43F938D6A466}" srcOrd="1" destOrd="0" presId="urn:microsoft.com/office/officeart/2005/8/layout/hierarchy2"/>
    <dgm:cxn modelId="{B457891D-223B-4B24-BC42-9DED4EC22BCE}" type="presParOf" srcId="{5485E888-179A-4DB2-9ADF-5492D69610B2}" destId="{7AFE0ABD-8E5C-4FA6-9DEE-F97C7C607305}" srcOrd="2" destOrd="0" presId="urn:microsoft.com/office/officeart/2005/8/layout/hierarchy2"/>
    <dgm:cxn modelId="{0A009717-7BFA-4A58-ACAA-4B55EDC681CF}" type="presParOf" srcId="{7AFE0ABD-8E5C-4FA6-9DEE-F97C7C607305}" destId="{9E64D925-E151-453D-A626-D007EC7A858F}" srcOrd="0" destOrd="0" presId="urn:microsoft.com/office/officeart/2005/8/layout/hierarchy2"/>
    <dgm:cxn modelId="{6DCF09DD-E295-47D0-99E7-40E2006EFEB4}" type="presParOf" srcId="{5485E888-179A-4DB2-9ADF-5492D69610B2}" destId="{8E29C912-49BB-4663-9E1B-0D8EFBA181FC}" srcOrd="3" destOrd="0" presId="urn:microsoft.com/office/officeart/2005/8/layout/hierarchy2"/>
    <dgm:cxn modelId="{82EEAAAF-6567-4465-A2B9-37FD0BBDE4D4}" type="presParOf" srcId="{8E29C912-49BB-4663-9E1B-0D8EFBA181FC}" destId="{1CC445D5-1C99-436F-8C87-7790211A1192}" srcOrd="0" destOrd="0" presId="urn:microsoft.com/office/officeart/2005/8/layout/hierarchy2"/>
    <dgm:cxn modelId="{4A176F47-5E94-4AB5-8E85-C7AF4140E52F}" type="presParOf" srcId="{8E29C912-49BB-4663-9E1B-0D8EFBA181FC}" destId="{40A2172F-DCD8-40BD-A5CD-36E827044B4E}" srcOrd="1" destOrd="0" presId="urn:microsoft.com/office/officeart/2005/8/layout/hierarchy2"/>
    <dgm:cxn modelId="{734DD1F5-40E8-407F-8FBF-0C12A2307600}" type="presParOf" srcId="{5485E888-179A-4DB2-9ADF-5492D69610B2}" destId="{E2B8CBDE-FC72-40F8-9D69-768130035AB7}" srcOrd="4" destOrd="0" presId="urn:microsoft.com/office/officeart/2005/8/layout/hierarchy2"/>
    <dgm:cxn modelId="{2DBE2B33-AB99-40EA-A943-8B5826951DF8}" type="presParOf" srcId="{E2B8CBDE-FC72-40F8-9D69-768130035AB7}" destId="{DFA616F2-DA69-42FB-ABEE-6663518571A6}" srcOrd="0" destOrd="0" presId="urn:microsoft.com/office/officeart/2005/8/layout/hierarchy2"/>
    <dgm:cxn modelId="{6FEE9FDB-9D20-4A1A-B45F-431A26F64559}" type="presParOf" srcId="{5485E888-179A-4DB2-9ADF-5492D69610B2}" destId="{0EC094BB-ED6B-45B9-8422-0E486F95CBE6}" srcOrd="5" destOrd="0" presId="urn:microsoft.com/office/officeart/2005/8/layout/hierarchy2"/>
    <dgm:cxn modelId="{67DF5CE9-2FBF-4374-B688-3663062ED60E}" type="presParOf" srcId="{0EC094BB-ED6B-45B9-8422-0E486F95CBE6}" destId="{6E1510B6-05CE-4100-9F2A-38802153F3BC}" srcOrd="0" destOrd="0" presId="urn:microsoft.com/office/officeart/2005/8/layout/hierarchy2"/>
    <dgm:cxn modelId="{00283260-AD65-44C6-9281-46B4E10D0C2D}" type="presParOf" srcId="{0EC094BB-ED6B-45B9-8422-0E486F95CBE6}" destId="{E4D81574-9ED5-4779-8241-A9F740729B99}" srcOrd="1" destOrd="0" presId="urn:microsoft.com/office/officeart/2005/8/layout/hierarchy2"/>
    <dgm:cxn modelId="{5508BB1A-47E1-4C1A-82DD-36AB31473CDF}" type="presParOf" srcId="{D81382F5-707C-4610-ABAD-E9A25E79D65E}" destId="{F1020DBD-21F4-4373-8C72-59EF26AD343C}" srcOrd="1" destOrd="0" presId="urn:microsoft.com/office/officeart/2005/8/layout/hierarchy2"/>
    <dgm:cxn modelId="{2A2B9428-790C-4249-B91F-5033D3ECAC21}" type="presParOf" srcId="{F1020DBD-21F4-4373-8C72-59EF26AD343C}" destId="{5C78ABF0-187F-47C1-A884-198A5F3A3BE4}" srcOrd="0" destOrd="0" presId="urn:microsoft.com/office/officeart/2005/8/layout/hierarchy2"/>
    <dgm:cxn modelId="{BE83312D-40B2-48C3-89B0-2B8F889DA4DC}" type="presParOf" srcId="{F1020DBD-21F4-4373-8C72-59EF26AD343C}" destId="{70B11D54-300F-436C-8A97-CAAEC8600C3F}" srcOrd="1" destOrd="0" presId="urn:microsoft.com/office/officeart/2005/8/layout/hierarchy2"/>
    <dgm:cxn modelId="{AE12D7EA-CF8C-492D-B0FC-8D1EB1BF0FF5}" type="presParOf" srcId="{70B11D54-300F-436C-8A97-CAAEC8600C3F}" destId="{9D2B3149-CC5F-46E9-96E3-A5849D0B4BA0}" srcOrd="0" destOrd="0" presId="urn:microsoft.com/office/officeart/2005/8/layout/hierarchy2"/>
    <dgm:cxn modelId="{5858B92B-F3A3-40C9-AF78-2B021F7F9C7A}" type="presParOf" srcId="{9D2B3149-CC5F-46E9-96E3-A5849D0B4BA0}" destId="{8DD7E624-F82D-408A-95E7-9F542D391EB1}" srcOrd="0" destOrd="0" presId="urn:microsoft.com/office/officeart/2005/8/layout/hierarchy2"/>
    <dgm:cxn modelId="{0329026F-1B8A-4585-84BD-27BAB5DF5474}" type="presParOf" srcId="{70B11D54-300F-436C-8A97-CAAEC8600C3F}" destId="{87082D25-1714-4066-B2A7-A53D1C5E251C}" srcOrd="1" destOrd="0" presId="urn:microsoft.com/office/officeart/2005/8/layout/hierarchy2"/>
    <dgm:cxn modelId="{D64AF486-0F24-4DDE-81CF-8A3CC571A7BA}" type="presParOf" srcId="{87082D25-1714-4066-B2A7-A53D1C5E251C}" destId="{E07674EF-D317-4672-8BAB-BBADC76BE121}" srcOrd="0" destOrd="0" presId="urn:microsoft.com/office/officeart/2005/8/layout/hierarchy2"/>
    <dgm:cxn modelId="{D137E122-8A3E-42C4-893D-AA1DB2290401}" type="presParOf" srcId="{87082D25-1714-4066-B2A7-A53D1C5E251C}" destId="{F20AB7AB-D64F-46A8-ADAB-9AF049403B43}" srcOrd="1" destOrd="0" presId="urn:microsoft.com/office/officeart/2005/8/layout/hierarchy2"/>
    <dgm:cxn modelId="{50C52D1B-A6E5-44D8-A7DE-029E388DB43E}" type="presParOf" srcId="{F20AB7AB-D64F-46A8-ADAB-9AF049403B43}" destId="{82ED90C9-19DE-4BE3-BA2A-90313E8086C6}" srcOrd="0" destOrd="0" presId="urn:microsoft.com/office/officeart/2005/8/layout/hierarchy2"/>
    <dgm:cxn modelId="{A1E7C3FD-B86A-45BB-94CA-A83D684D6430}" type="presParOf" srcId="{82ED90C9-19DE-4BE3-BA2A-90313E8086C6}" destId="{9EB93679-C2C1-486E-A05A-AD50BD914ACA}" srcOrd="0" destOrd="0" presId="urn:microsoft.com/office/officeart/2005/8/layout/hierarchy2"/>
    <dgm:cxn modelId="{6FF15555-C50F-4D4C-B636-2E4C5C350331}" type="presParOf" srcId="{F20AB7AB-D64F-46A8-ADAB-9AF049403B43}" destId="{44EE9D1D-F987-4D17-8663-C4E4D5692780}" srcOrd="1" destOrd="0" presId="urn:microsoft.com/office/officeart/2005/8/layout/hierarchy2"/>
    <dgm:cxn modelId="{50E87CC5-7FA5-4CFF-A2D3-68A0E1935E67}" type="presParOf" srcId="{44EE9D1D-F987-4D17-8663-C4E4D5692780}" destId="{A7A5D6F8-860F-43D9-834E-CE73D0AF6057}" srcOrd="0" destOrd="0" presId="urn:microsoft.com/office/officeart/2005/8/layout/hierarchy2"/>
    <dgm:cxn modelId="{0ED46B5D-D4DD-4EB4-9D22-3B66BE78CFC6}" type="presParOf" srcId="{44EE9D1D-F987-4D17-8663-C4E4D5692780}" destId="{5EF24927-8B63-4DBD-935A-07CE9344F7B6}" srcOrd="1" destOrd="0" presId="urn:microsoft.com/office/officeart/2005/8/layout/hierarchy2"/>
    <dgm:cxn modelId="{8F4D4953-4717-4EE5-8969-0F9B9AAFDCD1}" type="presParOf" srcId="{F20AB7AB-D64F-46A8-ADAB-9AF049403B43}" destId="{65B8D367-0F31-4B4E-82CE-8D049EC23E27}" srcOrd="2" destOrd="0" presId="urn:microsoft.com/office/officeart/2005/8/layout/hierarchy2"/>
    <dgm:cxn modelId="{213F4B17-3D03-4079-BF95-F891F3101E07}" type="presParOf" srcId="{65B8D367-0F31-4B4E-82CE-8D049EC23E27}" destId="{FC4FF1A3-8ADC-4B38-8054-8854C5A65691}" srcOrd="0" destOrd="0" presId="urn:microsoft.com/office/officeart/2005/8/layout/hierarchy2"/>
    <dgm:cxn modelId="{2D9EBD24-1C71-479C-BC04-02DF63D0DC31}" type="presParOf" srcId="{F20AB7AB-D64F-46A8-ADAB-9AF049403B43}" destId="{E3C40D71-2C7D-42C3-928C-51791B735B2B}" srcOrd="3" destOrd="0" presId="urn:microsoft.com/office/officeart/2005/8/layout/hierarchy2"/>
    <dgm:cxn modelId="{F21C7837-E3AB-4596-88B8-B9E340B199F0}" type="presParOf" srcId="{E3C40D71-2C7D-42C3-928C-51791B735B2B}" destId="{7592C643-5764-4F47-AFC4-2BC5EEA2E190}" srcOrd="0" destOrd="0" presId="urn:microsoft.com/office/officeart/2005/8/layout/hierarchy2"/>
    <dgm:cxn modelId="{8EEA1D90-024A-4E56-9268-40D43BC4FC6B}" type="presParOf" srcId="{E3C40D71-2C7D-42C3-928C-51791B735B2B}" destId="{9F786472-548B-4361-8C20-DA68551247F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F1924-87B3-44B8-9A07-4C97D825014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5E0C0387-4642-42BF-931E-BE6F857596B2}">
      <dgm:prSet phldrT="[Texte]"/>
      <dgm:spPr/>
      <dgm:t>
        <a:bodyPr/>
        <a:lstStyle/>
        <a:p>
          <a:r>
            <a:rPr lang="fr-FR" b="1" dirty="0"/>
            <a:t>Individuel</a:t>
          </a:r>
        </a:p>
        <a:p>
          <a:r>
            <a:rPr lang="fr-FR" dirty="0"/>
            <a:t>plate-forme</a:t>
          </a:r>
        </a:p>
        <a:p>
          <a:r>
            <a:rPr lang="fr-FR" b="1" i="1" dirty="0"/>
            <a:t>Moins de ~350 ETP</a:t>
          </a:r>
        </a:p>
      </dgm:t>
    </dgm:pt>
    <dgm:pt modelId="{88ABFD28-36BB-43BC-857E-D9D19EAC8E99}" type="parTrans" cxnId="{A216CCA3-9BF4-42ED-97D8-17D216FD0D35}">
      <dgm:prSet/>
      <dgm:spPr/>
      <dgm:t>
        <a:bodyPr/>
        <a:lstStyle/>
        <a:p>
          <a:endParaRPr lang="fr-FR"/>
        </a:p>
      </dgm:t>
    </dgm:pt>
    <dgm:pt modelId="{467C8185-0CBB-45FF-81B0-1B0593C322F9}" type="sibTrans" cxnId="{A216CCA3-9BF4-42ED-97D8-17D216FD0D35}">
      <dgm:prSet/>
      <dgm:spPr/>
      <dgm:t>
        <a:bodyPr/>
        <a:lstStyle/>
        <a:p>
          <a:endParaRPr lang="fr-FR"/>
        </a:p>
      </dgm:t>
    </dgm:pt>
    <dgm:pt modelId="{A6B36C2E-BE92-4F89-9096-9EC7221CB39C}">
      <dgm:prSet phldrT="[Texte]"/>
      <dgm:spPr/>
      <dgm:t>
        <a:bodyPr/>
        <a:lstStyle/>
        <a:p>
          <a:r>
            <a:rPr lang="fr-FR" dirty="0"/>
            <a:t>Demande aide par aide</a:t>
          </a:r>
        </a:p>
      </dgm:t>
    </dgm:pt>
    <dgm:pt modelId="{B07C618E-B73E-4544-8CF0-5D5A40256B4D}" type="parTrans" cxnId="{797BE282-D234-479A-BFC9-C1073BFB56A8}">
      <dgm:prSet/>
      <dgm:spPr/>
      <dgm:t>
        <a:bodyPr/>
        <a:lstStyle/>
        <a:p>
          <a:endParaRPr lang="fr-FR"/>
        </a:p>
      </dgm:t>
    </dgm:pt>
    <dgm:pt modelId="{40929691-37CE-4447-8004-A5A977F2AFAD}" type="sibTrans" cxnId="{797BE282-D234-479A-BFC9-C1073BFB56A8}">
      <dgm:prSet/>
      <dgm:spPr/>
      <dgm:t>
        <a:bodyPr/>
        <a:lstStyle/>
        <a:p>
          <a:endParaRPr lang="fr-FR"/>
        </a:p>
      </dgm:t>
    </dgm:pt>
    <dgm:pt modelId="{A06CCCB3-CC9F-4D8A-BE5F-27D513A414F6}">
      <dgm:prSet phldrT="[Texte]"/>
      <dgm:spPr/>
      <dgm:t>
        <a:bodyPr/>
        <a:lstStyle/>
        <a:p>
          <a:r>
            <a:rPr lang="fr-FR" dirty="0"/>
            <a:t>Plafond de 40 000 € / an </a:t>
          </a:r>
        </a:p>
      </dgm:t>
    </dgm:pt>
    <dgm:pt modelId="{1A41F354-0AF3-4105-B8DE-1EAAF74CDDE3}" type="parTrans" cxnId="{E21B2D64-00A7-4B7B-ABC3-E4392C22502A}">
      <dgm:prSet/>
      <dgm:spPr/>
      <dgm:t>
        <a:bodyPr/>
        <a:lstStyle/>
        <a:p>
          <a:endParaRPr lang="fr-FR"/>
        </a:p>
      </dgm:t>
    </dgm:pt>
    <dgm:pt modelId="{CE4E39DA-C4AF-48A9-8C48-C743E19A8015}" type="sibTrans" cxnId="{E21B2D64-00A7-4B7B-ABC3-E4392C22502A}">
      <dgm:prSet/>
      <dgm:spPr/>
      <dgm:t>
        <a:bodyPr/>
        <a:lstStyle/>
        <a:p>
          <a:endParaRPr lang="fr-FR"/>
        </a:p>
      </dgm:t>
    </dgm:pt>
    <dgm:pt modelId="{C6663E39-4E59-4C32-BD86-A6EE9F7C8FEF}">
      <dgm:prSet phldrT="[Texte]"/>
      <dgm:spPr/>
      <dgm:t>
        <a:bodyPr/>
        <a:lstStyle/>
        <a:p>
          <a:r>
            <a:rPr lang="fr-FR" b="1" dirty="0"/>
            <a:t>Collectif  </a:t>
          </a:r>
          <a:br>
            <a:rPr lang="fr-FR" dirty="0"/>
          </a:br>
          <a:r>
            <a:rPr lang="fr-FR" dirty="0"/>
            <a:t>Convention</a:t>
          </a:r>
          <a:br>
            <a:rPr lang="fr-FR" dirty="0"/>
          </a:br>
          <a:r>
            <a:rPr lang="fr-FR" dirty="0"/>
            <a:t>   </a:t>
          </a:r>
        </a:p>
      </dgm:t>
    </dgm:pt>
    <dgm:pt modelId="{08E6C270-F8BC-4481-B9E7-D882853DDB7C}" type="parTrans" cxnId="{737A4C17-B1BE-484D-86EF-23A228BF7232}">
      <dgm:prSet/>
      <dgm:spPr/>
      <dgm:t>
        <a:bodyPr/>
        <a:lstStyle/>
        <a:p>
          <a:endParaRPr lang="fr-FR"/>
        </a:p>
      </dgm:t>
    </dgm:pt>
    <dgm:pt modelId="{302151F3-A2B3-4B36-ACCD-A0CD2B8173D7}" type="sibTrans" cxnId="{737A4C17-B1BE-484D-86EF-23A228BF7232}">
      <dgm:prSet/>
      <dgm:spPr/>
      <dgm:t>
        <a:bodyPr/>
        <a:lstStyle/>
        <a:p>
          <a:endParaRPr lang="fr-FR"/>
        </a:p>
      </dgm:t>
    </dgm:pt>
    <dgm:pt modelId="{D009B1EE-955E-4197-9545-6340A88E12E8}">
      <dgm:prSet phldrT="[Texte]"/>
      <dgm:spPr/>
      <dgm:t>
        <a:bodyPr/>
        <a:lstStyle/>
        <a:p>
          <a:r>
            <a:rPr lang="fr-FR" dirty="0"/>
            <a:t>Ambitions sur le recrutement</a:t>
          </a:r>
        </a:p>
      </dgm:t>
    </dgm:pt>
    <dgm:pt modelId="{584FB5D7-4AFA-4126-9A2C-38303A43FF09}" type="parTrans" cxnId="{7DC1B231-0B77-491C-B5F5-C1D43937CFF4}">
      <dgm:prSet/>
      <dgm:spPr/>
      <dgm:t>
        <a:bodyPr/>
        <a:lstStyle/>
        <a:p>
          <a:endParaRPr lang="fr-FR"/>
        </a:p>
      </dgm:t>
    </dgm:pt>
    <dgm:pt modelId="{BE7E36D6-B14D-4E12-95A6-67B6AABF6B42}" type="sibTrans" cxnId="{7DC1B231-0B77-491C-B5F5-C1D43937CFF4}">
      <dgm:prSet/>
      <dgm:spPr/>
      <dgm:t>
        <a:bodyPr/>
        <a:lstStyle/>
        <a:p>
          <a:endParaRPr lang="fr-FR"/>
        </a:p>
      </dgm:t>
    </dgm:pt>
    <dgm:pt modelId="{3E687268-D416-497C-9E52-D39FBC1E5F90}">
      <dgm:prSet phldrT="[Texte]"/>
      <dgm:spPr/>
      <dgm:t>
        <a:bodyPr/>
        <a:lstStyle/>
        <a:p>
          <a:r>
            <a:rPr lang="fr-FR" dirty="0"/>
            <a:t>Référent Handicap</a:t>
          </a:r>
        </a:p>
      </dgm:t>
    </dgm:pt>
    <dgm:pt modelId="{C86AEF9D-0622-4A52-9D01-A0D884F6AED7}" type="parTrans" cxnId="{6F883032-9D1C-4FAD-BCA5-9380D8F526A9}">
      <dgm:prSet/>
      <dgm:spPr/>
      <dgm:t>
        <a:bodyPr/>
        <a:lstStyle/>
        <a:p>
          <a:endParaRPr lang="fr-FR"/>
        </a:p>
      </dgm:t>
    </dgm:pt>
    <dgm:pt modelId="{822DD00C-457C-442E-954C-6C5DACCF4D7D}" type="sibTrans" cxnId="{6F883032-9D1C-4FAD-BCA5-9380D8F526A9}">
      <dgm:prSet/>
      <dgm:spPr/>
      <dgm:t>
        <a:bodyPr/>
        <a:lstStyle/>
        <a:p>
          <a:endParaRPr lang="fr-FR"/>
        </a:p>
      </dgm:t>
    </dgm:pt>
    <dgm:pt modelId="{D396655E-26EB-4199-A052-0E5F53785951}">
      <dgm:prSet phldrT="[Texte]"/>
      <dgm:spPr/>
      <dgm:t>
        <a:bodyPr/>
        <a:lstStyle/>
        <a:p>
          <a:r>
            <a:rPr lang="fr-FR" dirty="0"/>
            <a:t>Projet Global défini</a:t>
          </a:r>
        </a:p>
      </dgm:t>
    </dgm:pt>
    <dgm:pt modelId="{87DEBAA8-C771-400C-B4E0-A3D1A375BDA4}" type="parTrans" cxnId="{06B5B2C0-1CBC-43E9-A42A-0AB4CB917B13}">
      <dgm:prSet/>
      <dgm:spPr/>
      <dgm:t>
        <a:bodyPr/>
        <a:lstStyle/>
        <a:p>
          <a:endParaRPr lang="fr-FR"/>
        </a:p>
      </dgm:t>
    </dgm:pt>
    <dgm:pt modelId="{6CF645FE-CB86-4392-858F-BF21D70F740D}" type="sibTrans" cxnId="{06B5B2C0-1CBC-43E9-A42A-0AB4CB917B13}">
      <dgm:prSet/>
      <dgm:spPr/>
      <dgm:t>
        <a:bodyPr/>
        <a:lstStyle/>
        <a:p>
          <a:endParaRPr lang="fr-FR"/>
        </a:p>
      </dgm:t>
    </dgm:pt>
    <dgm:pt modelId="{17C5D299-3F7F-495E-B28C-97B84A8A8708}" type="pres">
      <dgm:prSet presAssocID="{FFEF1924-87B3-44B8-9A07-4C97D8250142}" presName="outerComposite" presStyleCnt="0">
        <dgm:presLayoutVars>
          <dgm:chMax val="2"/>
          <dgm:animLvl val="lvl"/>
          <dgm:resizeHandles val="exact"/>
        </dgm:presLayoutVars>
      </dgm:prSet>
      <dgm:spPr/>
    </dgm:pt>
    <dgm:pt modelId="{24DA1B09-97AC-49EB-BF94-5506A027916A}" type="pres">
      <dgm:prSet presAssocID="{FFEF1924-87B3-44B8-9A07-4C97D8250142}" presName="dummyMaxCanvas" presStyleCnt="0"/>
      <dgm:spPr/>
    </dgm:pt>
    <dgm:pt modelId="{FA22AEFF-408C-45C6-B6D1-C9C1FEEA84EA}" type="pres">
      <dgm:prSet presAssocID="{FFEF1924-87B3-44B8-9A07-4C97D8250142}" presName="parentComposite" presStyleCnt="0"/>
      <dgm:spPr/>
    </dgm:pt>
    <dgm:pt modelId="{8BA7A7C4-77D4-4C50-B21B-8E5F59FBEEE6}" type="pres">
      <dgm:prSet presAssocID="{FFEF1924-87B3-44B8-9A07-4C97D8250142}" presName="parent1" presStyleLbl="alignAccFollowNode1" presStyleIdx="0" presStyleCnt="4">
        <dgm:presLayoutVars>
          <dgm:chMax val="4"/>
        </dgm:presLayoutVars>
      </dgm:prSet>
      <dgm:spPr/>
    </dgm:pt>
    <dgm:pt modelId="{6A536ED3-25AA-4481-82DA-367C8FFEEFF1}" type="pres">
      <dgm:prSet presAssocID="{FFEF1924-87B3-44B8-9A07-4C97D8250142}" presName="parent2" presStyleLbl="alignAccFollowNode1" presStyleIdx="1" presStyleCnt="4">
        <dgm:presLayoutVars>
          <dgm:chMax val="4"/>
        </dgm:presLayoutVars>
      </dgm:prSet>
      <dgm:spPr/>
    </dgm:pt>
    <dgm:pt modelId="{FCC8B2D9-C77A-4A99-B053-7B6BD4419450}" type="pres">
      <dgm:prSet presAssocID="{FFEF1924-87B3-44B8-9A07-4C97D8250142}" presName="childrenComposite" presStyleCnt="0"/>
      <dgm:spPr/>
    </dgm:pt>
    <dgm:pt modelId="{A44F1408-B191-4350-BB40-FFDCF298D6BA}" type="pres">
      <dgm:prSet presAssocID="{FFEF1924-87B3-44B8-9A07-4C97D8250142}" presName="dummyMaxCanvas_ChildArea" presStyleCnt="0"/>
      <dgm:spPr/>
    </dgm:pt>
    <dgm:pt modelId="{386A5A18-930B-48AE-865A-84B3081910B9}" type="pres">
      <dgm:prSet presAssocID="{FFEF1924-87B3-44B8-9A07-4C97D8250142}" presName="fulcrum" presStyleLbl="alignAccFollowNode1" presStyleIdx="2" presStyleCnt="4"/>
      <dgm:spPr/>
    </dgm:pt>
    <dgm:pt modelId="{13A9C49A-6735-41AC-8080-34185E6288E8}" type="pres">
      <dgm:prSet presAssocID="{FFEF1924-87B3-44B8-9A07-4C97D8250142}" presName="balance_23" presStyleLbl="alignAccFollowNode1" presStyleIdx="3" presStyleCnt="4">
        <dgm:presLayoutVars>
          <dgm:bulletEnabled val="1"/>
        </dgm:presLayoutVars>
      </dgm:prSet>
      <dgm:spPr/>
    </dgm:pt>
    <dgm:pt modelId="{90AB1EA3-6C3F-4147-A0A6-381C170D746A}" type="pres">
      <dgm:prSet presAssocID="{FFEF1924-87B3-44B8-9A07-4C97D8250142}" presName="right_23_1" presStyleLbl="node1" presStyleIdx="0" presStyleCnt="5">
        <dgm:presLayoutVars>
          <dgm:bulletEnabled val="1"/>
        </dgm:presLayoutVars>
      </dgm:prSet>
      <dgm:spPr/>
    </dgm:pt>
    <dgm:pt modelId="{10825FA2-3AA5-4863-9EFE-F3C5F1FF04C4}" type="pres">
      <dgm:prSet presAssocID="{FFEF1924-87B3-44B8-9A07-4C97D8250142}" presName="right_23_2" presStyleLbl="node1" presStyleIdx="1" presStyleCnt="5">
        <dgm:presLayoutVars>
          <dgm:bulletEnabled val="1"/>
        </dgm:presLayoutVars>
      </dgm:prSet>
      <dgm:spPr/>
    </dgm:pt>
    <dgm:pt modelId="{6AB9162A-3882-4A98-9EA2-D07C6A2C0CAC}" type="pres">
      <dgm:prSet presAssocID="{FFEF1924-87B3-44B8-9A07-4C97D8250142}" presName="right_23_3" presStyleLbl="node1" presStyleIdx="2" presStyleCnt="5">
        <dgm:presLayoutVars>
          <dgm:bulletEnabled val="1"/>
        </dgm:presLayoutVars>
      </dgm:prSet>
      <dgm:spPr/>
    </dgm:pt>
    <dgm:pt modelId="{0AB29D4A-FC20-44A8-BA7B-6061E004B3AD}" type="pres">
      <dgm:prSet presAssocID="{FFEF1924-87B3-44B8-9A07-4C97D8250142}" presName="left_23_1" presStyleLbl="node1" presStyleIdx="3" presStyleCnt="5" custScaleX="145803">
        <dgm:presLayoutVars>
          <dgm:bulletEnabled val="1"/>
        </dgm:presLayoutVars>
      </dgm:prSet>
      <dgm:spPr/>
    </dgm:pt>
    <dgm:pt modelId="{C29D40B8-2890-43B2-9051-A688C8298CBC}" type="pres">
      <dgm:prSet presAssocID="{FFEF1924-87B3-44B8-9A07-4C97D8250142}" presName="left_23_2" presStyleLbl="node1" presStyleIdx="4" presStyleCnt="5" custScaleX="142783">
        <dgm:presLayoutVars>
          <dgm:bulletEnabled val="1"/>
        </dgm:presLayoutVars>
      </dgm:prSet>
      <dgm:spPr/>
    </dgm:pt>
  </dgm:ptLst>
  <dgm:cxnLst>
    <dgm:cxn modelId="{737A4C17-B1BE-484D-86EF-23A228BF7232}" srcId="{FFEF1924-87B3-44B8-9A07-4C97D8250142}" destId="{C6663E39-4E59-4C32-BD86-A6EE9F7C8FEF}" srcOrd="1" destOrd="0" parTransId="{08E6C270-F8BC-4481-B9E7-D882853DDB7C}" sibTransId="{302151F3-A2B3-4B36-ACCD-A0CD2B8173D7}"/>
    <dgm:cxn modelId="{EB24B320-B264-4F37-B392-A17672DCFDBB}" type="presOf" srcId="{D009B1EE-955E-4197-9545-6340A88E12E8}" destId="{90AB1EA3-6C3F-4147-A0A6-381C170D746A}" srcOrd="0" destOrd="0" presId="urn:microsoft.com/office/officeart/2005/8/layout/balance1"/>
    <dgm:cxn modelId="{7DC1B231-0B77-491C-B5F5-C1D43937CFF4}" srcId="{C6663E39-4E59-4C32-BD86-A6EE9F7C8FEF}" destId="{D009B1EE-955E-4197-9545-6340A88E12E8}" srcOrd="0" destOrd="0" parTransId="{584FB5D7-4AFA-4126-9A2C-38303A43FF09}" sibTransId="{BE7E36D6-B14D-4E12-95A6-67B6AABF6B42}"/>
    <dgm:cxn modelId="{6F883032-9D1C-4FAD-BCA5-9380D8F526A9}" srcId="{C6663E39-4E59-4C32-BD86-A6EE9F7C8FEF}" destId="{3E687268-D416-497C-9E52-D39FBC1E5F90}" srcOrd="1" destOrd="0" parTransId="{C86AEF9D-0622-4A52-9D01-A0D884F6AED7}" sibTransId="{822DD00C-457C-442E-954C-6C5DACCF4D7D}"/>
    <dgm:cxn modelId="{CEB3D841-3117-49CB-8C6F-695883C163D7}" type="presOf" srcId="{5E0C0387-4642-42BF-931E-BE6F857596B2}" destId="{8BA7A7C4-77D4-4C50-B21B-8E5F59FBEEE6}" srcOrd="0" destOrd="0" presId="urn:microsoft.com/office/officeart/2005/8/layout/balance1"/>
    <dgm:cxn modelId="{DEB58863-7320-4973-9065-4D6EA454C5AB}" type="presOf" srcId="{3E687268-D416-497C-9E52-D39FBC1E5F90}" destId="{10825FA2-3AA5-4863-9EFE-F3C5F1FF04C4}" srcOrd="0" destOrd="0" presId="urn:microsoft.com/office/officeart/2005/8/layout/balance1"/>
    <dgm:cxn modelId="{E21B2D64-00A7-4B7B-ABC3-E4392C22502A}" srcId="{5E0C0387-4642-42BF-931E-BE6F857596B2}" destId="{A06CCCB3-CC9F-4D8A-BE5F-27D513A414F6}" srcOrd="1" destOrd="0" parTransId="{1A41F354-0AF3-4105-B8DE-1EAAF74CDDE3}" sibTransId="{CE4E39DA-C4AF-48A9-8C48-C743E19A8015}"/>
    <dgm:cxn modelId="{ECB24273-15EA-41F6-B3CA-2899DAAFE0B3}" type="presOf" srcId="{C6663E39-4E59-4C32-BD86-A6EE9F7C8FEF}" destId="{6A536ED3-25AA-4481-82DA-367C8FFEEFF1}" srcOrd="0" destOrd="0" presId="urn:microsoft.com/office/officeart/2005/8/layout/balance1"/>
    <dgm:cxn modelId="{797BE282-D234-479A-BFC9-C1073BFB56A8}" srcId="{5E0C0387-4642-42BF-931E-BE6F857596B2}" destId="{A6B36C2E-BE92-4F89-9096-9EC7221CB39C}" srcOrd="0" destOrd="0" parTransId="{B07C618E-B73E-4544-8CF0-5D5A40256B4D}" sibTransId="{40929691-37CE-4447-8004-A5A977F2AFAD}"/>
    <dgm:cxn modelId="{A216CCA3-9BF4-42ED-97D8-17D216FD0D35}" srcId="{FFEF1924-87B3-44B8-9A07-4C97D8250142}" destId="{5E0C0387-4642-42BF-931E-BE6F857596B2}" srcOrd="0" destOrd="0" parTransId="{88ABFD28-36BB-43BC-857E-D9D19EAC8E99}" sibTransId="{467C8185-0CBB-45FF-81B0-1B0593C322F9}"/>
    <dgm:cxn modelId="{CA55C9AE-10E5-4316-A0EB-FBB7C2163B1A}" type="presOf" srcId="{FFEF1924-87B3-44B8-9A07-4C97D8250142}" destId="{17C5D299-3F7F-495E-B28C-97B84A8A8708}" srcOrd="0" destOrd="0" presId="urn:microsoft.com/office/officeart/2005/8/layout/balance1"/>
    <dgm:cxn modelId="{A66EDEBC-18FA-4705-A9D6-E09F3B766066}" type="presOf" srcId="{A06CCCB3-CC9F-4D8A-BE5F-27D513A414F6}" destId="{C29D40B8-2890-43B2-9051-A688C8298CBC}" srcOrd="0" destOrd="0" presId="urn:microsoft.com/office/officeart/2005/8/layout/balance1"/>
    <dgm:cxn modelId="{06B5B2C0-1CBC-43E9-A42A-0AB4CB917B13}" srcId="{C6663E39-4E59-4C32-BD86-A6EE9F7C8FEF}" destId="{D396655E-26EB-4199-A052-0E5F53785951}" srcOrd="2" destOrd="0" parTransId="{87DEBAA8-C771-400C-B4E0-A3D1A375BDA4}" sibTransId="{6CF645FE-CB86-4392-858F-BF21D70F740D}"/>
    <dgm:cxn modelId="{81B08DD6-5BE2-48FA-AFBC-EA3943BE599A}" type="presOf" srcId="{A6B36C2E-BE92-4F89-9096-9EC7221CB39C}" destId="{0AB29D4A-FC20-44A8-BA7B-6061E004B3AD}" srcOrd="0" destOrd="0" presId="urn:microsoft.com/office/officeart/2005/8/layout/balance1"/>
    <dgm:cxn modelId="{84D6D0DB-E4B6-47DA-AEFB-F13FD0CA20EC}" type="presOf" srcId="{D396655E-26EB-4199-A052-0E5F53785951}" destId="{6AB9162A-3882-4A98-9EA2-D07C6A2C0CAC}" srcOrd="0" destOrd="0" presId="urn:microsoft.com/office/officeart/2005/8/layout/balance1"/>
    <dgm:cxn modelId="{16ED839B-C70C-4590-8DA7-ED539A81482F}" type="presParOf" srcId="{17C5D299-3F7F-495E-B28C-97B84A8A8708}" destId="{24DA1B09-97AC-49EB-BF94-5506A027916A}" srcOrd="0" destOrd="0" presId="urn:microsoft.com/office/officeart/2005/8/layout/balance1"/>
    <dgm:cxn modelId="{866D1807-CC91-4CF8-85B8-59A61EC802F1}" type="presParOf" srcId="{17C5D299-3F7F-495E-B28C-97B84A8A8708}" destId="{FA22AEFF-408C-45C6-B6D1-C9C1FEEA84EA}" srcOrd="1" destOrd="0" presId="urn:microsoft.com/office/officeart/2005/8/layout/balance1"/>
    <dgm:cxn modelId="{FD5DFBFA-41C3-4973-97C6-E886D8593999}" type="presParOf" srcId="{FA22AEFF-408C-45C6-B6D1-C9C1FEEA84EA}" destId="{8BA7A7C4-77D4-4C50-B21B-8E5F59FBEEE6}" srcOrd="0" destOrd="0" presId="urn:microsoft.com/office/officeart/2005/8/layout/balance1"/>
    <dgm:cxn modelId="{9C77DDDF-5DCF-47AC-9F34-5765832F0385}" type="presParOf" srcId="{FA22AEFF-408C-45C6-B6D1-C9C1FEEA84EA}" destId="{6A536ED3-25AA-4481-82DA-367C8FFEEFF1}" srcOrd="1" destOrd="0" presId="urn:microsoft.com/office/officeart/2005/8/layout/balance1"/>
    <dgm:cxn modelId="{C16247BF-5BA0-4B1F-BAAF-3124273569FF}" type="presParOf" srcId="{17C5D299-3F7F-495E-B28C-97B84A8A8708}" destId="{FCC8B2D9-C77A-4A99-B053-7B6BD4419450}" srcOrd="2" destOrd="0" presId="urn:microsoft.com/office/officeart/2005/8/layout/balance1"/>
    <dgm:cxn modelId="{92FCF3BC-D62E-4C66-A902-A15D278C13E0}" type="presParOf" srcId="{FCC8B2D9-C77A-4A99-B053-7B6BD4419450}" destId="{A44F1408-B191-4350-BB40-FFDCF298D6BA}" srcOrd="0" destOrd="0" presId="urn:microsoft.com/office/officeart/2005/8/layout/balance1"/>
    <dgm:cxn modelId="{F4285413-2C33-48F5-A984-7F1AD02C5D69}" type="presParOf" srcId="{FCC8B2D9-C77A-4A99-B053-7B6BD4419450}" destId="{386A5A18-930B-48AE-865A-84B3081910B9}" srcOrd="1" destOrd="0" presId="urn:microsoft.com/office/officeart/2005/8/layout/balance1"/>
    <dgm:cxn modelId="{F092F2D4-C022-4982-AB8A-18D7D26B8FB2}" type="presParOf" srcId="{FCC8B2D9-C77A-4A99-B053-7B6BD4419450}" destId="{13A9C49A-6735-41AC-8080-34185E6288E8}" srcOrd="2" destOrd="0" presId="urn:microsoft.com/office/officeart/2005/8/layout/balance1"/>
    <dgm:cxn modelId="{EC114CD3-5260-4637-84E2-3DF108B35651}" type="presParOf" srcId="{FCC8B2D9-C77A-4A99-B053-7B6BD4419450}" destId="{90AB1EA3-6C3F-4147-A0A6-381C170D746A}" srcOrd="3" destOrd="0" presId="urn:microsoft.com/office/officeart/2005/8/layout/balance1"/>
    <dgm:cxn modelId="{A0A3145D-4358-407C-A6D6-ABBF7F06CEB6}" type="presParOf" srcId="{FCC8B2D9-C77A-4A99-B053-7B6BD4419450}" destId="{10825FA2-3AA5-4863-9EFE-F3C5F1FF04C4}" srcOrd="4" destOrd="0" presId="urn:microsoft.com/office/officeart/2005/8/layout/balance1"/>
    <dgm:cxn modelId="{17555F4D-E36A-4555-B65C-9645461026D5}" type="presParOf" srcId="{FCC8B2D9-C77A-4A99-B053-7B6BD4419450}" destId="{6AB9162A-3882-4A98-9EA2-D07C6A2C0CAC}" srcOrd="5" destOrd="0" presId="urn:microsoft.com/office/officeart/2005/8/layout/balance1"/>
    <dgm:cxn modelId="{4431FAC7-C6F8-46CF-B457-8911355FFBC2}" type="presParOf" srcId="{FCC8B2D9-C77A-4A99-B053-7B6BD4419450}" destId="{0AB29D4A-FC20-44A8-BA7B-6061E004B3AD}" srcOrd="6" destOrd="0" presId="urn:microsoft.com/office/officeart/2005/8/layout/balance1"/>
    <dgm:cxn modelId="{A81690E5-B1B0-40BD-AE54-1B9E3A4DE69C}" type="presParOf" srcId="{FCC8B2D9-C77A-4A99-B053-7B6BD4419450}" destId="{C29D40B8-2890-43B2-9051-A688C8298CB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EB505-4141-4D5C-9391-C52C2A833B0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5C58047B-E808-4387-9B19-AA61BB87807C}">
      <dgm:prSet phldrT="[Texte]" custT="1"/>
      <dgm:spPr/>
      <dgm:t>
        <a:bodyPr/>
        <a:lstStyle/>
        <a:p>
          <a:r>
            <a:rPr lang="fr-FR" sz="1400" b="1" dirty="0">
              <a:solidFill>
                <a:srgbClr val="002060"/>
              </a:solidFill>
              <a:latin typeface="Arial Narrow" panose="020B0606020202030204" pitchFamily="34" charset="0"/>
            </a:rPr>
            <a:t>1 -  Formalisation par l’employeur de l’intention de conventionner à la Direction du FIPHFP </a:t>
          </a:r>
          <a:endParaRPr lang="fr-FR" sz="1400" dirty="0">
            <a:latin typeface="Arial Narrow" panose="020B0606020202030204" pitchFamily="34" charset="0"/>
          </a:endParaRPr>
        </a:p>
      </dgm:t>
    </dgm:pt>
    <dgm:pt modelId="{66870245-7934-4795-8D73-F0744B683D46}" type="parTrans" cxnId="{0C0F02E9-E298-43DC-83E4-23EAD17087A2}">
      <dgm:prSet/>
      <dgm:spPr/>
      <dgm:t>
        <a:bodyPr/>
        <a:lstStyle/>
        <a:p>
          <a:endParaRPr lang="fr-FR"/>
        </a:p>
      </dgm:t>
    </dgm:pt>
    <dgm:pt modelId="{5048A145-0873-4D0E-AA1E-54AB1853ED2A}" type="sibTrans" cxnId="{0C0F02E9-E298-43DC-83E4-23EAD17087A2}">
      <dgm:prSet/>
      <dgm:spPr/>
      <dgm:t>
        <a:bodyPr/>
        <a:lstStyle/>
        <a:p>
          <a:endParaRPr lang="fr-FR"/>
        </a:p>
      </dgm:t>
    </dgm:pt>
    <dgm:pt modelId="{78D82931-B702-49E3-95A1-D9D49E55C400}">
      <dgm:prSet custT="1"/>
      <dgm:spPr/>
      <dgm:t>
        <a:bodyPr/>
        <a:lstStyle/>
        <a:p>
          <a:endParaRPr lang="fr-FR" sz="1400" b="1" dirty="0">
            <a:solidFill>
              <a:srgbClr val="002060"/>
            </a:solidFill>
            <a:latin typeface="Arial Narrow" panose="020B0606020202030204" pitchFamily="34" charset="0"/>
          </a:endParaRPr>
        </a:p>
      </dgm:t>
    </dgm:pt>
    <dgm:pt modelId="{5C069E6D-06F4-49E2-A93A-2A473676E9C6}" type="parTrans" cxnId="{DBEDFFBF-31E4-4E43-82ED-0854CDA32A35}">
      <dgm:prSet/>
      <dgm:spPr/>
      <dgm:t>
        <a:bodyPr/>
        <a:lstStyle/>
        <a:p>
          <a:endParaRPr lang="fr-FR"/>
        </a:p>
      </dgm:t>
    </dgm:pt>
    <dgm:pt modelId="{22314D11-CFC6-4F7F-86B4-7A1F7090AA32}" type="sibTrans" cxnId="{DBEDFFBF-31E4-4E43-82ED-0854CDA32A35}">
      <dgm:prSet/>
      <dgm:spPr/>
      <dgm:t>
        <a:bodyPr/>
        <a:lstStyle/>
        <a:p>
          <a:endParaRPr lang="fr-FR"/>
        </a:p>
      </dgm:t>
    </dgm:pt>
    <dgm:pt modelId="{DDC48D57-A167-4D7E-834E-2A06E22639FF}">
      <dgm:prSet custT="1"/>
      <dgm:spPr/>
      <dgm:t>
        <a:bodyPr/>
        <a:lstStyle/>
        <a:p>
          <a:endParaRPr lang="fr-FR" sz="1400" b="1" dirty="0">
            <a:solidFill>
              <a:srgbClr val="002060"/>
            </a:solidFill>
            <a:latin typeface="Arial Narrow" panose="020B0606020202030204" pitchFamily="34" charset="0"/>
          </a:endParaRPr>
        </a:p>
      </dgm:t>
    </dgm:pt>
    <dgm:pt modelId="{672096A4-5F2F-4100-9203-AC57F32FB977}" type="parTrans" cxnId="{49654C7A-F037-4080-98C6-30FD73A8D193}">
      <dgm:prSet/>
      <dgm:spPr/>
      <dgm:t>
        <a:bodyPr/>
        <a:lstStyle/>
        <a:p>
          <a:endParaRPr lang="fr-FR"/>
        </a:p>
      </dgm:t>
    </dgm:pt>
    <dgm:pt modelId="{1A6C2085-EDFC-4B62-9F8D-77BD2CB9967A}" type="sibTrans" cxnId="{49654C7A-F037-4080-98C6-30FD73A8D193}">
      <dgm:prSet/>
      <dgm:spPr/>
      <dgm:t>
        <a:bodyPr/>
        <a:lstStyle/>
        <a:p>
          <a:endParaRPr lang="fr-FR"/>
        </a:p>
      </dgm:t>
    </dgm:pt>
    <dgm:pt modelId="{14DCF66F-3B40-489D-9EB7-8632A0DDCCBA}">
      <dgm:prSet custT="1"/>
      <dgm:spPr/>
      <dgm:t>
        <a:bodyPr/>
        <a:lstStyle/>
        <a:p>
          <a:endParaRPr lang="fr-FR" sz="1400" b="1" dirty="0">
            <a:solidFill>
              <a:srgbClr val="002060"/>
            </a:solidFill>
            <a:latin typeface="Arial Narrow" panose="020B0606020202030204" pitchFamily="34" charset="0"/>
          </a:endParaRPr>
        </a:p>
      </dgm:t>
    </dgm:pt>
    <dgm:pt modelId="{AF2520F2-01DD-4F80-A5F8-A67F503C1E61}" type="parTrans" cxnId="{03A380C4-CB5B-46CD-A46F-17A8D221B815}">
      <dgm:prSet/>
      <dgm:spPr/>
      <dgm:t>
        <a:bodyPr/>
        <a:lstStyle/>
        <a:p>
          <a:endParaRPr lang="fr-FR"/>
        </a:p>
      </dgm:t>
    </dgm:pt>
    <dgm:pt modelId="{EE6C08EC-9491-48F2-8F2F-9BB105B2CB50}" type="sibTrans" cxnId="{03A380C4-CB5B-46CD-A46F-17A8D221B815}">
      <dgm:prSet/>
      <dgm:spPr/>
      <dgm:t>
        <a:bodyPr/>
        <a:lstStyle/>
        <a:p>
          <a:endParaRPr lang="fr-FR"/>
        </a:p>
      </dgm:t>
    </dgm:pt>
    <dgm:pt modelId="{08B819DB-A31C-4743-BACB-8D3939A3539F}">
      <dgm:prSet phldrT="[Texte]" custT="1"/>
      <dgm:spPr/>
      <dgm:t>
        <a:bodyPr/>
        <a:lstStyle/>
        <a:p>
          <a:r>
            <a:rPr lang="fr-FR" sz="1000" b="0" dirty="0">
              <a:solidFill>
                <a:srgbClr val="002060"/>
              </a:solidFill>
              <a:latin typeface="Arial Narrow" panose="020B0606020202030204" pitchFamily="34" charset="0"/>
            </a:rPr>
            <a:t>Manifeste la volonté de conventionner – A faire signer </a:t>
          </a:r>
          <a:r>
            <a:rPr lang="fr-FR" sz="1000" b="0" dirty="0">
              <a:latin typeface="Arial Narrow" panose="020B0606020202030204" pitchFamily="34" charset="0"/>
            </a:rPr>
            <a:t>par le représentant exécutif de l’établissement</a:t>
          </a:r>
        </a:p>
      </dgm:t>
    </dgm:pt>
    <dgm:pt modelId="{A168FF07-A702-460D-B7FE-40C9C9676940}" type="parTrans" cxnId="{47D68065-BA38-4454-B229-8F5704E1E57C}">
      <dgm:prSet/>
      <dgm:spPr/>
      <dgm:t>
        <a:bodyPr/>
        <a:lstStyle/>
        <a:p>
          <a:endParaRPr lang="fr-FR"/>
        </a:p>
      </dgm:t>
    </dgm:pt>
    <dgm:pt modelId="{F23EEC90-2DDD-4DCF-91D5-487AC1C11352}" type="sibTrans" cxnId="{47D68065-BA38-4454-B229-8F5704E1E57C}">
      <dgm:prSet/>
      <dgm:spPr/>
      <dgm:t>
        <a:bodyPr/>
        <a:lstStyle/>
        <a:p>
          <a:endParaRPr lang="fr-FR"/>
        </a:p>
      </dgm:t>
    </dgm:pt>
    <dgm:pt modelId="{E5027B29-4326-4B8A-889B-E5225F70C877}">
      <dgm:prSet custT="1"/>
      <dgm:spPr/>
      <dgm:t>
        <a:bodyPr/>
        <a:lstStyle/>
        <a:p>
          <a:endParaRPr lang="fr-FR" sz="1400" b="1" dirty="0">
            <a:solidFill>
              <a:srgbClr val="002060"/>
            </a:solidFill>
            <a:latin typeface="Arial Narrow" panose="020B0606020202030204" pitchFamily="34" charset="0"/>
          </a:endParaRPr>
        </a:p>
      </dgm:t>
    </dgm:pt>
    <dgm:pt modelId="{11DF40B0-1593-4495-8D89-2DCD26557441}" type="sibTrans" cxnId="{62DE0423-EAF9-442E-99C1-8B56FC7F4929}">
      <dgm:prSet/>
      <dgm:spPr/>
      <dgm:t>
        <a:bodyPr/>
        <a:lstStyle/>
        <a:p>
          <a:endParaRPr lang="fr-FR"/>
        </a:p>
      </dgm:t>
    </dgm:pt>
    <dgm:pt modelId="{1927EF1B-BE56-4FA5-8128-0DD5789455CF}" type="parTrans" cxnId="{62DE0423-EAF9-442E-99C1-8B56FC7F4929}">
      <dgm:prSet/>
      <dgm:spPr/>
      <dgm:t>
        <a:bodyPr/>
        <a:lstStyle/>
        <a:p>
          <a:endParaRPr lang="fr-FR"/>
        </a:p>
      </dgm:t>
    </dgm:pt>
    <dgm:pt modelId="{12CDE18D-2E15-4C5E-82A5-24458E782EB3}">
      <dgm:prSet custT="1"/>
      <dgm:spPr/>
      <dgm:t>
        <a:bodyPr anchor="b" anchorCtr="1"/>
        <a:lstStyle/>
        <a:p>
          <a:endParaRPr lang="fr-FR" sz="1400" b="1" dirty="0">
            <a:solidFill>
              <a:srgbClr val="002060"/>
            </a:solidFill>
            <a:latin typeface="Arial Narrow" panose="020B0606020202030204" pitchFamily="34" charset="0"/>
          </a:endParaRPr>
        </a:p>
      </dgm:t>
    </dgm:pt>
    <dgm:pt modelId="{35AD895F-2F31-4672-A4DE-60C2B080BD5D}" type="sibTrans" cxnId="{F91453C4-75DA-4C47-AB35-0C2A31E99A1C}">
      <dgm:prSet/>
      <dgm:spPr/>
      <dgm:t>
        <a:bodyPr/>
        <a:lstStyle/>
        <a:p>
          <a:endParaRPr lang="fr-FR"/>
        </a:p>
      </dgm:t>
    </dgm:pt>
    <dgm:pt modelId="{B1D618FA-8FBF-4C0C-A85D-F66A1AA4C818}" type="parTrans" cxnId="{F91453C4-75DA-4C47-AB35-0C2A31E99A1C}">
      <dgm:prSet/>
      <dgm:spPr/>
      <dgm:t>
        <a:bodyPr/>
        <a:lstStyle/>
        <a:p>
          <a:endParaRPr lang="fr-FR"/>
        </a:p>
      </dgm:t>
    </dgm:pt>
    <dgm:pt modelId="{916EEE87-26F5-49AE-B474-F1350638E9B7}" type="pres">
      <dgm:prSet presAssocID="{6D5EB505-4141-4D5C-9391-C52C2A833B0E}" presName="Name0" presStyleCnt="0">
        <dgm:presLayoutVars>
          <dgm:dir/>
          <dgm:resizeHandles val="exact"/>
        </dgm:presLayoutVars>
      </dgm:prSet>
      <dgm:spPr/>
    </dgm:pt>
    <dgm:pt modelId="{92CF24D8-FCA2-4A06-8FA6-D288BD81AA36}" type="pres">
      <dgm:prSet presAssocID="{6D5EB505-4141-4D5C-9391-C52C2A833B0E}" presName="arrow" presStyleLbl="bgShp" presStyleIdx="0" presStyleCnt="1"/>
      <dgm:spPr/>
    </dgm:pt>
    <dgm:pt modelId="{77858497-DC03-4AB3-9841-7B2D311DCBA0}" type="pres">
      <dgm:prSet presAssocID="{6D5EB505-4141-4D5C-9391-C52C2A833B0E}" presName="points" presStyleCnt="0"/>
      <dgm:spPr/>
    </dgm:pt>
    <dgm:pt modelId="{1342DB81-8B9A-4B4C-9218-57B3EA4B539B}" type="pres">
      <dgm:prSet presAssocID="{5C58047B-E808-4387-9B19-AA61BB87807C}" presName="compositeA" presStyleCnt="0"/>
      <dgm:spPr/>
    </dgm:pt>
    <dgm:pt modelId="{66CBF6D3-CD1F-4459-82E0-2FE2FFEE817C}" type="pres">
      <dgm:prSet presAssocID="{5C58047B-E808-4387-9B19-AA61BB87807C}" presName="textA" presStyleLbl="revTx" presStyleIdx="0" presStyleCnt="6" custScaleX="254870">
        <dgm:presLayoutVars>
          <dgm:bulletEnabled val="1"/>
        </dgm:presLayoutVars>
      </dgm:prSet>
      <dgm:spPr/>
    </dgm:pt>
    <dgm:pt modelId="{B061F991-452D-4603-9486-B00BA32736DC}" type="pres">
      <dgm:prSet presAssocID="{5C58047B-E808-4387-9B19-AA61BB87807C}" presName="circleA" presStyleLbl="node1" presStyleIdx="0" presStyleCnt="6"/>
      <dgm:spPr>
        <a:solidFill>
          <a:schemeClr val="accent4"/>
        </a:solidFill>
      </dgm:spPr>
    </dgm:pt>
    <dgm:pt modelId="{E0CBB840-19C2-4442-ABF2-D5189B9DF04A}" type="pres">
      <dgm:prSet presAssocID="{5C58047B-E808-4387-9B19-AA61BB87807C}" presName="spaceA" presStyleCnt="0"/>
      <dgm:spPr/>
    </dgm:pt>
    <dgm:pt modelId="{126058DA-CB95-4726-8D92-8CBC3A231341}" type="pres">
      <dgm:prSet presAssocID="{5048A145-0873-4D0E-AA1E-54AB1853ED2A}" presName="space" presStyleCnt="0"/>
      <dgm:spPr/>
    </dgm:pt>
    <dgm:pt modelId="{14BB6006-DFE6-4AF0-9110-057A1E2C84A8}" type="pres">
      <dgm:prSet presAssocID="{E5027B29-4326-4B8A-889B-E5225F70C877}" presName="compositeB" presStyleCnt="0"/>
      <dgm:spPr/>
    </dgm:pt>
    <dgm:pt modelId="{BC55C076-88B5-4D19-B1E3-FEEC031289B7}" type="pres">
      <dgm:prSet presAssocID="{E5027B29-4326-4B8A-889B-E5225F70C877}" presName="textB" presStyleLbl="revTx" presStyleIdx="1" presStyleCnt="6" custScaleX="151131" custLinFactNeighborX="-2641">
        <dgm:presLayoutVars>
          <dgm:bulletEnabled val="1"/>
        </dgm:presLayoutVars>
      </dgm:prSet>
      <dgm:spPr/>
    </dgm:pt>
    <dgm:pt modelId="{2A17DBDD-A0EC-4F0B-B6D2-660A606C8358}" type="pres">
      <dgm:prSet presAssocID="{E5027B29-4326-4B8A-889B-E5225F70C877}" presName="circleB" presStyleLbl="node1" presStyleIdx="1" presStyleCnt="6"/>
      <dgm:spPr>
        <a:solidFill>
          <a:srgbClr val="00B050"/>
        </a:solidFill>
      </dgm:spPr>
    </dgm:pt>
    <dgm:pt modelId="{CD20B9D9-0720-4DBF-8D85-D50D1FD723A9}" type="pres">
      <dgm:prSet presAssocID="{E5027B29-4326-4B8A-889B-E5225F70C877}" presName="spaceB" presStyleCnt="0"/>
      <dgm:spPr/>
    </dgm:pt>
    <dgm:pt modelId="{556EFC5D-C0BC-4C1F-871A-43AB2BC14CA9}" type="pres">
      <dgm:prSet presAssocID="{11DF40B0-1593-4495-8D89-2DCD26557441}" presName="space" presStyleCnt="0"/>
      <dgm:spPr/>
    </dgm:pt>
    <dgm:pt modelId="{E8077B21-2118-42FC-A16D-852630CD108D}" type="pres">
      <dgm:prSet presAssocID="{12CDE18D-2E15-4C5E-82A5-24458E782EB3}" presName="compositeA" presStyleCnt="0"/>
      <dgm:spPr/>
    </dgm:pt>
    <dgm:pt modelId="{8DC994A8-75A1-48D7-839A-6633F2A1E008}" type="pres">
      <dgm:prSet presAssocID="{12CDE18D-2E15-4C5E-82A5-24458E782EB3}" presName="textA" presStyleLbl="revTx" presStyleIdx="2" presStyleCnt="6" custScaleX="180117">
        <dgm:presLayoutVars>
          <dgm:bulletEnabled val="1"/>
        </dgm:presLayoutVars>
      </dgm:prSet>
      <dgm:spPr/>
    </dgm:pt>
    <dgm:pt modelId="{1700D561-5203-4119-AEE9-CDD455819F61}" type="pres">
      <dgm:prSet presAssocID="{12CDE18D-2E15-4C5E-82A5-24458E782EB3}" presName="circleA" presStyleLbl="node1" presStyleIdx="2" presStyleCnt="6"/>
      <dgm:spPr/>
    </dgm:pt>
    <dgm:pt modelId="{AD4663D8-4F06-4EB7-9E70-02156AE3BF6C}" type="pres">
      <dgm:prSet presAssocID="{12CDE18D-2E15-4C5E-82A5-24458E782EB3}" presName="spaceA" presStyleCnt="0"/>
      <dgm:spPr/>
    </dgm:pt>
    <dgm:pt modelId="{8FA54DA9-1C9D-4D9E-AD98-A246C407BC4E}" type="pres">
      <dgm:prSet presAssocID="{35AD895F-2F31-4672-A4DE-60C2B080BD5D}" presName="space" presStyleCnt="0"/>
      <dgm:spPr/>
    </dgm:pt>
    <dgm:pt modelId="{5982EE0A-8ADA-4373-B04F-CB046F3798EF}" type="pres">
      <dgm:prSet presAssocID="{DDC48D57-A167-4D7E-834E-2A06E22639FF}" presName="compositeB" presStyleCnt="0"/>
      <dgm:spPr/>
    </dgm:pt>
    <dgm:pt modelId="{2B699572-F40F-472D-B633-922100340C9E}" type="pres">
      <dgm:prSet presAssocID="{DDC48D57-A167-4D7E-834E-2A06E22639FF}" presName="textB" presStyleLbl="revTx" presStyleIdx="3" presStyleCnt="6" custScaleX="220228">
        <dgm:presLayoutVars>
          <dgm:bulletEnabled val="1"/>
        </dgm:presLayoutVars>
      </dgm:prSet>
      <dgm:spPr/>
    </dgm:pt>
    <dgm:pt modelId="{D63C8537-18AF-4049-A0AD-E88E6E4E164E}" type="pres">
      <dgm:prSet presAssocID="{DDC48D57-A167-4D7E-834E-2A06E22639FF}" presName="circleB" presStyleLbl="node1" presStyleIdx="3" presStyleCnt="6"/>
      <dgm:spPr>
        <a:solidFill>
          <a:srgbClr val="7030A0"/>
        </a:solidFill>
      </dgm:spPr>
    </dgm:pt>
    <dgm:pt modelId="{E52B5BE6-9670-48E8-BB24-8791852A9CDD}" type="pres">
      <dgm:prSet presAssocID="{DDC48D57-A167-4D7E-834E-2A06E22639FF}" presName="spaceB" presStyleCnt="0"/>
      <dgm:spPr/>
    </dgm:pt>
    <dgm:pt modelId="{1C3E4F32-21C2-496B-B274-45FE0C20AFDC}" type="pres">
      <dgm:prSet presAssocID="{1A6C2085-EDFC-4B62-9F8D-77BD2CB9967A}" presName="space" presStyleCnt="0"/>
      <dgm:spPr/>
    </dgm:pt>
    <dgm:pt modelId="{00FC6280-8A87-4C52-9B27-ACECFBBC387D}" type="pres">
      <dgm:prSet presAssocID="{78D82931-B702-49E3-95A1-D9D49E55C400}" presName="compositeA" presStyleCnt="0"/>
      <dgm:spPr/>
    </dgm:pt>
    <dgm:pt modelId="{1EB498BE-D100-47C8-9614-FC8B19C90637}" type="pres">
      <dgm:prSet presAssocID="{78D82931-B702-49E3-95A1-D9D49E55C400}" presName="textA" presStyleLbl="revTx" presStyleIdx="4" presStyleCnt="6">
        <dgm:presLayoutVars>
          <dgm:bulletEnabled val="1"/>
        </dgm:presLayoutVars>
      </dgm:prSet>
      <dgm:spPr/>
    </dgm:pt>
    <dgm:pt modelId="{85C5E7F1-29DD-4D6F-A102-0F227D19E7D4}" type="pres">
      <dgm:prSet presAssocID="{78D82931-B702-49E3-95A1-D9D49E55C400}" presName="circleA" presStyleLbl="node1" presStyleIdx="4" presStyleCnt="6"/>
      <dgm:spPr>
        <a:solidFill>
          <a:srgbClr val="00B050"/>
        </a:solidFill>
      </dgm:spPr>
    </dgm:pt>
    <dgm:pt modelId="{D18F8336-2AE9-4951-B9AC-783AC432381E}" type="pres">
      <dgm:prSet presAssocID="{78D82931-B702-49E3-95A1-D9D49E55C400}" presName="spaceA" presStyleCnt="0"/>
      <dgm:spPr/>
    </dgm:pt>
    <dgm:pt modelId="{C913785E-E4C5-47DF-9794-45760BC6A800}" type="pres">
      <dgm:prSet presAssocID="{22314D11-CFC6-4F7F-86B4-7A1F7090AA32}" presName="space" presStyleCnt="0"/>
      <dgm:spPr/>
    </dgm:pt>
    <dgm:pt modelId="{31BA3D45-A983-44F7-8639-548866B74901}" type="pres">
      <dgm:prSet presAssocID="{14DCF66F-3B40-489D-9EB7-8632A0DDCCBA}" presName="compositeB" presStyleCnt="0"/>
      <dgm:spPr/>
    </dgm:pt>
    <dgm:pt modelId="{37941191-920F-476F-A9D7-39D87AB6734F}" type="pres">
      <dgm:prSet presAssocID="{14DCF66F-3B40-489D-9EB7-8632A0DDCCBA}" presName="textB" presStyleLbl="revTx" presStyleIdx="5" presStyleCnt="6">
        <dgm:presLayoutVars>
          <dgm:bulletEnabled val="1"/>
        </dgm:presLayoutVars>
      </dgm:prSet>
      <dgm:spPr/>
    </dgm:pt>
    <dgm:pt modelId="{BE604845-E2B5-42E6-A027-995AB0104DC8}" type="pres">
      <dgm:prSet presAssocID="{14DCF66F-3B40-489D-9EB7-8632A0DDCCBA}" presName="circleB" presStyleLbl="node1" presStyleIdx="5" presStyleCnt="6" custLinFactNeighborX="87340" custLinFactNeighborY="2167"/>
      <dgm:spPr>
        <a:solidFill>
          <a:srgbClr val="00B050"/>
        </a:solidFill>
      </dgm:spPr>
    </dgm:pt>
    <dgm:pt modelId="{4A7D3FC6-4E81-449E-B647-81CC11B64ACF}" type="pres">
      <dgm:prSet presAssocID="{14DCF66F-3B40-489D-9EB7-8632A0DDCCBA}" presName="spaceB" presStyleCnt="0"/>
      <dgm:spPr/>
    </dgm:pt>
  </dgm:ptLst>
  <dgm:cxnLst>
    <dgm:cxn modelId="{AFEE020F-766E-404E-AB27-E5106B7559D9}" type="presOf" srcId="{12CDE18D-2E15-4C5E-82A5-24458E782EB3}" destId="{8DC994A8-75A1-48D7-839A-6633F2A1E008}" srcOrd="0" destOrd="0" presId="urn:microsoft.com/office/officeart/2005/8/layout/hProcess11"/>
    <dgm:cxn modelId="{62DE0423-EAF9-442E-99C1-8B56FC7F4929}" srcId="{6D5EB505-4141-4D5C-9391-C52C2A833B0E}" destId="{E5027B29-4326-4B8A-889B-E5225F70C877}" srcOrd="1" destOrd="0" parTransId="{1927EF1B-BE56-4FA5-8128-0DD5789455CF}" sibTransId="{11DF40B0-1593-4495-8D89-2DCD26557441}"/>
    <dgm:cxn modelId="{47D68065-BA38-4454-B229-8F5704E1E57C}" srcId="{5C58047B-E808-4387-9B19-AA61BB87807C}" destId="{08B819DB-A31C-4743-BACB-8D3939A3539F}" srcOrd="0" destOrd="0" parTransId="{A168FF07-A702-460D-B7FE-40C9C9676940}" sibTransId="{F23EEC90-2DDD-4DCF-91D5-487AC1C11352}"/>
    <dgm:cxn modelId="{49654C7A-F037-4080-98C6-30FD73A8D193}" srcId="{6D5EB505-4141-4D5C-9391-C52C2A833B0E}" destId="{DDC48D57-A167-4D7E-834E-2A06E22639FF}" srcOrd="3" destOrd="0" parTransId="{672096A4-5F2F-4100-9203-AC57F32FB977}" sibTransId="{1A6C2085-EDFC-4B62-9F8D-77BD2CB9967A}"/>
    <dgm:cxn modelId="{02497187-FDCC-47D2-AF98-7ED1310FE17E}" type="presOf" srcId="{DDC48D57-A167-4D7E-834E-2A06E22639FF}" destId="{2B699572-F40F-472D-B633-922100340C9E}" srcOrd="0" destOrd="0" presId="urn:microsoft.com/office/officeart/2005/8/layout/hProcess11"/>
    <dgm:cxn modelId="{0B178FA2-F51F-4370-81CF-18FE34BD03DA}" type="presOf" srcId="{08B819DB-A31C-4743-BACB-8D3939A3539F}" destId="{66CBF6D3-CD1F-4459-82E0-2FE2FFEE817C}" srcOrd="0" destOrd="1" presId="urn:microsoft.com/office/officeart/2005/8/layout/hProcess11"/>
    <dgm:cxn modelId="{8592C5A4-346F-4825-9030-232A8AFE388D}" type="presOf" srcId="{78D82931-B702-49E3-95A1-D9D49E55C400}" destId="{1EB498BE-D100-47C8-9614-FC8B19C90637}" srcOrd="0" destOrd="0" presId="urn:microsoft.com/office/officeart/2005/8/layout/hProcess11"/>
    <dgm:cxn modelId="{560344A7-1EF9-4D76-ADE8-5D777028E1B4}" type="presOf" srcId="{5C58047B-E808-4387-9B19-AA61BB87807C}" destId="{66CBF6D3-CD1F-4459-82E0-2FE2FFEE817C}" srcOrd="0" destOrd="0" presId="urn:microsoft.com/office/officeart/2005/8/layout/hProcess11"/>
    <dgm:cxn modelId="{DBEDFFBF-31E4-4E43-82ED-0854CDA32A35}" srcId="{6D5EB505-4141-4D5C-9391-C52C2A833B0E}" destId="{78D82931-B702-49E3-95A1-D9D49E55C400}" srcOrd="4" destOrd="0" parTransId="{5C069E6D-06F4-49E2-A93A-2A473676E9C6}" sibTransId="{22314D11-CFC6-4F7F-86B4-7A1F7090AA32}"/>
    <dgm:cxn modelId="{F91453C4-75DA-4C47-AB35-0C2A31E99A1C}" srcId="{6D5EB505-4141-4D5C-9391-C52C2A833B0E}" destId="{12CDE18D-2E15-4C5E-82A5-24458E782EB3}" srcOrd="2" destOrd="0" parTransId="{B1D618FA-8FBF-4C0C-A85D-F66A1AA4C818}" sibTransId="{35AD895F-2F31-4672-A4DE-60C2B080BD5D}"/>
    <dgm:cxn modelId="{03A380C4-CB5B-46CD-A46F-17A8D221B815}" srcId="{6D5EB505-4141-4D5C-9391-C52C2A833B0E}" destId="{14DCF66F-3B40-489D-9EB7-8632A0DDCCBA}" srcOrd="5" destOrd="0" parTransId="{AF2520F2-01DD-4F80-A5F8-A67F503C1E61}" sibTransId="{EE6C08EC-9491-48F2-8F2F-9BB105B2CB50}"/>
    <dgm:cxn modelId="{B93369D8-31DB-4809-87BB-F80CF6DF0545}" type="presOf" srcId="{14DCF66F-3B40-489D-9EB7-8632A0DDCCBA}" destId="{37941191-920F-476F-A9D7-39D87AB6734F}" srcOrd="0" destOrd="0" presId="urn:microsoft.com/office/officeart/2005/8/layout/hProcess11"/>
    <dgm:cxn modelId="{AA4DCDE5-23D9-4D38-A6F0-EE08280E72F0}" type="presOf" srcId="{6D5EB505-4141-4D5C-9391-C52C2A833B0E}" destId="{916EEE87-26F5-49AE-B474-F1350638E9B7}" srcOrd="0" destOrd="0" presId="urn:microsoft.com/office/officeart/2005/8/layout/hProcess11"/>
    <dgm:cxn modelId="{0C0F02E9-E298-43DC-83E4-23EAD17087A2}" srcId="{6D5EB505-4141-4D5C-9391-C52C2A833B0E}" destId="{5C58047B-E808-4387-9B19-AA61BB87807C}" srcOrd="0" destOrd="0" parTransId="{66870245-7934-4795-8D73-F0744B683D46}" sibTransId="{5048A145-0873-4D0E-AA1E-54AB1853ED2A}"/>
    <dgm:cxn modelId="{4267CBF9-BB8B-4910-B49D-ECCFA1435FE8}" type="presOf" srcId="{E5027B29-4326-4B8A-889B-E5225F70C877}" destId="{BC55C076-88B5-4D19-B1E3-FEEC031289B7}" srcOrd="0" destOrd="0" presId="urn:microsoft.com/office/officeart/2005/8/layout/hProcess11"/>
    <dgm:cxn modelId="{FFC3CCD9-B91F-474E-881E-FF314E08B701}" type="presParOf" srcId="{916EEE87-26F5-49AE-B474-F1350638E9B7}" destId="{92CF24D8-FCA2-4A06-8FA6-D288BD81AA36}" srcOrd="0" destOrd="0" presId="urn:microsoft.com/office/officeart/2005/8/layout/hProcess11"/>
    <dgm:cxn modelId="{2DAD2164-22CD-4314-BA31-E7FC829437C8}" type="presParOf" srcId="{916EEE87-26F5-49AE-B474-F1350638E9B7}" destId="{77858497-DC03-4AB3-9841-7B2D311DCBA0}" srcOrd="1" destOrd="0" presId="urn:microsoft.com/office/officeart/2005/8/layout/hProcess11"/>
    <dgm:cxn modelId="{25084029-1205-407F-B010-86640EAA439A}" type="presParOf" srcId="{77858497-DC03-4AB3-9841-7B2D311DCBA0}" destId="{1342DB81-8B9A-4B4C-9218-57B3EA4B539B}" srcOrd="0" destOrd="0" presId="urn:microsoft.com/office/officeart/2005/8/layout/hProcess11"/>
    <dgm:cxn modelId="{F8CA1CDA-EA0F-4D44-91E1-4B2AB9C628C6}" type="presParOf" srcId="{1342DB81-8B9A-4B4C-9218-57B3EA4B539B}" destId="{66CBF6D3-CD1F-4459-82E0-2FE2FFEE817C}" srcOrd="0" destOrd="0" presId="urn:microsoft.com/office/officeart/2005/8/layout/hProcess11"/>
    <dgm:cxn modelId="{89B8636F-6E6F-413A-9504-E1F9BD67B49A}" type="presParOf" srcId="{1342DB81-8B9A-4B4C-9218-57B3EA4B539B}" destId="{B061F991-452D-4603-9486-B00BA32736DC}" srcOrd="1" destOrd="0" presId="urn:microsoft.com/office/officeart/2005/8/layout/hProcess11"/>
    <dgm:cxn modelId="{A22521FD-266B-4FE9-BC20-C06A07AEBA90}" type="presParOf" srcId="{1342DB81-8B9A-4B4C-9218-57B3EA4B539B}" destId="{E0CBB840-19C2-4442-ABF2-D5189B9DF04A}" srcOrd="2" destOrd="0" presId="urn:microsoft.com/office/officeart/2005/8/layout/hProcess11"/>
    <dgm:cxn modelId="{FE2196B7-CFCA-4F2D-A842-7293266491B8}" type="presParOf" srcId="{77858497-DC03-4AB3-9841-7B2D311DCBA0}" destId="{126058DA-CB95-4726-8D92-8CBC3A231341}" srcOrd="1" destOrd="0" presId="urn:microsoft.com/office/officeart/2005/8/layout/hProcess11"/>
    <dgm:cxn modelId="{B903D95A-748E-430A-B5B0-06F85F15B8CC}" type="presParOf" srcId="{77858497-DC03-4AB3-9841-7B2D311DCBA0}" destId="{14BB6006-DFE6-4AF0-9110-057A1E2C84A8}" srcOrd="2" destOrd="0" presId="urn:microsoft.com/office/officeart/2005/8/layout/hProcess11"/>
    <dgm:cxn modelId="{69C40420-A481-4927-BC9D-7DBD45064C7B}" type="presParOf" srcId="{14BB6006-DFE6-4AF0-9110-057A1E2C84A8}" destId="{BC55C076-88B5-4D19-B1E3-FEEC031289B7}" srcOrd="0" destOrd="0" presId="urn:microsoft.com/office/officeart/2005/8/layout/hProcess11"/>
    <dgm:cxn modelId="{8B4CFF80-0054-43C3-96A0-86F5BE8AFD06}" type="presParOf" srcId="{14BB6006-DFE6-4AF0-9110-057A1E2C84A8}" destId="{2A17DBDD-A0EC-4F0B-B6D2-660A606C8358}" srcOrd="1" destOrd="0" presId="urn:microsoft.com/office/officeart/2005/8/layout/hProcess11"/>
    <dgm:cxn modelId="{9071E3AB-B091-475B-ADB3-AFFBE7B4A92A}" type="presParOf" srcId="{14BB6006-DFE6-4AF0-9110-057A1E2C84A8}" destId="{CD20B9D9-0720-4DBF-8D85-D50D1FD723A9}" srcOrd="2" destOrd="0" presId="urn:microsoft.com/office/officeart/2005/8/layout/hProcess11"/>
    <dgm:cxn modelId="{D5FA9C38-799F-4DA6-AC46-CF8B86DCFC41}" type="presParOf" srcId="{77858497-DC03-4AB3-9841-7B2D311DCBA0}" destId="{556EFC5D-C0BC-4C1F-871A-43AB2BC14CA9}" srcOrd="3" destOrd="0" presId="urn:microsoft.com/office/officeart/2005/8/layout/hProcess11"/>
    <dgm:cxn modelId="{D562F59C-9257-47F8-9122-307BFFB02978}" type="presParOf" srcId="{77858497-DC03-4AB3-9841-7B2D311DCBA0}" destId="{E8077B21-2118-42FC-A16D-852630CD108D}" srcOrd="4" destOrd="0" presId="urn:microsoft.com/office/officeart/2005/8/layout/hProcess11"/>
    <dgm:cxn modelId="{95CA14B3-169E-4E9F-A97F-14B0F6E6C863}" type="presParOf" srcId="{E8077B21-2118-42FC-A16D-852630CD108D}" destId="{8DC994A8-75A1-48D7-839A-6633F2A1E008}" srcOrd="0" destOrd="0" presId="urn:microsoft.com/office/officeart/2005/8/layout/hProcess11"/>
    <dgm:cxn modelId="{99FA246E-EF92-40F2-8EBE-CE09F8C3E3E3}" type="presParOf" srcId="{E8077B21-2118-42FC-A16D-852630CD108D}" destId="{1700D561-5203-4119-AEE9-CDD455819F61}" srcOrd="1" destOrd="0" presId="urn:microsoft.com/office/officeart/2005/8/layout/hProcess11"/>
    <dgm:cxn modelId="{057CDAE6-2ADE-4C5B-84B8-8F9A016678A3}" type="presParOf" srcId="{E8077B21-2118-42FC-A16D-852630CD108D}" destId="{AD4663D8-4F06-4EB7-9E70-02156AE3BF6C}" srcOrd="2" destOrd="0" presId="urn:microsoft.com/office/officeart/2005/8/layout/hProcess11"/>
    <dgm:cxn modelId="{726AAB0F-C296-470E-A03A-522616FDFCCB}" type="presParOf" srcId="{77858497-DC03-4AB3-9841-7B2D311DCBA0}" destId="{8FA54DA9-1C9D-4D9E-AD98-A246C407BC4E}" srcOrd="5" destOrd="0" presId="urn:microsoft.com/office/officeart/2005/8/layout/hProcess11"/>
    <dgm:cxn modelId="{4993DA32-96A4-492F-859D-3DCF0B52FAAE}" type="presParOf" srcId="{77858497-DC03-4AB3-9841-7B2D311DCBA0}" destId="{5982EE0A-8ADA-4373-B04F-CB046F3798EF}" srcOrd="6" destOrd="0" presId="urn:microsoft.com/office/officeart/2005/8/layout/hProcess11"/>
    <dgm:cxn modelId="{4C9AB2B8-7DE1-4C70-924F-AD25E18BA4EB}" type="presParOf" srcId="{5982EE0A-8ADA-4373-B04F-CB046F3798EF}" destId="{2B699572-F40F-472D-B633-922100340C9E}" srcOrd="0" destOrd="0" presId="urn:microsoft.com/office/officeart/2005/8/layout/hProcess11"/>
    <dgm:cxn modelId="{C72E4D90-58C2-4055-BD82-1C74A888774B}" type="presParOf" srcId="{5982EE0A-8ADA-4373-B04F-CB046F3798EF}" destId="{D63C8537-18AF-4049-A0AD-E88E6E4E164E}" srcOrd="1" destOrd="0" presId="urn:microsoft.com/office/officeart/2005/8/layout/hProcess11"/>
    <dgm:cxn modelId="{CB3B4795-58FA-4517-A094-74EB4EFAA061}" type="presParOf" srcId="{5982EE0A-8ADA-4373-B04F-CB046F3798EF}" destId="{E52B5BE6-9670-48E8-BB24-8791852A9CDD}" srcOrd="2" destOrd="0" presId="urn:microsoft.com/office/officeart/2005/8/layout/hProcess11"/>
    <dgm:cxn modelId="{E2F9E818-489C-4899-AF09-7807144E20E9}" type="presParOf" srcId="{77858497-DC03-4AB3-9841-7B2D311DCBA0}" destId="{1C3E4F32-21C2-496B-B274-45FE0C20AFDC}" srcOrd="7" destOrd="0" presId="urn:microsoft.com/office/officeart/2005/8/layout/hProcess11"/>
    <dgm:cxn modelId="{BA1327AD-05FB-4811-8D65-40835C48573F}" type="presParOf" srcId="{77858497-DC03-4AB3-9841-7B2D311DCBA0}" destId="{00FC6280-8A87-4C52-9B27-ACECFBBC387D}" srcOrd="8" destOrd="0" presId="urn:microsoft.com/office/officeart/2005/8/layout/hProcess11"/>
    <dgm:cxn modelId="{C884B515-DED9-4FF3-A9C4-10770E10B55A}" type="presParOf" srcId="{00FC6280-8A87-4C52-9B27-ACECFBBC387D}" destId="{1EB498BE-D100-47C8-9614-FC8B19C90637}" srcOrd="0" destOrd="0" presId="urn:microsoft.com/office/officeart/2005/8/layout/hProcess11"/>
    <dgm:cxn modelId="{7739AC2B-791C-4C43-B805-B5A72D74E9FA}" type="presParOf" srcId="{00FC6280-8A87-4C52-9B27-ACECFBBC387D}" destId="{85C5E7F1-29DD-4D6F-A102-0F227D19E7D4}" srcOrd="1" destOrd="0" presId="urn:microsoft.com/office/officeart/2005/8/layout/hProcess11"/>
    <dgm:cxn modelId="{D445111F-FB67-41E0-924C-FA4AC99ADA22}" type="presParOf" srcId="{00FC6280-8A87-4C52-9B27-ACECFBBC387D}" destId="{D18F8336-2AE9-4951-B9AC-783AC432381E}" srcOrd="2" destOrd="0" presId="urn:microsoft.com/office/officeart/2005/8/layout/hProcess11"/>
    <dgm:cxn modelId="{98BE1DE7-11EE-4B10-AB61-6E1188DB6AF3}" type="presParOf" srcId="{77858497-DC03-4AB3-9841-7B2D311DCBA0}" destId="{C913785E-E4C5-47DF-9794-45760BC6A800}" srcOrd="9" destOrd="0" presId="urn:microsoft.com/office/officeart/2005/8/layout/hProcess11"/>
    <dgm:cxn modelId="{052D41DE-C058-478A-94CC-E2E05254DE92}" type="presParOf" srcId="{77858497-DC03-4AB3-9841-7B2D311DCBA0}" destId="{31BA3D45-A983-44F7-8639-548866B74901}" srcOrd="10" destOrd="0" presId="urn:microsoft.com/office/officeart/2005/8/layout/hProcess11"/>
    <dgm:cxn modelId="{00E3DA79-EB45-415D-B7CA-F0628E50A1D2}" type="presParOf" srcId="{31BA3D45-A983-44F7-8639-548866B74901}" destId="{37941191-920F-476F-A9D7-39D87AB6734F}" srcOrd="0" destOrd="0" presId="urn:microsoft.com/office/officeart/2005/8/layout/hProcess11"/>
    <dgm:cxn modelId="{AA4A1883-4F52-40A6-9B7E-5A487FF09216}" type="presParOf" srcId="{31BA3D45-A983-44F7-8639-548866B74901}" destId="{BE604845-E2B5-42E6-A027-995AB0104DC8}" srcOrd="1" destOrd="0" presId="urn:microsoft.com/office/officeart/2005/8/layout/hProcess11"/>
    <dgm:cxn modelId="{929C1152-5584-4A01-A44F-5170990EEAB8}" type="presParOf" srcId="{31BA3D45-A983-44F7-8639-548866B74901}" destId="{4A7D3FC6-4E81-449E-B647-81CC11B64A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85859-34A9-4D48-8ABB-F54524C029B2}">
      <dsp:nvSpPr>
        <dsp:cNvPr id="0" name=""/>
        <dsp:cNvSpPr/>
      </dsp:nvSpPr>
      <dsp:spPr>
        <a:xfrm>
          <a:off x="4078691" y="0"/>
          <a:ext cx="3173415" cy="317341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FF0000"/>
              </a:solidFill>
              <a:latin typeface="Arial Narrow" panose="020B0606020202030204" pitchFamily="34" charset="0"/>
            </a:rPr>
            <a:t>Banque des Territoires </a:t>
          </a:r>
          <a:r>
            <a:rPr lang="fr-FR" sz="1400" b="1" kern="1200" dirty="0">
              <a:solidFill>
                <a:srgbClr val="FF0000"/>
              </a:solidFill>
              <a:latin typeface="Arial Narrow" panose="020B0606020202030204" pitchFamily="34" charset="0"/>
            </a:rPr>
            <a:t>Direction régionale Nouvelle Aquitaine </a:t>
          </a:r>
          <a:endParaRPr lang="fr-FR" sz="1600" b="1" kern="1200" dirty="0">
            <a:solidFill>
              <a:srgbClr val="FF0000"/>
            </a:solidFill>
            <a:latin typeface="Arial Narrow" panose="020B0606020202030204" pitchFamily="34" charset="0"/>
          </a:endParaRPr>
        </a:p>
        <a:p>
          <a:pPr marL="0" lvl="0" indent="0" algn="ctr" defTabSz="711200">
            <a:lnSpc>
              <a:spcPct val="90000"/>
            </a:lnSpc>
            <a:spcBef>
              <a:spcPct val="0"/>
            </a:spcBef>
            <a:spcAft>
              <a:spcPct val="35000"/>
            </a:spcAft>
            <a:buNone/>
          </a:pPr>
          <a:r>
            <a:rPr lang="fr-FR" sz="1000" b="1" kern="1200" dirty="0">
              <a:solidFill>
                <a:schemeClr val="bg1"/>
              </a:solidFill>
              <a:latin typeface="Arial Narrow" panose="020B0606020202030204" pitchFamily="34" charset="0"/>
            </a:rPr>
            <a:t>Déclinaison territoriale des politiques publiques, Accompagnement </a:t>
          </a:r>
          <a:r>
            <a:rPr lang="fr-FR" sz="1050" b="1" kern="1200" dirty="0">
              <a:solidFill>
                <a:schemeClr val="bg1"/>
              </a:solidFill>
              <a:latin typeface="Arial Narrow" panose="020B0606020202030204" pitchFamily="34" charset="0"/>
            </a:rPr>
            <a:t>des acteurs locaux </a:t>
          </a:r>
          <a:endParaRPr lang="fr-FR" sz="1600" b="1" kern="1200" dirty="0">
            <a:solidFill>
              <a:schemeClr val="bg1"/>
            </a:solidFill>
            <a:latin typeface="Arial Narrow" panose="020B0606020202030204" pitchFamily="34" charset="0"/>
          </a:endParaRPr>
        </a:p>
      </dsp:txBody>
      <dsp:txXfrm>
        <a:off x="4872045" y="1586708"/>
        <a:ext cx="1586707" cy="1586707"/>
      </dsp:txXfrm>
    </dsp:sp>
    <dsp:sp modelId="{7A891563-680B-4F29-8462-14B756E71201}">
      <dsp:nvSpPr>
        <dsp:cNvPr id="0" name=""/>
        <dsp:cNvSpPr/>
      </dsp:nvSpPr>
      <dsp:spPr>
        <a:xfrm>
          <a:off x="2491983" y="3173415"/>
          <a:ext cx="3173415" cy="317341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FF0000"/>
              </a:solidFill>
              <a:latin typeface="Arial Narrow" panose="020B0606020202030204" pitchFamily="34" charset="0"/>
            </a:rPr>
            <a:t>Direction des Politiques Sociales </a:t>
          </a:r>
        </a:p>
        <a:p>
          <a:pPr marL="0" lvl="0" indent="0" algn="ctr" defTabSz="711200">
            <a:lnSpc>
              <a:spcPct val="90000"/>
            </a:lnSpc>
            <a:spcBef>
              <a:spcPct val="0"/>
            </a:spcBef>
            <a:spcAft>
              <a:spcPct val="35000"/>
            </a:spcAft>
            <a:buNone/>
          </a:pPr>
          <a:r>
            <a:rPr lang="fr-FR" sz="1000" b="1" kern="1200" dirty="0">
              <a:latin typeface="Arial Narrow" panose="020B0606020202030204" pitchFamily="34" charset="0"/>
            </a:rPr>
            <a:t>Gestion, Collecte et versement</a:t>
          </a:r>
        </a:p>
      </dsp:txBody>
      <dsp:txXfrm>
        <a:off x="3285337" y="4760123"/>
        <a:ext cx="1586707" cy="1586707"/>
      </dsp:txXfrm>
    </dsp:sp>
    <dsp:sp modelId="{3F115603-12F6-474A-BD57-7F0934A01085}">
      <dsp:nvSpPr>
        <dsp:cNvPr id="0" name=""/>
        <dsp:cNvSpPr/>
      </dsp:nvSpPr>
      <dsp:spPr>
        <a:xfrm rot="10800000">
          <a:off x="4078691" y="3173415"/>
          <a:ext cx="3173415" cy="317341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fr-FR" sz="2800" b="1" kern="1200" dirty="0">
              <a:latin typeface="Arial Narrow" panose="020B0606020202030204" pitchFamily="34" charset="0"/>
            </a:rPr>
            <a:t>FIPHFP</a:t>
          </a:r>
          <a:br>
            <a:rPr lang="fr-FR" sz="2800" b="1" kern="1200" dirty="0">
              <a:latin typeface="Arial Narrow" panose="020B0606020202030204" pitchFamily="34" charset="0"/>
            </a:rPr>
          </a:br>
          <a:r>
            <a:rPr lang="fr-FR" sz="900" b="1" kern="1200" dirty="0">
              <a:latin typeface="Arial Narrow" panose="020B0606020202030204" pitchFamily="34" charset="0"/>
            </a:rPr>
            <a:t>Un établissement public au service des employeurs des 3 fonctions publiques ;</a:t>
          </a:r>
          <a:br>
            <a:rPr lang="fr-FR" sz="900" b="1" kern="1200" dirty="0">
              <a:latin typeface="Arial Narrow" panose="020B0606020202030204" pitchFamily="34" charset="0"/>
            </a:rPr>
          </a:br>
          <a:r>
            <a:rPr lang="fr-FR" sz="900" b="1" kern="1200" dirty="0">
              <a:latin typeface="Arial Narrow" panose="020B0606020202030204" pitchFamily="34" charset="0"/>
            </a:rPr>
            <a:t>1 Comité National + des comités régionaux pilotés par les DTH </a:t>
          </a:r>
          <a:endParaRPr lang="fr-FR" sz="2400" b="1" kern="1200" dirty="0">
            <a:latin typeface="Arial Narrow" panose="020B0606020202030204" pitchFamily="34" charset="0"/>
          </a:endParaRPr>
        </a:p>
      </dsp:txBody>
      <dsp:txXfrm rot="10800000">
        <a:off x="4872045" y="3173415"/>
        <a:ext cx="1586707" cy="1586707"/>
      </dsp:txXfrm>
    </dsp:sp>
    <dsp:sp modelId="{5C017432-34FA-4404-A39E-9E707A66D034}">
      <dsp:nvSpPr>
        <dsp:cNvPr id="0" name=""/>
        <dsp:cNvSpPr/>
      </dsp:nvSpPr>
      <dsp:spPr>
        <a:xfrm>
          <a:off x="5665398" y="3173415"/>
          <a:ext cx="3173415" cy="317341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Arial Narrow" panose="020B0606020202030204" pitchFamily="34" charset="0"/>
            </a:rPr>
            <a:t>Ministères</a:t>
          </a:r>
        </a:p>
        <a:p>
          <a:pPr marL="57150" lvl="1" indent="-57150" algn="l" defTabSz="400050">
            <a:lnSpc>
              <a:spcPct val="90000"/>
            </a:lnSpc>
            <a:spcBef>
              <a:spcPct val="0"/>
            </a:spcBef>
            <a:spcAft>
              <a:spcPct val="15000"/>
            </a:spcAft>
            <a:buChar char="•"/>
          </a:pPr>
          <a:r>
            <a:rPr lang="fr-FR" sz="900" kern="1200" dirty="0">
              <a:latin typeface="Arial Narrow" panose="020B0606020202030204" pitchFamily="34" charset="0"/>
            </a:rPr>
            <a:t>Tutelle conjointe de 8 Ministères dont Min déléguée chargée des Personnes handicapées Transformation et de la Fonction publiques, </a:t>
          </a:r>
          <a:br>
            <a:rPr lang="fr-FR" sz="900" kern="1200" dirty="0">
              <a:latin typeface="Arial Narrow" panose="020B0606020202030204" pitchFamily="34" charset="0"/>
            </a:rPr>
          </a:br>
          <a:r>
            <a:rPr lang="fr-FR" sz="900" kern="1200" dirty="0">
              <a:latin typeface="Arial Narrow" panose="020B0606020202030204" pitchFamily="34" charset="0"/>
            </a:rPr>
            <a:t>Santé et  Prévention</a:t>
          </a:r>
        </a:p>
        <a:p>
          <a:pPr marL="57150" lvl="1" indent="-57150" algn="l" defTabSz="400050">
            <a:lnSpc>
              <a:spcPct val="90000"/>
            </a:lnSpc>
            <a:spcBef>
              <a:spcPct val="0"/>
            </a:spcBef>
            <a:spcAft>
              <a:spcPct val="15000"/>
            </a:spcAft>
            <a:buChar char="•"/>
          </a:pPr>
          <a:r>
            <a:rPr lang="fr-FR" sz="900" kern="1200" dirty="0">
              <a:latin typeface="Arial Narrow" panose="020B0606020202030204" pitchFamily="34" charset="0"/>
            </a:rPr>
            <a:t>Economie, des Finances</a:t>
          </a:r>
        </a:p>
        <a:p>
          <a:pPr marL="57150" lvl="1" indent="-57150" algn="l" defTabSz="400050">
            <a:lnSpc>
              <a:spcPct val="90000"/>
            </a:lnSpc>
            <a:spcBef>
              <a:spcPct val="0"/>
            </a:spcBef>
            <a:spcAft>
              <a:spcPct val="15000"/>
            </a:spcAft>
            <a:buChar char="•"/>
          </a:pPr>
          <a:r>
            <a:rPr lang="fr-FR" sz="900" kern="1200">
              <a:latin typeface="Arial Narrow" panose="020B0606020202030204" pitchFamily="34" charset="0"/>
            </a:rPr>
            <a:t>Intérieur, Transition écologique et de la Cohésion des territoires, Collectivités territoriales</a:t>
          </a:r>
          <a:endParaRPr lang="fr-FR" sz="900" kern="1200" dirty="0">
            <a:latin typeface="Arial Narrow" panose="020B0606020202030204" pitchFamily="34" charset="0"/>
          </a:endParaRPr>
        </a:p>
      </dsp:txBody>
      <dsp:txXfrm>
        <a:off x="6458752" y="4760123"/>
        <a:ext cx="1586707" cy="1586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FD8E2-238C-4C36-BA6F-26D0AADEFC46}">
      <dsp:nvSpPr>
        <dsp:cNvPr id="0" name=""/>
        <dsp:cNvSpPr/>
      </dsp:nvSpPr>
      <dsp:spPr>
        <a:xfrm>
          <a:off x="230586" y="138305"/>
          <a:ext cx="1443234" cy="962152"/>
        </a:xfrm>
        <a:prstGeom prst="rect">
          <a:avLst/>
        </a:prstGeom>
        <a:blipFill>
          <a:blip xmlns:r="http://schemas.openxmlformats.org/officeDocument/2006/relationships" r:embed="rId1"/>
          <a:srcRect/>
          <a:stretch>
            <a:fillRect t="-9000" b="-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16CBD36-DDB6-4CE0-89D5-3CA8A46DB297}">
      <dsp:nvSpPr>
        <dsp:cNvPr id="0" name=""/>
        <dsp:cNvSpPr/>
      </dsp:nvSpPr>
      <dsp:spPr>
        <a:xfrm>
          <a:off x="1203915" y="1127131"/>
          <a:ext cx="2651657" cy="126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CAP EMPLOI - Recrutement et maintien en emploi</a:t>
          </a:r>
        </a:p>
        <a:p>
          <a:pPr marL="0" lvl="0" indent="0" algn="ctr" defTabSz="577850">
            <a:lnSpc>
              <a:spcPct val="90000"/>
            </a:lnSpc>
            <a:spcBef>
              <a:spcPct val="0"/>
            </a:spcBef>
            <a:spcAft>
              <a:spcPct val="35000"/>
            </a:spcAft>
            <a:buNone/>
          </a:pPr>
          <a:r>
            <a:rPr lang="fr-FR" sz="1050" b="1" i="1" kern="1200" dirty="0">
              <a:solidFill>
                <a:srgbClr val="FF0000"/>
              </a:solidFill>
            </a:rPr>
            <a:t>Dialogue de gestion annuel</a:t>
          </a:r>
          <a:br>
            <a:rPr lang="fr-FR" sz="1050" b="1" i="1" kern="1200" dirty="0">
              <a:solidFill>
                <a:srgbClr val="FF0000"/>
              </a:solidFill>
            </a:rPr>
          </a:br>
          <a:r>
            <a:rPr lang="fr-FR" sz="1050" b="1" i="1" kern="1200" dirty="0" err="1">
              <a:solidFill>
                <a:srgbClr val="FF0000"/>
              </a:solidFill>
            </a:rPr>
            <a:t>janv-fév</a:t>
          </a:r>
          <a:r>
            <a:rPr lang="fr-FR" sz="1050" b="1" i="1" kern="1200" dirty="0">
              <a:solidFill>
                <a:srgbClr val="FF0000"/>
              </a:solidFill>
            </a:rPr>
            <a:t> 2025 </a:t>
          </a:r>
        </a:p>
      </dsp:txBody>
      <dsp:txXfrm>
        <a:off x="1203915" y="1127131"/>
        <a:ext cx="2651657" cy="1262979"/>
      </dsp:txXfrm>
    </dsp:sp>
    <dsp:sp modelId="{7DE6FA43-4B82-4729-8819-91705468BE09}">
      <dsp:nvSpPr>
        <dsp:cNvPr id="0" name=""/>
        <dsp:cNvSpPr/>
      </dsp:nvSpPr>
      <dsp:spPr>
        <a:xfrm>
          <a:off x="1326986" y="946881"/>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FF06A2-BB10-472D-8B09-921DE9F02D68}">
      <dsp:nvSpPr>
        <dsp:cNvPr id="0" name=""/>
        <dsp:cNvSpPr/>
      </dsp:nvSpPr>
      <dsp:spPr>
        <a:xfrm rot="5400000">
          <a:off x="3255602" y="946945"/>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578E0A-BD17-44E5-83E9-61E9E6299EC6}">
      <dsp:nvSpPr>
        <dsp:cNvPr id="0" name=""/>
        <dsp:cNvSpPr/>
      </dsp:nvSpPr>
      <dsp:spPr>
        <a:xfrm rot="16200000">
          <a:off x="1326923" y="2079483"/>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E7ECAF-2551-4EF3-BB9A-7C104DBB16DD}">
      <dsp:nvSpPr>
        <dsp:cNvPr id="0" name=""/>
        <dsp:cNvSpPr/>
      </dsp:nvSpPr>
      <dsp:spPr>
        <a:xfrm rot="10800000">
          <a:off x="3255665" y="2079420"/>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F30F81-2D4C-4F40-8C3E-B688391E7F2E}">
      <dsp:nvSpPr>
        <dsp:cNvPr id="0" name=""/>
        <dsp:cNvSpPr/>
      </dsp:nvSpPr>
      <dsp:spPr>
        <a:xfrm>
          <a:off x="4411515" y="43678"/>
          <a:ext cx="1443234" cy="9621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EA18E16-B309-4FFD-BD82-E801FDC3D40F}">
      <dsp:nvSpPr>
        <dsp:cNvPr id="0" name=""/>
        <dsp:cNvSpPr/>
      </dsp:nvSpPr>
      <dsp:spPr>
        <a:xfrm>
          <a:off x="5723778" y="1114488"/>
          <a:ext cx="2427168" cy="126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Dispositif Emploi Accompagné (DEA) </a:t>
          </a:r>
          <a:br>
            <a:rPr lang="fr-FR" sz="1300" b="1" kern="1200" dirty="0"/>
          </a:br>
          <a:r>
            <a:rPr lang="fr-FR" sz="1300" b="1" kern="1200" dirty="0"/>
            <a:t>Déployé sur les 12 départements </a:t>
          </a:r>
        </a:p>
        <a:p>
          <a:pPr marL="0" lvl="0" indent="0" algn="ctr" defTabSz="57785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Dialogue de gestion annuel </a:t>
          </a:r>
          <a:r>
            <a:rPr lang="fr-FR" sz="1050" b="1" i="1" kern="1200" dirty="0" err="1">
              <a:solidFill>
                <a:srgbClr val="FF0000"/>
              </a:solidFill>
              <a:latin typeface="Arial" panose="020B0604020202020204"/>
              <a:ea typeface="+mn-ea"/>
              <a:cs typeface="+mn-cs"/>
            </a:rPr>
            <a:t>déc</a:t>
          </a:r>
          <a:r>
            <a:rPr lang="fr-FR" sz="1050" b="1" i="1" kern="1200" dirty="0">
              <a:solidFill>
                <a:srgbClr val="FF0000"/>
              </a:solidFill>
              <a:latin typeface="Arial" panose="020B0604020202020204"/>
              <a:ea typeface="+mn-ea"/>
              <a:cs typeface="+mn-cs"/>
            </a:rPr>
            <a:t>-janvier 2025</a:t>
          </a:r>
        </a:p>
      </dsp:txBody>
      <dsp:txXfrm>
        <a:off x="5723778" y="1114488"/>
        <a:ext cx="2427168" cy="1262979"/>
      </dsp:txXfrm>
    </dsp:sp>
    <dsp:sp modelId="{828B4209-18AF-4354-A708-2CEA477F8871}">
      <dsp:nvSpPr>
        <dsp:cNvPr id="0" name=""/>
        <dsp:cNvSpPr/>
      </dsp:nvSpPr>
      <dsp:spPr>
        <a:xfrm>
          <a:off x="5734604" y="946881"/>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8C81DCA-E65B-45C6-93F6-B41C49D545FD}">
      <dsp:nvSpPr>
        <dsp:cNvPr id="0" name=""/>
        <dsp:cNvSpPr/>
      </dsp:nvSpPr>
      <dsp:spPr>
        <a:xfrm rot="5400000">
          <a:off x="7663220" y="946945"/>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2003C3-11FE-4689-B1F8-78CD6959494D}">
      <dsp:nvSpPr>
        <dsp:cNvPr id="0" name=""/>
        <dsp:cNvSpPr/>
      </dsp:nvSpPr>
      <dsp:spPr>
        <a:xfrm rot="16200000">
          <a:off x="5734541" y="2079483"/>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5389CC-7F6A-49E5-89DE-FBCA526F27B8}">
      <dsp:nvSpPr>
        <dsp:cNvPr id="0" name=""/>
        <dsp:cNvSpPr/>
      </dsp:nvSpPr>
      <dsp:spPr>
        <a:xfrm rot="10800000">
          <a:off x="7663283" y="2079420"/>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6F517B-759D-480E-9797-A1BF1A04C275}">
      <dsp:nvSpPr>
        <dsp:cNvPr id="0" name=""/>
        <dsp:cNvSpPr/>
      </dsp:nvSpPr>
      <dsp:spPr>
        <a:xfrm>
          <a:off x="8869257" y="51250"/>
          <a:ext cx="1443234" cy="9621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4000" r="-4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2861B1F-B34D-4AE5-9E21-36F1F60EE910}">
      <dsp:nvSpPr>
        <dsp:cNvPr id="0" name=""/>
        <dsp:cNvSpPr/>
      </dsp:nvSpPr>
      <dsp:spPr>
        <a:xfrm>
          <a:off x="10213779" y="1127131"/>
          <a:ext cx="2044706" cy="126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Prestations Spécifiques</a:t>
          </a:r>
        </a:p>
        <a:p>
          <a:pPr marL="0" lvl="0" indent="0" algn="ctr" defTabSz="57785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Partenariat e cours pour mise en place d’une plate-forme de prêts de matériels</a:t>
          </a:r>
          <a:br>
            <a:rPr lang="fr-FR" sz="1050" b="1" i="1" kern="1200" dirty="0">
              <a:solidFill>
                <a:srgbClr val="FF0000"/>
              </a:solidFill>
              <a:latin typeface="Arial" panose="020B0604020202020204"/>
              <a:ea typeface="+mn-ea"/>
              <a:cs typeface="+mn-cs"/>
            </a:rPr>
          </a:br>
          <a:r>
            <a:rPr lang="fr-FR" sz="1050" b="1" i="1" kern="1200" dirty="0">
              <a:solidFill>
                <a:srgbClr val="FF0000"/>
              </a:solidFill>
              <a:latin typeface="Arial" panose="020B0604020202020204"/>
              <a:ea typeface="+mn-ea"/>
              <a:cs typeface="+mn-cs"/>
            </a:rPr>
            <a:t>Dispositif RHF </a:t>
          </a:r>
        </a:p>
      </dsp:txBody>
      <dsp:txXfrm>
        <a:off x="10213779" y="1127131"/>
        <a:ext cx="2044706" cy="1262979"/>
      </dsp:txXfrm>
    </dsp:sp>
    <dsp:sp modelId="{3105D23E-6712-44C4-9957-3CF331A8A722}">
      <dsp:nvSpPr>
        <dsp:cNvPr id="0" name=""/>
        <dsp:cNvSpPr/>
      </dsp:nvSpPr>
      <dsp:spPr>
        <a:xfrm>
          <a:off x="10033374" y="946881"/>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30F7A4-7B00-4971-AE0B-333B33F7024F}">
      <dsp:nvSpPr>
        <dsp:cNvPr id="0" name=""/>
        <dsp:cNvSpPr/>
      </dsp:nvSpPr>
      <dsp:spPr>
        <a:xfrm rot="5400000">
          <a:off x="11961990" y="946945"/>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4976E1-F423-493D-86DA-CD2C692D8C50}">
      <dsp:nvSpPr>
        <dsp:cNvPr id="0" name=""/>
        <dsp:cNvSpPr/>
      </dsp:nvSpPr>
      <dsp:spPr>
        <a:xfrm rot="16200000">
          <a:off x="10033311" y="2079483"/>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2B2806-8ABA-46E4-B5B2-8197DCE5D14F}">
      <dsp:nvSpPr>
        <dsp:cNvPr id="0" name=""/>
        <dsp:cNvSpPr/>
      </dsp:nvSpPr>
      <dsp:spPr>
        <a:xfrm rot="10800000">
          <a:off x="11962053" y="2079420"/>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58F9EB-3261-4F05-9107-BD30E2F9C969}">
      <dsp:nvSpPr>
        <dsp:cNvPr id="0" name=""/>
        <dsp:cNvSpPr/>
      </dsp:nvSpPr>
      <dsp:spPr>
        <a:xfrm>
          <a:off x="92692" y="2987659"/>
          <a:ext cx="1443234" cy="96215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EEEDD0A-479F-49A2-9DDD-DE281B3601B2}">
      <dsp:nvSpPr>
        <dsp:cNvPr id="0" name=""/>
        <dsp:cNvSpPr/>
      </dsp:nvSpPr>
      <dsp:spPr>
        <a:xfrm>
          <a:off x="1213377" y="3972010"/>
          <a:ext cx="2639041" cy="126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prstClr val="black">
                  <a:hueOff val="0"/>
                  <a:satOff val="0"/>
                  <a:lumOff val="0"/>
                  <a:alphaOff val="0"/>
                </a:prstClr>
              </a:solidFill>
              <a:latin typeface="Arial" panose="020B0604020202020204"/>
              <a:ea typeface="+mn-ea"/>
              <a:cs typeface="+mn-cs"/>
            </a:rPr>
            <a:t>Programme Régional pour l’Insertion des Travailleurs Handicapés</a:t>
          </a:r>
        </a:p>
        <a:p>
          <a:pPr marL="0" lvl="0" algn="ctr" defTabSz="622300">
            <a:lnSpc>
              <a:spcPct val="90000"/>
            </a:lnSpc>
            <a:spcBef>
              <a:spcPct val="0"/>
            </a:spcBef>
            <a:spcAft>
              <a:spcPct val="35000"/>
            </a:spcAft>
            <a:buNone/>
          </a:pPr>
          <a:r>
            <a:rPr lang="fr-FR" sz="1050" b="1" i="1" kern="1200" dirty="0">
              <a:solidFill>
                <a:srgbClr val="FF0000"/>
              </a:solidFill>
            </a:rPr>
            <a:t>Mise en place Comité usagers</a:t>
          </a:r>
          <a:br>
            <a:rPr lang="fr-FR" sz="1050" b="1" i="1" kern="1200" dirty="0">
              <a:solidFill>
                <a:srgbClr val="FF0000"/>
              </a:solidFill>
            </a:rPr>
          </a:br>
          <a:r>
            <a:rPr lang="fr-FR" sz="1050" b="1" i="1" kern="1200" dirty="0">
              <a:solidFill>
                <a:srgbClr val="FF0000"/>
              </a:solidFill>
            </a:rPr>
            <a:t>SEEPH 2024 </a:t>
          </a:r>
          <a:br>
            <a:rPr lang="fr-FR" sz="1050" b="1" i="1" kern="1200" dirty="0">
              <a:solidFill>
                <a:srgbClr val="FF0000"/>
              </a:solidFill>
            </a:rPr>
          </a:br>
          <a:r>
            <a:rPr lang="fr-FR" sz="1050" b="1" i="1" kern="1200" dirty="0">
              <a:solidFill>
                <a:srgbClr val="FF0000"/>
              </a:solidFill>
            </a:rPr>
            <a:t>Métiers du réemploi, transition alimentaire et médico-social</a:t>
          </a:r>
        </a:p>
      </dsp:txBody>
      <dsp:txXfrm>
        <a:off x="1213377" y="3972010"/>
        <a:ext cx="2639041" cy="1262979"/>
      </dsp:txXfrm>
    </dsp:sp>
    <dsp:sp modelId="{93A9BAC7-5F4A-44BF-987D-FE0B86F9E357}">
      <dsp:nvSpPr>
        <dsp:cNvPr id="0" name=""/>
        <dsp:cNvSpPr/>
      </dsp:nvSpPr>
      <dsp:spPr>
        <a:xfrm>
          <a:off x="1330140" y="3791761"/>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5A35D2-48CD-4347-8BE3-CB656A11F50C}">
      <dsp:nvSpPr>
        <dsp:cNvPr id="0" name=""/>
        <dsp:cNvSpPr/>
      </dsp:nvSpPr>
      <dsp:spPr>
        <a:xfrm rot="5400000">
          <a:off x="3258755" y="3791824"/>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E1CF09-9B1C-435A-A6F6-F1D1752CE515}">
      <dsp:nvSpPr>
        <dsp:cNvPr id="0" name=""/>
        <dsp:cNvSpPr/>
      </dsp:nvSpPr>
      <dsp:spPr>
        <a:xfrm rot="16200000">
          <a:off x="1330077" y="4924363"/>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2FCDE3-6C0A-43B5-9352-203FE529F07D}">
      <dsp:nvSpPr>
        <dsp:cNvPr id="0" name=""/>
        <dsp:cNvSpPr/>
      </dsp:nvSpPr>
      <dsp:spPr>
        <a:xfrm rot="10800000">
          <a:off x="3258819" y="4924299"/>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CCAD30-5EE7-4F4D-B01B-F79111752641}">
      <dsp:nvSpPr>
        <dsp:cNvPr id="0" name=""/>
        <dsp:cNvSpPr/>
      </dsp:nvSpPr>
      <dsp:spPr>
        <a:xfrm>
          <a:off x="4914561" y="2945889"/>
          <a:ext cx="1443234" cy="962152"/>
        </a:xfrm>
        <a:prstGeom prst="rect">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3B77488-E0EB-4AF8-B5E5-8D4769A1F290}">
      <dsp:nvSpPr>
        <dsp:cNvPr id="0" name=""/>
        <dsp:cNvSpPr/>
      </dsp:nvSpPr>
      <dsp:spPr>
        <a:xfrm>
          <a:off x="5911855" y="3777103"/>
          <a:ext cx="2044706" cy="164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prstClr val="black">
                  <a:hueOff val="0"/>
                  <a:satOff val="0"/>
                  <a:lumOff val="0"/>
                  <a:alphaOff val="0"/>
                </a:prstClr>
              </a:solidFill>
              <a:latin typeface="Arial" panose="020B0604020202020204"/>
              <a:ea typeface="+mn-ea"/>
              <a:cs typeface="+mn-cs"/>
            </a:rPr>
            <a:t>PRAFQH </a:t>
          </a:r>
          <a:br>
            <a:rPr lang="fr-FR" sz="1300" b="1" kern="1200" dirty="0">
              <a:solidFill>
                <a:prstClr val="black">
                  <a:hueOff val="0"/>
                  <a:satOff val="0"/>
                  <a:lumOff val="0"/>
                  <a:alphaOff val="0"/>
                </a:prstClr>
              </a:solidFill>
              <a:latin typeface="Arial" panose="020B0604020202020204"/>
              <a:ea typeface="+mn-ea"/>
              <a:cs typeface="+mn-cs"/>
            </a:rPr>
          </a:br>
          <a:r>
            <a:rPr lang="fr-FR" sz="1300" b="1" kern="1200" dirty="0">
              <a:solidFill>
                <a:prstClr val="black">
                  <a:hueOff val="0"/>
                  <a:satOff val="0"/>
                  <a:lumOff val="0"/>
                  <a:alphaOff val="0"/>
                </a:prstClr>
              </a:solidFill>
              <a:latin typeface="Arial" panose="020B0604020202020204"/>
              <a:ea typeface="+mn-ea"/>
              <a:cs typeface="+mn-cs"/>
            </a:rPr>
            <a:t>CREFOP </a:t>
          </a:r>
          <a:br>
            <a:rPr lang="fr-FR" sz="13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Apprentissage</a:t>
          </a:r>
          <a:br>
            <a:rPr lang="fr-FR" sz="11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Formation</a:t>
          </a:r>
          <a:br>
            <a:rPr lang="fr-FR" sz="1100" b="1" kern="1200" dirty="0">
              <a:solidFill>
                <a:prstClr val="black">
                  <a:hueOff val="0"/>
                  <a:satOff val="0"/>
                  <a:lumOff val="0"/>
                  <a:alphaOff val="0"/>
                </a:prstClr>
              </a:solidFill>
              <a:latin typeface="Arial" panose="020B0604020202020204"/>
              <a:ea typeface="+mn-ea"/>
              <a:cs typeface="+mn-cs"/>
            </a:rPr>
          </a:br>
          <a:r>
            <a:rPr lang="fr-FR" sz="1100" b="1" kern="1200" dirty="0">
              <a:solidFill>
                <a:prstClr val="black">
                  <a:hueOff val="0"/>
                  <a:satOff val="0"/>
                  <a:lumOff val="0"/>
                  <a:alphaOff val="0"/>
                </a:prstClr>
              </a:solidFill>
              <a:latin typeface="Arial" panose="020B0604020202020204"/>
              <a:ea typeface="+mn-ea"/>
              <a:cs typeface="+mn-cs"/>
            </a:rPr>
            <a:t>Recrutement </a:t>
          </a:r>
          <a:endParaRPr lang="fr-FR" sz="1300" b="1" kern="1200" dirty="0">
            <a:solidFill>
              <a:prstClr val="black">
                <a:hueOff val="0"/>
                <a:satOff val="0"/>
                <a:lumOff val="0"/>
                <a:alphaOff val="0"/>
              </a:prstClr>
            </a:solidFill>
            <a:latin typeface="Arial" panose="020B0604020202020204"/>
            <a:ea typeface="+mn-ea"/>
            <a:cs typeface="+mn-cs"/>
          </a:endParaRPr>
        </a:p>
        <a:p>
          <a:pPr marL="0" lvl="0" algn="ctr" defTabSz="622300">
            <a:lnSpc>
              <a:spcPct val="90000"/>
            </a:lnSpc>
            <a:spcBef>
              <a:spcPct val="0"/>
            </a:spcBef>
            <a:spcAft>
              <a:spcPct val="35000"/>
            </a:spcAft>
            <a:buNone/>
          </a:pPr>
          <a:r>
            <a:rPr lang="fr-FR" sz="1050" b="1" i="1" kern="1200" dirty="0">
              <a:solidFill>
                <a:srgbClr val="FF0000"/>
              </a:solidFill>
              <a:latin typeface="Arial" panose="020B0604020202020204"/>
              <a:ea typeface="+mn-ea"/>
              <a:cs typeface="+mn-cs"/>
            </a:rPr>
            <a:t>Coordination et dispositifs de sensibilisation</a:t>
          </a:r>
        </a:p>
      </dsp:txBody>
      <dsp:txXfrm>
        <a:off x="5911855" y="3777103"/>
        <a:ext cx="2044706" cy="1643186"/>
      </dsp:txXfrm>
    </dsp:sp>
    <dsp:sp modelId="{3DF42863-F120-49D4-816E-4531AD9CD1F3}">
      <dsp:nvSpPr>
        <dsp:cNvPr id="0" name=""/>
        <dsp:cNvSpPr/>
      </dsp:nvSpPr>
      <dsp:spPr>
        <a:xfrm>
          <a:off x="5731451" y="3786957"/>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F8BB16-1C79-4D56-9848-6BE189E56A0E}">
      <dsp:nvSpPr>
        <dsp:cNvPr id="0" name=""/>
        <dsp:cNvSpPr/>
      </dsp:nvSpPr>
      <dsp:spPr>
        <a:xfrm rot="5400000">
          <a:off x="7660066" y="3787020"/>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BBE357C-A0E9-40A9-B811-09633A801538}">
      <dsp:nvSpPr>
        <dsp:cNvPr id="0" name=""/>
        <dsp:cNvSpPr/>
      </dsp:nvSpPr>
      <dsp:spPr>
        <a:xfrm rot="16200000">
          <a:off x="5731387" y="4919559"/>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8DC2E4-F947-44FF-A7A2-A7060A2AB7CC}">
      <dsp:nvSpPr>
        <dsp:cNvPr id="0" name=""/>
        <dsp:cNvSpPr/>
      </dsp:nvSpPr>
      <dsp:spPr>
        <a:xfrm rot="10800000">
          <a:off x="7660129" y="4919496"/>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0B5FC9-4EB8-451E-A879-173E86F0DD37}">
      <dsp:nvSpPr>
        <dsp:cNvPr id="0" name=""/>
        <dsp:cNvSpPr/>
      </dsp:nvSpPr>
      <dsp:spPr>
        <a:xfrm>
          <a:off x="8707131" y="2949659"/>
          <a:ext cx="1443234" cy="96215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F9338E2-6409-4692-8FB0-8823DCE5D41E}">
      <dsp:nvSpPr>
        <dsp:cNvPr id="0" name=""/>
        <dsp:cNvSpPr/>
      </dsp:nvSpPr>
      <dsp:spPr>
        <a:xfrm>
          <a:off x="10210625" y="3791415"/>
          <a:ext cx="2044706" cy="1624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prstClr val="black">
                  <a:hueOff val="0"/>
                  <a:satOff val="0"/>
                  <a:lumOff val="0"/>
                  <a:alphaOff val="0"/>
                </a:prstClr>
              </a:solidFill>
              <a:latin typeface="Arial" panose="020B0604020202020204"/>
              <a:ea typeface="+mn-ea"/>
              <a:cs typeface="+mn-cs"/>
            </a:rPr>
            <a:t>Délégation régionale FHF  </a:t>
          </a:r>
          <a:br>
            <a:rPr lang="fr-FR" sz="900" b="1" kern="1200" dirty="0"/>
          </a:br>
          <a:r>
            <a:rPr lang="fr-FR" sz="1050" b="1" i="1" kern="1200" dirty="0">
              <a:solidFill>
                <a:srgbClr val="FF0000"/>
              </a:solidFill>
              <a:latin typeface="Arial" panose="020B0604020202020204"/>
              <a:ea typeface="+mn-ea"/>
              <a:cs typeface="+mn-cs"/>
            </a:rPr>
            <a:t>Dispositifs dédiés d’animation et formation, suivi management d’une référente handicap mutualisé pour l’ensemble des établissements médico-sociaux </a:t>
          </a:r>
        </a:p>
      </dsp:txBody>
      <dsp:txXfrm>
        <a:off x="10210625" y="3791415"/>
        <a:ext cx="2044706" cy="1624102"/>
      </dsp:txXfrm>
    </dsp:sp>
    <dsp:sp modelId="{718DCB0E-FB3C-41F0-A084-15052B74A696}">
      <dsp:nvSpPr>
        <dsp:cNvPr id="0" name=""/>
        <dsp:cNvSpPr/>
      </dsp:nvSpPr>
      <dsp:spPr>
        <a:xfrm>
          <a:off x="10030220" y="3791728"/>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1B7BD8B-DE47-4AD8-B7D9-B42523C9AEDA}">
      <dsp:nvSpPr>
        <dsp:cNvPr id="0" name=""/>
        <dsp:cNvSpPr/>
      </dsp:nvSpPr>
      <dsp:spPr>
        <a:xfrm rot="5400000">
          <a:off x="11958836" y="3791791"/>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C1F324-330F-45ED-A8F0-44940C6C6654}">
      <dsp:nvSpPr>
        <dsp:cNvPr id="0" name=""/>
        <dsp:cNvSpPr/>
      </dsp:nvSpPr>
      <dsp:spPr>
        <a:xfrm rot="16200000">
          <a:off x="10030157" y="4924330"/>
          <a:ext cx="491185" cy="491058"/>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D17352B-2ACF-410D-A198-DA74C65FC81E}">
      <dsp:nvSpPr>
        <dsp:cNvPr id="0" name=""/>
        <dsp:cNvSpPr/>
      </dsp:nvSpPr>
      <dsp:spPr>
        <a:xfrm rot="10800000">
          <a:off x="11958899" y="4924267"/>
          <a:ext cx="491058" cy="491185"/>
        </a:xfrm>
        <a:prstGeom prst="halfFrame">
          <a:avLst>
            <a:gd name="adj1" fmla="val 25770"/>
            <a:gd name="adj2" fmla="val 257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24D70-B30B-4726-A17C-4C3DC8643753}">
      <dsp:nvSpPr>
        <dsp:cNvPr id="0" name=""/>
        <dsp:cNvSpPr/>
      </dsp:nvSpPr>
      <dsp:spPr>
        <a:xfrm>
          <a:off x="212435" y="1213137"/>
          <a:ext cx="5263479"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0" lang="fr-FR" sz="1800" b="1" i="1" u="none" strike="noStrike" kern="1200" cap="none" spc="0" normalizeH="0" baseline="0" noProof="0" dirty="0">
              <a:ln/>
              <a:effectLst/>
              <a:uLnTx/>
              <a:uFillTx/>
              <a:latin typeface="Arial" panose="020B0604020202020204"/>
              <a:ea typeface="+mn-ea"/>
              <a:cs typeface="+mn-cs"/>
            </a:rPr>
            <a:t>Montée en compétences collective des employeurs </a:t>
          </a:r>
          <a:br>
            <a:rPr kumimoji="0" lang="fr-FR" sz="1800" b="1" i="1" u="none" strike="noStrike" kern="1200" cap="none" spc="0" normalizeH="0" baseline="0" noProof="0" dirty="0">
              <a:ln/>
              <a:effectLst/>
              <a:uLnTx/>
              <a:uFillTx/>
              <a:latin typeface="Arial" panose="020B0604020202020204"/>
              <a:ea typeface="+mn-ea"/>
              <a:cs typeface="+mn-cs"/>
            </a:rPr>
          </a:br>
          <a:r>
            <a:rPr kumimoji="0" lang="fr-FR" sz="1800" b="1" i="1" u="none" strike="noStrike" kern="1200" cap="none" spc="0" normalizeH="0" baseline="0" noProof="0" dirty="0">
              <a:ln/>
              <a:effectLst/>
              <a:uLnTx/>
              <a:uFillTx/>
              <a:latin typeface="Arial" panose="020B0604020202020204"/>
              <a:ea typeface="+mn-ea"/>
              <a:cs typeface="+mn-cs"/>
            </a:rPr>
            <a:t>« </a:t>
          </a:r>
          <a:r>
            <a:rPr kumimoji="0" lang="fr-FR" sz="1800" b="1" i="1" u="none" strike="noStrike" kern="1200" cap="none" spc="0" normalizeH="0" baseline="0" noProof="0" dirty="0" err="1">
              <a:ln/>
              <a:effectLst/>
              <a:uLnTx/>
              <a:uFillTx/>
              <a:latin typeface="Arial" panose="020B0604020202020204"/>
              <a:ea typeface="+mn-ea"/>
              <a:cs typeface="+mn-cs"/>
            </a:rPr>
            <a:t>Handipacte</a:t>
          </a:r>
          <a:r>
            <a:rPr kumimoji="0" lang="fr-FR" sz="1800" b="1" i="1" u="none" strike="noStrike" kern="1200" cap="none" spc="0" normalizeH="0" baseline="0" noProof="0" dirty="0">
              <a:ln/>
              <a:effectLst/>
              <a:uLnTx/>
              <a:uFillTx/>
              <a:latin typeface="Arial" panose="020B0604020202020204"/>
              <a:ea typeface="+mn-ea"/>
              <a:cs typeface="+mn-cs"/>
            </a:rPr>
            <a:t> » le réseau du FIPHFP </a:t>
          </a:r>
        </a:p>
      </dsp:txBody>
      <dsp:txXfrm>
        <a:off x="245597" y="1246299"/>
        <a:ext cx="5197155" cy="1065904"/>
      </dsp:txXfrm>
    </dsp:sp>
    <dsp:sp modelId="{9FC148B7-A5B6-4C74-8D4B-F05D209DCB28}">
      <dsp:nvSpPr>
        <dsp:cNvPr id="0" name=""/>
        <dsp:cNvSpPr/>
      </dsp:nvSpPr>
      <dsp:spPr>
        <a:xfrm rot="361963">
          <a:off x="5473440" y="1810147"/>
          <a:ext cx="893315" cy="32092"/>
        </a:xfrm>
        <a:custGeom>
          <a:avLst/>
          <a:gdLst/>
          <a:ahLst/>
          <a:cxnLst/>
          <a:rect l="0" t="0" r="0" b="0"/>
          <a:pathLst>
            <a:path>
              <a:moveTo>
                <a:pt x="0" y="16046"/>
              </a:moveTo>
              <a:lnTo>
                <a:pt x="893315"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897765" y="1803860"/>
        <a:ext cx="44665" cy="44665"/>
      </dsp:txXfrm>
    </dsp:sp>
    <dsp:sp modelId="{3C04DA35-F188-4DC9-AE19-57E7E8727989}">
      <dsp:nvSpPr>
        <dsp:cNvPr id="0" name=""/>
        <dsp:cNvSpPr/>
      </dsp:nvSpPr>
      <dsp:spPr>
        <a:xfrm>
          <a:off x="6364283" y="1307021"/>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Réseau des référents handicap des employeurs publics en région </a:t>
          </a:r>
          <a:br>
            <a:rPr kumimoji="0" lang="fr-FR" sz="1300" b="0" i="1" u="none" strike="noStrike" kern="1200" cap="none" spc="0" normalizeH="0" baseline="0" noProof="0" dirty="0">
              <a:ln/>
              <a:effectLst/>
              <a:uLnTx/>
              <a:uFillTx/>
              <a:latin typeface="Arial" panose="020B0604020202020204"/>
              <a:ea typeface="+mn-ea"/>
              <a:cs typeface="+mn-cs"/>
            </a:rPr>
          </a:br>
          <a:endParaRPr kumimoji="0" lang="fr-FR" sz="1300" b="0" i="1" u="none" strike="noStrike" kern="1200" cap="none" spc="0" normalizeH="0" baseline="0" noProof="0" dirty="0">
            <a:ln/>
            <a:effectLst/>
            <a:uLnTx/>
            <a:uFillTx/>
            <a:latin typeface="Arial" panose="020B0604020202020204"/>
            <a:ea typeface="+mn-ea"/>
            <a:cs typeface="+mn-cs"/>
          </a:endParaRPr>
        </a:p>
      </dsp:txBody>
      <dsp:txXfrm>
        <a:off x="6397445" y="1340183"/>
        <a:ext cx="2198132" cy="1065904"/>
      </dsp:txXfrm>
    </dsp:sp>
    <dsp:sp modelId="{D52F0C98-E003-4F2E-8BEC-9B9258DA9F14}">
      <dsp:nvSpPr>
        <dsp:cNvPr id="0" name=""/>
        <dsp:cNvSpPr/>
      </dsp:nvSpPr>
      <dsp:spPr>
        <a:xfrm rot="18289469">
          <a:off x="8288565" y="1206058"/>
          <a:ext cx="1586129" cy="32092"/>
        </a:xfrm>
        <a:custGeom>
          <a:avLst/>
          <a:gdLst/>
          <a:ahLst/>
          <a:cxnLst/>
          <a:rect l="0" t="0" r="0" b="0"/>
          <a:pathLst>
            <a:path>
              <a:moveTo>
                <a:pt x="0" y="16046"/>
              </a:moveTo>
              <a:lnTo>
                <a:pt x="1586129"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9041977" y="1182451"/>
        <a:ext cx="79306" cy="79306"/>
      </dsp:txXfrm>
    </dsp:sp>
    <dsp:sp modelId="{97466C54-2165-4911-B6DC-DE09F0F6DB89}">
      <dsp:nvSpPr>
        <dsp:cNvPr id="0" name=""/>
        <dsp:cNvSpPr/>
      </dsp:nvSpPr>
      <dsp:spPr>
        <a:xfrm>
          <a:off x="9534521" y="4959"/>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newsletter, site internet ressources « </a:t>
          </a:r>
          <a:r>
            <a:rPr kumimoji="0" lang="fr-FR" sz="1300" b="0" i="1" u="none" strike="noStrike" kern="1200" cap="none" spc="0" normalizeH="0" baseline="0" noProof="0" dirty="0" err="1">
              <a:ln/>
              <a:effectLst/>
              <a:uLnTx/>
              <a:uFillTx/>
              <a:latin typeface="Arial" panose="020B0604020202020204"/>
              <a:ea typeface="+mn-ea"/>
              <a:cs typeface="+mn-cs"/>
            </a:rPr>
            <a:t>handipacte</a:t>
          </a:r>
          <a:r>
            <a:rPr kumimoji="0" lang="fr-FR" sz="1300" b="0" i="1" u="none" strike="noStrike" kern="1200" cap="none" spc="0" normalizeH="0" baseline="0" noProof="0" dirty="0">
              <a:ln/>
              <a:effectLst/>
              <a:uLnTx/>
              <a:uFillTx/>
              <a:latin typeface="Arial" panose="020B0604020202020204"/>
              <a:ea typeface="+mn-ea"/>
              <a:cs typeface="+mn-cs"/>
            </a:rPr>
            <a:t> grand ouest », </a:t>
          </a:r>
        </a:p>
      </dsp:txBody>
      <dsp:txXfrm>
        <a:off x="9567683" y="38121"/>
        <a:ext cx="2198132" cy="1065904"/>
      </dsp:txXfrm>
    </dsp:sp>
    <dsp:sp modelId="{7AFE0ABD-8E5C-4FA6-9DEE-F97C7C607305}">
      <dsp:nvSpPr>
        <dsp:cNvPr id="0" name=""/>
        <dsp:cNvSpPr/>
      </dsp:nvSpPr>
      <dsp:spPr>
        <a:xfrm>
          <a:off x="8628739" y="1857089"/>
          <a:ext cx="905782" cy="32092"/>
        </a:xfrm>
        <a:custGeom>
          <a:avLst/>
          <a:gdLst/>
          <a:ahLst/>
          <a:cxnLst/>
          <a:rect l="0" t="0" r="0" b="0"/>
          <a:pathLst>
            <a:path>
              <a:moveTo>
                <a:pt x="0" y="16046"/>
              </a:moveTo>
              <a:lnTo>
                <a:pt x="905782"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9058985" y="1850491"/>
        <a:ext cx="45289" cy="45289"/>
      </dsp:txXfrm>
    </dsp:sp>
    <dsp:sp modelId="{1CC445D5-1C99-436F-8C87-7790211A1192}">
      <dsp:nvSpPr>
        <dsp:cNvPr id="0" name=""/>
        <dsp:cNvSpPr/>
      </dsp:nvSpPr>
      <dsp:spPr>
        <a:xfrm>
          <a:off x="9534521" y="1307021"/>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Sessions de formation</a:t>
          </a:r>
        </a:p>
      </dsp:txBody>
      <dsp:txXfrm>
        <a:off x="9567683" y="1340183"/>
        <a:ext cx="2198132" cy="1065904"/>
      </dsp:txXfrm>
    </dsp:sp>
    <dsp:sp modelId="{E2B8CBDE-FC72-40F8-9D69-768130035AB7}">
      <dsp:nvSpPr>
        <dsp:cNvPr id="0" name=""/>
        <dsp:cNvSpPr/>
      </dsp:nvSpPr>
      <dsp:spPr>
        <a:xfrm rot="3310531">
          <a:off x="8288565" y="2508120"/>
          <a:ext cx="1586129" cy="32092"/>
        </a:xfrm>
        <a:custGeom>
          <a:avLst/>
          <a:gdLst/>
          <a:ahLst/>
          <a:cxnLst/>
          <a:rect l="0" t="0" r="0" b="0"/>
          <a:pathLst>
            <a:path>
              <a:moveTo>
                <a:pt x="0" y="16046"/>
              </a:moveTo>
              <a:lnTo>
                <a:pt x="1586129"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9041977" y="2484513"/>
        <a:ext cx="79306" cy="79306"/>
      </dsp:txXfrm>
    </dsp:sp>
    <dsp:sp modelId="{6E1510B6-05CE-4100-9F2A-38802153F3BC}">
      <dsp:nvSpPr>
        <dsp:cNvPr id="0" name=""/>
        <dsp:cNvSpPr/>
      </dsp:nvSpPr>
      <dsp:spPr>
        <a:xfrm>
          <a:off x="9534521" y="2609083"/>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Club correspondant handicap, échanges de pratiques, conférences </a:t>
          </a:r>
        </a:p>
      </dsp:txBody>
      <dsp:txXfrm>
        <a:off x="9567683" y="2642245"/>
        <a:ext cx="2198132" cy="1065904"/>
      </dsp:txXfrm>
    </dsp:sp>
    <dsp:sp modelId="{5C78ABF0-187F-47C1-A884-198A5F3A3BE4}">
      <dsp:nvSpPr>
        <dsp:cNvPr id="0" name=""/>
        <dsp:cNvSpPr/>
      </dsp:nvSpPr>
      <dsp:spPr>
        <a:xfrm>
          <a:off x="275387" y="4134421"/>
          <a:ext cx="5796305"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0" lang="fr-FR" sz="1800" b="1" i="1" u="none" strike="noStrike" kern="1200" cap="none" spc="0" normalizeH="0" baseline="0" noProof="0" dirty="0">
              <a:ln/>
              <a:effectLst/>
              <a:uLnTx/>
              <a:uFillTx/>
              <a:latin typeface="Arial" panose="020B0604020202020204"/>
              <a:ea typeface="+mn-ea"/>
              <a:cs typeface="+mn-cs"/>
            </a:rPr>
            <a:t>Accompagnement individuel, humain et financier des employeurs publics</a:t>
          </a:r>
        </a:p>
      </dsp:txBody>
      <dsp:txXfrm>
        <a:off x="308549" y="4167583"/>
        <a:ext cx="5729981" cy="1065904"/>
      </dsp:txXfrm>
    </dsp:sp>
    <dsp:sp modelId="{9D2B3149-CC5F-46E9-96E3-A5849D0B4BA0}">
      <dsp:nvSpPr>
        <dsp:cNvPr id="0" name=""/>
        <dsp:cNvSpPr/>
      </dsp:nvSpPr>
      <dsp:spPr>
        <a:xfrm rot="2258521">
          <a:off x="6002119" y="4888613"/>
          <a:ext cx="668462" cy="32092"/>
        </a:xfrm>
        <a:custGeom>
          <a:avLst/>
          <a:gdLst/>
          <a:ahLst/>
          <a:cxnLst/>
          <a:rect l="0" t="0" r="0" b="0"/>
          <a:pathLst>
            <a:path>
              <a:moveTo>
                <a:pt x="0" y="16046"/>
              </a:moveTo>
              <a:lnTo>
                <a:pt x="668462" y="16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19639" y="4887947"/>
        <a:ext cx="33423" cy="33423"/>
      </dsp:txXfrm>
    </dsp:sp>
    <dsp:sp modelId="{E07674EF-D317-4672-8BAB-BBADC76BE121}">
      <dsp:nvSpPr>
        <dsp:cNvPr id="0" name=""/>
        <dsp:cNvSpPr/>
      </dsp:nvSpPr>
      <dsp:spPr>
        <a:xfrm>
          <a:off x="6601009" y="4542669"/>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Accompagnement et conseils</a:t>
          </a:r>
          <a:br>
            <a:rPr kumimoji="0" lang="fr-FR" sz="1300" b="0" i="1" u="none" strike="noStrike" kern="1200" cap="none" spc="0" normalizeH="0" baseline="0" noProof="0" dirty="0">
              <a:ln/>
              <a:effectLst/>
              <a:uLnTx/>
              <a:uFillTx/>
              <a:latin typeface="Arial" panose="020B0604020202020204"/>
              <a:ea typeface="+mn-ea"/>
              <a:cs typeface="+mn-cs"/>
            </a:rPr>
          </a:br>
          <a:r>
            <a:rPr kumimoji="0" lang="fr-FR" sz="1300" b="0" i="1" u="none" strike="noStrike" kern="1200" cap="none" spc="0" normalizeH="0" baseline="0" noProof="0" dirty="0">
              <a:ln/>
              <a:effectLst/>
              <a:uLnTx/>
              <a:uFillTx/>
              <a:latin typeface="Arial" panose="020B0604020202020204"/>
              <a:ea typeface="+mn-ea"/>
              <a:cs typeface="+mn-cs"/>
            </a:rPr>
            <a:t>DTH, centre de gestion de la fonction publique territoriale) pour les collectivités locales de moins de 350 agents</a:t>
          </a:r>
        </a:p>
      </dsp:txBody>
      <dsp:txXfrm>
        <a:off x="6634171" y="4575831"/>
        <a:ext cx="2198132" cy="1065904"/>
      </dsp:txXfrm>
    </dsp:sp>
    <dsp:sp modelId="{82ED90C9-19DE-4BE3-BA2A-90313E8086C6}">
      <dsp:nvSpPr>
        <dsp:cNvPr id="0" name=""/>
        <dsp:cNvSpPr/>
      </dsp:nvSpPr>
      <dsp:spPr>
        <a:xfrm rot="19142749">
          <a:off x="8742673" y="4763915"/>
          <a:ext cx="1003338" cy="32092"/>
        </a:xfrm>
        <a:custGeom>
          <a:avLst/>
          <a:gdLst/>
          <a:ahLst/>
          <a:cxnLst/>
          <a:rect l="0" t="0" r="0" b="0"/>
          <a:pathLst>
            <a:path>
              <a:moveTo>
                <a:pt x="0" y="16046"/>
              </a:moveTo>
              <a:lnTo>
                <a:pt x="1003338"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9219259" y="4754877"/>
        <a:ext cx="50166" cy="50166"/>
      </dsp:txXfrm>
    </dsp:sp>
    <dsp:sp modelId="{A7A5D6F8-860F-43D9-834E-CE73D0AF6057}">
      <dsp:nvSpPr>
        <dsp:cNvPr id="0" name=""/>
        <dsp:cNvSpPr/>
      </dsp:nvSpPr>
      <dsp:spPr>
        <a:xfrm>
          <a:off x="9623220" y="3885025"/>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Financements : Remboursement des dépenses sur une plate forme internet</a:t>
          </a:r>
        </a:p>
      </dsp:txBody>
      <dsp:txXfrm>
        <a:off x="9656382" y="3918187"/>
        <a:ext cx="2198132" cy="1065904"/>
      </dsp:txXfrm>
    </dsp:sp>
    <dsp:sp modelId="{65B8D367-0F31-4B4E-82CE-8D049EC23E27}">
      <dsp:nvSpPr>
        <dsp:cNvPr id="0" name=""/>
        <dsp:cNvSpPr/>
      </dsp:nvSpPr>
      <dsp:spPr>
        <a:xfrm rot="2426409">
          <a:off x="8741063" y="5430486"/>
          <a:ext cx="1041386" cy="32092"/>
        </a:xfrm>
        <a:custGeom>
          <a:avLst/>
          <a:gdLst/>
          <a:ahLst/>
          <a:cxnLst/>
          <a:rect l="0" t="0" r="0" b="0"/>
          <a:pathLst>
            <a:path>
              <a:moveTo>
                <a:pt x="0" y="16046"/>
              </a:moveTo>
              <a:lnTo>
                <a:pt x="1041386" y="16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9235722" y="5420497"/>
        <a:ext cx="52069" cy="52069"/>
      </dsp:txXfrm>
    </dsp:sp>
    <dsp:sp modelId="{7592C643-5764-4F47-AFC4-2BC5EEA2E190}">
      <dsp:nvSpPr>
        <dsp:cNvPr id="0" name=""/>
        <dsp:cNvSpPr/>
      </dsp:nvSpPr>
      <dsp:spPr>
        <a:xfrm>
          <a:off x="9658047" y="5218167"/>
          <a:ext cx="2264456" cy="1132228"/>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kumimoji="0" lang="fr-FR" sz="1300" b="0" i="1" u="none" strike="noStrike" kern="1200" cap="none" spc="0" normalizeH="0" baseline="0" noProof="0" dirty="0">
              <a:ln/>
              <a:effectLst/>
              <a:uLnTx/>
              <a:uFillTx/>
              <a:latin typeface="Arial" panose="020B0604020202020204"/>
              <a:ea typeface="+mn-ea"/>
              <a:cs typeface="+mn-cs"/>
            </a:rPr>
            <a:t>Conventionnement pour les employeurs publics grands comptes avec des financements dédiés</a:t>
          </a:r>
        </a:p>
      </dsp:txBody>
      <dsp:txXfrm>
        <a:off x="9691209" y="5251329"/>
        <a:ext cx="2198132" cy="1065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7A7C4-77D4-4C50-B21B-8E5F59FBEEE6}">
      <dsp:nvSpPr>
        <dsp:cNvPr id="0" name=""/>
        <dsp:cNvSpPr/>
      </dsp:nvSpPr>
      <dsp:spPr>
        <a:xfrm>
          <a:off x="1760713" y="0"/>
          <a:ext cx="2044699" cy="113594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Individuel</a:t>
          </a:r>
        </a:p>
        <a:p>
          <a:pPr marL="0" lvl="0" indent="0" algn="ctr" defTabSz="711200">
            <a:lnSpc>
              <a:spcPct val="90000"/>
            </a:lnSpc>
            <a:spcBef>
              <a:spcPct val="0"/>
            </a:spcBef>
            <a:spcAft>
              <a:spcPct val="35000"/>
            </a:spcAft>
            <a:buNone/>
          </a:pPr>
          <a:r>
            <a:rPr lang="fr-FR" sz="1600" kern="1200" dirty="0"/>
            <a:t>plate-forme</a:t>
          </a:r>
        </a:p>
        <a:p>
          <a:pPr marL="0" lvl="0" indent="0" algn="ctr" defTabSz="711200">
            <a:lnSpc>
              <a:spcPct val="90000"/>
            </a:lnSpc>
            <a:spcBef>
              <a:spcPct val="0"/>
            </a:spcBef>
            <a:spcAft>
              <a:spcPct val="35000"/>
            </a:spcAft>
            <a:buNone/>
          </a:pPr>
          <a:r>
            <a:rPr lang="fr-FR" sz="1600" b="1" i="1" kern="1200" dirty="0"/>
            <a:t>Moins de ~350 ETP</a:t>
          </a:r>
        </a:p>
      </dsp:txBody>
      <dsp:txXfrm>
        <a:off x="1793984" y="33271"/>
        <a:ext cx="1978157" cy="1069402"/>
      </dsp:txXfrm>
    </dsp:sp>
    <dsp:sp modelId="{6A536ED3-25AA-4481-82DA-367C8FFEEFF1}">
      <dsp:nvSpPr>
        <dsp:cNvPr id="0" name=""/>
        <dsp:cNvSpPr/>
      </dsp:nvSpPr>
      <dsp:spPr>
        <a:xfrm>
          <a:off x="4714169" y="0"/>
          <a:ext cx="2044699" cy="113594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Collectif  </a:t>
          </a:r>
          <a:br>
            <a:rPr lang="fr-FR" sz="1600" kern="1200" dirty="0"/>
          </a:br>
          <a:r>
            <a:rPr lang="fr-FR" sz="1600" kern="1200" dirty="0"/>
            <a:t>Convention</a:t>
          </a:r>
          <a:br>
            <a:rPr lang="fr-FR" sz="1600" kern="1200" dirty="0"/>
          </a:br>
          <a:r>
            <a:rPr lang="fr-FR" sz="1600" kern="1200" dirty="0"/>
            <a:t>   </a:t>
          </a:r>
        </a:p>
      </dsp:txBody>
      <dsp:txXfrm>
        <a:off x="4747440" y="33271"/>
        <a:ext cx="1978157" cy="1069402"/>
      </dsp:txXfrm>
    </dsp:sp>
    <dsp:sp modelId="{386A5A18-930B-48AE-865A-84B3081910B9}">
      <dsp:nvSpPr>
        <dsp:cNvPr id="0" name=""/>
        <dsp:cNvSpPr/>
      </dsp:nvSpPr>
      <dsp:spPr>
        <a:xfrm>
          <a:off x="3875659" y="4827763"/>
          <a:ext cx="851958" cy="851958"/>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9C49A-6735-41AC-8080-34185E6288E8}">
      <dsp:nvSpPr>
        <dsp:cNvPr id="0" name=""/>
        <dsp:cNvSpPr/>
      </dsp:nvSpPr>
      <dsp:spPr>
        <a:xfrm rot="240000">
          <a:off x="1744982" y="4462690"/>
          <a:ext cx="5113310" cy="3575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AB1EA3-6C3F-4147-A0A6-381C170D746A}">
      <dsp:nvSpPr>
        <dsp:cNvPr id="0" name=""/>
        <dsp:cNvSpPr/>
      </dsp:nvSpPr>
      <dsp:spPr>
        <a:xfrm rot="240000">
          <a:off x="4815081" y="3568708"/>
          <a:ext cx="2040162" cy="9505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Ambitions sur le recrutement</a:t>
          </a:r>
        </a:p>
      </dsp:txBody>
      <dsp:txXfrm>
        <a:off x="4861481" y="3615108"/>
        <a:ext cx="1947362" cy="857707"/>
      </dsp:txXfrm>
    </dsp:sp>
    <dsp:sp modelId="{10825FA2-3AA5-4863-9EFE-F3C5F1FF04C4}">
      <dsp:nvSpPr>
        <dsp:cNvPr id="0" name=""/>
        <dsp:cNvSpPr/>
      </dsp:nvSpPr>
      <dsp:spPr>
        <a:xfrm rot="240000">
          <a:off x="4888918" y="2546358"/>
          <a:ext cx="2040162" cy="9505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Référent Handicap</a:t>
          </a:r>
        </a:p>
      </dsp:txBody>
      <dsp:txXfrm>
        <a:off x="4935318" y="2592758"/>
        <a:ext cx="1947362" cy="857707"/>
      </dsp:txXfrm>
    </dsp:sp>
    <dsp:sp modelId="{6AB9162A-3882-4A98-9EA2-D07C6A2C0CAC}">
      <dsp:nvSpPr>
        <dsp:cNvPr id="0" name=""/>
        <dsp:cNvSpPr/>
      </dsp:nvSpPr>
      <dsp:spPr>
        <a:xfrm rot="240000">
          <a:off x="4962754" y="1546727"/>
          <a:ext cx="2040162" cy="9505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Projet Global défini</a:t>
          </a:r>
        </a:p>
      </dsp:txBody>
      <dsp:txXfrm>
        <a:off x="5009154" y="1593127"/>
        <a:ext cx="1947362" cy="857707"/>
      </dsp:txXfrm>
    </dsp:sp>
    <dsp:sp modelId="{0AB29D4A-FC20-44A8-BA7B-6061E004B3AD}">
      <dsp:nvSpPr>
        <dsp:cNvPr id="0" name=""/>
        <dsp:cNvSpPr/>
      </dsp:nvSpPr>
      <dsp:spPr>
        <a:xfrm rot="240000">
          <a:off x="1405204" y="3398140"/>
          <a:ext cx="3009803" cy="882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Demande aide par aide</a:t>
          </a:r>
        </a:p>
      </dsp:txBody>
      <dsp:txXfrm>
        <a:off x="1448294" y="3441230"/>
        <a:ext cx="2923623" cy="796523"/>
      </dsp:txXfrm>
    </dsp:sp>
    <dsp:sp modelId="{C29D40B8-2890-43B2-9051-A688C8298CBC}">
      <dsp:nvSpPr>
        <dsp:cNvPr id="0" name=""/>
        <dsp:cNvSpPr/>
      </dsp:nvSpPr>
      <dsp:spPr>
        <a:xfrm rot="240000">
          <a:off x="1511007" y="2373555"/>
          <a:ext cx="2945870" cy="8871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Plafond de 40 000 € / an </a:t>
          </a:r>
        </a:p>
      </dsp:txBody>
      <dsp:txXfrm>
        <a:off x="1554315" y="2416863"/>
        <a:ext cx="2859254" cy="800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F24D8-FCA2-4A06-8FA6-D288BD81AA36}">
      <dsp:nvSpPr>
        <dsp:cNvPr id="0" name=""/>
        <dsp:cNvSpPr/>
      </dsp:nvSpPr>
      <dsp:spPr>
        <a:xfrm>
          <a:off x="0" y="1955955"/>
          <a:ext cx="12296077" cy="26079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BF6D3-CD1F-4459-82E0-2FE2FFEE817C}">
      <dsp:nvSpPr>
        <dsp:cNvPr id="0" name=""/>
        <dsp:cNvSpPr/>
      </dsp:nvSpPr>
      <dsp:spPr>
        <a:xfrm>
          <a:off x="2102" y="0"/>
          <a:ext cx="2733747"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l" defTabSz="622300">
            <a:lnSpc>
              <a:spcPct val="90000"/>
            </a:lnSpc>
            <a:spcBef>
              <a:spcPct val="0"/>
            </a:spcBef>
            <a:spcAft>
              <a:spcPct val="35000"/>
            </a:spcAft>
            <a:buNone/>
          </a:pPr>
          <a:r>
            <a:rPr lang="fr-FR" sz="1400" b="1" kern="1200" dirty="0">
              <a:solidFill>
                <a:srgbClr val="002060"/>
              </a:solidFill>
              <a:latin typeface="Arial Narrow" panose="020B0606020202030204" pitchFamily="34" charset="0"/>
            </a:rPr>
            <a:t>1 -  Formalisation par l’employeur de l’intention de conventionner à la Direction du FIPHFP </a:t>
          </a:r>
          <a:endParaRPr lang="fr-FR" sz="1400" kern="1200" dirty="0">
            <a:latin typeface="Arial Narrow" panose="020B0606020202030204" pitchFamily="34" charset="0"/>
          </a:endParaRPr>
        </a:p>
        <a:p>
          <a:pPr marL="57150" lvl="1" indent="-57150" algn="l" defTabSz="444500">
            <a:lnSpc>
              <a:spcPct val="90000"/>
            </a:lnSpc>
            <a:spcBef>
              <a:spcPct val="0"/>
            </a:spcBef>
            <a:spcAft>
              <a:spcPct val="15000"/>
            </a:spcAft>
            <a:buChar char="•"/>
          </a:pPr>
          <a:r>
            <a:rPr lang="fr-FR" sz="1000" b="0" kern="1200" dirty="0">
              <a:solidFill>
                <a:srgbClr val="002060"/>
              </a:solidFill>
              <a:latin typeface="Arial Narrow" panose="020B0606020202030204" pitchFamily="34" charset="0"/>
            </a:rPr>
            <a:t>Manifeste la volonté de conventionner – A faire signer </a:t>
          </a:r>
          <a:r>
            <a:rPr lang="fr-FR" sz="1000" b="0" kern="1200" dirty="0">
              <a:latin typeface="Arial Narrow" panose="020B0606020202030204" pitchFamily="34" charset="0"/>
            </a:rPr>
            <a:t>par le représentant exécutif de l’établissement</a:t>
          </a:r>
        </a:p>
      </dsp:txBody>
      <dsp:txXfrm>
        <a:off x="2102" y="0"/>
        <a:ext cx="2733747" cy="2607940"/>
      </dsp:txXfrm>
    </dsp:sp>
    <dsp:sp modelId="{B061F991-452D-4603-9486-B00BA32736DC}">
      <dsp:nvSpPr>
        <dsp:cNvPr id="0" name=""/>
        <dsp:cNvSpPr/>
      </dsp:nvSpPr>
      <dsp:spPr>
        <a:xfrm>
          <a:off x="1042983" y="2933933"/>
          <a:ext cx="651985" cy="651985"/>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5C076-88B5-4D19-B1E3-FEEC031289B7}">
      <dsp:nvSpPr>
        <dsp:cNvPr id="0" name=""/>
        <dsp:cNvSpPr/>
      </dsp:nvSpPr>
      <dsp:spPr>
        <a:xfrm>
          <a:off x="2761152" y="3911911"/>
          <a:ext cx="1621038"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fr-FR" sz="1400" b="1" kern="1200" dirty="0">
            <a:solidFill>
              <a:srgbClr val="002060"/>
            </a:solidFill>
            <a:latin typeface="Arial Narrow" panose="020B0606020202030204" pitchFamily="34" charset="0"/>
          </a:endParaRPr>
        </a:p>
      </dsp:txBody>
      <dsp:txXfrm>
        <a:off x="2761152" y="3911911"/>
        <a:ext cx="1621038" cy="2607940"/>
      </dsp:txXfrm>
    </dsp:sp>
    <dsp:sp modelId="{2A17DBDD-A0EC-4F0B-B6D2-660A606C8358}">
      <dsp:nvSpPr>
        <dsp:cNvPr id="0" name=""/>
        <dsp:cNvSpPr/>
      </dsp:nvSpPr>
      <dsp:spPr>
        <a:xfrm>
          <a:off x="3274006" y="2933933"/>
          <a:ext cx="651985" cy="65198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994A8-75A1-48D7-839A-6633F2A1E008}">
      <dsp:nvSpPr>
        <dsp:cNvPr id="0" name=""/>
        <dsp:cNvSpPr/>
      </dsp:nvSpPr>
      <dsp:spPr>
        <a:xfrm>
          <a:off x="4464148" y="0"/>
          <a:ext cx="1931943"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endParaRPr lang="fr-FR" sz="1400" b="1" kern="1200" dirty="0">
            <a:solidFill>
              <a:srgbClr val="002060"/>
            </a:solidFill>
            <a:latin typeface="Arial Narrow" panose="020B0606020202030204" pitchFamily="34" charset="0"/>
          </a:endParaRPr>
        </a:p>
      </dsp:txBody>
      <dsp:txXfrm>
        <a:off x="4464148" y="0"/>
        <a:ext cx="1931943" cy="2607940"/>
      </dsp:txXfrm>
    </dsp:sp>
    <dsp:sp modelId="{1700D561-5203-4119-AEE9-CDD455819F61}">
      <dsp:nvSpPr>
        <dsp:cNvPr id="0" name=""/>
        <dsp:cNvSpPr/>
      </dsp:nvSpPr>
      <dsp:spPr>
        <a:xfrm>
          <a:off x="5104127" y="2933933"/>
          <a:ext cx="651985" cy="651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699572-F40F-472D-B633-922100340C9E}">
      <dsp:nvSpPr>
        <dsp:cNvPr id="0" name=""/>
        <dsp:cNvSpPr/>
      </dsp:nvSpPr>
      <dsp:spPr>
        <a:xfrm>
          <a:off x="6449722" y="3911911"/>
          <a:ext cx="2362175"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fr-FR" sz="1400" b="1" kern="1200" dirty="0">
            <a:solidFill>
              <a:srgbClr val="002060"/>
            </a:solidFill>
            <a:latin typeface="Arial Narrow" panose="020B0606020202030204" pitchFamily="34" charset="0"/>
          </a:endParaRPr>
        </a:p>
      </dsp:txBody>
      <dsp:txXfrm>
        <a:off x="6449722" y="3911911"/>
        <a:ext cx="2362175" cy="2607940"/>
      </dsp:txXfrm>
    </dsp:sp>
    <dsp:sp modelId="{D63C8537-18AF-4049-A0AD-E88E6E4E164E}">
      <dsp:nvSpPr>
        <dsp:cNvPr id="0" name=""/>
        <dsp:cNvSpPr/>
      </dsp:nvSpPr>
      <dsp:spPr>
        <a:xfrm>
          <a:off x="7304817" y="2933933"/>
          <a:ext cx="651985" cy="651985"/>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B498BE-D100-47C8-9614-FC8B19C90637}">
      <dsp:nvSpPr>
        <dsp:cNvPr id="0" name=""/>
        <dsp:cNvSpPr/>
      </dsp:nvSpPr>
      <dsp:spPr>
        <a:xfrm>
          <a:off x="8865528" y="0"/>
          <a:ext cx="1072604"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fr-FR" sz="1400" b="1" kern="1200" dirty="0">
            <a:solidFill>
              <a:srgbClr val="002060"/>
            </a:solidFill>
            <a:latin typeface="Arial Narrow" panose="020B0606020202030204" pitchFamily="34" charset="0"/>
          </a:endParaRPr>
        </a:p>
      </dsp:txBody>
      <dsp:txXfrm>
        <a:off x="8865528" y="0"/>
        <a:ext cx="1072604" cy="2607940"/>
      </dsp:txXfrm>
    </dsp:sp>
    <dsp:sp modelId="{85C5E7F1-29DD-4D6F-A102-0F227D19E7D4}">
      <dsp:nvSpPr>
        <dsp:cNvPr id="0" name=""/>
        <dsp:cNvSpPr/>
      </dsp:nvSpPr>
      <dsp:spPr>
        <a:xfrm>
          <a:off x="9075837" y="2933933"/>
          <a:ext cx="651985" cy="65198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41191-920F-476F-A9D7-39D87AB6734F}">
      <dsp:nvSpPr>
        <dsp:cNvPr id="0" name=""/>
        <dsp:cNvSpPr/>
      </dsp:nvSpPr>
      <dsp:spPr>
        <a:xfrm>
          <a:off x="9991763" y="3911911"/>
          <a:ext cx="1072604" cy="26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endParaRPr lang="fr-FR" sz="1400" b="1" kern="1200" dirty="0">
            <a:solidFill>
              <a:srgbClr val="002060"/>
            </a:solidFill>
            <a:latin typeface="Arial Narrow" panose="020B0606020202030204" pitchFamily="34" charset="0"/>
          </a:endParaRPr>
        </a:p>
      </dsp:txBody>
      <dsp:txXfrm>
        <a:off x="9991763" y="3911911"/>
        <a:ext cx="1072604" cy="2607940"/>
      </dsp:txXfrm>
    </dsp:sp>
    <dsp:sp modelId="{BE604845-E2B5-42E6-A027-995AB0104DC8}">
      <dsp:nvSpPr>
        <dsp:cNvPr id="0" name=""/>
        <dsp:cNvSpPr/>
      </dsp:nvSpPr>
      <dsp:spPr>
        <a:xfrm>
          <a:off x="10771516" y="2948061"/>
          <a:ext cx="651985" cy="65198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68416DC-33BF-4388-B682-C8CB47482481}"/>
              </a:ext>
            </a:extLst>
          </p:cNvPr>
          <p:cNvSpPr>
            <a:spLocks noGrp="1"/>
          </p:cNvSpPr>
          <p:nvPr>
            <p:ph type="sldNum" sz="quarter" idx="3"/>
          </p:nvPr>
        </p:nvSpPr>
        <p:spPr>
          <a:xfrm>
            <a:off x="4007516" y="9570720"/>
            <a:ext cx="2790159" cy="355918"/>
          </a:xfrm>
          <a:prstGeom prst="rect">
            <a:avLst/>
          </a:prstGeom>
        </p:spPr>
        <p:txBody>
          <a:bodyPr vert="horz" lIns="91440" tIns="45720" rIns="91440" bIns="45720" rtlCol="0" anchor="b"/>
          <a:lstStyle>
            <a:lvl1pPr algn="r">
              <a:defRPr sz="1200"/>
            </a:lvl1pPr>
          </a:lstStyle>
          <a:p>
            <a:fld id="{51796DFE-CC2A-49E5-AF4C-1F80F3D7AD72}" type="slidenum">
              <a:rPr lang="fr-FR" smtClean="0"/>
              <a:t>‹N°›</a:t>
            </a:fld>
            <a:endParaRPr lang="fr-FR" dirty="0"/>
          </a:p>
        </p:txBody>
      </p:sp>
    </p:spTree>
    <p:extLst>
      <p:ext uri="{BB962C8B-B14F-4D97-AF65-F5344CB8AC3E}">
        <p14:creationId xmlns:p14="http://schemas.microsoft.com/office/powerpoint/2010/main" val="198351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BF0F13-906F-4F80-B400-6133BAB496D6}" type="datetimeFigureOut">
              <a:rPr lang="fr-FR" smtClean="0"/>
              <a:t>28/11/2024</a:t>
            </a:fld>
            <a:endParaRPr lang="fr-FR" dirty="0"/>
          </a:p>
        </p:txBody>
      </p:sp>
      <p:sp>
        <p:nvSpPr>
          <p:cNvPr id="4" name="Espace réservé de l'image des diapositives 3"/>
          <p:cNvSpPr>
            <a:spLocks noGrp="1" noRot="1" noChangeAspect="1"/>
          </p:cNvSpPr>
          <p:nvPr>
            <p:ph type="sldImg" idx="2"/>
          </p:nvPr>
        </p:nvSpPr>
        <p:spPr>
          <a:xfrm>
            <a:off x="427038" y="1241425"/>
            <a:ext cx="594360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DBDB5D-5FE7-4DC2-97C1-73CDD435EF7D}" type="slidenum">
              <a:rPr lang="fr-FR" smtClean="0"/>
              <a:t>‹N°›</a:t>
            </a:fld>
            <a:endParaRPr lang="fr-FR" dirty="0"/>
          </a:p>
        </p:txBody>
      </p:sp>
    </p:spTree>
    <p:extLst>
      <p:ext uri="{BB962C8B-B14F-4D97-AF65-F5344CB8AC3E}">
        <p14:creationId xmlns:p14="http://schemas.microsoft.com/office/powerpoint/2010/main" val="2231272379"/>
      </p:ext>
    </p:extLst>
  </p:cSld>
  <p:clrMap bg1="lt1" tx1="dk1" bg2="lt2" tx2="dk2" accent1="accent1" accent2="accent2" accent3="accent3" accent4="accent4" accent5="accent5" accent6="accent6" hlink="hlink" folHlink="folHlink"/>
  <p:notesStyle>
    <a:lvl1pPr marL="0" algn="l" defTabSz="958931" rtl="0" eaLnBrk="1" latinLnBrk="0" hangingPunct="1">
      <a:defRPr sz="1258" kern="1200">
        <a:solidFill>
          <a:schemeClr val="tx1"/>
        </a:solidFill>
        <a:latin typeface="+mn-lt"/>
        <a:ea typeface="+mn-ea"/>
        <a:cs typeface="+mn-cs"/>
      </a:defRPr>
    </a:lvl1pPr>
    <a:lvl2pPr marL="479466" algn="l" defTabSz="958931" rtl="0" eaLnBrk="1" latinLnBrk="0" hangingPunct="1">
      <a:defRPr sz="1258" kern="1200">
        <a:solidFill>
          <a:schemeClr val="tx1"/>
        </a:solidFill>
        <a:latin typeface="+mn-lt"/>
        <a:ea typeface="+mn-ea"/>
        <a:cs typeface="+mn-cs"/>
      </a:defRPr>
    </a:lvl2pPr>
    <a:lvl3pPr marL="958931" algn="l" defTabSz="958931" rtl="0" eaLnBrk="1" latinLnBrk="0" hangingPunct="1">
      <a:defRPr sz="1258" kern="1200">
        <a:solidFill>
          <a:schemeClr val="tx1"/>
        </a:solidFill>
        <a:latin typeface="+mn-lt"/>
        <a:ea typeface="+mn-ea"/>
        <a:cs typeface="+mn-cs"/>
      </a:defRPr>
    </a:lvl3pPr>
    <a:lvl4pPr marL="1438397" algn="l" defTabSz="958931" rtl="0" eaLnBrk="1" latinLnBrk="0" hangingPunct="1">
      <a:defRPr sz="1258" kern="1200">
        <a:solidFill>
          <a:schemeClr val="tx1"/>
        </a:solidFill>
        <a:latin typeface="+mn-lt"/>
        <a:ea typeface="+mn-ea"/>
        <a:cs typeface="+mn-cs"/>
      </a:defRPr>
    </a:lvl4pPr>
    <a:lvl5pPr marL="1917863" algn="l" defTabSz="958931" rtl="0" eaLnBrk="1" latinLnBrk="0" hangingPunct="1">
      <a:defRPr sz="1258" kern="1200">
        <a:solidFill>
          <a:schemeClr val="tx1"/>
        </a:solidFill>
        <a:latin typeface="+mn-lt"/>
        <a:ea typeface="+mn-ea"/>
        <a:cs typeface="+mn-cs"/>
      </a:defRPr>
    </a:lvl5pPr>
    <a:lvl6pPr marL="2397328" algn="l" defTabSz="958931" rtl="0" eaLnBrk="1" latinLnBrk="0" hangingPunct="1">
      <a:defRPr sz="1258" kern="1200">
        <a:solidFill>
          <a:schemeClr val="tx1"/>
        </a:solidFill>
        <a:latin typeface="+mn-lt"/>
        <a:ea typeface="+mn-ea"/>
        <a:cs typeface="+mn-cs"/>
      </a:defRPr>
    </a:lvl6pPr>
    <a:lvl7pPr marL="2876794" algn="l" defTabSz="958931" rtl="0" eaLnBrk="1" latinLnBrk="0" hangingPunct="1">
      <a:defRPr sz="1258" kern="1200">
        <a:solidFill>
          <a:schemeClr val="tx1"/>
        </a:solidFill>
        <a:latin typeface="+mn-lt"/>
        <a:ea typeface="+mn-ea"/>
        <a:cs typeface="+mn-cs"/>
      </a:defRPr>
    </a:lvl7pPr>
    <a:lvl8pPr marL="3356259" algn="l" defTabSz="958931" rtl="0" eaLnBrk="1" latinLnBrk="0" hangingPunct="1">
      <a:defRPr sz="1258" kern="1200">
        <a:solidFill>
          <a:schemeClr val="tx1"/>
        </a:solidFill>
        <a:latin typeface="+mn-lt"/>
        <a:ea typeface="+mn-ea"/>
        <a:cs typeface="+mn-cs"/>
      </a:defRPr>
    </a:lvl8pPr>
    <a:lvl9pPr marL="3835725" algn="l" defTabSz="958931" rtl="0" eaLnBrk="1" latinLnBrk="0" hangingPunct="1">
      <a:defRPr sz="12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000" b="1" dirty="0"/>
              <a:t>tutelle du ministre des Solidarités, de l’Autonomie et des Personnes handicapées, du ministre de la Transformation et de la Fonction publiques, du ministre de la Santé et de la Prévention, du ministre délégué auprès du Ministère de l’Economie, des Finances et de la Souveraineté industrielle et numérique, chargé des comptes publics, de la ministre déléguée auprès du ministre de l’Intérieur et des Outils-mer et du ministre de la Transition écologique et de la Cohésion des territoires, chargée des Collectivités territoriales, et de la ministre déléguée chargée des Personnes handicapées.</a:t>
            </a:r>
          </a:p>
          <a:p>
            <a:r>
              <a:rPr lang="fr-FR" sz="2000" b="1" dirty="0"/>
              <a:t>En application du décret n°2006-501 du 3 mai 2006 et en vertu d’une convention d’objectifs et de gestion (COG), la gestion administrative du FIPHFP est assurée par la Caisse des </a:t>
            </a:r>
            <a:r>
              <a:rPr lang="fr-FR" sz="2000" b="1" dirty="0" err="1"/>
              <a:t>Dépôts.Rôle</a:t>
            </a:r>
            <a:r>
              <a:rPr lang="fr-FR" sz="2000" b="1" dirty="0"/>
              <a:t> du DTH en lien avec l’ensemble des collectivités et établissements de la fonction publique en région </a:t>
            </a:r>
          </a:p>
          <a:p>
            <a:r>
              <a:rPr lang="fr-FR" sz="1400" dirty="0"/>
              <a:t>Pilotage et gouvernance des Comités régionaux </a:t>
            </a:r>
          </a:p>
          <a:p>
            <a:r>
              <a:rPr lang="fr-FR" sz="1400" dirty="0"/>
              <a:t>Une coopération continue avec l’ensemble des partenaires institutionnels (DREETS, ARS, Pole Emploi, AGEFIP, ..)  et acteurs territoriaux de l’</a:t>
            </a:r>
            <a:r>
              <a:rPr lang="fr-FR" sz="1400" dirty="0" err="1"/>
              <a:t>écosystéme</a:t>
            </a:r>
            <a:r>
              <a:rPr lang="fr-FR" sz="1400" dirty="0"/>
              <a:t> du handicap </a:t>
            </a:r>
          </a:p>
          <a:p>
            <a:r>
              <a:rPr lang="fr-FR" sz="1400" dirty="0"/>
              <a:t>Une articulation avec le FIPHFP et la Direction des Politiques Sociales de la CDC, opérateur en mandat de gestion pour le compte du FIPHFP </a:t>
            </a:r>
          </a:p>
          <a:p>
            <a:r>
              <a:rPr lang="fr-FR" sz="2000" b="1" dirty="0"/>
              <a:t>Emploi et Handicap </a:t>
            </a:r>
          </a:p>
          <a:p>
            <a:r>
              <a:rPr lang="fr-FR" sz="1400" dirty="0"/>
              <a:t>Favoriser une approche globale et transversale pour accompagner au mieux le projet de l’employeur et comprendre ses besoins </a:t>
            </a:r>
          </a:p>
          <a:p>
            <a:r>
              <a:rPr lang="fr-FR" sz="1400" dirty="0"/>
              <a:t>Appréhender les enjeux d’emploi et handicap dans un cadre global en lien avec les spécificités des métiers et besoins de recrutement de l’employeur public </a:t>
            </a:r>
          </a:p>
          <a:p>
            <a:r>
              <a:rPr lang="fr-FR" sz="1400" dirty="0"/>
              <a:t>Lier projet handicap pour les agents en interne avec l’ensemble des politiques d’inclusion de la collectivité ou de l’établissement public </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a:t>
            </a:fld>
            <a:endParaRPr lang="fr-FR" dirty="0"/>
          </a:p>
        </p:txBody>
      </p:sp>
    </p:spTree>
    <p:extLst>
      <p:ext uri="{BB962C8B-B14F-4D97-AF65-F5344CB8AC3E}">
        <p14:creationId xmlns:p14="http://schemas.microsoft.com/office/powerpoint/2010/main" val="188005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Matérialise la volonté par lequel l'employeur public s’engage à mettre en œuvre des actions pour l’intégration et le maintien dans l’emploi des agents en situation de handicap</a:t>
            </a:r>
          </a:p>
          <a:p>
            <a:endParaRPr lang="fr-FR" dirty="0"/>
          </a:p>
          <a:p>
            <a:r>
              <a:rPr lang="fr-FR" dirty="0"/>
              <a:t>Quels outils actionner ? Avec quelle organisation interne ? Sur quels partenaires externes je peux m'appuyer?  Pour quels moyens mobilisables ? </a:t>
            </a:r>
          </a:p>
          <a:p>
            <a:r>
              <a:rPr lang="fr-FR" dirty="0"/>
              <a:t>Comment le FIPHFP peut m'accompagner dans la définition et le co-financement de ce plan d'actions ? </a:t>
            </a:r>
          </a:p>
          <a:p>
            <a:endParaRPr lang="fr-FR" dirty="0"/>
          </a:p>
          <a:p>
            <a:r>
              <a:rPr lang="fr-FR" dirty="0" err="1"/>
              <a:t>Messsage</a:t>
            </a:r>
            <a:r>
              <a:rPr lang="fr-FR" dirty="0"/>
              <a:t> politique fort auprès de 'ensemble des parties prenantes internes et externes</a:t>
            </a:r>
          </a:p>
          <a:p>
            <a:r>
              <a:rPr lang="fr-FR" dirty="0"/>
              <a:t>Permet de créer un climat de confiance </a:t>
            </a:r>
          </a:p>
          <a:p>
            <a:r>
              <a:rPr lang="fr-FR" dirty="0"/>
              <a:t>Structure, met en œuvre et communique sur une politique RH inclusive volontariste au sein de l'établissement </a:t>
            </a:r>
          </a:p>
          <a:p>
            <a:r>
              <a:rPr lang="fr-FR" dirty="0"/>
              <a:t>Une relation d'accompagnement privilégie et formalisée avec le FIPHFP via une équipe dédiée </a:t>
            </a:r>
          </a:p>
          <a:p>
            <a:r>
              <a:rPr lang="fr-FR" dirty="0"/>
              <a:t>Pour disposer d’un </a:t>
            </a:r>
            <a:r>
              <a:rPr lang="fr-FR" dirty="0" err="1"/>
              <a:t>pré-financement</a:t>
            </a:r>
            <a:r>
              <a:rPr lang="fr-FR" dirty="0"/>
              <a:t> sécurisé sur trois ans de votre plan d’action (plus de saisie sur la plateforme FIPHFP de la Caisse des Dépôts)</a:t>
            </a:r>
          </a:p>
          <a:p>
            <a:r>
              <a:rPr lang="fr-FR" dirty="0"/>
              <a:t>Pour accéder directement à des prestations hors catalogue préfinances par le FIPHFP (Prestations d’appuis spécifiques, bilans de </a:t>
            </a:r>
            <a:r>
              <a:rPr lang="fr-FR" dirty="0" err="1"/>
              <a:t>compétéence</a:t>
            </a:r>
            <a:r>
              <a:rPr lang="fr-FR" dirty="0"/>
              <a:t>, études de postes, plateformes de prêts de matériels).</a:t>
            </a:r>
          </a:p>
          <a:p>
            <a:r>
              <a:rPr lang="fr-FR" dirty="0"/>
              <a:t>Pour intégrer le club des employeurs conventionnés ouvrant droit à des contenus et animations locales privilégiées</a:t>
            </a:r>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13</a:t>
            </a:fld>
            <a:endParaRPr lang="fr-FR" dirty="0"/>
          </a:p>
        </p:txBody>
      </p:sp>
    </p:spTree>
    <p:extLst>
      <p:ext uri="{BB962C8B-B14F-4D97-AF65-F5344CB8AC3E}">
        <p14:creationId xmlns:p14="http://schemas.microsoft.com/office/powerpoint/2010/main" val="391140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15</a:t>
            </a:fld>
            <a:endParaRPr lang="fr-FR" dirty="0"/>
          </a:p>
        </p:txBody>
      </p:sp>
    </p:spTree>
    <p:extLst>
      <p:ext uri="{BB962C8B-B14F-4D97-AF65-F5344CB8AC3E}">
        <p14:creationId xmlns:p14="http://schemas.microsoft.com/office/powerpoint/2010/main" val="249504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000" b="1" i="0" dirty="0">
                <a:solidFill>
                  <a:srgbClr val="333333"/>
                </a:solidFill>
                <a:effectLst/>
                <a:latin typeface="opensans-regular"/>
              </a:rPr>
              <a:t>À noter :</a:t>
            </a:r>
            <a:r>
              <a:rPr lang="fr-FR" sz="2000" b="0" i="0" dirty="0">
                <a:solidFill>
                  <a:srgbClr val="333333"/>
                </a:solidFill>
                <a:effectLst/>
                <a:latin typeface="opensans-regular"/>
              </a:rPr>
              <a:t> même si l’OETH ne concerne que les entreprises de 20 salariés et plus, depuis le 1</a:t>
            </a:r>
            <a:r>
              <a:rPr lang="fr-FR" sz="2000" b="0" i="0" baseline="30000" dirty="0">
                <a:solidFill>
                  <a:srgbClr val="333333"/>
                </a:solidFill>
                <a:effectLst/>
                <a:latin typeface="opensans-regular"/>
              </a:rPr>
              <a:t>er</a:t>
            </a:r>
            <a:r>
              <a:rPr lang="fr-FR" sz="2000" b="0" i="0" dirty="0">
                <a:solidFill>
                  <a:srgbClr val="333333"/>
                </a:solidFill>
                <a:effectLst/>
                <a:latin typeface="opensans-regular"/>
              </a:rPr>
              <a:t> janvier 2020, toutes les entreprises quelle que soit leur taille doivent déclarer mensuellement les salariés handicapés qu’elles emploient.</a:t>
            </a:r>
          </a:p>
          <a:p>
            <a:r>
              <a:rPr lang="fr-FR" sz="2000" b="0" i="0" kern="1200" dirty="0">
                <a:solidFill>
                  <a:srgbClr val="333333"/>
                </a:solidFill>
                <a:effectLst/>
                <a:latin typeface="opensans-regular"/>
                <a:ea typeface="+mn-ea"/>
                <a:cs typeface="+mn-cs"/>
              </a:rPr>
              <a:t>Taux de chômage de 12% - + bas niveau depuis 2008 – 8,4% des demandeurs d’emploi sont en situation de handicap soit 454 000 personnes inscrites a PE fin 2022</a:t>
            </a:r>
          </a:p>
          <a:p>
            <a:endParaRPr lang="fr-FR" sz="2000" b="0" i="0" kern="1200" dirty="0">
              <a:solidFill>
                <a:srgbClr val="333333"/>
              </a:solidFill>
              <a:effectLst/>
              <a:latin typeface="opensans-regular"/>
              <a:ea typeface="+mn-ea"/>
              <a:cs typeface="+mn-cs"/>
            </a:endParaRPr>
          </a:p>
          <a:p>
            <a:r>
              <a:rPr lang="fr-FR" sz="2000" b="0" i="0" kern="1200" dirty="0">
                <a:solidFill>
                  <a:srgbClr val="333333"/>
                </a:solidFill>
                <a:effectLst/>
                <a:latin typeface="opensans-regular"/>
                <a:ea typeface="+mn-ea"/>
                <a:cs typeface="+mn-cs"/>
              </a:rPr>
              <a:t>En NA  - 240 000 personnes bénéficient d’une RQTH soit 8,5% des </a:t>
            </a:r>
            <a:r>
              <a:rPr lang="fr-FR" sz="2000" b="0" i="0" kern="1200" dirty="0" err="1">
                <a:solidFill>
                  <a:srgbClr val="333333"/>
                </a:solidFill>
                <a:effectLst/>
                <a:latin typeface="opensans-regular"/>
                <a:ea typeface="+mn-ea"/>
                <a:cs typeface="+mn-cs"/>
              </a:rPr>
              <a:t>néoaquitains</a:t>
            </a:r>
            <a:r>
              <a:rPr lang="fr-FR" sz="2000" b="0" i="0" kern="1200" dirty="0">
                <a:solidFill>
                  <a:srgbClr val="333333"/>
                </a:solidFill>
                <a:effectLst/>
                <a:latin typeface="opensans-regular"/>
                <a:ea typeface="+mn-ea"/>
                <a:cs typeface="+mn-cs"/>
              </a:rPr>
              <a:t> de 20 a 59 ans - + de 120 000 sont allocataires de l’AAH </a:t>
            </a:r>
          </a:p>
          <a:p>
            <a:r>
              <a:rPr lang="fr-FR" sz="2000" b="0" i="0" kern="1200" dirty="0" err="1">
                <a:solidFill>
                  <a:srgbClr val="333333"/>
                </a:solidFill>
                <a:effectLst/>
                <a:latin typeface="opensans-regular"/>
                <a:ea typeface="+mn-ea"/>
                <a:cs typeface="+mn-cs"/>
              </a:rPr>
              <a:t>Ds</a:t>
            </a:r>
            <a:r>
              <a:rPr lang="fr-FR" sz="2000" b="0" i="0" kern="1200" dirty="0">
                <a:solidFill>
                  <a:srgbClr val="333333"/>
                </a:solidFill>
                <a:effectLst/>
                <a:latin typeface="opensans-regular"/>
                <a:ea typeface="+mn-ea"/>
                <a:cs typeface="+mn-cs"/>
              </a:rPr>
              <a:t> secteur privé </a:t>
            </a:r>
            <a:r>
              <a:rPr lang="fr-FR" sz="2000" b="0" i="0" kern="1200" dirty="0" err="1">
                <a:solidFill>
                  <a:srgbClr val="333333"/>
                </a:solidFill>
                <a:effectLst/>
                <a:latin typeface="opensans-regular"/>
                <a:ea typeface="+mn-ea"/>
                <a:cs typeface="+mn-cs"/>
              </a:rPr>
              <a:t>pres</a:t>
            </a:r>
            <a:r>
              <a:rPr lang="fr-FR" sz="2000" b="0" i="0" kern="1200" dirty="0">
                <a:solidFill>
                  <a:srgbClr val="333333"/>
                </a:solidFill>
                <a:effectLst/>
                <a:latin typeface="opensans-regular"/>
                <a:ea typeface="+mn-ea"/>
                <a:cs typeface="+mn-cs"/>
              </a:rPr>
              <a:t> de 40 000 travailleurs handicapés sont employés  - taux d’emploi direct de 4,2% contre 3,5% au niveau </a:t>
            </a:r>
            <a:r>
              <a:rPr lang="fr-FR" sz="2000" b="0" i="0" kern="1200" dirty="0" err="1">
                <a:solidFill>
                  <a:srgbClr val="333333"/>
                </a:solidFill>
                <a:effectLst/>
                <a:latin typeface="opensans-regular"/>
                <a:ea typeface="+mn-ea"/>
                <a:cs typeface="+mn-cs"/>
              </a:rPr>
              <a:t>nati</a:t>
            </a:r>
            <a:endParaRPr lang="fr-FR" sz="2000" b="0" i="0" kern="1200" dirty="0">
              <a:solidFill>
                <a:srgbClr val="333333"/>
              </a:solidFill>
              <a:effectLst/>
              <a:latin typeface="opensans-regular"/>
              <a:ea typeface="+mn-ea"/>
              <a:cs typeface="+mn-cs"/>
            </a:endParaRPr>
          </a:p>
          <a:p>
            <a:r>
              <a:rPr lang="fr-FR" sz="2000" b="0" i="0" kern="1200" dirty="0">
                <a:solidFill>
                  <a:srgbClr val="333333"/>
                </a:solidFill>
                <a:effectLst/>
                <a:latin typeface="opensans-regular"/>
                <a:ea typeface="+mn-ea"/>
                <a:cs typeface="+mn-cs"/>
              </a:rPr>
              <a:t>Public 17 000 BOE employés par les 1280 employeurs publics  taux de 6,2 contre 5,6%</a:t>
            </a:r>
          </a:p>
          <a:p>
            <a:r>
              <a:rPr lang="fr-FR" sz="2000" b="0" i="0" kern="1200" dirty="0">
                <a:solidFill>
                  <a:srgbClr val="333333"/>
                </a:solidFill>
                <a:effectLst/>
                <a:latin typeface="opensans-regular"/>
                <a:ea typeface="+mn-ea"/>
                <a:cs typeface="+mn-cs"/>
              </a:rPr>
              <a:t>+ âgés, moins qualifiés et plus a temps partiel </a:t>
            </a:r>
          </a:p>
          <a:p>
            <a:r>
              <a:rPr lang="fr-FR" sz="2000" b="0" i="0" kern="1200" dirty="0">
                <a:solidFill>
                  <a:srgbClr val="333333"/>
                </a:solidFill>
                <a:effectLst/>
                <a:latin typeface="opensans-regular"/>
                <a:ea typeface="+mn-ea"/>
                <a:cs typeface="+mn-cs"/>
              </a:rPr>
              <a:t>47 000 demandeurs d’emplois sont en SH soit 8,9% </a:t>
            </a:r>
          </a:p>
          <a:p>
            <a:endParaRPr lang="fr-FR" sz="1400" i="1" kern="1200" dirty="0">
              <a:solidFill>
                <a:schemeClr val="tx2"/>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2</a:t>
            </a:fld>
            <a:endParaRPr lang="fr-FR" dirty="0"/>
          </a:p>
        </p:txBody>
      </p:sp>
    </p:spTree>
    <p:extLst>
      <p:ext uri="{BB962C8B-B14F-4D97-AF65-F5344CB8AC3E}">
        <p14:creationId xmlns:p14="http://schemas.microsoft.com/office/powerpoint/2010/main" val="161697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Calibri" panose="020F0502020204030204" pitchFamily="34" charset="0"/>
              </a:rPr>
              <a:t>14% contre 8%</a:t>
            </a:r>
          </a:p>
          <a:p>
            <a:pPr>
              <a:lnSpc>
                <a:spcPct val="107000"/>
              </a:lnSpc>
              <a:spcAft>
                <a:spcPts val="800"/>
              </a:spcAft>
            </a:pPr>
            <a:endParaRPr lang="fr-FR" sz="11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fr-FR" sz="1100" dirty="0">
                <a:effectLst/>
                <a:latin typeface="Calibri" panose="020F0502020204030204" pitchFamily="34" charset="0"/>
                <a:ea typeface="Times New Roman" panose="02020603050405020304" pitchFamily="18" charset="0"/>
                <a:cs typeface="Calibri" panose="020F0502020204030204" pitchFamily="34" charset="0"/>
              </a:rPr>
              <a:t>5 chose très importantes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le FIP intervient tjrs en complémentarité des obligations légales de l’employeur il ne se substitue jamais à lui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Si les aides du FIP doivent permettre l’atteinte progressive du taux d’emploi minimum de 6% quand ce n’est pas encore le cas, elles sont la  avant tout pour offrir des conditions de travail adéquates et durables aux personnes en situation de handicap. En NA ns travaillons en direct auprès d’une 40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taine</a:t>
            </a:r>
            <a:r>
              <a:rPr lang="fr-FR" sz="1100" dirty="0">
                <a:effectLst/>
                <a:latin typeface="Calibri" panose="020F0502020204030204" pitchFamily="34" charset="0"/>
                <a:ea typeface="Times New Roman" panose="02020603050405020304" pitchFamily="18" charset="0"/>
                <a:cs typeface="Calibri" panose="020F0502020204030204" pitchFamily="34" charset="0"/>
              </a:rPr>
              <a:t> d’EP ! leurs objectifs en matière de politique H vont bien au-delà de ce taux d’emploi qu’ils ont déjà tous atteint voire largement dépassé pour certains. Ce que je dis souvent aux EP c’est que les financements sont la avant tout pour « neutraliser » les éventuels surcouts qui peuvent survenir pour faciliter l’insertion et le maintien en emploi d’une PSEH.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Dans cette optique le FIPHFP peut financer </a:t>
            </a:r>
            <a:r>
              <a:rPr lang="fr-FR" sz="1100" strike="sngStrike" dirty="0">
                <a:effectLst/>
                <a:latin typeface="Calibri" panose="020F0502020204030204" pitchFamily="34" charset="0"/>
                <a:ea typeface="Times New Roman" panose="02020603050405020304" pitchFamily="18" charset="0"/>
                <a:cs typeface="Calibri" panose="020F0502020204030204" pitchFamily="34" charset="0"/>
              </a:rPr>
              <a:t>au cas par cas</a:t>
            </a:r>
            <a:r>
              <a:rPr lang="fr-FR" sz="1100" dirty="0">
                <a:effectLst/>
                <a:latin typeface="Calibri" panose="020F0502020204030204" pitchFamily="34" charset="0"/>
                <a:ea typeface="Times New Roman" panose="02020603050405020304" pitchFamily="18" charset="0"/>
                <a:cs typeface="Calibri" panose="020F0502020204030204" pitchFamily="34" charset="0"/>
              </a:rPr>
              <a:t> des aides individuelles matérielles, techniques, humaines ou encore de la formation. </a:t>
            </a:r>
            <a:r>
              <a:rPr lang="fr-FR" sz="1100" strike="sngStrike" dirty="0">
                <a:effectLst/>
                <a:latin typeface="Calibri" panose="020F0502020204030204" pitchFamily="34" charset="0"/>
                <a:ea typeface="Times New Roman" panose="02020603050405020304" pitchFamily="18" charset="0"/>
                <a:cs typeface="Calibri" panose="020F0502020204030204" pitchFamily="34" charset="0"/>
              </a:rPr>
              <a:t>Il appuie également les employeurs publics dans le développement de politiques en faveur des agents en situation de handicap.</a:t>
            </a:r>
            <a:r>
              <a:rPr lang="fr-FR" sz="1100" dirty="0">
                <a:effectLst/>
                <a:latin typeface="Calibri" panose="020F0502020204030204" pitchFamily="34" charset="0"/>
                <a:ea typeface="Times New Roman" panose="02020603050405020304" pitchFamily="18" charset="0"/>
                <a:cs typeface="Calibri" panose="020F0502020204030204" pitchFamily="34" charset="0"/>
              </a:rPr>
              <a:t> Ces aides financières sont ainsi de plusieurs natures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Une Par ex Elles peuvent permettre de sécuriser le recrutement : si un pb de transport se pose par rapport a la situation de H de la personne recrutée, le FIP peut prendre en charge dans un certain montant les frais de transports domicile / travail. Ou la personne peut avoir besoin d’un accompagnement humain spécifique qui peut passer par une auxiliaire qui va intervenir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pr</a:t>
            </a:r>
            <a:r>
              <a:rPr lang="fr-FR" sz="1100" dirty="0">
                <a:effectLst/>
                <a:latin typeface="Calibri" panose="020F0502020204030204" pitchFamily="34" charset="0"/>
                <a:ea typeface="Times New Roman" panose="02020603050405020304" pitchFamily="18" charset="0"/>
                <a:cs typeface="Calibri" panose="020F0502020204030204" pitchFamily="34" charset="0"/>
              </a:rPr>
              <a:t> des taches que la personne ne peut pas faire. Une partie de la rémunération de cet auxiliaire pourra être pris en charge par le FIP. De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meme</a:t>
            </a:r>
            <a:r>
              <a:rPr lang="fr-FR" sz="1100" dirty="0">
                <a:effectLst/>
                <a:latin typeface="Calibri" panose="020F0502020204030204" pitchFamily="34" charset="0"/>
                <a:ea typeface="Times New Roman" panose="02020603050405020304" pitchFamily="18" charset="0"/>
                <a:cs typeface="Calibri" panose="020F0502020204030204" pitchFamily="34" charset="0"/>
              </a:rPr>
              <a:t> si un aménagement de poste est nécessaire, le FIP prendra en charge le surcout voire les études ergonomiques si nécessaire. Le FIP peut aller aussi plus loin sur les aides au recrutement notamment sur l’apprentissage qui est axe fort de la politique du FIP en prenant en charge 80% de la rémunération brute de l’apprenti et le versement d’une prime d’insertion si l’apprenti est recruté à l’issue de son contrat d’apprentissage. Pour terminer pour rappel le FIP intervient également sur la partie maintien en emploi en par ex, finançant les formations qui pourraient être nécessaires pour accompagner la personne en reconversion professionnelle.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POur</a:t>
            </a:r>
            <a:r>
              <a:rPr lang="fr-FR" sz="1100" dirty="0">
                <a:effectLst/>
                <a:latin typeface="Calibri" panose="020F0502020204030204" pitchFamily="34" charset="0"/>
                <a:ea typeface="Times New Roman" panose="02020603050405020304" pitchFamily="18" charset="0"/>
                <a:cs typeface="Calibri" panose="020F0502020204030204" pitchFamily="34" charset="0"/>
              </a:rPr>
              <a:t> terminer j’évoquais les aides techniques : un seul exemple : une personne en RQTH qui a besoin pour exercer ses activités professionnelles dans des bonnes conditions d’un appareillage spécifique comme des prothèses auditives pourra par le biais de son employeur se faire financer l’équipement.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 qui dit FP ne dit pas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forcémenet</a:t>
            </a:r>
            <a:r>
              <a:rPr lang="fr-FR" sz="1100" dirty="0">
                <a:effectLst/>
                <a:latin typeface="Calibri" panose="020F0502020204030204" pitchFamily="34" charset="0"/>
                <a:ea typeface="Times New Roman" panose="02020603050405020304" pitchFamily="18" charset="0"/>
                <a:cs typeface="Calibri" panose="020F0502020204030204" pitchFamily="34" charset="0"/>
              </a:rPr>
              <a:t> fonctionnaires – les dispositifs de financement sont également ouverts également aux contractuels mais également aux apprentis ou aux stagiaires sous certaines conditions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Les dispositifs sont dédiés avant tout au PSEH dit Bénéficiaires de l’Obligation d’emploi mais certaines aides peuvent également bénéficier aux personnes dites aptes avec restriction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le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fip</a:t>
            </a:r>
            <a:r>
              <a:rPr lang="fr-FR" sz="1100" dirty="0">
                <a:effectLst/>
                <a:latin typeface="Calibri" panose="020F0502020204030204" pitchFamily="34" charset="0"/>
                <a:ea typeface="Times New Roman" panose="02020603050405020304" pitchFamily="18" charset="0"/>
                <a:cs typeface="Calibri" panose="020F0502020204030204" pitchFamily="34" charset="0"/>
              </a:rPr>
              <a:t> est un fonds employeur les aides sont ver aides aux </a:t>
            </a:r>
            <a:r>
              <a:rPr lang="fr-FR" sz="1100" dirty="0" err="1">
                <a:effectLst/>
                <a:latin typeface="Calibri" panose="020F0502020204030204" pitchFamily="34" charset="0"/>
                <a:ea typeface="Times New Roman" panose="02020603050405020304" pitchFamily="18" charset="0"/>
                <a:cs typeface="Calibri" panose="020F0502020204030204" pitchFamily="34" charset="0"/>
              </a:rPr>
              <a:t>emploueyru</a:t>
            </a:r>
            <a:r>
              <a:rPr lang="fr-FR" sz="1100" dirty="0">
                <a:effectLst/>
                <a:latin typeface="Calibri" panose="020F0502020204030204" pitchFamily="34" charset="0"/>
                <a:ea typeface="Times New Roman" panose="02020603050405020304" pitchFamily="18" charset="0"/>
                <a:cs typeface="Calibri" panose="020F0502020204030204" pitchFamily="34" charset="0"/>
              </a:rPr>
              <a:t> mais on ne finance jamais directement des PSEH  on passera tjrs pas l'employeur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Ces aides sont versées au cas par cas la plupart du temps pour les petits employeurs mais elles peuvent également être préfinancées dans le cadre de partenariat triennal avec les plus gros employeurs environ + de 450 employeurs dit grands comptes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100" dirty="0">
                <a:effectLst/>
                <a:latin typeface="Calibri" panose="020F0502020204030204" pitchFamily="34" charset="0"/>
                <a:ea typeface="Times New Roman" panose="02020603050405020304" pitchFamily="18" charset="0"/>
                <a:cs typeface="Calibri" panose="020F0502020204030204" pitchFamily="34" charset="0"/>
              </a:rPr>
              <a:t>Nos interventions sont financières mais pas que, les missions du FIP en région sont multiples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3</a:t>
            </a:fld>
            <a:endParaRPr lang="fr-FR" dirty="0"/>
          </a:p>
        </p:txBody>
      </p:sp>
    </p:spTree>
    <p:extLst>
      <p:ext uri="{BB962C8B-B14F-4D97-AF65-F5344CB8AC3E}">
        <p14:creationId xmlns:p14="http://schemas.microsoft.com/office/powerpoint/2010/main" val="240566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6,35% taux d’emploi direct </a:t>
            </a:r>
          </a:p>
          <a:p>
            <a:r>
              <a:rPr lang="fr-FR" dirty="0"/>
              <a:t>4,96 % 1253 BOE</a:t>
            </a:r>
          </a:p>
          <a:p>
            <a:r>
              <a:rPr lang="fr-FR" dirty="0"/>
              <a:t>5,74% 5709 BOE</a:t>
            </a:r>
          </a:p>
          <a:p>
            <a:r>
              <a:rPr lang="fr-FR" dirty="0"/>
              <a:t>6,96% 10 082 BOE </a:t>
            </a:r>
          </a:p>
          <a:p>
            <a:r>
              <a:rPr lang="fr-FR" dirty="0"/>
              <a:t>17844 BOE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BDB5D-5FE7-4DC2-97C1-73CDD435EF7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29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spcBef>
                <a:spcPts val="0"/>
              </a:spcBef>
              <a:spcAft>
                <a:spcPts val="0"/>
              </a:spcAft>
              <a:buFont typeface="Arial" panose="020B0604020202020204" pitchFamily="34" charset="0"/>
              <a:buChar char="•"/>
            </a:pPr>
            <a:r>
              <a:rPr lang="fr-FR" sz="1600" b="1" dirty="0">
                <a:effectLst/>
                <a:latin typeface="Calibri" panose="020F0502020204030204" pitchFamily="34" charset="0"/>
              </a:rPr>
              <a:t>Emploi accompagné </a:t>
            </a:r>
            <a:endParaRPr lang="fr-FR" sz="1600" dirty="0">
              <a:effectLst/>
              <a:latin typeface="Calibri" panose="020F0502020204030204" pitchFamily="34" charset="0"/>
            </a:endParaRPr>
          </a:p>
          <a:p>
            <a:r>
              <a:rPr lang="fr-FR" dirty="0"/>
              <a:t>Evolution dans le cadre du projet de loi « Plein emploi » pour :</a:t>
            </a:r>
            <a:br>
              <a:rPr lang="fr-FR" dirty="0"/>
            </a:br>
            <a:r>
              <a:rPr lang="fr-FR" dirty="0"/>
              <a:t>- Orienter davantage le dispositif vers l’emploi, avec un pilotage DGEFP/DREETS</a:t>
            </a:r>
            <a:br>
              <a:rPr lang="fr-FR" dirty="0"/>
            </a:br>
            <a:r>
              <a:rPr lang="fr-FR" dirty="0"/>
              <a:t>-Simplifier les dispositifs de conventionnement </a:t>
            </a:r>
            <a:br>
              <a:rPr lang="fr-FR" dirty="0"/>
            </a:br>
            <a:r>
              <a:rPr lang="fr-FR" dirty="0"/>
              <a:t>-Déployer encore davantage le dispositif sur l’ensemble du territoire</a:t>
            </a:r>
            <a:br>
              <a:rPr lang="fr-FR" dirty="0"/>
            </a:br>
            <a:endParaRPr lang="fr-FR" dirty="0"/>
          </a:p>
          <a:p>
            <a:r>
              <a:rPr lang="fr-FR" b="1" dirty="0"/>
              <a:t>Déclinaison du protocole National </a:t>
            </a:r>
            <a:r>
              <a:rPr lang="fr-FR" dirty="0"/>
              <a:t>– mise en place de webinaires spécifiques conseillers CE/PE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DBDB5D-5FE7-4DC2-97C1-73CDD435EF7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140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8</a:t>
            </a:fld>
            <a:endParaRPr lang="fr-FR" dirty="0"/>
          </a:p>
        </p:txBody>
      </p:sp>
    </p:spTree>
    <p:extLst>
      <p:ext uri="{BB962C8B-B14F-4D97-AF65-F5344CB8AC3E}">
        <p14:creationId xmlns:p14="http://schemas.microsoft.com/office/powerpoint/2010/main" val="329242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9</a:t>
            </a:fld>
            <a:endParaRPr lang="fr-FR" dirty="0"/>
          </a:p>
        </p:txBody>
      </p:sp>
    </p:spTree>
    <p:extLst>
      <p:ext uri="{BB962C8B-B14F-4D97-AF65-F5344CB8AC3E}">
        <p14:creationId xmlns:p14="http://schemas.microsoft.com/office/powerpoint/2010/main" val="24262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Matérialise la volonté par lequel l'employeur public s’engage à mettre en œuvre des actions pour l’intégration et le maintien dans l’emploi des agents en situation de handicap</a:t>
            </a:r>
          </a:p>
          <a:p>
            <a:endParaRPr lang="fr-FR" dirty="0"/>
          </a:p>
          <a:p>
            <a:r>
              <a:rPr lang="fr-FR" dirty="0"/>
              <a:t>Quels outils actionner ? Avec quelle organisation interne ? Sur quels partenaires externes je peux m'appuyer?  Pour quels moyens mobilisables ? </a:t>
            </a:r>
          </a:p>
          <a:p>
            <a:r>
              <a:rPr lang="fr-FR" dirty="0"/>
              <a:t>Comment le FIPHFP peut m'accompagner dans la définition et le co-financement de ce plan d'actions ? </a:t>
            </a:r>
          </a:p>
          <a:p>
            <a:endParaRPr lang="fr-FR" dirty="0"/>
          </a:p>
          <a:p>
            <a:r>
              <a:rPr lang="fr-FR" dirty="0" err="1"/>
              <a:t>Messsage</a:t>
            </a:r>
            <a:r>
              <a:rPr lang="fr-FR" dirty="0"/>
              <a:t> politique fort auprès de 'ensemble des parties prenantes internes et externes</a:t>
            </a:r>
          </a:p>
          <a:p>
            <a:r>
              <a:rPr lang="fr-FR" dirty="0"/>
              <a:t>Permet de créer un climat de confiance </a:t>
            </a:r>
          </a:p>
          <a:p>
            <a:r>
              <a:rPr lang="fr-FR" dirty="0"/>
              <a:t>Structure, met en œuvre et communique sur une politique RH inclusive volontariste au sein de l'établissement </a:t>
            </a:r>
          </a:p>
          <a:p>
            <a:r>
              <a:rPr lang="fr-FR" dirty="0"/>
              <a:t>Une relation d'accompagnement privilégie et formalisée avec le FIPHFP via une équipe dédiée </a:t>
            </a:r>
          </a:p>
          <a:p>
            <a:r>
              <a:rPr lang="fr-FR" dirty="0"/>
              <a:t>Pour disposer d’un </a:t>
            </a:r>
            <a:r>
              <a:rPr lang="fr-FR" dirty="0" err="1"/>
              <a:t>pré-financement</a:t>
            </a:r>
            <a:r>
              <a:rPr lang="fr-FR" dirty="0"/>
              <a:t> sécurisé sur trois ans de votre plan d’action (plus de saisie sur la plateforme FIPHFP de la Caisse des Dépôts)</a:t>
            </a:r>
          </a:p>
          <a:p>
            <a:r>
              <a:rPr lang="fr-FR" dirty="0"/>
              <a:t>Pour accéder directement à des prestations hors catalogue préfinances par le FIPHFP (Prestations d’appuis spécifiques, bilans de </a:t>
            </a:r>
            <a:r>
              <a:rPr lang="fr-FR" dirty="0" err="1"/>
              <a:t>compétéence</a:t>
            </a:r>
            <a:r>
              <a:rPr lang="fr-FR" dirty="0"/>
              <a:t>, études de postes, plateformes de prêts de matériels).</a:t>
            </a:r>
          </a:p>
          <a:p>
            <a:r>
              <a:rPr lang="fr-FR" dirty="0"/>
              <a:t>Pour intégrer le club des employeurs conventionnés ouvrant droit à des contenus et animations locales privilégiées</a:t>
            </a:r>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11</a:t>
            </a:fld>
            <a:endParaRPr lang="fr-FR" dirty="0"/>
          </a:p>
        </p:txBody>
      </p:sp>
    </p:spTree>
    <p:extLst>
      <p:ext uri="{BB962C8B-B14F-4D97-AF65-F5344CB8AC3E}">
        <p14:creationId xmlns:p14="http://schemas.microsoft.com/office/powerpoint/2010/main" val="355705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400" b="1" i="0" u="none" dirty="0">
                <a:solidFill>
                  <a:srgbClr val="FF0000"/>
                </a:solidFill>
                <a:latin typeface="Arial Narrow" panose="020B0606020202030204" pitchFamily="34" charset="0"/>
              </a:rPr>
              <a:t>GHT </a:t>
            </a:r>
            <a:r>
              <a:rPr lang="fr-FR" sz="1400" b="1" i="0" u="none" dirty="0" err="1">
                <a:solidFill>
                  <a:srgbClr val="FF0000"/>
                </a:solidFill>
                <a:latin typeface="Arial Narrow" panose="020B0606020202030204" pitchFamily="34" charset="0"/>
              </a:rPr>
              <a:t>Angouleme</a:t>
            </a:r>
            <a:endParaRPr lang="fr-FR" sz="1400" b="1" dirty="0">
              <a:solidFill>
                <a:srgbClr val="FF0000"/>
              </a:solidFill>
              <a:latin typeface="Arial Narrow" panose="020B0606020202030204" pitchFamily="34" charset="0"/>
            </a:endParaRPr>
          </a:p>
          <a:p>
            <a:pPr lvl="0"/>
            <a:r>
              <a:rPr lang="fr-FR" sz="1400" b="0" i="0" u="none" dirty="0">
                <a:latin typeface="Arial Narrow" panose="020B0606020202030204" pitchFamily="34" charset="0"/>
              </a:rPr>
              <a:t>CH Charles Perrens	</a:t>
            </a:r>
            <a:endParaRPr lang="fr-FR" sz="1400" b="0" dirty="0">
              <a:latin typeface="Arial Narrow" panose="020B0606020202030204" pitchFamily="34" charset="0"/>
            </a:endParaRPr>
          </a:p>
          <a:p>
            <a:pPr lvl="0"/>
            <a:r>
              <a:rPr lang="fr-FR" sz="1400" b="0" i="0" u="none" dirty="0">
                <a:latin typeface="Arial Narrow" panose="020B0606020202030204" pitchFamily="34" charset="0"/>
              </a:rPr>
              <a:t>CHU Bordeaux	</a:t>
            </a:r>
            <a:endParaRPr lang="fr-FR" sz="1400" b="0" dirty="0">
              <a:latin typeface="Arial Narrow" panose="020B0606020202030204" pitchFamily="34" charset="0"/>
            </a:endParaRPr>
          </a:p>
          <a:p>
            <a:pPr lvl="0"/>
            <a:r>
              <a:rPr lang="fr-FR" sz="1400" b="0" i="0" u="none" dirty="0">
                <a:latin typeface="Arial Narrow" panose="020B0606020202030204" pitchFamily="34" charset="0"/>
              </a:rPr>
              <a:t>CH Dax	</a:t>
            </a:r>
            <a:endParaRPr lang="fr-FR" sz="1400" b="0" dirty="0">
              <a:latin typeface="Arial Narrow" panose="020B0606020202030204" pitchFamily="34" charset="0"/>
            </a:endParaRPr>
          </a:p>
          <a:p>
            <a:pPr lvl="0"/>
            <a:r>
              <a:rPr lang="fr-FR" sz="1400" b="0" i="0" u="none" dirty="0">
                <a:latin typeface="Arial Narrow" panose="020B0606020202030204" pitchFamily="34" charset="0"/>
              </a:rPr>
              <a:t>CH Cote Basque 	</a:t>
            </a:r>
            <a:endParaRPr lang="fr-FR" sz="1400" b="0" dirty="0">
              <a:latin typeface="Arial Narrow" panose="020B0606020202030204" pitchFamily="34" charset="0"/>
            </a:endParaRPr>
          </a:p>
          <a:p>
            <a:pPr lvl="0"/>
            <a:r>
              <a:rPr lang="fr-FR" sz="1400" b="0" i="0" u="none" dirty="0">
                <a:latin typeface="Arial Narrow" panose="020B0606020202030204" pitchFamily="34" charset="0"/>
              </a:rPr>
              <a:t>CH Pyrénées	</a:t>
            </a:r>
            <a:endParaRPr lang="fr-FR" sz="1400" b="0" dirty="0">
              <a:latin typeface="Arial Narrow" panose="020B0606020202030204" pitchFamily="34" charset="0"/>
            </a:endParaRPr>
          </a:p>
          <a:p>
            <a:pPr lvl="0"/>
            <a:r>
              <a:rPr lang="fr-FR" sz="1400" b="0" i="0" u="none" dirty="0">
                <a:latin typeface="Arial Narrow" panose="020B0606020202030204" pitchFamily="34" charset="0"/>
              </a:rPr>
              <a:t>CH Pau</a:t>
            </a:r>
            <a:endParaRPr lang="fr-FR" sz="1400" b="0" dirty="0">
              <a:latin typeface="Arial Narrow" panose="020B0606020202030204" pitchFamily="34" charset="0"/>
            </a:endParaRPr>
          </a:p>
          <a:p>
            <a:pPr lvl="0"/>
            <a:r>
              <a:rPr lang="fr-FR" sz="1400" b="1" i="0" u="none" dirty="0">
                <a:solidFill>
                  <a:srgbClr val="FF0000"/>
                </a:solidFill>
                <a:latin typeface="Arial Narrow" panose="020B0606020202030204" pitchFamily="34" charset="0"/>
              </a:rPr>
              <a:t>CH Niort</a:t>
            </a:r>
            <a:r>
              <a:rPr lang="fr-FR" sz="1400" b="0" i="0" u="none" dirty="0">
                <a:latin typeface="Arial Narrow" panose="020B0606020202030204" pitchFamily="34" charset="0"/>
              </a:rPr>
              <a:t>	</a:t>
            </a:r>
            <a:endParaRPr lang="fr-FR" sz="1400" b="0" dirty="0">
              <a:latin typeface="Arial Narrow" panose="020B0606020202030204" pitchFamily="34" charset="0"/>
            </a:endParaRPr>
          </a:p>
          <a:p>
            <a:pPr lvl="0"/>
            <a:r>
              <a:rPr lang="fr-FR" sz="1400" b="1" i="0" u="none" dirty="0">
                <a:solidFill>
                  <a:srgbClr val="FF0000"/>
                </a:solidFill>
                <a:latin typeface="Arial Narrow" panose="020B0606020202030204" pitchFamily="34" charset="0"/>
              </a:rPr>
              <a:t>CHU Limoges</a:t>
            </a:r>
            <a:endParaRPr lang="fr-FR" sz="1400" b="1" dirty="0">
              <a:solidFill>
                <a:srgbClr val="FF0000"/>
              </a:solidFill>
              <a:latin typeface="Arial Narrow" panose="020B0606020202030204" pitchFamily="34" charset="0"/>
            </a:endParaRPr>
          </a:p>
          <a:p>
            <a:pPr lvl="0"/>
            <a:r>
              <a:rPr lang="fr-FR" sz="1400" b="0" dirty="0">
                <a:latin typeface="Arial Narrow" panose="020B0606020202030204" pitchFamily="34" charset="0"/>
              </a:rPr>
              <a:t>CH Cadillac</a:t>
            </a:r>
            <a:endParaRPr lang="fr-FR" sz="1200" b="0" dirty="0">
              <a:latin typeface="Arial Narrow" panose="020B0606020202030204" pitchFamily="34" charset="0"/>
            </a:endParaRPr>
          </a:p>
          <a:p>
            <a:pPr lvl="0"/>
            <a:r>
              <a:rPr lang="fr-FR" sz="1200" b="1" dirty="0">
                <a:solidFill>
                  <a:srgbClr val="FFC000"/>
                </a:solidFill>
                <a:latin typeface="Arial Narrow" panose="020B0606020202030204" pitchFamily="34" charset="0"/>
              </a:rPr>
              <a:t>GHT Charente Maritime Instruction en cours de </a:t>
            </a:r>
            <a:r>
              <a:rPr lang="fr-FR" sz="1200" b="1" dirty="0" err="1">
                <a:solidFill>
                  <a:srgbClr val="FFC000"/>
                </a:solidFill>
                <a:latin typeface="Arial Narrow" panose="020B0606020202030204" pitchFamily="34" charset="0"/>
              </a:rPr>
              <a:t>démarrag</a:t>
            </a:r>
            <a:r>
              <a:rPr lang="fr-FR" sz="1200" b="1" dirty="0">
                <a:solidFill>
                  <a:srgbClr val="FFC000"/>
                </a:solidFill>
                <a:latin typeface="Arial Narrow" panose="020B0606020202030204" pitchFamily="34" charset="0"/>
              </a:rPr>
              <a:t> e</a:t>
            </a:r>
          </a:p>
          <a:p>
            <a:endParaRPr lang="fr-FR" dirty="0"/>
          </a:p>
        </p:txBody>
      </p:sp>
      <p:sp>
        <p:nvSpPr>
          <p:cNvPr id="4" name="Espace réservé du numéro de diapositive 3"/>
          <p:cNvSpPr>
            <a:spLocks noGrp="1"/>
          </p:cNvSpPr>
          <p:nvPr>
            <p:ph type="sldNum" sz="quarter" idx="5"/>
          </p:nvPr>
        </p:nvSpPr>
        <p:spPr/>
        <p:txBody>
          <a:bodyPr/>
          <a:lstStyle/>
          <a:p>
            <a:fld id="{D0DBDB5D-5FE7-4DC2-97C1-73CDD435EF7D}" type="slidenum">
              <a:rPr lang="fr-FR" smtClean="0"/>
              <a:t>12</a:t>
            </a:fld>
            <a:endParaRPr lang="fr-FR" dirty="0"/>
          </a:p>
        </p:txBody>
      </p:sp>
    </p:spTree>
    <p:extLst>
      <p:ext uri="{BB962C8B-B14F-4D97-AF65-F5344CB8AC3E}">
        <p14:creationId xmlns:p14="http://schemas.microsoft.com/office/powerpoint/2010/main" val="419018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banquedesterr" TargetMode="External"/><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8136" y="2773203"/>
            <a:ext cx="9900000" cy="1260000"/>
          </a:xfrm>
          <a:prstGeom prst="rect">
            <a:avLst/>
          </a:prstGeom>
        </p:spPr>
        <p:txBody>
          <a:bodyPr anchor="t">
            <a:noAutofit/>
          </a:bodyPr>
          <a:lstStyle>
            <a:lvl1pPr algn="l">
              <a:lnSpc>
                <a:spcPct val="100000"/>
              </a:lnSpc>
              <a:defRPr sz="350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678136" y="4518307"/>
            <a:ext cx="9900000" cy="360000"/>
          </a:xfrm>
          <a:prstGeom prst="rect">
            <a:avLst/>
          </a:prstGeom>
        </p:spPr>
        <p:txBody>
          <a:bodyPr>
            <a:noAutofit/>
          </a:bodyPr>
          <a:lstStyle>
            <a:lvl1pPr marL="0" indent="0" algn="l">
              <a:buNone/>
              <a:defRPr sz="1600">
                <a:solidFill>
                  <a:schemeClr val="tx1"/>
                </a:solidFill>
              </a:defRPr>
            </a:lvl1pPr>
            <a:lvl2pPr marL="479237" indent="0" algn="ctr">
              <a:buNone/>
              <a:defRPr sz="2096"/>
            </a:lvl2pPr>
            <a:lvl3pPr marL="958474" indent="0" algn="ctr">
              <a:buNone/>
              <a:defRPr sz="1887"/>
            </a:lvl3pPr>
            <a:lvl4pPr marL="1437711" indent="0" algn="ctr">
              <a:buNone/>
              <a:defRPr sz="1677"/>
            </a:lvl4pPr>
            <a:lvl5pPr marL="1916948" indent="0" algn="ctr">
              <a:buNone/>
              <a:defRPr sz="1677"/>
            </a:lvl5pPr>
            <a:lvl6pPr marL="2396185" indent="0" algn="ctr">
              <a:buNone/>
              <a:defRPr sz="1677"/>
            </a:lvl6pPr>
            <a:lvl7pPr marL="2875422" indent="0" algn="ctr">
              <a:buNone/>
              <a:defRPr sz="1677"/>
            </a:lvl7pPr>
            <a:lvl8pPr marL="3354659" indent="0" algn="ctr">
              <a:buNone/>
              <a:defRPr sz="1677"/>
            </a:lvl8pPr>
            <a:lvl9pPr marL="3833896" indent="0" algn="ctr">
              <a:buNone/>
              <a:defRPr sz="1677"/>
            </a:lvl9pPr>
          </a:lstStyle>
          <a:p>
            <a:r>
              <a:rPr lang="fr-FR"/>
              <a:t>Modifiez le style des sous-titres du masque</a:t>
            </a:r>
            <a:endParaRPr lang="en-US" dirty="0"/>
          </a:p>
        </p:txBody>
      </p:sp>
    </p:spTree>
    <p:extLst>
      <p:ext uri="{BB962C8B-B14F-4D97-AF65-F5344CB8AC3E}">
        <p14:creationId xmlns:p14="http://schemas.microsoft.com/office/powerpoint/2010/main" val="138490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Phrase en exergu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EC23CC7-B690-4888-97DC-765E258523EA}"/>
              </a:ext>
            </a:extLst>
          </p:cNvPr>
          <p:cNvSpPr>
            <a:spLocks noGrp="1"/>
          </p:cNvSpPr>
          <p:nvPr>
            <p:ph type="body" sz="quarter" idx="14"/>
          </p:nvPr>
        </p:nvSpPr>
        <p:spPr>
          <a:xfrm>
            <a:off x="1461376" y="2214000"/>
            <a:ext cx="4107600" cy="2959200"/>
          </a:xfrm>
          <a:prstGeom prst="rect">
            <a:avLst/>
          </a:prstGeom>
        </p:spPr>
        <p:txBody>
          <a:bodyPr anchor="ctr"/>
          <a:lstStyle>
            <a:lvl1pPr algn="ctr">
              <a:lnSpc>
                <a:spcPct val="100000"/>
              </a:lnSpc>
              <a:defRPr sz="3600" b="1">
                <a:solidFill>
                  <a:schemeClr val="tx1"/>
                </a:solidFill>
              </a:defRPr>
            </a:lvl1pPr>
          </a:lstStyle>
          <a:p>
            <a:pPr lvl="0"/>
            <a:r>
              <a:rPr lang="fr-FR"/>
              <a:t>Cliquez pour modifier les styles du texte du masque</a:t>
            </a:r>
          </a:p>
        </p:txBody>
      </p:sp>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8" name="Footer Placeholder 7"/>
          <p:cNvSpPr>
            <a:spLocks noGrp="1"/>
          </p:cNvSpPr>
          <p:nvPr>
            <p:ph type="ftr" sz="quarter" idx="11"/>
          </p:nvPr>
        </p:nvSpPr>
        <p:spPr/>
        <p:txBody>
          <a:bodyPr>
            <a:noAutofit/>
          </a:bodyPr>
          <a:lstStyle/>
          <a:p>
            <a:r>
              <a:rPr lang="fr-FR" dirty="0"/>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6369050"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0" name="Groupe 9">
            <a:extLst>
              <a:ext uri="{FF2B5EF4-FFF2-40B4-BE49-F238E27FC236}">
                <a16:creationId xmlns:a16="http://schemas.microsoft.com/office/drawing/2014/main" id="{0546B5E5-0325-4888-B9A5-ACEA2E7A77C1}"/>
              </a:ext>
            </a:extLst>
          </p:cNvPr>
          <p:cNvGrpSpPr/>
          <p:nvPr userDrawn="1"/>
        </p:nvGrpSpPr>
        <p:grpSpPr>
          <a:xfrm>
            <a:off x="1094176" y="1693493"/>
            <a:ext cx="4842000" cy="4113944"/>
            <a:chOff x="1094176" y="1693493"/>
            <a:chExt cx="4842000" cy="4113944"/>
          </a:xfrm>
        </p:grpSpPr>
        <p:cxnSp>
          <p:nvCxnSpPr>
            <p:cNvPr id="11" name="Connecteur : en angle 10">
              <a:extLst>
                <a:ext uri="{FF2B5EF4-FFF2-40B4-BE49-F238E27FC236}">
                  <a16:creationId xmlns:a16="http://schemas.microsoft.com/office/drawing/2014/main" id="{9CFB7CEC-8A4A-4E67-A3F8-B7ADABA2BEE9}"/>
                </a:ext>
              </a:extLst>
            </p:cNvPr>
            <p:cNvCxnSpPr>
              <a:cxnSpLocks/>
            </p:cNvCxnSpPr>
            <p:nvPr/>
          </p:nvCxnSpPr>
          <p:spPr>
            <a:xfrm rot="10800000">
              <a:off x="1094176" y="1901437"/>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 en angle 12">
              <a:extLst>
                <a:ext uri="{FF2B5EF4-FFF2-40B4-BE49-F238E27FC236}">
                  <a16:creationId xmlns:a16="http://schemas.microsoft.com/office/drawing/2014/main" id="{884AD2D6-9679-4FCE-999B-8CBEFD41E9A0}"/>
                </a:ext>
              </a:extLst>
            </p:cNvPr>
            <p:cNvCxnSpPr>
              <a:cxnSpLocks/>
            </p:cNvCxnSpPr>
            <p:nvPr/>
          </p:nvCxnSpPr>
          <p:spPr>
            <a:xfrm>
              <a:off x="1094176" y="1693493"/>
              <a:ext cx="4842000" cy="3906000"/>
            </a:xfrm>
            <a:prstGeom prst="bentConnector3">
              <a:avLst>
                <a:gd name="adj1" fmla="val 98969"/>
              </a:avLst>
            </a:prstGeom>
            <a:ln w="10033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692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Graphique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dirty="0"/>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999307" y="1545432"/>
            <a:ext cx="5328445" cy="4632922"/>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graphique 4">
            <a:extLst>
              <a:ext uri="{FF2B5EF4-FFF2-40B4-BE49-F238E27FC236}">
                <a16:creationId xmlns:a16="http://schemas.microsoft.com/office/drawing/2014/main" id="{1010898D-9927-4CBA-BFCD-ECEF7110E866}"/>
              </a:ext>
            </a:extLst>
          </p:cNvPr>
          <p:cNvSpPr>
            <a:spLocks noGrp="1"/>
          </p:cNvSpPr>
          <p:nvPr>
            <p:ph type="chart" sz="quarter" idx="14"/>
          </p:nvPr>
        </p:nvSpPr>
        <p:spPr>
          <a:xfrm>
            <a:off x="6562725" y="1545433"/>
            <a:ext cx="5132388" cy="4633118"/>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dirty="0"/>
              <a:t>Cliquez sur l'icône pour ajouter un graphique</a:t>
            </a:r>
          </a:p>
        </p:txBody>
      </p:sp>
    </p:spTree>
    <p:extLst>
      <p:ext uri="{BB962C8B-B14F-4D97-AF65-F5344CB8AC3E}">
        <p14:creationId xmlns:p14="http://schemas.microsoft.com/office/powerpoint/2010/main" val="201143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6575"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0" name="Espace réservé du texte 13">
            <a:extLst>
              <a:ext uri="{FF2B5EF4-FFF2-40B4-BE49-F238E27FC236}">
                <a16:creationId xmlns:a16="http://schemas.microsoft.com/office/drawing/2014/main" id="{2F00A11A-CBF2-4639-BD5A-8AA3F1C352B6}"/>
              </a:ext>
            </a:extLst>
          </p:cNvPr>
          <p:cNvSpPr>
            <a:spLocks noGrp="1"/>
          </p:cNvSpPr>
          <p:nvPr>
            <p:ph type="body" sz="quarter" idx="13"/>
          </p:nvPr>
        </p:nvSpPr>
        <p:spPr>
          <a:xfrm>
            <a:off x="8331200" y="1706399"/>
            <a:ext cx="3363913" cy="4400717"/>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Cliquez pour modifier les styles du texte du masque</a:t>
            </a:r>
          </a:p>
          <a:p>
            <a:pPr lvl="1"/>
            <a:r>
              <a:rPr lang="fr-FR"/>
              <a:t>Deuxième niveau</a:t>
            </a:r>
          </a:p>
        </p:txBody>
      </p:sp>
      <p:sp>
        <p:nvSpPr>
          <p:cNvPr id="6" name="Espace réservé du tableau 5">
            <a:extLst>
              <a:ext uri="{FF2B5EF4-FFF2-40B4-BE49-F238E27FC236}">
                <a16:creationId xmlns:a16="http://schemas.microsoft.com/office/drawing/2014/main" id="{8619FF43-0194-4855-9577-547EE377C1A6}"/>
              </a:ext>
            </a:extLst>
          </p:cNvPr>
          <p:cNvSpPr>
            <a:spLocks noGrp="1"/>
          </p:cNvSpPr>
          <p:nvPr>
            <p:ph type="tbl" sz="quarter" idx="14"/>
          </p:nvPr>
        </p:nvSpPr>
        <p:spPr>
          <a:xfrm>
            <a:off x="1101600" y="1706399"/>
            <a:ext cx="6811200" cy="4420800"/>
          </a:xfrm>
          <a:prstGeom prst="rect">
            <a:avLst/>
          </a:prstGeom>
          <a:solidFill>
            <a:schemeClr val="tx2">
              <a:lumMod val="20000"/>
              <a:lumOff val="80000"/>
            </a:schemeClr>
          </a:solidFill>
        </p:spPr>
        <p:txBody>
          <a:bodyPr anchor="ctr"/>
          <a:lstStyle>
            <a:lvl1pPr algn="ctr">
              <a:defRPr sz="1400">
                <a:solidFill>
                  <a:schemeClr val="tx1"/>
                </a:solidFill>
              </a:defRPr>
            </a:lvl1pPr>
          </a:lstStyle>
          <a:p>
            <a:r>
              <a:rPr lang="fr-FR" dirty="0"/>
              <a:t>Cliquez sur l'icône pour ajouter un tableau</a:t>
            </a:r>
          </a:p>
        </p:txBody>
      </p:sp>
    </p:spTree>
    <p:extLst>
      <p:ext uri="{BB962C8B-B14F-4D97-AF65-F5344CB8AC3E}">
        <p14:creationId xmlns:p14="http://schemas.microsoft.com/office/powerpoint/2010/main" val="256387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Légen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dirty="0"/>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Title 1">
            <a:extLst>
              <a:ext uri="{FF2B5EF4-FFF2-40B4-BE49-F238E27FC236}">
                <a16:creationId xmlns:a16="http://schemas.microsoft.com/office/drawing/2014/main" id="{E2711503-BF17-4F86-A93D-B03242E88BAB}"/>
              </a:ext>
            </a:extLst>
          </p:cNvPr>
          <p:cNvSpPr>
            <a:spLocks noGrp="1"/>
          </p:cNvSpPr>
          <p:nvPr>
            <p:ph type="title"/>
          </p:nvPr>
        </p:nvSpPr>
        <p:spPr>
          <a:xfrm>
            <a:off x="999307" y="614278"/>
            <a:ext cx="10695806" cy="468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14" name="Espace réservé du texte 13">
            <a:extLst>
              <a:ext uri="{FF2B5EF4-FFF2-40B4-BE49-F238E27FC236}">
                <a16:creationId xmlns:a16="http://schemas.microsoft.com/office/drawing/2014/main" id="{5FBF57AF-D44E-4A3F-8988-D5AF46CE65F7}"/>
              </a:ext>
            </a:extLst>
          </p:cNvPr>
          <p:cNvSpPr>
            <a:spLocks noGrp="1"/>
          </p:cNvSpPr>
          <p:nvPr>
            <p:ph type="body" sz="quarter" idx="13"/>
          </p:nvPr>
        </p:nvSpPr>
        <p:spPr>
          <a:xfrm>
            <a:off x="8331200" y="1749600"/>
            <a:ext cx="3363913" cy="4265441"/>
          </a:xfrm>
          <a:prstGeom prst="rect">
            <a:avLst/>
          </a:prstGeom>
        </p:spPr>
        <p:txBody>
          <a:bodyPr anchor="b">
            <a:noAutofit/>
          </a:bodyPr>
          <a:lstStyle>
            <a:lvl1pPr>
              <a:lnSpc>
                <a:spcPct val="140000"/>
              </a:lnSpc>
              <a:defRPr sz="1200" b="1">
                <a:solidFill>
                  <a:schemeClr val="tx2"/>
                </a:solidFill>
              </a:defRPr>
            </a:lvl1pPr>
            <a:lvl2pPr>
              <a:lnSpc>
                <a:spcPct val="140000"/>
              </a:lnSpc>
              <a:defRPr sz="1200" b="0">
                <a:solidFill>
                  <a:schemeClr val="tx2"/>
                </a:solidFill>
              </a:defRPr>
            </a:lvl2pPr>
            <a:lvl3pPr>
              <a:defRPr sz="1200" b="1"/>
            </a:lvl3pPr>
            <a:lvl4pPr>
              <a:defRPr sz="1200" b="1"/>
            </a:lvl4pPr>
            <a:lvl5pPr>
              <a:defRPr sz="1200" b="1"/>
            </a:lvl5pPr>
          </a:lstStyle>
          <a:p>
            <a:pPr lvl="0"/>
            <a:r>
              <a:rPr lang="fr-FR"/>
              <a:t>Cliquez pour modifier les styles du texte du masque</a:t>
            </a:r>
          </a:p>
          <a:p>
            <a:pPr lvl="1"/>
            <a:r>
              <a:rPr lang="fr-FR"/>
              <a:t>Deuxième niveau</a:t>
            </a:r>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090800" y="1749600"/>
            <a:ext cx="6822000" cy="4219200"/>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dirty="0"/>
              <a:t>Cliquez sur l'icône pour ajouter une image</a:t>
            </a:r>
          </a:p>
        </p:txBody>
      </p:sp>
    </p:spTree>
    <p:extLst>
      <p:ext uri="{BB962C8B-B14F-4D97-AF65-F5344CB8AC3E}">
        <p14:creationId xmlns:p14="http://schemas.microsoft.com/office/powerpoint/2010/main" val="315160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noAutofit/>
          </a:bodyPr>
          <a:lstStyle/>
          <a:p>
            <a:r>
              <a:rPr lang="fr-FR" dirty="0"/>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6" name="Espace réservé pour une image  15">
            <a:extLst>
              <a:ext uri="{FF2B5EF4-FFF2-40B4-BE49-F238E27FC236}">
                <a16:creationId xmlns:a16="http://schemas.microsoft.com/office/drawing/2014/main" id="{BDE08C11-43BD-436A-911D-E9FCABF5FB1E}"/>
              </a:ext>
            </a:extLst>
          </p:cNvPr>
          <p:cNvSpPr>
            <a:spLocks noGrp="1"/>
          </p:cNvSpPr>
          <p:nvPr>
            <p:ph type="pic" sz="quarter" idx="14"/>
          </p:nvPr>
        </p:nvSpPr>
        <p:spPr>
          <a:xfrm>
            <a:off x="1116000" y="712800"/>
            <a:ext cx="10579113" cy="5723719"/>
          </a:xfrm>
          <a:prstGeom prst="rect">
            <a:avLst/>
          </a:prstGeom>
          <a:solidFill>
            <a:schemeClr val="tx2">
              <a:lumMod val="20000"/>
              <a:lumOff val="80000"/>
            </a:schemeClr>
          </a:solidFill>
        </p:spPr>
        <p:txBody>
          <a:bodyPr anchor="ctr">
            <a:noAutofit/>
          </a:bodyPr>
          <a:lstStyle>
            <a:lvl1pPr algn="ctr">
              <a:defRPr sz="1400">
                <a:solidFill>
                  <a:schemeClr val="tx1"/>
                </a:solidFill>
              </a:defRPr>
            </a:lvl1pPr>
          </a:lstStyle>
          <a:p>
            <a:r>
              <a:rPr lang="fr-FR" dirty="0"/>
              <a:t>Cliquez sur l'icône pour ajouter une image</a:t>
            </a:r>
          </a:p>
        </p:txBody>
      </p:sp>
    </p:spTree>
    <p:extLst>
      <p:ext uri="{BB962C8B-B14F-4D97-AF65-F5344CB8AC3E}">
        <p14:creationId xmlns:p14="http://schemas.microsoft.com/office/powerpoint/2010/main" val="243533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Espace réservé du texte 13">
            <a:extLst>
              <a:ext uri="{FF2B5EF4-FFF2-40B4-BE49-F238E27FC236}">
                <a16:creationId xmlns:a16="http://schemas.microsoft.com/office/drawing/2014/main" id="{DC531392-0F18-4D04-9E0A-D1C442D8F1C6}"/>
              </a:ext>
            </a:extLst>
          </p:cNvPr>
          <p:cNvSpPr>
            <a:spLocks noGrp="1"/>
          </p:cNvSpPr>
          <p:nvPr>
            <p:ph type="body" sz="quarter" idx="13"/>
          </p:nvPr>
        </p:nvSpPr>
        <p:spPr>
          <a:xfrm>
            <a:off x="730725" y="4556762"/>
            <a:ext cx="4320000" cy="1440000"/>
          </a:xfrm>
          <a:prstGeom prst="rect">
            <a:avLst/>
          </a:prstGeom>
        </p:spPr>
        <p:txBody>
          <a:bodyPr anchor="b">
            <a:noAutofit/>
          </a:bodyPr>
          <a:lstStyle>
            <a:lvl1pPr>
              <a:lnSpc>
                <a:spcPct val="114000"/>
              </a:lnSpc>
              <a:defRPr sz="1600" b="1">
                <a:solidFill>
                  <a:schemeClr val="tx2"/>
                </a:solidFill>
              </a:defRPr>
            </a:lvl1pPr>
            <a:lvl2pPr>
              <a:lnSpc>
                <a:spcPct val="114000"/>
              </a:lnSpc>
              <a:defRPr sz="1600" b="0">
                <a:solidFill>
                  <a:schemeClr val="tx2"/>
                </a:solidFill>
              </a:defRPr>
            </a:lvl2pPr>
            <a:lvl3pPr>
              <a:defRPr sz="1200" b="1"/>
            </a:lvl3pPr>
            <a:lvl4pPr>
              <a:defRPr sz="1200" b="1"/>
            </a:lvl4pPr>
            <a:lvl5pPr>
              <a:defRPr sz="1200" b="1"/>
            </a:lvl5pPr>
          </a:lstStyle>
          <a:p>
            <a:pPr lvl="0"/>
            <a:r>
              <a:rPr lang="fr-FR"/>
              <a:t>Cliquez pour modifier les styles du texte du masque</a:t>
            </a:r>
          </a:p>
          <a:p>
            <a:pPr lvl="1"/>
            <a:r>
              <a:rPr lang="fr-FR"/>
              <a:t>Deuxième niveau</a:t>
            </a:r>
          </a:p>
        </p:txBody>
      </p:sp>
      <p:sp>
        <p:nvSpPr>
          <p:cNvPr id="14" name="Freeform 5">
            <a:hlinkClick r:id="rId3"/>
            <a:extLst>
              <a:ext uri="{FF2B5EF4-FFF2-40B4-BE49-F238E27FC236}">
                <a16:creationId xmlns:a16="http://schemas.microsoft.com/office/drawing/2014/main" id="{0F0A9221-A350-480F-ABCC-6FC3A75192D2}"/>
              </a:ext>
            </a:extLst>
          </p:cNvPr>
          <p:cNvSpPr>
            <a:spLocks/>
          </p:cNvSpPr>
          <p:nvPr userDrawn="1"/>
        </p:nvSpPr>
        <p:spPr bwMode="auto">
          <a:xfrm>
            <a:off x="818794" y="6337725"/>
            <a:ext cx="247073" cy="201188"/>
          </a:xfrm>
          <a:custGeom>
            <a:avLst/>
            <a:gdLst>
              <a:gd name="T0" fmla="*/ 77 w 77"/>
              <a:gd name="T1" fmla="*/ 7 h 62"/>
              <a:gd name="T2" fmla="*/ 68 w 77"/>
              <a:gd name="T3" fmla="*/ 9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4 w 77"/>
              <a:gd name="T17" fmla="*/ 10 h 62"/>
              <a:gd name="T18" fmla="*/ 11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8"/>
                  <a:pt x="73" y="4"/>
                  <a:pt x="75" y="1"/>
                </a:cubicBezTo>
                <a:cubicBezTo>
                  <a:pt x="71"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4" y="8"/>
                  <a:pt x="4" y="10"/>
                </a:cubicBezTo>
                <a:cubicBezTo>
                  <a:pt x="4" y="16"/>
                  <a:pt x="6" y="21"/>
                  <a:pt x="11" y="23"/>
                </a:cubicBezTo>
                <a:cubicBezTo>
                  <a:pt x="8" y="23"/>
                  <a:pt x="6" y="23"/>
                  <a:pt x="3" y="21"/>
                </a:cubicBezTo>
                <a:cubicBezTo>
                  <a:pt x="3" y="22"/>
                  <a:pt x="3" y="22"/>
                  <a:pt x="3" y="22"/>
                </a:cubicBezTo>
                <a:cubicBezTo>
                  <a:pt x="3" y="29"/>
                  <a:pt x="9" y="36"/>
                  <a:pt x="16" y="37"/>
                </a:cubicBezTo>
                <a:cubicBezTo>
                  <a:pt x="15" y="37"/>
                  <a:pt x="13" y="38"/>
                  <a:pt x="12" y="38"/>
                </a:cubicBezTo>
                <a:cubicBezTo>
                  <a:pt x="11" y="38"/>
                  <a:pt x="10" y="37"/>
                  <a:pt x="9" y="37"/>
                </a:cubicBezTo>
                <a:cubicBezTo>
                  <a:pt x="11" y="43"/>
                  <a:pt x="17" y="48"/>
                  <a:pt x="24" y="48"/>
                </a:cubicBezTo>
                <a:cubicBezTo>
                  <a:pt x="18" y="52"/>
                  <a:pt x="11" y="55"/>
                  <a:pt x="4" y="55"/>
                </a:cubicBezTo>
                <a:cubicBezTo>
                  <a:pt x="3" y="55"/>
                  <a:pt x="2" y="55"/>
                  <a:pt x="0" y="55"/>
                </a:cubicBezTo>
                <a:cubicBezTo>
                  <a:pt x="7" y="59"/>
                  <a:pt x="16" y="62"/>
                  <a:pt x="24" y="62"/>
                </a:cubicBezTo>
                <a:cubicBezTo>
                  <a:pt x="53" y="62"/>
                  <a:pt x="69" y="38"/>
                  <a:pt x="69" y="17"/>
                </a:cubicBezTo>
                <a:cubicBezTo>
                  <a:pt x="69" y="16"/>
                  <a:pt x="69" y="16"/>
                  <a:pt x="69" y="15"/>
                </a:cubicBezTo>
                <a:cubicBezTo>
                  <a:pt x="72" y="13"/>
                  <a:pt x="75" y="10"/>
                  <a:pt x="77" y="7"/>
                </a:cubicBezTo>
              </a:path>
            </a:pathLst>
          </a:custGeom>
          <a:solidFill>
            <a:schemeClr val="tx1"/>
          </a:solidFill>
          <a:ln w="3175">
            <a:noFill/>
          </a:ln>
        </p:spPr>
        <p:txBody>
          <a:bodyPr vert="horz" wrap="square" lIns="91440" tIns="45720" rIns="91440" bIns="45720" numCol="1" anchor="t" anchorCtr="0" compatLnSpc="1">
            <a:prstTxWarp prst="textNoShape">
              <a:avLst/>
            </a:prstTxWarp>
          </a:bodyPr>
          <a:lstStyle/>
          <a:p>
            <a:endParaRPr lang="fr-FR" dirty="0"/>
          </a:p>
        </p:txBody>
      </p:sp>
      <p:cxnSp>
        <p:nvCxnSpPr>
          <p:cNvPr id="28" name="Connecteur droit 27">
            <a:extLst>
              <a:ext uri="{FF2B5EF4-FFF2-40B4-BE49-F238E27FC236}">
                <a16:creationId xmlns:a16="http://schemas.microsoft.com/office/drawing/2014/main" id="{40A8A730-968B-4AE4-870F-E317E827562C}"/>
              </a:ext>
            </a:extLst>
          </p:cNvPr>
          <p:cNvCxnSpPr/>
          <p:nvPr userDrawn="1"/>
        </p:nvCxnSpPr>
        <p:spPr>
          <a:xfrm>
            <a:off x="1262062" y="6323436"/>
            <a:ext cx="0" cy="2365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D32342F-033F-4671-9378-CEEE0DE7E562}"/>
              </a:ext>
            </a:extLst>
          </p:cNvPr>
          <p:cNvSpPr txBox="1"/>
          <p:nvPr userDrawn="1"/>
        </p:nvSpPr>
        <p:spPr>
          <a:xfrm>
            <a:off x="1364662" y="6293401"/>
            <a:ext cx="1692000" cy="252000"/>
          </a:xfrm>
          <a:prstGeom prst="rect">
            <a:avLst/>
          </a:prstGeom>
          <a:noFill/>
        </p:spPr>
        <p:txBody>
          <a:bodyPr wrap="none" rtlCol="0" anchor="ctr">
            <a:noAutofit/>
          </a:bodyPr>
          <a:lstStyle/>
          <a:p>
            <a:r>
              <a:rPr lang="fr-FR" sz="1300" b="1" dirty="0">
                <a:solidFill>
                  <a:schemeClr val="tx1"/>
                </a:solidFill>
              </a:rPr>
              <a:t>@BanqueDesTerr</a:t>
            </a:r>
          </a:p>
        </p:txBody>
      </p:sp>
    </p:spTree>
    <p:extLst>
      <p:ext uri="{BB962C8B-B14F-4D97-AF65-F5344CB8AC3E}">
        <p14:creationId xmlns:p14="http://schemas.microsoft.com/office/powerpoint/2010/main" val="268569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ex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307" y="1122025"/>
            <a:ext cx="10696575" cy="360000"/>
          </a:xfrm>
          <a:prstGeom prst="rect">
            <a:avLst/>
          </a:prstGeom>
        </p:spPr>
        <p:txBody>
          <a:bodyPr anchor="t">
            <a:noAutofit/>
          </a:bodyPr>
          <a:lstStyle>
            <a:lvl1pPr marL="0" indent="0">
              <a:buNone/>
              <a:defRPr sz="1800" b="1">
                <a:solidFill>
                  <a:schemeClr val="tx2"/>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a:t>Cliquez pour modifier les styles du texte du masque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1000920" y="2038353"/>
            <a:ext cx="10696575" cy="4140000"/>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04F470B6-D638-447F-81DA-D9C4903D4E74}"/>
              </a:ext>
            </a:extLst>
          </p:cNvPr>
          <p:cNvSpPr>
            <a:spLocks noGrp="1"/>
          </p:cNvSpPr>
          <p:nvPr>
            <p:ph type="title"/>
          </p:nvPr>
        </p:nvSpPr>
        <p:spPr>
          <a:xfrm>
            <a:off x="877888" y="382588"/>
            <a:ext cx="11023600" cy="1392237"/>
          </a:xfrm>
          <a:prstGeom prst="rect">
            <a:avLst/>
          </a:prstGeom>
        </p:spPr>
        <p:txBody>
          <a:bodyPr/>
          <a:lstStyle/>
          <a:p>
            <a:r>
              <a:rPr lang="fr-FR"/>
              <a:t>Modifiez le style du titre</a:t>
            </a:r>
          </a:p>
        </p:txBody>
      </p:sp>
    </p:spTree>
    <p:extLst>
      <p:ext uri="{BB962C8B-B14F-4D97-AF65-F5344CB8AC3E}">
        <p14:creationId xmlns:p14="http://schemas.microsoft.com/office/powerpoint/2010/main" val="1112578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Text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5330" y="6769428"/>
            <a:ext cx="720000" cy="189156"/>
          </a:xfrm>
        </p:spPr>
        <p:txBody>
          <a:bodyPr>
            <a:noAutofit/>
          </a:bodyPr>
          <a:lstStyle>
            <a:lvl1pPr>
              <a:defRPr sz="1198" b="1"/>
            </a:lvl1pPr>
          </a:lstStyle>
          <a:p>
            <a:fld id="{FF67EF60-D3B0-409C-88CD-C39F952AE724}" type="slidenum">
              <a:rPr lang="fr-FR" smtClean="0"/>
              <a:pPr/>
              <a:t>‹N°›</a:t>
            </a:fld>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1000921" y="2038353"/>
            <a:ext cx="10696575" cy="4140000"/>
          </a:xfrm>
          <a:prstGeom prst="rect">
            <a:avLst/>
          </a:prstGeom>
        </p:spPr>
        <p:txBody>
          <a:bodyPr>
            <a:noAutofit/>
          </a:bodyPr>
          <a:lstStyle>
            <a:lvl1pPr>
              <a:lnSpc>
                <a:spcPct val="100000"/>
              </a:lnSpc>
              <a:spcBef>
                <a:spcPts val="1198"/>
              </a:spcBef>
              <a:defRPr sz="1798" i="1">
                <a:solidFill>
                  <a:schemeClr val="tx2"/>
                </a:solidFill>
              </a:defRPr>
            </a:lvl1pPr>
            <a:lvl2pPr>
              <a:lnSpc>
                <a:spcPct val="100000"/>
              </a:lnSpc>
              <a:spcBef>
                <a:spcPts val="600"/>
              </a:spcBef>
              <a:defRPr sz="1398">
                <a:solidFill>
                  <a:schemeClr val="tx2"/>
                </a:solidFill>
              </a:defRPr>
            </a:lvl2pPr>
            <a:lvl3pPr marL="179122" indent="-179122">
              <a:lnSpc>
                <a:spcPct val="100000"/>
              </a:lnSpc>
              <a:spcBef>
                <a:spcPts val="1798"/>
              </a:spcBef>
              <a:buClr>
                <a:schemeClr val="tx1"/>
              </a:buClr>
              <a:buFont typeface="+mj-lt"/>
              <a:buAutoNum type="arabicPeriod"/>
              <a:tabLst>
                <a:tab pos="179122" algn="l"/>
              </a:tabLst>
              <a:defRPr sz="1398" b="1">
                <a:solidFill>
                  <a:schemeClr val="tx2"/>
                </a:solidFill>
              </a:defRPr>
            </a:lvl3pPr>
            <a:lvl4pPr marL="179733" indent="125813">
              <a:lnSpc>
                <a:spcPct val="100000"/>
              </a:lnSpc>
              <a:spcBef>
                <a:spcPts val="399"/>
              </a:spcBef>
              <a:buSzPct val="80000"/>
              <a:buFont typeface="Verdana" panose="020B0604030504040204" pitchFamily="34" charset="0"/>
              <a:buChar char="•"/>
              <a:defRPr sz="1398">
                <a:solidFill>
                  <a:schemeClr val="tx2"/>
                </a:solidFill>
              </a:defRPr>
            </a:lvl4pPr>
            <a:lvl5pPr marL="251626" indent="125813">
              <a:lnSpc>
                <a:spcPct val="100000"/>
              </a:lnSpc>
              <a:spcBef>
                <a:spcPts val="399"/>
              </a:spcBef>
              <a:buFont typeface="Arial" panose="020B0604020202020204" pitchFamily="34" charset="0"/>
              <a:buChar char="-"/>
              <a:defRPr sz="1398">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04F470B6-D638-447F-81DA-D9C4903D4E74}"/>
              </a:ext>
            </a:extLst>
          </p:cNvPr>
          <p:cNvSpPr>
            <a:spLocks noGrp="1"/>
          </p:cNvSpPr>
          <p:nvPr>
            <p:ph type="title"/>
          </p:nvPr>
        </p:nvSpPr>
        <p:spPr>
          <a:xfrm>
            <a:off x="877889" y="382588"/>
            <a:ext cx="11023600" cy="1392237"/>
          </a:xfrm>
          <a:prstGeom prst="rect">
            <a:avLst/>
          </a:prstGeom>
        </p:spPr>
        <p:txBody>
          <a:bodyPr/>
          <a:lstStyle/>
          <a:p>
            <a:r>
              <a:rPr lang="fr-FR"/>
              <a:t>Modifiez le style du titre</a:t>
            </a:r>
          </a:p>
        </p:txBody>
      </p:sp>
    </p:spTree>
    <p:extLst>
      <p:ext uri="{BB962C8B-B14F-4D97-AF65-F5344CB8AC3E}">
        <p14:creationId xmlns:p14="http://schemas.microsoft.com/office/powerpoint/2010/main" val="296980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ext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5330" y="6769428"/>
            <a:ext cx="720000" cy="189156"/>
          </a:xfrm>
        </p:spPr>
        <p:txBody>
          <a:bodyPr>
            <a:noAutofit/>
          </a:bodyPr>
          <a:lstStyle>
            <a:lvl1pPr>
              <a:defRPr sz="1198" b="1"/>
            </a:lvl1pPr>
          </a:lstStyle>
          <a:p>
            <a:fld id="{FF67EF60-D3B0-409C-88CD-C39F952AE724}" type="slidenum">
              <a:rPr lang="fr-FR" smtClean="0"/>
              <a:pPr/>
              <a:t>‹N°›</a:t>
            </a:fld>
            <a:endParaRPr lang="fr-FR" dirty="0"/>
          </a:p>
        </p:txBody>
      </p:sp>
      <p:sp>
        <p:nvSpPr>
          <p:cNvPr id="6" name="Titre 5">
            <a:extLst>
              <a:ext uri="{FF2B5EF4-FFF2-40B4-BE49-F238E27FC236}">
                <a16:creationId xmlns:a16="http://schemas.microsoft.com/office/drawing/2014/main" id="{04F470B6-D638-447F-81DA-D9C4903D4E74}"/>
              </a:ext>
            </a:extLst>
          </p:cNvPr>
          <p:cNvSpPr>
            <a:spLocks noGrp="1"/>
          </p:cNvSpPr>
          <p:nvPr>
            <p:ph type="title"/>
          </p:nvPr>
        </p:nvSpPr>
        <p:spPr>
          <a:xfrm>
            <a:off x="877889" y="382588"/>
            <a:ext cx="11023600" cy="1392237"/>
          </a:xfrm>
          <a:prstGeom prst="rect">
            <a:avLst/>
          </a:prstGeom>
        </p:spPr>
        <p:txBody>
          <a:bodyPr/>
          <a:lstStyle/>
          <a:p>
            <a:r>
              <a:rPr lang="fr-FR"/>
              <a:t>Modifiez le style du titre</a:t>
            </a:r>
          </a:p>
        </p:txBody>
      </p:sp>
    </p:spTree>
    <p:extLst>
      <p:ext uri="{BB962C8B-B14F-4D97-AF65-F5344CB8AC3E}">
        <p14:creationId xmlns:p14="http://schemas.microsoft.com/office/powerpoint/2010/main" val="113948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le 1"/>
          <p:cNvSpPr>
            <a:spLocks noGrp="1"/>
          </p:cNvSpPr>
          <p:nvPr>
            <p:ph type="title"/>
          </p:nvPr>
        </p:nvSpPr>
        <p:spPr>
          <a:xfrm>
            <a:off x="975497" y="614278"/>
            <a:ext cx="10413803" cy="720000"/>
          </a:xfrm>
          <a:prstGeom prst="rect">
            <a:avLst/>
          </a:prstGeom>
        </p:spPr>
        <p:txBody>
          <a:bodyPr>
            <a:noAutofit/>
          </a:bodyPr>
          <a:lstStyle>
            <a:lvl1pPr>
              <a:defRPr>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99454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8" name="Footer Placeholder 7"/>
          <p:cNvSpPr>
            <a:spLocks noGrp="1"/>
          </p:cNvSpPr>
          <p:nvPr>
            <p:ph type="ftr" sz="quarter" idx="11"/>
          </p:nvPr>
        </p:nvSpPr>
        <p:spPr/>
        <p:txBody>
          <a:bodyPr>
            <a:noAutofit/>
          </a:bodyPr>
          <a:lstStyle/>
          <a:p>
            <a:r>
              <a:rPr lang="fr-FR" dirty="0"/>
              <a:t>Nom de la présentation et la date</a:t>
            </a:r>
          </a:p>
        </p:txBody>
      </p:sp>
      <p:sp>
        <p:nvSpPr>
          <p:cNvPr id="9" name="Slide Number Placeholder 8"/>
          <p:cNvSpPr>
            <a:spLocks noGrp="1"/>
          </p:cNvSpPr>
          <p:nvPr>
            <p:ph type="sldNum" sz="quarter" idx="12"/>
          </p:nvPr>
        </p:nvSpPr>
        <p:spPr/>
        <p:txBody>
          <a:bodyPr>
            <a:noAutofit/>
          </a:bodyPr>
          <a:lstStyle/>
          <a:p>
            <a:fld id="{FF67EF60-D3B0-409C-88CD-C39F952AE724}" type="slidenum">
              <a:rPr lang="fr-FR" smtClean="0"/>
              <a:t>‹N°›</a:t>
            </a:fld>
            <a:endParaRPr lang="fr-FR" dirty="0"/>
          </a:p>
        </p:txBody>
      </p:sp>
      <p:sp>
        <p:nvSpPr>
          <p:cNvPr id="12" name="Espace réservé du texte 11">
            <a:extLst>
              <a:ext uri="{FF2B5EF4-FFF2-40B4-BE49-F238E27FC236}">
                <a16:creationId xmlns:a16="http://schemas.microsoft.com/office/drawing/2014/main" id="{6391E126-8984-4837-89CE-A3A70AB0C232}"/>
              </a:ext>
            </a:extLst>
          </p:cNvPr>
          <p:cNvSpPr>
            <a:spLocks noGrp="1"/>
          </p:cNvSpPr>
          <p:nvPr>
            <p:ph type="body" sz="quarter" idx="13"/>
          </p:nvPr>
        </p:nvSpPr>
        <p:spPr>
          <a:xfrm>
            <a:off x="1869280" y="1917701"/>
            <a:ext cx="2916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0000"/>
              </a:lnSpc>
              <a:spcBef>
                <a:spcPts val="500"/>
              </a:spcBef>
              <a:spcAft>
                <a:spcPts val="0"/>
              </a:spcAft>
              <a:buClrTx/>
              <a:buSzTx/>
              <a:buFont typeface="Arial" panose="020B0604020202020204" pitchFamily="34" charset="0"/>
              <a:buNone/>
              <a:tabLst/>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ext Placeholder 2">
            <a:extLst>
              <a:ext uri="{FF2B5EF4-FFF2-40B4-BE49-F238E27FC236}">
                <a16:creationId xmlns:a16="http://schemas.microsoft.com/office/drawing/2014/main" id="{C6A431AB-700F-4A63-9FC5-80025E33695F}"/>
              </a:ext>
            </a:extLst>
          </p:cNvPr>
          <p:cNvSpPr>
            <a:spLocks noGrp="1"/>
          </p:cNvSpPr>
          <p:nvPr>
            <p:ph type="body" idx="14" hasCustomPrompt="1"/>
          </p:nvPr>
        </p:nvSpPr>
        <p:spPr>
          <a:xfrm>
            <a:off x="6374567" y="1721969"/>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4" name="Espace réservé du texte 11">
            <a:extLst>
              <a:ext uri="{FF2B5EF4-FFF2-40B4-BE49-F238E27FC236}">
                <a16:creationId xmlns:a16="http://schemas.microsoft.com/office/drawing/2014/main" id="{BF3A0282-805E-40BB-8A5D-EB24F0E7A899}"/>
              </a:ext>
            </a:extLst>
          </p:cNvPr>
          <p:cNvSpPr>
            <a:spLocks noGrp="1"/>
          </p:cNvSpPr>
          <p:nvPr>
            <p:ph type="body" sz="quarter" idx="15"/>
          </p:nvPr>
        </p:nvSpPr>
        <p:spPr>
          <a:xfrm>
            <a:off x="7249300" y="1917701"/>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5" name="Text Placeholder 2">
            <a:extLst>
              <a:ext uri="{FF2B5EF4-FFF2-40B4-BE49-F238E27FC236}">
                <a16:creationId xmlns:a16="http://schemas.microsoft.com/office/drawing/2014/main" id="{CF514246-343A-4C5A-821B-52802893396D}"/>
              </a:ext>
            </a:extLst>
          </p:cNvPr>
          <p:cNvSpPr>
            <a:spLocks noGrp="1"/>
          </p:cNvSpPr>
          <p:nvPr>
            <p:ph type="body" idx="16" hasCustomPrompt="1"/>
          </p:nvPr>
        </p:nvSpPr>
        <p:spPr>
          <a:xfrm>
            <a:off x="99454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6" name="Espace réservé du texte 11">
            <a:extLst>
              <a:ext uri="{FF2B5EF4-FFF2-40B4-BE49-F238E27FC236}">
                <a16:creationId xmlns:a16="http://schemas.microsoft.com/office/drawing/2014/main" id="{D5F040BF-74B1-453A-B029-D39793A77F39}"/>
              </a:ext>
            </a:extLst>
          </p:cNvPr>
          <p:cNvSpPr>
            <a:spLocks noGrp="1"/>
          </p:cNvSpPr>
          <p:nvPr>
            <p:ph type="body" sz="quarter" idx="17"/>
          </p:nvPr>
        </p:nvSpPr>
        <p:spPr>
          <a:xfrm>
            <a:off x="186928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7" name="Text Placeholder 2">
            <a:extLst>
              <a:ext uri="{FF2B5EF4-FFF2-40B4-BE49-F238E27FC236}">
                <a16:creationId xmlns:a16="http://schemas.microsoft.com/office/drawing/2014/main" id="{5507A629-8A45-4CF8-A04A-B10C8D7443E3}"/>
              </a:ext>
            </a:extLst>
          </p:cNvPr>
          <p:cNvSpPr>
            <a:spLocks noGrp="1"/>
          </p:cNvSpPr>
          <p:nvPr>
            <p:ph type="body" idx="18" hasCustomPrompt="1"/>
          </p:nvPr>
        </p:nvSpPr>
        <p:spPr>
          <a:xfrm>
            <a:off x="6374567" y="3215235"/>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18" name="Espace réservé du texte 11">
            <a:extLst>
              <a:ext uri="{FF2B5EF4-FFF2-40B4-BE49-F238E27FC236}">
                <a16:creationId xmlns:a16="http://schemas.microsoft.com/office/drawing/2014/main" id="{EB9EB24F-502A-49CB-B2BF-5E8527EE27BD}"/>
              </a:ext>
            </a:extLst>
          </p:cNvPr>
          <p:cNvSpPr>
            <a:spLocks noGrp="1"/>
          </p:cNvSpPr>
          <p:nvPr>
            <p:ph type="body" sz="quarter" idx="19"/>
          </p:nvPr>
        </p:nvSpPr>
        <p:spPr>
          <a:xfrm>
            <a:off x="7249300" y="3410967"/>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19" name="Text Placeholder 2">
            <a:extLst>
              <a:ext uri="{FF2B5EF4-FFF2-40B4-BE49-F238E27FC236}">
                <a16:creationId xmlns:a16="http://schemas.microsoft.com/office/drawing/2014/main" id="{59ED2A1E-542C-44AF-BD13-833909CC4629}"/>
              </a:ext>
            </a:extLst>
          </p:cNvPr>
          <p:cNvSpPr>
            <a:spLocks noGrp="1"/>
          </p:cNvSpPr>
          <p:nvPr>
            <p:ph type="body" idx="20" hasCustomPrompt="1"/>
          </p:nvPr>
        </p:nvSpPr>
        <p:spPr>
          <a:xfrm>
            <a:off x="99454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20" name="Espace réservé du texte 11">
            <a:extLst>
              <a:ext uri="{FF2B5EF4-FFF2-40B4-BE49-F238E27FC236}">
                <a16:creationId xmlns:a16="http://schemas.microsoft.com/office/drawing/2014/main" id="{12243EDE-0DEC-41C0-9958-8264C93B1CDB}"/>
              </a:ext>
            </a:extLst>
          </p:cNvPr>
          <p:cNvSpPr>
            <a:spLocks noGrp="1"/>
          </p:cNvSpPr>
          <p:nvPr>
            <p:ph type="body" sz="quarter" idx="21"/>
          </p:nvPr>
        </p:nvSpPr>
        <p:spPr>
          <a:xfrm>
            <a:off x="186928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21" name="Text Placeholder 2">
            <a:extLst>
              <a:ext uri="{FF2B5EF4-FFF2-40B4-BE49-F238E27FC236}">
                <a16:creationId xmlns:a16="http://schemas.microsoft.com/office/drawing/2014/main" id="{32C926A0-8593-4B51-9959-DC89AECD875B}"/>
              </a:ext>
            </a:extLst>
          </p:cNvPr>
          <p:cNvSpPr>
            <a:spLocks noGrp="1"/>
          </p:cNvSpPr>
          <p:nvPr>
            <p:ph type="body" idx="22" hasCustomPrompt="1"/>
          </p:nvPr>
        </p:nvSpPr>
        <p:spPr>
          <a:xfrm>
            <a:off x="6374567" y="4708278"/>
            <a:ext cx="936000" cy="720000"/>
          </a:xfrm>
          <a:prstGeom prst="rect">
            <a:avLst/>
          </a:prstGeom>
        </p:spPr>
        <p:txBody>
          <a:bodyPr anchor="t">
            <a:noAutofit/>
          </a:bodyPr>
          <a:lstStyle>
            <a:lvl1pPr marL="0" indent="0" algn="l">
              <a:buNone/>
              <a:defRPr sz="4900" b="1">
                <a:solidFill>
                  <a:schemeClr val="tx1"/>
                </a:solidFill>
              </a:defRPr>
            </a:lvl1pPr>
            <a:lvl2pPr marL="479237" indent="0">
              <a:buNone/>
              <a:defRPr sz="2096" b="1"/>
            </a:lvl2pPr>
            <a:lvl3pPr marL="958474" indent="0">
              <a:buNone/>
              <a:defRPr sz="1887" b="1"/>
            </a:lvl3pPr>
            <a:lvl4pPr marL="1437711" indent="0">
              <a:buNone/>
              <a:defRPr sz="1677" b="1"/>
            </a:lvl4pPr>
            <a:lvl5pPr marL="1916948" indent="0">
              <a:buNone/>
              <a:defRPr sz="1677" b="1"/>
            </a:lvl5pPr>
            <a:lvl6pPr marL="2396185" indent="0">
              <a:buNone/>
              <a:defRPr sz="1677" b="1"/>
            </a:lvl6pPr>
            <a:lvl7pPr marL="2875422" indent="0">
              <a:buNone/>
              <a:defRPr sz="1677" b="1"/>
            </a:lvl7pPr>
            <a:lvl8pPr marL="3354659" indent="0">
              <a:buNone/>
              <a:defRPr sz="1677" b="1"/>
            </a:lvl8pPr>
            <a:lvl9pPr marL="3833896" indent="0">
              <a:buNone/>
              <a:defRPr sz="1677" b="1"/>
            </a:lvl9pPr>
          </a:lstStyle>
          <a:p>
            <a:pPr lvl="0"/>
            <a:r>
              <a:rPr lang="fr-FR" dirty="0"/>
              <a:t>N</a:t>
            </a:r>
          </a:p>
        </p:txBody>
      </p:sp>
      <p:sp>
        <p:nvSpPr>
          <p:cNvPr id="22" name="Espace réservé du texte 11">
            <a:extLst>
              <a:ext uri="{FF2B5EF4-FFF2-40B4-BE49-F238E27FC236}">
                <a16:creationId xmlns:a16="http://schemas.microsoft.com/office/drawing/2014/main" id="{FFEDED90-0F82-46AD-9F94-70CDD540A865}"/>
              </a:ext>
            </a:extLst>
          </p:cNvPr>
          <p:cNvSpPr>
            <a:spLocks noGrp="1"/>
          </p:cNvSpPr>
          <p:nvPr>
            <p:ph type="body" sz="quarter" idx="23"/>
          </p:nvPr>
        </p:nvSpPr>
        <p:spPr>
          <a:xfrm>
            <a:off x="7249300" y="4904010"/>
            <a:ext cx="2916000" cy="1260000"/>
          </a:xfrm>
          <a:prstGeom prst="rect">
            <a:avLst/>
          </a:prstGeom>
        </p:spPr>
        <p:txBody>
          <a:bodyPr>
            <a:noAutofit/>
          </a:bodyPr>
          <a:lstStyle>
            <a:lvl1pPr>
              <a:lnSpc>
                <a:spcPct val="100000"/>
              </a:lnSpc>
              <a:defRPr sz="1600" b="1">
                <a:solidFill>
                  <a:schemeClr val="tx1"/>
                </a:solidFill>
              </a:defRPr>
            </a:lvl1pPr>
            <a:lvl2pPr>
              <a:lnSpc>
                <a:spcPct val="100000"/>
              </a:lnSpc>
              <a:spcBef>
                <a:spcPts val="500"/>
              </a:spcBef>
              <a:defRPr sz="1400" b="1">
                <a:solidFill>
                  <a:schemeClr val="tx2"/>
                </a:solidFill>
              </a:defRPr>
            </a:lvl2pPr>
            <a:lvl3pPr>
              <a:defRPr sz="1400" b="1"/>
            </a:lvl3pPr>
            <a:lvl4pPr>
              <a:defRPr sz="1400" b="1"/>
            </a:lvl4pPr>
            <a:lvl5pPr>
              <a:defRPr sz="1400" b="1"/>
            </a:lvl5pPr>
          </a:lstStyle>
          <a:p>
            <a:pPr lvl="0"/>
            <a:r>
              <a:rPr lang="fr-FR"/>
              <a:t>Cliquez pour modifier les styles du texte du masque</a:t>
            </a:r>
          </a:p>
          <a:p>
            <a:pPr lvl="1"/>
            <a:r>
              <a:rPr lang="fr-FR"/>
              <a:t>Deuxième niveau</a:t>
            </a:r>
          </a:p>
        </p:txBody>
      </p:sp>
      <p:sp>
        <p:nvSpPr>
          <p:cNvPr id="24" name="Espace réservé du texte 11">
            <a:extLst>
              <a:ext uri="{FF2B5EF4-FFF2-40B4-BE49-F238E27FC236}">
                <a16:creationId xmlns:a16="http://schemas.microsoft.com/office/drawing/2014/main" id="{BF41D394-7533-432B-B460-1632E8977354}"/>
              </a:ext>
            </a:extLst>
          </p:cNvPr>
          <p:cNvSpPr>
            <a:spLocks noGrp="1"/>
          </p:cNvSpPr>
          <p:nvPr>
            <p:ph type="body" sz="quarter" idx="24" hasCustomPrompt="1"/>
          </p:nvPr>
        </p:nvSpPr>
        <p:spPr>
          <a:xfrm>
            <a:off x="484393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0" name="Espace réservé du texte 11">
            <a:extLst>
              <a:ext uri="{FF2B5EF4-FFF2-40B4-BE49-F238E27FC236}">
                <a16:creationId xmlns:a16="http://schemas.microsoft.com/office/drawing/2014/main" id="{469B8D3E-D989-4085-BB3E-4989992024BF}"/>
              </a:ext>
            </a:extLst>
          </p:cNvPr>
          <p:cNvSpPr>
            <a:spLocks noGrp="1"/>
          </p:cNvSpPr>
          <p:nvPr>
            <p:ph type="body" sz="quarter" idx="25" hasCustomPrompt="1"/>
          </p:nvPr>
        </p:nvSpPr>
        <p:spPr>
          <a:xfrm>
            <a:off x="484393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1" name="Espace réservé du texte 11">
            <a:extLst>
              <a:ext uri="{FF2B5EF4-FFF2-40B4-BE49-F238E27FC236}">
                <a16:creationId xmlns:a16="http://schemas.microsoft.com/office/drawing/2014/main" id="{1782359E-AEB6-402F-A0F2-722409045D7E}"/>
              </a:ext>
            </a:extLst>
          </p:cNvPr>
          <p:cNvSpPr>
            <a:spLocks noGrp="1"/>
          </p:cNvSpPr>
          <p:nvPr>
            <p:ph type="body" sz="quarter" idx="26" hasCustomPrompt="1"/>
          </p:nvPr>
        </p:nvSpPr>
        <p:spPr>
          <a:xfrm>
            <a:off x="484393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2" name="Espace réservé du texte 11">
            <a:extLst>
              <a:ext uri="{FF2B5EF4-FFF2-40B4-BE49-F238E27FC236}">
                <a16:creationId xmlns:a16="http://schemas.microsoft.com/office/drawing/2014/main" id="{1D3AA4A1-FC44-47A3-B119-0A62359576D1}"/>
              </a:ext>
            </a:extLst>
          </p:cNvPr>
          <p:cNvSpPr>
            <a:spLocks noGrp="1"/>
          </p:cNvSpPr>
          <p:nvPr>
            <p:ph type="body" sz="quarter" idx="27" hasCustomPrompt="1"/>
          </p:nvPr>
        </p:nvSpPr>
        <p:spPr>
          <a:xfrm>
            <a:off x="10224046" y="1917701"/>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3" name="Espace réservé du texte 11">
            <a:extLst>
              <a:ext uri="{FF2B5EF4-FFF2-40B4-BE49-F238E27FC236}">
                <a16:creationId xmlns:a16="http://schemas.microsoft.com/office/drawing/2014/main" id="{B67C17AA-776A-4209-A996-E2516528593C}"/>
              </a:ext>
            </a:extLst>
          </p:cNvPr>
          <p:cNvSpPr>
            <a:spLocks noGrp="1"/>
          </p:cNvSpPr>
          <p:nvPr>
            <p:ph type="body" sz="quarter" idx="28" hasCustomPrompt="1"/>
          </p:nvPr>
        </p:nvSpPr>
        <p:spPr>
          <a:xfrm>
            <a:off x="10224046" y="3410967"/>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
        <p:nvSpPr>
          <p:cNvPr id="34" name="Espace réservé du texte 11">
            <a:extLst>
              <a:ext uri="{FF2B5EF4-FFF2-40B4-BE49-F238E27FC236}">
                <a16:creationId xmlns:a16="http://schemas.microsoft.com/office/drawing/2014/main" id="{C7A51A0F-6340-4C6B-AAB4-6B4C7E072601}"/>
              </a:ext>
            </a:extLst>
          </p:cNvPr>
          <p:cNvSpPr>
            <a:spLocks noGrp="1"/>
          </p:cNvSpPr>
          <p:nvPr>
            <p:ph type="body" sz="quarter" idx="29" hasCustomPrompt="1"/>
          </p:nvPr>
        </p:nvSpPr>
        <p:spPr>
          <a:xfrm>
            <a:off x="10224046" y="4904010"/>
            <a:ext cx="540000" cy="1260000"/>
          </a:xfrm>
          <a:prstGeom prst="rect">
            <a:avLst/>
          </a:prstGeom>
        </p:spPr>
        <p:txBody>
          <a:bodyPr>
            <a:noAutofit/>
          </a:bodyPr>
          <a:lstStyle>
            <a:lvl1pPr>
              <a:lnSpc>
                <a:spcPct val="100000"/>
              </a:lnSpc>
              <a:defRPr sz="1600" b="1">
                <a:solidFill>
                  <a:schemeClr val="tx1"/>
                </a:solidFill>
              </a:defRPr>
            </a:lvl1pPr>
            <a:lvl2pPr marL="0" marR="0" indent="0" algn="l" defTabSz="958474" rtl="0" eaLnBrk="1" fontAlgn="auto" latinLnBrk="0" hangingPunct="1">
              <a:lnSpc>
                <a:spcPct val="105000"/>
              </a:lnSpc>
              <a:spcBef>
                <a:spcPts val="700"/>
              </a:spcBef>
              <a:spcAft>
                <a:spcPts val="0"/>
              </a:spcAft>
              <a:buClrTx/>
              <a:buSzTx/>
              <a:buFont typeface="Arial" panose="020B0604020202020204" pitchFamily="34" charset="0"/>
              <a:buNone/>
              <a:tabLst/>
              <a:defRPr sz="1200" b="1">
                <a:solidFill>
                  <a:schemeClr val="tx2"/>
                </a:solidFill>
              </a:defRPr>
            </a:lvl2pPr>
            <a:lvl3pPr>
              <a:defRPr sz="1400" b="1"/>
            </a:lvl3pPr>
            <a:lvl4pPr>
              <a:defRPr sz="1400" b="1"/>
            </a:lvl4pPr>
            <a:lvl5pPr>
              <a:defRPr sz="1400" b="1"/>
            </a:lvl5pPr>
          </a:lstStyle>
          <a:p>
            <a:pPr lvl="0"/>
            <a:r>
              <a:rPr lang="fr-FR" dirty="0"/>
              <a:t>NN</a:t>
            </a:r>
          </a:p>
          <a:p>
            <a:pPr lvl="1"/>
            <a:r>
              <a:rPr lang="fr-FR" dirty="0"/>
              <a:t>NN</a:t>
            </a:r>
          </a:p>
          <a:p>
            <a:pPr lvl="1"/>
            <a:r>
              <a:rPr lang="fr-FR" dirty="0"/>
              <a:t>NN</a:t>
            </a:r>
          </a:p>
          <a:p>
            <a:pPr lvl="1"/>
            <a:r>
              <a:rPr lang="fr-FR" dirty="0"/>
              <a:t>NN</a:t>
            </a:r>
          </a:p>
        </p:txBody>
      </p:sp>
    </p:spTree>
    <p:extLst>
      <p:ext uri="{BB962C8B-B14F-4D97-AF65-F5344CB8AC3E}">
        <p14:creationId xmlns:p14="http://schemas.microsoft.com/office/powerpoint/2010/main" val="475623018"/>
      </p:ext>
    </p:extLst>
  </p:cSld>
  <p:clrMapOvr>
    <a:masterClrMapping/>
  </p:clrMapOvr>
  <p:extLst>
    <p:ext uri="{DCECCB84-F9BA-43D5-87BE-67443E8EF086}">
      <p15:sldGuideLst xmlns:p15="http://schemas.microsoft.com/office/powerpoint/2012/main">
        <p15:guide id="2" pos="40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er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4365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Jau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86405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67499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273083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Violet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49408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Rou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1403" y="3606799"/>
            <a:ext cx="7663709" cy="1440000"/>
          </a:xfrm>
          <a:prstGeom prst="rect">
            <a:avLst/>
          </a:prstGeom>
        </p:spPr>
        <p:txBody>
          <a:bodyPr anchor="t">
            <a:noAutofit/>
          </a:bodyPr>
          <a:lstStyle>
            <a:lvl1pPr>
              <a:lnSpc>
                <a:spcPct val="100000"/>
              </a:lnSpc>
              <a:defRPr sz="3500">
                <a:solidFill>
                  <a:schemeClr val="tx1"/>
                </a:solidFill>
              </a:defRPr>
            </a:lvl1pPr>
          </a:lstStyle>
          <a:p>
            <a:r>
              <a:rPr lang="fr-FR"/>
              <a:t>Modifiez le style du titre</a:t>
            </a:r>
            <a:endParaRPr lang="en-US" dirty="0"/>
          </a:p>
        </p:txBody>
      </p:sp>
      <p:sp>
        <p:nvSpPr>
          <p:cNvPr id="3" name="Text Placeholder 2"/>
          <p:cNvSpPr>
            <a:spLocks noGrp="1"/>
          </p:cNvSpPr>
          <p:nvPr>
            <p:ph type="body" idx="1" hasCustomPrompt="1"/>
          </p:nvPr>
        </p:nvSpPr>
        <p:spPr>
          <a:xfrm>
            <a:off x="1007927" y="2787566"/>
            <a:ext cx="3240000" cy="2520000"/>
          </a:xfrm>
          <a:prstGeom prst="rect">
            <a:avLst/>
          </a:prstGeom>
        </p:spPr>
        <p:txBody>
          <a:bodyPr>
            <a:noAutofit/>
          </a:bodyPr>
          <a:lstStyle>
            <a:lvl1pPr marL="0" indent="0">
              <a:buNone/>
              <a:defRPr sz="20000" b="1" spc="-1200" baseline="0">
                <a:solidFill>
                  <a:schemeClr val="tx1"/>
                </a:solidFill>
              </a:defRPr>
            </a:lvl1pPr>
            <a:lvl2pPr marL="479237" indent="0">
              <a:buNone/>
              <a:defRPr sz="2096">
                <a:solidFill>
                  <a:schemeClr val="tx1">
                    <a:tint val="75000"/>
                  </a:schemeClr>
                </a:solidFill>
              </a:defRPr>
            </a:lvl2pPr>
            <a:lvl3pPr marL="958474" indent="0">
              <a:buNone/>
              <a:defRPr sz="1887">
                <a:solidFill>
                  <a:schemeClr val="tx1">
                    <a:tint val="75000"/>
                  </a:schemeClr>
                </a:solidFill>
              </a:defRPr>
            </a:lvl3pPr>
            <a:lvl4pPr marL="1437711" indent="0">
              <a:buNone/>
              <a:defRPr sz="1677">
                <a:solidFill>
                  <a:schemeClr val="tx1">
                    <a:tint val="75000"/>
                  </a:schemeClr>
                </a:solidFill>
              </a:defRPr>
            </a:lvl4pPr>
            <a:lvl5pPr marL="1916948" indent="0">
              <a:buNone/>
              <a:defRPr sz="1677">
                <a:solidFill>
                  <a:schemeClr val="tx1">
                    <a:tint val="75000"/>
                  </a:schemeClr>
                </a:solidFill>
              </a:defRPr>
            </a:lvl5pPr>
            <a:lvl6pPr marL="2396185" indent="0">
              <a:buNone/>
              <a:defRPr sz="1677">
                <a:solidFill>
                  <a:schemeClr val="tx1">
                    <a:tint val="75000"/>
                  </a:schemeClr>
                </a:solidFill>
              </a:defRPr>
            </a:lvl6pPr>
            <a:lvl7pPr marL="2875422" indent="0">
              <a:buNone/>
              <a:defRPr sz="1677">
                <a:solidFill>
                  <a:schemeClr val="tx1">
                    <a:tint val="75000"/>
                  </a:schemeClr>
                </a:solidFill>
              </a:defRPr>
            </a:lvl7pPr>
            <a:lvl8pPr marL="3354659" indent="0">
              <a:buNone/>
              <a:defRPr sz="1677">
                <a:solidFill>
                  <a:schemeClr val="tx1">
                    <a:tint val="75000"/>
                  </a:schemeClr>
                </a:solidFill>
              </a:defRPr>
            </a:lvl8pPr>
            <a:lvl9pPr marL="3833896" indent="0">
              <a:buNone/>
              <a:defRPr sz="1677">
                <a:solidFill>
                  <a:schemeClr val="tx1">
                    <a:tint val="75000"/>
                  </a:schemeClr>
                </a:solidFill>
              </a:defRPr>
            </a:lvl9pPr>
          </a:lstStyle>
          <a:p>
            <a:pPr lvl="0"/>
            <a:r>
              <a:rPr lang="fr-FR" dirty="0"/>
              <a:t>N</a:t>
            </a:r>
          </a:p>
        </p:txBody>
      </p:sp>
    </p:spTree>
    <p:extLst>
      <p:ext uri="{BB962C8B-B14F-4D97-AF65-F5344CB8AC3E}">
        <p14:creationId xmlns:p14="http://schemas.microsoft.com/office/powerpoint/2010/main" val="159811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55329" y="6769428"/>
            <a:ext cx="720000" cy="189156"/>
          </a:xfrm>
        </p:spPr>
        <p:txBody>
          <a:bodyPr>
            <a:noAutofit/>
          </a:bodyPr>
          <a:lstStyle>
            <a:lvl1pPr>
              <a:defRPr sz="1200" b="1"/>
            </a:lvl1pPr>
          </a:lstStyle>
          <a:p>
            <a:fld id="{FF67EF60-D3B0-409C-88CD-C39F952AE724}" type="slidenum">
              <a:rPr lang="fr-FR" smtClean="0"/>
              <a:pPr/>
              <a:t>‹N°›</a:t>
            </a:fld>
            <a:endParaRPr lang="fr-FR" dirty="0"/>
          </a:p>
        </p:txBody>
      </p:sp>
      <p:sp>
        <p:nvSpPr>
          <p:cNvPr id="4" name="Espace réservé du texte 3">
            <a:extLst>
              <a:ext uri="{FF2B5EF4-FFF2-40B4-BE49-F238E27FC236}">
                <a16:creationId xmlns:a16="http://schemas.microsoft.com/office/drawing/2014/main" id="{9A19295C-5D08-4DEF-9A18-807612A32258}"/>
              </a:ext>
            </a:extLst>
          </p:cNvPr>
          <p:cNvSpPr>
            <a:spLocks noGrp="1"/>
          </p:cNvSpPr>
          <p:nvPr>
            <p:ph type="body" sz="quarter" idx="13"/>
          </p:nvPr>
        </p:nvSpPr>
        <p:spPr>
          <a:xfrm>
            <a:off x="1000920" y="2038353"/>
            <a:ext cx="10696575" cy="4140000"/>
          </a:xfrm>
          <a:prstGeom prst="rect">
            <a:avLst/>
          </a:prstGeom>
        </p:spPr>
        <p:txBody>
          <a:bodyPr>
            <a:noAutofit/>
          </a:bodyPr>
          <a:lstStyle>
            <a:lvl1pPr>
              <a:lnSpc>
                <a:spcPct val="100000"/>
              </a:lnSpc>
              <a:spcBef>
                <a:spcPts val="1200"/>
              </a:spcBef>
              <a:defRPr sz="1800" i="1">
                <a:solidFill>
                  <a:schemeClr val="tx2"/>
                </a:solidFill>
              </a:defRPr>
            </a:lvl1pPr>
            <a:lvl2pPr>
              <a:lnSpc>
                <a:spcPct val="100000"/>
              </a:lnSpc>
              <a:spcBef>
                <a:spcPts val="600"/>
              </a:spcBef>
              <a:defRPr sz="1400">
                <a:solidFill>
                  <a:schemeClr val="tx2"/>
                </a:solidFill>
              </a:defRPr>
            </a:lvl2pPr>
            <a:lvl3pPr marL="179388" indent="-179388">
              <a:lnSpc>
                <a:spcPct val="100000"/>
              </a:lnSpc>
              <a:spcBef>
                <a:spcPts val="1800"/>
              </a:spcBef>
              <a:buClr>
                <a:schemeClr val="tx1"/>
              </a:buClr>
              <a:buFont typeface="+mj-lt"/>
              <a:buAutoNum type="arabicPeriod"/>
              <a:tabLst>
                <a:tab pos="179388" algn="l"/>
              </a:tabLst>
              <a:defRPr sz="1400" b="1">
                <a:solidFill>
                  <a:schemeClr val="tx2"/>
                </a:solidFill>
              </a:defRPr>
            </a:lvl3pPr>
            <a:lvl4pPr marL="180000" indent="126000">
              <a:lnSpc>
                <a:spcPct val="100000"/>
              </a:lnSpc>
              <a:spcBef>
                <a:spcPts val="400"/>
              </a:spcBef>
              <a:buSzPct val="80000"/>
              <a:buFont typeface="Verdana" panose="020B0604030504040204" pitchFamily="34" charset="0"/>
              <a:buChar char="•"/>
              <a:defRPr sz="1400">
                <a:solidFill>
                  <a:schemeClr val="tx2"/>
                </a:solidFill>
              </a:defRPr>
            </a:lvl4pPr>
            <a:lvl5pPr marL="252000" indent="126000">
              <a:lnSpc>
                <a:spcPct val="100000"/>
              </a:lnSpc>
              <a:spcBef>
                <a:spcPts val="400"/>
              </a:spcBef>
              <a:buFont typeface="Arial" panose="020B0604020202020204" pitchFamily="34" charset="0"/>
              <a:buChar char="-"/>
              <a:defRPr sz="1400">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04F470B6-D638-447F-81DA-D9C4903D4E74}"/>
              </a:ext>
            </a:extLst>
          </p:cNvPr>
          <p:cNvSpPr>
            <a:spLocks noGrp="1"/>
          </p:cNvSpPr>
          <p:nvPr>
            <p:ph type="title"/>
          </p:nvPr>
        </p:nvSpPr>
        <p:spPr>
          <a:xfrm>
            <a:off x="877888" y="382588"/>
            <a:ext cx="11023600" cy="1392237"/>
          </a:xfrm>
          <a:prstGeom prst="rect">
            <a:avLst/>
          </a:prstGeom>
        </p:spPr>
        <p:txBody>
          <a:bodyPr/>
          <a:lstStyle/>
          <a:p>
            <a:r>
              <a:rPr lang="fr-FR"/>
              <a:t>Modifiez le style du titre</a:t>
            </a:r>
          </a:p>
        </p:txBody>
      </p:sp>
    </p:spTree>
    <p:extLst>
      <p:ext uri="{BB962C8B-B14F-4D97-AF65-F5344CB8AC3E}">
        <p14:creationId xmlns:p14="http://schemas.microsoft.com/office/powerpoint/2010/main" val="103864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839640" y="6828262"/>
            <a:ext cx="5040000" cy="180000"/>
          </a:xfrm>
          <a:prstGeom prst="rect">
            <a:avLst/>
          </a:prstGeom>
        </p:spPr>
        <p:txBody>
          <a:bodyPr vert="horz" lIns="91440" tIns="45720" rIns="91440" bIns="45720" rtlCol="0" anchor="ctr">
            <a:noAutofit/>
          </a:bodyPr>
          <a:lstStyle>
            <a:lvl1pPr algn="l">
              <a:defRPr sz="770" b="1">
                <a:solidFill>
                  <a:schemeClr val="tx1"/>
                </a:solidFill>
              </a:defRPr>
            </a:lvl1pPr>
          </a:lstStyle>
          <a:p>
            <a:r>
              <a:rPr lang="fr-FR" dirty="0"/>
              <a:t>Nom de la présentation et la date</a:t>
            </a:r>
          </a:p>
        </p:txBody>
      </p:sp>
      <p:sp>
        <p:nvSpPr>
          <p:cNvPr id="6" name="Slide Number Placeholder 5"/>
          <p:cNvSpPr>
            <a:spLocks noGrp="1"/>
          </p:cNvSpPr>
          <p:nvPr>
            <p:ph type="sldNum" sz="quarter" idx="4"/>
          </p:nvPr>
        </p:nvSpPr>
        <p:spPr>
          <a:xfrm>
            <a:off x="11067543" y="6825881"/>
            <a:ext cx="720000" cy="180000"/>
          </a:xfrm>
          <a:prstGeom prst="rect">
            <a:avLst/>
          </a:prstGeom>
        </p:spPr>
        <p:txBody>
          <a:bodyPr vert="horz" lIns="91440" tIns="45720" rIns="91440" bIns="45720" rtlCol="0" anchor="ctr">
            <a:noAutofit/>
          </a:bodyPr>
          <a:lstStyle>
            <a:lvl1pPr algn="r">
              <a:defRPr sz="1100" b="1">
                <a:solidFill>
                  <a:schemeClr val="tx1"/>
                </a:solidFill>
              </a:defRPr>
            </a:lvl1pPr>
          </a:lstStyle>
          <a:p>
            <a:fld id="{FF67EF60-D3B0-409C-88CD-C39F952AE724}" type="slidenum">
              <a:rPr lang="fr-FR" smtClean="0"/>
              <a:pPr/>
              <a:t>‹N°›</a:t>
            </a:fld>
            <a:endParaRPr lang="fr-FR" dirty="0"/>
          </a:p>
        </p:txBody>
      </p:sp>
      <p:cxnSp>
        <p:nvCxnSpPr>
          <p:cNvPr id="10" name="Connecteur droit 9">
            <a:extLst>
              <a:ext uri="{FF2B5EF4-FFF2-40B4-BE49-F238E27FC236}">
                <a16:creationId xmlns:a16="http://schemas.microsoft.com/office/drawing/2014/main" id="{B78710A3-816F-496D-8A45-7384252DA309}"/>
              </a:ext>
            </a:extLst>
          </p:cNvPr>
          <p:cNvCxnSpPr/>
          <p:nvPr userDrawn="1"/>
        </p:nvCxnSpPr>
        <p:spPr>
          <a:xfrm>
            <a:off x="1099661" y="6645600"/>
            <a:ext cx="164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ED1FEEF-FE2C-42E5-8EEA-DF13606A43C2}"/>
              </a:ext>
            </a:extLst>
          </p:cNvPr>
          <p:cNvCxnSpPr/>
          <p:nvPr userDrawn="1"/>
        </p:nvCxnSpPr>
        <p:spPr>
          <a:xfrm>
            <a:off x="2800800" y="6645600"/>
            <a:ext cx="846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649BB86-C357-484E-8C12-19607C7F8EFA}"/>
              </a:ext>
            </a:extLst>
          </p:cNvPr>
          <p:cNvCxnSpPr/>
          <p:nvPr userDrawn="1"/>
        </p:nvCxnSpPr>
        <p:spPr>
          <a:xfrm>
            <a:off x="11325600" y="6645600"/>
            <a:ext cx="37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C1C0F43-F5F0-405E-A9D8-D254C7B0E035}"/>
              </a:ext>
            </a:extLst>
          </p:cNvPr>
          <p:cNvSpPr txBox="1"/>
          <p:nvPr userDrawn="1"/>
        </p:nvSpPr>
        <p:spPr>
          <a:xfrm>
            <a:off x="999682" y="6782370"/>
            <a:ext cx="1692000" cy="252000"/>
          </a:xfrm>
          <a:prstGeom prst="rect">
            <a:avLst/>
          </a:prstGeom>
          <a:noFill/>
        </p:spPr>
        <p:txBody>
          <a:bodyPr wrap="none" rtlCol="0" anchor="ctr">
            <a:noAutofit/>
          </a:bodyPr>
          <a:lstStyle/>
          <a:p>
            <a:r>
              <a:rPr lang="fr-FR" sz="1100" b="1" dirty="0">
                <a:solidFill>
                  <a:schemeClr val="tx1"/>
                </a:solidFill>
              </a:rPr>
              <a:t>Banque des Territoires</a:t>
            </a:r>
          </a:p>
        </p:txBody>
      </p:sp>
      <p:sp>
        <p:nvSpPr>
          <p:cNvPr id="3" name="MSIPCMContentMarking" descr="{&quot;HashCode&quot;:967973103,&quot;Placement&quot;:&quot;Footer&quot;,&quot;Top&quot;:546.217957,&quot;Left&quot;:0.0,&quot;SlideWidth&quot;:1006,&quot;SlideHeight&quot;:566}">
            <a:extLst>
              <a:ext uri="{FF2B5EF4-FFF2-40B4-BE49-F238E27FC236}">
                <a16:creationId xmlns:a16="http://schemas.microsoft.com/office/drawing/2014/main" id="{26B17D40-EEEF-4535-ADF7-C25BB7874BFB}"/>
              </a:ext>
            </a:extLst>
          </p:cNvPr>
          <p:cNvSpPr txBox="1"/>
          <p:nvPr userDrawn="1"/>
        </p:nvSpPr>
        <p:spPr>
          <a:xfrm>
            <a:off x="0" y="6936968"/>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dirty="0">
                <a:solidFill>
                  <a:srgbClr val="A80000"/>
                </a:solidFill>
                <a:latin typeface="Calibri" panose="020F0502020204030204" pitchFamily="34" charset="0"/>
              </a:rPr>
              <a:t>Interne</a:t>
            </a:r>
          </a:p>
        </p:txBody>
      </p:sp>
    </p:spTree>
    <p:extLst>
      <p:ext uri="{BB962C8B-B14F-4D97-AF65-F5344CB8AC3E}">
        <p14:creationId xmlns:p14="http://schemas.microsoft.com/office/powerpoint/2010/main" val="279872744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4" r:id="rId4"/>
    <p:sldLayoutId id="2147483681" r:id="rId5"/>
    <p:sldLayoutId id="2147483682" r:id="rId6"/>
    <p:sldLayoutId id="2147483683" r:id="rId7"/>
    <p:sldLayoutId id="2147483684" r:id="rId8"/>
    <p:sldLayoutId id="2147483677" r:id="rId9"/>
    <p:sldLayoutId id="2147483678" r:id="rId10"/>
    <p:sldLayoutId id="2147483679" r:id="rId11"/>
    <p:sldLayoutId id="2147483680" r:id="rId12"/>
    <p:sldLayoutId id="2147483675" r:id="rId13"/>
    <p:sldLayoutId id="2147483676" r:id="rId14"/>
    <p:sldLayoutId id="2147483667" r:id="rId15"/>
    <p:sldLayoutId id="2147483686" r:id="rId16"/>
    <p:sldLayoutId id="2147483688" r:id="rId17"/>
    <p:sldLayoutId id="2147483690" r:id="rId18"/>
  </p:sldLayoutIdLst>
  <p:hf hdr="0" dt="0"/>
  <p:txStyles>
    <p:titleStyle>
      <a:lvl1pPr algn="l" defTabSz="958474" rtl="0" eaLnBrk="1" latinLnBrk="0" hangingPunct="1">
        <a:lnSpc>
          <a:spcPct val="90000"/>
        </a:lnSpc>
        <a:spcBef>
          <a:spcPct val="0"/>
        </a:spcBef>
        <a:buNone/>
        <a:defRPr sz="3000" b="1" kern="1200">
          <a:solidFill>
            <a:srgbClr val="00B0F0"/>
          </a:solidFill>
          <a:latin typeface="+mj-lt"/>
          <a:ea typeface="+mj-ea"/>
          <a:cs typeface="+mj-cs"/>
        </a:defRPr>
      </a:lvl1pPr>
    </p:titleStyle>
    <p:bodyStyle>
      <a:lvl1pPr marL="0" indent="0" algn="l" defTabSz="958474" rtl="0" eaLnBrk="1" latinLnBrk="0" hangingPunct="1">
        <a:lnSpc>
          <a:spcPct val="90000"/>
        </a:lnSpc>
        <a:spcBef>
          <a:spcPts val="0"/>
        </a:spcBef>
        <a:buFont typeface="Arial" panose="020B0604020202020204" pitchFamily="34" charset="0"/>
        <a:buNone/>
        <a:defRPr sz="2935" kern="1200">
          <a:solidFill>
            <a:srgbClr val="00B0F0"/>
          </a:solidFill>
          <a:latin typeface="+mn-lt"/>
          <a:ea typeface="+mn-ea"/>
          <a:cs typeface="+mn-cs"/>
        </a:defRPr>
      </a:lvl1pPr>
      <a:lvl2pPr marL="0" indent="0" algn="l" defTabSz="958474" rtl="0" eaLnBrk="1" latinLnBrk="0" hangingPunct="1">
        <a:lnSpc>
          <a:spcPct val="90000"/>
        </a:lnSpc>
        <a:spcBef>
          <a:spcPts val="0"/>
        </a:spcBef>
        <a:buFont typeface="Arial" panose="020B0604020202020204" pitchFamily="34" charset="0"/>
        <a:buNone/>
        <a:defRPr sz="2516" kern="1200">
          <a:solidFill>
            <a:srgbClr val="00B0F0"/>
          </a:solidFill>
          <a:latin typeface="+mn-lt"/>
          <a:ea typeface="+mn-ea"/>
          <a:cs typeface="+mn-cs"/>
        </a:defRPr>
      </a:lvl2pPr>
      <a:lvl3pPr marL="0" indent="0" algn="l" defTabSz="958474" rtl="0" eaLnBrk="1" latinLnBrk="0" hangingPunct="1">
        <a:lnSpc>
          <a:spcPct val="90000"/>
        </a:lnSpc>
        <a:spcBef>
          <a:spcPts val="0"/>
        </a:spcBef>
        <a:buFont typeface="Arial" panose="020B0604020202020204" pitchFamily="34" charset="0"/>
        <a:buNone/>
        <a:defRPr sz="2096" kern="1200">
          <a:solidFill>
            <a:srgbClr val="00B0F0"/>
          </a:solidFill>
          <a:latin typeface="+mn-lt"/>
          <a:ea typeface="+mn-ea"/>
          <a:cs typeface="+mn-cs"/>
        </a:defRPr>
      </a:lvl3pPr>
      <a:lvl4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4pPr>
      <a:lvl5pPr marL="0" indent="0" algn="l" defTabSz="958474" rtl="0" eaLnBrk="1" latinLnBrk="0" hangingPunct="1">
        <a:lnSpc>
          <a:spcPct val="90000"/>
        </a:lnSpc>
        <a:spcBef>
          <a:spcPts val="0"/>
        </a:spcBef>
        <a:buFont typeface="Arial" panose="020B0604020202020204" pitchFamily="34" charset="0"/>
        <a:buNone/>
        <a:defRPr sz="1887" kern="1200">
          <a:solidFill>
            <a:srgbClr val="00B0F0"/>
          </a:solidFill>
          <a:latin typeface="+mn-lt"/>
          <a:ea typeface="+mn-ea"/>
          <a:cs typeface="+mn-cs"/>
        </a:defRPr>
      </a:lvl5pPr>
      <a:lvl6pPr marL="2635804"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6pPr>
      <a:lvl7pPr marL="3115041"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7pPr>
      <a:lvl8pPr marL="3594278"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8pPr>
      <a:lvl9pPr marL="4073515" indent="-239619" algn="l" defTabSz="958474" rtl="0" eaLnBrk="1" latinLnBrk="0" hangingPunct="1">
        <a:lnSpc>
          <a:spcPct val="90000"/>
        </a:lnSpc>
        <a:spcBef>
          <a:spcPts val="524"/>
        </a:spcBef>
        <a:buFont typeface="Arial" panose="020B0604020202020204" pitchFamily="34" charset="0"/>
        <a:buChar char="•"/>
        <a:defRPr sz="1887" kern="1200">
          <a:solidFill>
            <a:schemeClr val="tx1"/>
          </a:solidFill>
          <a:latin typeface="+mn-lt"/>
          <a:ea typeface="+mn-ea"/>
          <a:cs typeface="+mn-cs"/>
        </a:defRPr>
      </a:lvl9pPr>
    </p:bodyStyle>
    <p:otherStyle>
      <a:defPPr>
        <a:defRPr lang="en-US"/>
      </a:defPPr>
      <a:lvl1pPr marL="0" algn="l" defTabSz="958474" rtl="0" eaLnBrk="1" latinLnBrk="0" hangingPunct="1">
        <a:defRPr sz="1887" kern="1200">
          <a:solidFill>
            <a:schemeClr val="tx1"/>
          </a:solidFill>
          <a:latin typeface="+mn-lt"/>
          <a:ea typeface="+mn-ea"/>
          <a:cs typeface="+mn-cs"/>
        </a:defRPr>
      </a:lvl1pPr>
      <a:lvl2pPr marL="479237" algn="l" defTabSz="958474" rtl="0" eaLnBrk="1" latinLnBrk="0" hangingPunct="1">
        <a:defRPr sz="1887" kern="1200">
          <a:solidFill>
            <a:schemeClr val="tx1"/>
          </a:solidFill>
          <a:latin typeface="+mn-lt"/>
          <a:ea typeface="+mn-ea"/>
          <a:cs typeface="+mn-cs"/>
        </a:defRPr>
      </a:lvl2pPr>
      <a:lvl3pPr marL="958474" algn="l" defTabSz="958474" rtl="0" eaLnBrk="1" latinLnBrk="0" hangingPunct="1">
        <a:defRPr sz="1887" kern="1200">
          <a:solidFill>
            <a:schemeClr val="tx1"/>
          </a:solidFill>
          <a:latin typeface="+mn-lt"/>
          <a:ea typeface="+mn-ea"/>
          <a:cs typeface="+mn-cs"/>
        </a:defRPr>
      </a:lvl3pPr>
      <a:lvl4pPr marL="1437711" algn="l" defTabSz="958474" rtl="0" eaLnBrk="1" latinLnBrk="0" hangingPunct="1">
        <a:defRPr sz="1887" kern="1200">
          <a:solidFill>
            <a:schemeClr val="tx1"/>
          </a:solidFill>
          <a:latin typeface="+mn-lt"/>
          <a:ea typeface="+mn-ea"/>
          <a:cs typeface="+mn-cs"/>
        </a:defRPr>
      </a:lvl4pPr>
      <a:lvl5pPr marL="1916948" algn="l" defTabSz="958474" rtl="0" eaLnBrk="1" latinLnBrk="0" hangingPunct="1">
        <a:defRPr sz="1887" kern="1200">
          <a:solidFill>
            <a:schemeClr val="tx1"/>
          </a:solidFill>
          <a:latin typeface="+mn-lt"/>
          <a:ea typeface="+mn-ea"/>
          <a:cs typeface="+mn-cs"/>
        </a:defRPr>
      </a:lvl5pPr>
      <a:lvl6pPr marL="2396185" algn="l" defTabSz="958474" rtl="0" eaLnBrk="1" latinLnBrk="0" hangingPunct="1">
        <a:defRPr sz="1887" kern="1200">
          <a:solidFill>
            <a:schemeClr val="tx1"/>
          </a:solidFill>
          <a:latin typeface="+mn-lt"/>
          <a:ea typeface="+mn-ea"/>
          <a:cs typeface="+mn-cs"/>
        </a:defRPr>
      </a:lvl6pPr>
      <a:lvl7pPr marL="2875422" algn="l" defTabSz="958474" rtl="0" eaLnBrk="1" latinLnBrk="0" hangingPunct="1">
        <a:defRPr sz="1887" kern="1200">
          <a:solidFill>
            <a:schemeClr val="tx1"/>
          </a:solidFill>
          <a:latin typeface="+mn-lt"/>
          <a:ea typeface="+mn-ea"/>
          <a:cs typeface="+mn-cs"/>
        </a:defRPr>
      </a:lvl7pPr>
      <a:lvl8pPr marL="3354659" algn="l" defTabSz="958474" rtl="0" eaLnBrk="1" latinLnBrk="0" hangingPunct="1">
        <a:defRPr sz="1887" kern="1200">
          <a:solidFill>
            <a:schemeClr val="tx1"/>
          </a:solidFill>
          <a:latin typeface="+mn-lt"/>
          <a:ea typeface="+mn-ea"/>
          <a:cs typeface="+mn-cs"/>
        </a:defRPr>
      </a:lvl8pPr>
      <a:lvl9pPr marL="3833896" algn="l" defTabSz="958474" rtl="0" eaLnBrk="1" latinLnBrk="0" hangingPunct="1">
        <a:defRPr sz="188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image" Target="../media/image26.jpg"/><Relationship Id="rId5" Type="http://schemas.openxmlformats.org/officeDocument/2006/relationships/diagramQuickStyle" Target="../diagrams/quickStyle2.xml"/><Relationship Id="rId10" Type="http://schemas.openxmlformats.org/officeDocument/2006/relationships/image" Target="../media/image25.jpg"/><Relationship Id="rId4" Type="http://schemas.openxmlformats.org/officeDocument/2006/relationships/diagramLayout" Target="../diagrams/layout2.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0.png"/><Relationship Id="rId4" Type="http://schemas.openxmlformats.org/officeDocument/2006/relationships/diagramLayout" Target="../diagrams/layout3.xml"/><Relationship Id="rId9"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8DE509-6EE8-4DBE-84C0-18E4945EC7BD}"/>
              </a:ext>
            </a:extLst>
          </p:cNvPr>
          <p:cNvSpPr>
            <a:spLocks noGrp="1"/>
          </p:cNvSpPr>
          <p:nvPr>
            <p:ph type="body" idx="4294967295"/>
          </p:nvPr>
        </p:nvSpPr>
        <p:spPr>
          <a:xfrm>
            <a:off x="2082799" y="827836"/>
            <a:ext cx="10696575" cy="360000"/>
          </a:xfrm>
          <a:prstGeom prst="rect">
            <a:avLst/>
          </a:prstGeom>
        </p:spPr>
        <p:txBody>
          <a:bodyPr/>
          <a:lstStyle/>
          <a:p>
            <a:endParaRPr lang="fr-FR" dirty="0"/>
          </a:p>
        </p:txBody>
      </p:sp>
      <p:sp>
        <p:nvSpPr>
          <p:cNvPr id="4" name="Espace réservé du numéro de diapositive 3">
            <a:extLst>
              <a:ext uri="{FF2B5EF4-FFF2-40B4-BE49-F238E27FC236}">
                <a16:creationId xmlns:a16="http://schemas.microsoft.com/office/drawing/2014/main" id="{F18C007C-0A4E-4C25-985E-495682870F5D}"/>
              </a:ext>
            </a:extLst>
          </p:cNvPr>
          <p:cNvSpPr>
            <a:spLocks noGrp="1"/>
          </p:cNvSpPr>
          <p:nvPr>
            <p:ph type="sldNum" sz="quarter" idx="12"/>
          </p:nvPr>
        </p:nvSpPr>
        <p:spPr/>
        <p:txBody>
          <a:bodyPr/>
          <a:lstStyle/>
          <a:p>
            <a:fld id="{FF67EF60-D3B0-409C-88CD-C39F952AE724}" type="slidenum">
              <a:rPr lang="fr-FR" smtClean="0"/>
              <a:t>1</a:t>
            </a:fld>
            <a:endParaRPr lang="fr-FR" dirty="0"/>
          </a:p>
        </p:txBody>
      </p:sp>
      <p:sp>
        <p:nvSpPr>
          <p:cNvPr id="5" name="Titre 4">
            <a:extLst>
              <a:ext uri="{FF2B5EF4-FFF2-40B4-BE49-F238E27FC236}">
                <a16:creationId xmlns:a16="http://schemas.microsoft.com/office/drawing/2014/main" id="{97964922-37FC-475E-AC81-84A715CFED39}"/>
              </a:ext>
            </a:extLst>
          </p:cNvPr>
          <p:cNvSpPr>
            <a:spLocks noGrp="1"/>
          </p:cNvSpPr>
          <p:nvPr>
            <p:ph type="title"/>
          </p:nvPr>
        </p:nvSpPr>
        <p:spPr>
          <a:xfrm>
            <a:off x="902202" y="191051"/>
            <a:ext cx="10696575" cy="468000"/>
          </a:xfrm>
          <a:prstGeom prst="rect">
            <a:avLst/>
          </a:prstGeom>
        </p:spPr>
        <p:txBody>
          <a:bodyPr/>
          <a:lstStyle/>
          <a:p>
            <a:r>
              <a:rPr lang="fr-FR" sz="3200" dirty="0"/>
              <a:t>Organisation et gouvernance du FIPHFP </a:t>
            </a:r>
            <a:endParaRPr lang="fr-FR" dirty="0"/>
          </a:p>
        </p:txBody>
      </p:sp>
      <p:sp>
        <p:nvSpPr>
          <p:cNvPr id="10" name="Espace réservé du texte 9">
            <a:extLst>
              <a:ext uri="{FF2B5EF4-FFF2-40B4-BE49-F238E27FC236}">
                <a16:creationId xmlns:a16="http://schemas.microsoft.com/office/drawing/2014/main" id="{A3F1B237-8627-4D42-A3F5-094390BA3003}"/>
              </a:ext>
            </a:extLst>
          </p:cNvPr>
          <p:cNvSpPr txBox="1">
            <a:spLocks noGrp="1"/>
          </p:cNvSpPr>
          <p:nvPr>
            <p:ph type="body" sz="quarter" idx="13"/>
          </p:nvPr>
        </p:nvSpPr>
        <p:spPr>
          <a:xfrm>
            <a:off x="9093641" y="1708150"/>
            <a:ext cx="3685733" cy="246221"/>
          </a:xfrm>
          <a:prstGeom prst="rect">
            <a:avLst/>
          </a:prstGeom>
          <a:noFill/>
        </p:spPr>
        <p:txBody>
          <a:bodyPr wrap="square" rtlCol="0">
            <a:spAutoFit/>
          </a:bodyPr>
          <a:lstStyle/>
          <a:p>
            <a:endParaRPr lang="fr-FR" sz="1000" dirty="0"/>
          </a:p>
        </p:txBody>
      </p:sp>
      <p:graphicFrame>
        <p:nvGraphicFramePr>
          <p:cNvPr id="6" name="Diagramme 5">
            <a:extLst>
              <a:ext uri="{FF2B5EF4-FFF2-40B4-BE49-F238E27FC236}">
                <a16:creationId xmlns:a16="http://schemas.microsoft.com/office/drawing/2014/main" id="{54FF2720-4963-450C-247C-CD5586D30B69}"/>
              </a:ext>
            </a:extLst>
          </p:cNvPr>
          <p:cNvGraphicFramePr/>
          <p:nvPr/>
        </p:nvGraphicFramePr>
        <p:xfrm>
          <a:off x="991831" y="816327"/>
          <a:ext cx="11330797" cy="634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 12">
            <a:extLst>
              <a:ext uri="{FF2B5EF4-FFF2-40B4-BE49-F238E27FC236}">
                <a16:creationId xmlns:a16="http://schemas.microsoft.com/office/drawing/2014/main" id="{E03C8FFF-299B-0D43-72CA-29AD045DEBF3}"/>
              </a:ext>
            </a:extLst>
          </p:cNvPr>
          <p:cNvPicPr>
            <a:picLocks noChangeAspect="1"/>
          </p:cNvPicPr>
          <p:nvPr/>
        </p:nvPicPr>
        <p:blipFill>
          <a:blip r:embed="rId8"/>
          <a:stretch>
            <a:fillRect/>
          </a:stretch>
        </p:blipFill>
        <p:spPr>
          <a:xfrm>
            <a:off x="7320947" y="1646496"/>
            <a:ext cx="2822693" cy="615749"/>
          </a:xfrm>
          <a:prstGeom prst="rect">
            <a:avLst/>
          </a:prstGeom>
        </p:spPr>
      </p:pic>
      <p:pic>
        <p:nvPicPr>
          <p:cNvPr id="14" name="Image 13">
            <a:extLst>
              <a:ext uri="{FF2B5EF4-FFF2-40B4-BE49-F238E27FC236}">
                <a16:creationId xmlns:a16="http://schemas.microsoft.com/office/drawing/2014/main" id="{D4D5BAFE-D589-5A33-CA7E-EB21135D6C76}"/>
              </a:ext>
            </a:extLst>
          </p:cNvPr>
          <p:cNvPicPr>
            <a:picLocks noChangeAspect="1"/>
          </p:cNvPicPr>
          <p:nvPr/>
        </p:nvPicPr>
        <p:blipFill>
          <a:blip r:embed="rId9"/>
          <a:stretch>
            <a:fillRect/>
          </a:stretch>
        </p:blipFill>
        <p:spPr>
          <a:xfrm>
            <a:off x="2082799" y="5935932"/>
            <a:ext cx="1507164" cy="864000"/>
          </a:xfrm>
          <a:prstGeom prst="rect">
            <a:avLst/>
          </a:prstGeom>
        </p:spPr>
      </p:pic>
      <p:pic>
        <p:nvPicPr>
          <p:cNvPr id="17" name="Image 16" descr="Une image contenant texte, Police, logo, Graphique&#10;&#10;Description générée automatiquement">
            <a:extLst>
              <a:ext uri="{FF2B5EF4-FFF2-40B4-BE49-F238E27FC236}">
                <a16:creationId xmlns:a16="http://schemas.microsoft.com/office/drawing/2014/main" id="{3A8B121E-BD73-1F26-8E29-FBAD6A2240A1}"/>
              </a:ext>
            </a:extLst>
          </p:cNvPr>
          <p:cNvPicPr>
            <a:picLocks noChangeAspect="1"/>
          </p:cNvPicPr>
          <p:nvPr/>
        </p:nvPicPr>
        <p:blipFill>
          <a:blip r:embed="rId10"/>
          <a:stretch>
            <a:fillRect/>
          </a:stretch>
        </p:blipFill>
        <p:spPr>
          <a:xfrm>
            <a:off x="9093641" y="5215932"/>
            <a:ext cx="2211557" cy="1152000"/>
          </a:xfrm>
          <a:prstGeom prst="rect">
            <a:avLst/>
          </a:prstGeom>
        </p:spPr>
      </p:pic>
      <p:sp>
        <p:nvSpPr>
          <p:cNvPr id="3" name="ZoneTexte 2">
            <a:extLst>
              <a:ext uri="{FF2B5EF4-FFF2-40B4-BE49-F238E27FC236}">
                <a16:creationId xmlns:a16="http://schemas.microsoft.com/office/drawing/2014/main" id="{4128756F-E16C-ABCB-7B5B-DB1083A0FDDC}"/>
              </a:ext>
            </a:extLst>
          </p:cNvPr>
          <p:cNvSpPr txBox="1"/>
          <p:nvPr/>
        </p:nvSpPr>
        <p:spPr>
          <a:xfrm>
            <a:off x="8292230" y="2342367"/>
            <a:ext cx="3582444" cy="1015663"/>
          </a:xfrm>
          <a:prstGeom prst="rect">
            <a:avLst/>
          </a:prstGeom>
          <a:noFill/>
        </p:spPr>
        <p:txBody>
          <a:bodyPr wrap="square" rtlCol="0">
            <a:spAutoFit/>
          </a:bodyPr>
          <a:lstStyle/>
          <a:p>
            <a:pPr algn="l"/>
            <a:r>
              <a:rPr lang="fr-FR" sz="1200" b="1" dirty="0"/>
              <a:t>Implantée en direction régionale  Nouvelle-Aquitaine (Bordeaux, Poitiers, Pau, La Rochelle, Limoges) </a:t>
            </a:r>
            <a:r>
              <a:rPr lang="fr-FR" sz="1200" dirty="0"/>
              <a:t>au service des acteurs publics et privés sur leurs priorités de développement et transition(S) </a:t>
            </a:r>
          </a:p>
        </p:txBody>
      </p:sp>
    </p:spTree>
    <p:extLst>
      <p:ext uri="{BB962C8B-B14F-4D97-AF65-F5344CB8AC3E}">
        <p14:creationId xmlns:p14="http://schemas.microsoft.com/office/powerpoint/2010/main" val="326636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E2C193-0C0C-E109-9A13-ADE947868799}"/>
              </a:ext>
            </a:extLst>
          </p:cNvPr>
          <p:cNvSpPr>
            <a:spLocks noGrp="1"/>
          </p:cNvSpPr>
          <p:nvPr>
            <p:ph type="sldNum" sz="quarter" idx="12"/>
          </p:nvPr>
        </p:nvSpPr>
        <p:spPr/>
        <p:txBody>
          <a:bodyPr/>
          <a:lstStyle/>
          <a:p>
            <a:fld id="{FF67EF60-D3B0-409C-88CD-C39F952AE724}" type="slidenum">
              <a:rPr lang="fr-FR" smtClean="0"/>
              <a:pPr/>
              <a:t>10</a:t>
            </a:fld>
            <a:endParaRPr lang="fr-FR" dirty="0"/>
          </a:p>
        </p:txBody>
      </p:sp>
      <p:sp>
        <p:nvSpPr>
          <p:cNvPr id="3" name="Espace réservé du texte 2">
            <a:extLst>
              <a:ext uri="{FF2B5EF4-FFF2-40B4-BE49-F238E27FC236}">
                <a16:creationId xmlns:a16="http://schemas.microsoft.com/office/drawing/2014/main" id="{812CE53B-081F-80B7-A70F-5031B42B9291}"/>
              </a:ext>
            </a:extLst>
          </p:cNvPr>
          <p:cNvSpPr>
            <a:spLocks noGrp="1"/>
          </p:cNvSpPr>
          <p:nvPr>
            <p:ph type="body" sz="quarter" idx="13"/>
          </p:nvPr>
        </p:nvSpPr>
        <p:spPr>
          <a:xfrm>
            <a:off x="877887" y="1020961"/>
            <a:ext cx="10696575" cy="5795765"/>
          </a:xfrm>
        </p:spPr>
        <p:txBody>
          <a:bodyPr/>
          <a:lstStyle/>
          <a:p>
            <a:endParaRPr lang="fr-FR" dirty="0"/>
          </a:p>
        </p:txBody>
      </p:sp>
      <p:sp>
        <p:nvSpPr>
          <p:cNvPr id="4" name="Titre 3">
            <a:extLst>
              <a:ext uri="{FF2B5EF4-FFF2-40B4-BE49-F238E27FC236}">
                <a16:creationId xmlns:a16="http://schemas.microsoft.com/office/drawing/2014/main" id="{9113DF2E-B77F-942F-2614-674865269553}"/>
              </a:ext>
            </a:extLst>
          </p:cNvPr>
          <p:cNvSpPr>
            <a:spLocks noGrp="1"/>
          </p:cNvSpPr>
          <p:nvPr>
            <p:ph type="title"/>
          </p:nvPr>
        </p:nvSpPr>
        <p:spPr>
          <a:xfrm>
            <a:off x="877888" y="1"/>
            <a:ext cx="11023600" cy="1020960"/>
          </a:xfrm>
        </p:spPr>
        <p:txBody>
          <a:bodyPr/>
          <a:lstStyle/>
          <a:p>
            <a:r>
              <a:rPr lang="fr-FR" dirty="0"/>
              <a:t>Mobilisation des aides financières : 2 outils alternatifs pour les employeurs  </a:t>
            </a:r>
          </a:p>
        </p:txBody>
      </p:sp>
      <p:graphicFrame>
        <p:nvGraphicFramePr>
          <p:cNvPr id="5" name="Diagramme 4">
            <a:extLst>
              <a:ext uri="{FF2B5EF4-FFF2-40B4-BE49-F238E27FC236}">
                <a16:creationId xmlns:a16="http://schemas.microsoft.com/office/drawing/2014/main" id="{5E596ADF-E3C5-67C1-0E39-8E7A5A967E78}"/>
              </a:ext>
            </a:extLst>
          </p:cNvPr>
          <p:cNvGraphicFramePr/>
          <p:nvPr>
            <p:extLst>
              <p:ext uri="{D42A27DB-BD31-4B8C-83A1-F6EECF244321}">
                <p14:modId xmlns:p14="http://schemas.microsoft.com/office/powerpoint/2010/main" val="2208009976"/>
              </p:ext>
            </p:extLst>
          </p:nvPr>
        </p:nvGraphicFramePr>
        <p:xfrm>
          <a:off x="1833562" y="1343995"/>
          <a:ext cx="8519583" cy="5679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81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B4628ED-56B5-4CD8-8A2D-A1C6E8451D04}"/>
              </a:ext>
            </a:extLst>
          </p:cNvPr>
          <p:cNvSpPr>
            <a:spLocks noGrp="1"/>
          </p:cNvSpPr>
          <p:nvPr>
            <p:ph type="sldNum" sz="quarter" idx="12"/>
          </p:nvPr>
        </p:nvSpPr>
        <p:spPr/>
        <p:txBody>
          <a:bodyPr/>
          <a:lstStyle/>
          <a:p>
            <a:fld id="{FF67EF60-D3B0-409C-88CD-C39F952AE724}" type="slidenum">
              <a:rPr lang="fr-FR" smtClean="0"/>
              <a:t>11</a:t>
            </a:fld>
            <a:endParaRPr lang="fr-FR" dirty="0"/>
          </a:p>
        </p:txBody>
      </p:sp>
      <p:sp>
        <p:nvSpPr>
          <p:cNvPr id="5" name="Titre 4">
            <a:extLst>
              <a:ext uri="{FF2B5EF4-FFF2-40B4-BE49-F238E27FC236}">
                <a16:creationId xmlns:a16="http://schemas.microsoft.com/office/drawing/2014/main" id="{F6D71987-9706-4C4C-A409-D2233023DEF9}"/>
              </a:ext>
            </a:extLst>
          </p:cNvPr>
          <p:cNvSpPr>
            <a:spLocks noGrp="1"/>
          </p:cNvSpPr>
          <p:nvPr>
            <p:ph type="title"/>
          </p:nvPr>
        </p:nvSpPr>
        <p:spPr>
          <a:xfrm>
            <a:off x="926479" y="193181"/>
            <a:ext cx="10696575" cy="941351"/>
          </a:xfrm>
          <a:prstGeom prst="rect">
            <a:avLst/>
          </a:prstGeom>
        </p:spPr>
        <p:txBody>
          <a:bodyPr/>
          <a:lstStyle/>
          <a:p>
            <a:r>
              <a:rPr lang="fr-FR" sz="2400" dirty="0"/>
              <a:t>Le conventionnement : une stratégie et un plan d’actions sur 3 ans défini en co-construction avec l’employeur </a:t>
            </a:r>
            <a:br>
              <a:rPr lang="fr-FR" sz="2400" dirty="0"/>
            </a:br>
            <a:br>
              <a:rPr lang="fr-FR" sz="2400" dirty="0"/>
            </a:br>
            <a:endParaRPr lang="fr-FR" sz="2400" dirty="0"/>
          </a:p>
        </p:txBody>
      </p:sp>
      <p:sp>
        <p:nvSpPr>
          <p:cNvPr id="12" name="ZoneTexte 11">
            <a:extLst>
              <a:ext uri="{FF2B5EF4-FFF2-40B4-BE49-F238E27FC236}">
                <a16:creationId xmlns:a16="http://schemas.microsoft.com/office/drawing/2014/main" id="{2D24FBC0-E2C6-33DE-4646-2ADB08450538}"/>
              </a:ext>
            </a:extLst>
          </p:cNvPr>
          <p:cNvSpPr txBox="1"/>
          <p:nvPr/>
        </p:nvSpPr>
        <p:spPr>
          <a:xfrm>
            <a:off x="125997" y="895688"/>
            <a:ext cx="12297538" cy="5258563"/>
          </a:xfrm>
          <a:prstGeom prst="rect">
            <a:avLst/>
          </a:prstGeom>
          <a:noFill/>
        </p:spPr>
        <p:txBody>
          <a:bodyPr wrap="square" rtlCol="0">
            <a:noAutofit/>
          </a:bodyPr>
          <a:lstStyle/>
          <a:p>
            <a:endParaRPr lang="fr-FR" b="1" dirty="0">
              <a:solidFill>
                <a:srgbClr val="002060"/>
              </a:solidFill>
            </a:endParaRPr>
          </a:p>
          <a:p>
            <a:endParaRPr lang="fr-FR" b="1" dirty="0">
              <a:solidFill>
                <a:srgbClr val="002060"/>
              </a:solidFill>
            </a:endParaRPr>
          </a:p>
          <a:p>
            <a:r>
              <a:rPr lang="fr-FR" b="1" dirty="0">
                <a:solidFill>
                  <a:srgbClr val="002060"/>
                </a:solidFill>
              </a:rPr>
              <a:t>Matérialise la volonté par lequel l'employeur public s’engage à mettre en œuvre des actions pour l’intégration et le maintien dans l’emploi des agents en situation de handicap</a:t>
            </a:r>
          </a:p>
          <a:p>
            <a:endParaRPr lang="fr-FR" b="1" dirty="0">
              <a:solidFill>
                <a:srgbClr val="002060"/>
              </a:solidFill>
            </a:endParaRPr>
          </a:p>
          <a:p>
            <a:pPr marL="285750" indent="-285750">
              <a:buFont typeface="Arial" panose="020B0604020202020204" pitchFamily="34" charset="0"/>
              <a:buChar char="•"/>
            </a:pPr>
            <a:r>
              <a:rPr lang="fr-FR" dirty="0">
                <a:solidFill>
                  <a:srgbClr val="002060"/>
                </a:solidFill>
              </a:rPr>
              <a:t>Message politique fort auprès de l'ensemble des parties prenantes internes et externes</a:t>
            </a:r>
          </a:p>
          <a:p>
            <a:pPr marL="285750" indent="-285750">
              <a:buFont typeface="Arial" panose="020B0604020202020204" pitchFamily="34" charset="0"/>
              <a:buChar char="•"/>
            </a:pPr>
            <a:r>
              <a:rPr lang="fr-FR" dirty="0">
                <a:solidFill>
                  <a:srgbClr val="002060"/>
                </a:solidFill>
              </a:rPr>
              <a:t>Permet de créer un climat de confiance </a:t>
            </a:r>
          </a:p>
          <a:p>
            <a:pPr marL="285750" indent="-285750">
              <a:buFont typeface="Arial" panose="020B0604020202020204" pitchFamily="34" charset="0"/>
              <a:buChar char="•"/>
            </a:pPr>
            <a:r>
              <a:rPr lang="fr-FR" dirty="0">
                <a:solidFill>
                  <a:srgbClr val="002060"/>
                </a:solidFill>
              </a:rPr>
              <a:t>Structure, met en œuvre et communique sur une politique RH inclusive volontariste au sein de l'établissement </a:t>
            </a:r>
          </a:p>
          <a:p>
            <a:pPr marL="285750" indent="-285750">
              <a:buFont typeface="Arial" panose="020B0604020202020204" pitchFamily="34" charset="0"/>
              <a:buChar char="•"/>
            </a:pPr>
            <a:r>
              <a:rPr lang="fr-FR" dirty="0">
                <a:solidFill>
                  <a:srgbClr val="002060"/>
                </a:solidFill>
              </a:rPr>
              <a:t>Une relation d'accompagnement privilégie et formalisée avec le FIPHFP via une équipe dédiée </a:t>
            </a:r>
          </a:p>
          <a:p>
            <a:pPr marL="285750" indent="-285750">
              <a:buFont typeface="Arial" panose="020B0604020202020204" pitchFamily="34" charset="0"/>
              <a:buChar char="•"/>
            </a:pPr>
            <a:r>
              <a:rPr lang="fr-FR" dirty="0">
                <a:solidFill>
                  <a:srgbClr val="002060"/>
                </a:solidFill>
              </a:rPr>
              <a:t>Un </a:t>
            </a:r>
            <a:r>
              <a:rPr lang="fr-FR" dirty="0" err="1">
                <a:solidFill>
                  <a:srgbClr val="002060"/>
                </a:solidFill>
              </a:rPr>
              <a:t>pré-financement</a:t>
            </a:r>
            <a:r>
              <a:rPr lang="fr-FR" dirty="0">
                <a:solidFill>
                  <a:srgbClr val="002060"/>
                </a:solidFill>
              </a:rPr>
              <a:t> sécurisé sur trois ans de votre plan d’action (plus de saisie sur la plateforme FIPHFP de la Caisse des Dépôts)</a:t>
            </a:r>
          </a:p>
          <a:p>
            <a:pPr marL="285750" indent="-285750">
              <a:buFont typeface="Arial" panose="020B0604020202020204" pitchFamily="34" charset="0"/>
              <a:buChar char="•"/>
            </a:pPr>
            <a:r>
              <a:rPr lang="fr-FR" dirty="0">
                <a:solidFill>
                  <a:srgbClr val="002060"/>
                </a:solidFill>
              </a:rPr>
              <a:t>Pour accéder directement à des prestations hors catalogue préfinances par le FIPHFP (Prestations d’appuis spécifiques, bilans de compétences, études de postes, plateformes de prêts de matériels)</a:t>
            </a:r>
          </a:p>
          <a:p>
            <a:pPr marL="285750" indent="-285750">
              <a:buFont typeface="Arial" panose="020B0604020202020204" pitchFamily="34" charset="0"/>
              <a:buChar char="•"/>
            </a:pPr>
            <a:r>
              <a:rPr lang="fr-FR" dirty="0">
                <a:solidFill>
                  <a:srgbClr val="002060"/>
                </a:solidFill>
              </a:rPr>
              <a:t>Pour intégrer le club des employeurs conventionnés ouvrant droit à des contenus et animations locales privilégiées</a:t>
            </a:r>
          </a:p>
        </p:txBody>
      </p:sp>
    </p:spTree>
    <p:extLst>
      <p:ext uri="{BB962C8B-B14F-4D97-AF65-F5344CB8AC3E}">
        <p14:creationId xmlns:p14="http://schemas.microsoft.com/office/powerpoint/2010/main" val="919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B4628ED-56B5-4CD8-8A2D-A1C6E8451D04}"/>
              </a:ext>
            </a:extLst>
          </p:cNvPr>
          <p:cNvSpPr>
            <a:spLocks noGrp="1"/>
          </p:cNvSpPr>
          <p:nvPr>
            <p:ph type="sldNum" sz="quarter" idx="12"/>
          </p:nvPr>
        </p:nvSpPr>
        <p:spPr/>
        <p:txBody>
          <a:bodyPr/>
          <a:lstStyle/>
          <a:p>
            <a:fld id="{FF67EF60-D3B0-409C-88CD-C39F952AE724}" type="slidenum">
              <a:rPr lang="fr-FR" smtClean="0"/>
              <a:t>12</a:t>
            </a:fld>
            <a:endParaRPr lang="fr-FR" dirty="0"/>
          </a:p>
        </p:txBody>
      </p:sp>
      <p:sp>
        <p:nvSpPr>
          <p:cNvPr id="5" name="Titre 4">
            <a:extLst>
              <a:ext uri="{FF2B5EF4-FFF2-40B4-BE49-F238E27FC236}">
                <a16:creationId xmlns:a16="http://schemas.microsoft.com/office/drawing/2014/main" id="{F6D71987-9706-4C4C-A409-D2233023DEF9}"/>
              </a:ext>
            </a:extLst>
          </p:cNvPr>
          <p:cNvSpPr>
            <a:spLocks noGrp="1"/>
          </p:cNvSpPr>
          <p:nvPr>
            <p:ph type="title"/>
          </p:nvPr>
        </p:nvSpPr>
        <p:spPr>
          <a:xfrm>
            <a:off x="201982" y="248196"/>
            <a:ext cx="4674818" cy="1554478"/>
          </a:xfrm>
          <a:prstGeom prst="rect">
            <a:avLst/>
          </a:prstGeom>
        </p:spPr>
        <p:txBody>
          <a:bodyPr/>
          <a:lstStyle/>
          <a:p>
            <a:r>
              <a:rPr lang="fr-FR" sz="2000" dirty="0"/>
              <a:t>Le conventionnement </a:t>
            </a:r>
            <a:br>
              <a:rPr lang="fr-FR" sz="2000" dirty="0"/>
            </a:br>
            <a:r>
              <a:rPr lang="fr-FR" sz="2000" dirty="0"/>
              <a:t>en Nouvelle-Aquitaine </a:t>
            </a:r>
            <a:br>
              <a:rPr lang="fr-FR" sz="2000" dirty="0"/>
            </a:br>
            <a:endParaRPr lang="fr-FR" sz="2000" dirty="0"/>
          </a:p>
        </p:txBody>
      </p:sp>
      <p:sp>
        <p:nvSpPr>
          <p:cNvPr id="12" name="ZoneTexte 11">
            <a:extLst>
              <a:ext uri="{FF2B5EF4-FFF2-40B4-BE49-F238E27FC236}">
                <a16:creationId xmlns:a16="http://schemas.microsoft.com/office/drawing/2014/main" id="{2D24FBC0-E2C6-33DE-4646-2ADB08450538}"/>
              </a:ext>
            </a:extLst>
          </p:cNvPr>
          <p:cNvSpPr txBox="1"/>
          <p:nvPr/>
        </p:nvSpPr>
        <p:spPr>
          <a:xfrm>
            <a:off x="117315" y="767785"/>
            <a:ext cx="3514885" cy="7140416"/>
          </a:xfrm>
          <a:prstGeom prst="rect">
            <a:avLst/>
          </a:prstGeom>
          <a:noFill/>
        </p:spPr>
        <p:txBody>
          <a:bodyPr wrap="square" rtlCol="0">
            <a:spAutoFit/>
          </a:bodyPr>
          <a:lstStyle/>
          <a:p>
            <a:endParaRPr lang="fr-FR" b="1" dirty="0"/>
          </a:p>
          <a:p>
            <a:pPr defTabSz="456521">
              <a:defRPr/>
            </a:pPr>
            <a:r>
              <a:rPr lang="fr-FR" sz="2000" dirty="0">
                <a:solidFill>
                  <a:prstClr val="black"/>
                </a:solidFill>
                <a:latin typeface="Arial" panose="020B0604020202020204"/>
              </a:rPr>
              <a:t>~ 50 employeurs publics sous convention</a:t>
            </a:r>
            <a:br>
              <a:rPr lang="fr-FR" sz="2000" dirty="0">
                <a:solidFill>
                  <a:prstClr val="black"/>
                </a:solidFill>
                <a:latin typeface="Arial" panose="020B0604020202020204"/>
              </a:rPr>
            </a:br>
            <a:r>
              <a:rPr lang="fr-FR" sz="1800" dirty="0">
                <a:solidFill>
                  <a:srgbClr val="FF0000"/>
                </a:solidFill>
                <a:latin typeface="Arial" panose="020B0604020202020204"/>
              </a:rPr>
              <a:t>14 engagements 2024  </a:t>
            </a:r>
          </a:p>
          <a:p>
            <a:pPr defTabSz="456521">
              <a:defRPr/>
            </a:pPr>
            <a:r>
              <a:rPr lang="fr-FR" sz="1800" dirty="0">
                <a:solidFill>
                  <a:prstClr val="black"/>
                </a:solidFill>
                <a:latin typeface="Arial" panose="020B0604020202020204"/>
              </a:rPr>
              <a:t>un cadre d’enveloppe budgétaire nationale négocié en amont par le FIPHFP et les autorités de tutelle </a:t>
            </a:r>
            <a:br>
              <a:rPr lang="fr-FR" sz="1800" dirty="0">
                <a:solidFill>
                  <a:prstClr val="black"/>
                </a:solidFill>
                <a:latin typeface="Arial" panose="020B0604020202020204"/>
              </a:rPr>
            </a:br>
            <a:r>
              <a:rPr lang="fr-FR" sz="1800" dirty="0">
                <a:solidFill>
                  <a:prstClr val="black"/>
                </a:solidFill>
                <a:latin typeface="Arial" panose="020B0604020202020204"/>
              </a:rPr>
              <a:t>~ 174 M€ de financement FIP </a:t>
            </a:r>
            <a:br>
              <a:rPr lang="fr-FR" sz="1800" dirty="0">
                <a:solidFill>
                  <a:prstClr val="black"/>
                </a:solidFill>
                <a:latin typeface="Arial" panose="020B0604020202020204"/>
              </a:rPr>
            </a:br>
            <a:endParaRPr lang="fr-FR" sz="1800" dirty="0">
              <a:solidFill>
                <a:prstClr val="black"/>
              </a:solidFill>
              <a:latin typeface="Arial" panose="020B0604020202020204"/>
            </a:endParaRPr>
          </a:p>
          <a:p>
            <a:pPr defTabSz="456521">
              <a:defRPr/>
            </a:pPr>
            <a:r>
              <a:rPr lang="fr-FR" sz="2000" dirty="0">
                <a:solidFill>
                  <a:prstClr val="black"/>
                </a:solidFill>
                <a:latin typeface="Arial" panose="020B0604020202020204"/>
              </a:rPr>
              <a:t>	</a:t>
            </a:r>
          </a:p>
          <a:p>
            <a:pPr defTabSz="456521">
              <a:defRPr/>
            </a:pPr>
            <a:r>
              <a:rPr lang="fr-FR" dirty="0">
                <a:solidFill>
                  <a:prstClr val="black"/>
                </a:solidFill>
                <a:latin typeface="Arial" panose="020B0604020202020204"/>
              </a:rPr>
              <a:t>+ de 7 Millions € d’interventions directe versées (plate-forme) pour l’année 2024 dont </a:t>
            </a:r>
            <a:r>
              <a:rPr lang="fr-FR" b="1" dirty="0">
                <a:solidFill>
                  <a:prstClr val="black"/>
                </a:solidFill>
                <a:latin typeface="Arial" panose="020B0604020202020204"/>
              </a:rPr>
              <a:t>4,5 M€ pour les conventions employeurs </a:t>
            </a:r>
            <a:r>
              <a:rPr lang="fr-FR" dirty="0">
                <a:solidFill>
                  <a:prstClr val="black"/>
                </a:solidFill>
                <a:latin typeface="Arial" panose="020B0604020202020204"/>
              </a:rPr>
              <a:t>soit </a:t>
            </a:r>
            <a:r>
              <a:rPr lang="fr-FR" dirty="0" err="1">
                <a:solidFill>
                  <a:prstClr val="black"/>
                </a:solidFill>
                <a:latin typeface="Arial" panose="020B0604020202020204"/>
              </a:rPr>
              <a:t>env</a:t>
            </a:r>
            <a:r>
              <a:rPr lang="fr-FR" dirty="0">
                <a:solidFill>
                  <a:prstClr val="black"/>
                </a:solidFill>
                <a:latin typeface="Arial" panose="020B0604020202020204"/>
              </a:rPr>
              <a:t> 1/6eme du budget territorial global  </a:t>
            </a:r>
          </a:p>
          <a:p>
            <a:pPr defTabSz="456521">
              <a:defRPr/>
            </a:pPr>
            <a:endParaRPr lang="fr-FR" b="1" dirty="0">
              <a:solidFill>
                <a:prstClr val="black"/>
              </a:solidFill>
              <a:latin typeface="Arial" panose="020B0604020202020204"/>
            </a:endParaRPr>
          </a:p>
          <a:p>
            <a:pPr defTabSz="456521">
              <a:defRPr/>
            </a:pPr>
            <a:r>
              <a:rPr lang="fr-FR" sz="2000" dirty="0">
                <a:solidFill>
                  <a:prstClr val="black"/>
                </a:solidFill>
                <a:latin typeface="Arial" panose="020B0604020202020204"/>
              </a:rPr>
              <a:t>  </a:t>
            </a:r>
          </a:p>
          <a:p>
            <a:endParaRPr lang="fr-FR" b="1" dirty="0"/>
          </a:p>
          <a:p>
            <a:r>
              <a:rPr lang="fr-FR" dirty="0"/>
              <a:t>  </a:t>
            </a:r>
          </a:p>
          <a:p>
            <a:endParaRPr lang="fr-FR" dirty="0"/>
          </a:p>
          <a:p>
            <a:endParaRPr lang="fr-FR" dirty="0"/>
          </a:p>
          <a:p>
            <a:endParaRPr lang="fr-FR" dirty="0"/>
          </a:p>
          <a:p>
            <a:r>
              <a:rPr lang="fr-FR" dirty="0"/>
              <a:t> </a:t>
            </a:r>
          </a:p>
        </p:txBody>
      </p:sp>
      <p:sp>
        <p:nvSpPr>
          <p:cNvPr id="3" name="ZoneTexte 2">
            <a:extLst>
              <a:ext uri="{FF2B5EF4-FFF2-40B4-BE49-F238E27FC236}">
                <a16:creationId xmlns:a16="http://schemas.microsoft.com/office/drawing/2014/main" id="{93AA44BA-AE61-49E0-9E65-14C7795AD060}"/>
              </a:ext>
            </a:extLst>
          </p:cNvPr>
          <p:cNvSpPr txBox="1"/>
          <p:nvPr/>
        </p:nvSpPr>
        <p:spPr>
          <a:xfrm>
            <a:off x="4152415" y="2410130"/>
            <a:ext cx="7906871" cy="3785652"/>
          </a:xfrm>
          <a:prstGeom prst="rect">
            <a:avLst/>
          </a:prstGeom>
          <a:noFill/>
        </p:spPr>
        <p:txBody>
          <a:bodyPr wrap="square" rtlCol="0">
            <a:spAutoFit/>
          </a:bodyPr>
          <a:lstStyle/>
          <a:p>
            <a:pPr marL="342900" lvl="0" indent="-342900">
              <a:buFont typeface="+mj-lt"/>
              <a:buAutoNum type="arabicPeriod"/>
            </a:pPr>
            <a:r>
              <a:rPr lang="fr-FR" sz="2400" b="1" i="0" u="none" dirty="0">
                <a:solidFill>
                  <a:srgbClr val="002060"/>
                </a:solidFill>
                <a:latin typeface="Arial Narrow" panose="020B0606020202030204" pitchFamily="34" charset="0"/>
              </a:rPr>
              <a:t>GHT Angoulême</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Charles Perrens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CHU Bordeaux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Dax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Côte Basque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Pyrénées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Pau</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 Niort	</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i="0" u="none" dirty="0">
                <a:solidFill>
                  <a:srgbClr val="002060"/>
                </a:solidFill>
                <a:latin typeface="Arial Narrow" panose="020B0606020202030204" pitchFamily="34" charset="0"/>
              </a:rPr>
              <a:t>CHU Limoges</a:t>
            </a:r>
            <a:endParaRPr lang="fr-FR" sz="2400" b="1" dirty="0">
              <a:solidFill>
                <a:srgbClr val="002060"/>
              </a:solidFill>
              <a:latin typeface="Arial Narrow" panose="020B0606020202030204" pitchFamily="34" charset="0"/>
            </a:endParaRPr>
          </a:p>
          <a:p>
            <a:pPr marL="342900" lvl="0" indent="-342900">
              <a:buFont typeface="+mj-lt"/>
              <a:buAutoNum type="arabicPeriod"/>
            </a:pPr>
            <a:r>
              <a:rPr lang="fr-FR" sz="2400" b="1" dirty="0">
                <a:solidFill>
                  <a:srgbClr val="002060"/>
                </a:solidFill>
                <a:latin typeface="Arial Narrow" panose="020B0606020202030204" pitchFamily="34" charset="0"/>
              </a:rPr>
              <a:t>CH Cadillac</a:t>
            </a:r>
            <a:endParaRPr lang="fr-FR" sz="1600" b="1" dirty="0">
              <a:solidFill>
                <a:srgbClr val="002060"/>
              </a:solidFill>
              <a:latin typeface="Arial Narrow" panose="020B0606020202030204" pitchFamily="34" charset="0"/>
            </a:endParaRPr>
          </a:p>
        </p:txBody>
      </p:sp>
      <p:sp>
        <p:nvSpPr>
          <p:cNvPr id="6" name="Rectangle 5">
            <a:extLst>
              <a:ext uri="{FF2B5EF4-FFF2-40B4-BE49-F238E27FC236}">
                <a16:creationId xmlns:a16="http://schemas.microsoft.com/office/drawing/2014/main" id="{27F53124-E820-8BD0-7EBD-3EDDA951717F}"/>
              </a:ext>
            </a:extLst>
          </p:cNvPr>
          <p:cNvSpPr/>
          <p:nvPr/>
        </p:nvSpPr>
        <p:spPr>
          <a:xfrm>
            <a:off x="4876800" y="436487"/>
            <a:ext cx="2029609" cy="1747315"/>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3888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B4628ED-56B5-4CD8-8A2D-A1C6E8451D04}"/>
              </a:ext>
            </a:extLst>
          </p:cNvPr>
          <p:cNvSpPr>
            <a:spLocks noGrp="1"/>
          </p:cNvSpPr>
          <p:nvPr>
            <p:ph type="sldNum" sz="quarter" idx="12"/>
          </p:nvPr>
        </p:nvSpPr>
        <p:spPr/>
        <p:txBody>
          <a:bodyPr/>
          <a:lstStyle/>
          <a:p>
            <a:fld id="{FF67EF60-D3B0-409C-88CD-C39F952AE724}" type="slidenum">
              <a:rPr lang="fr-FR" smtClean="0"/>
              <a:t>13</a:t>
            </a:fld>
            <a:endParaRPr lang="fr-FR" dirty="0"/>
          </a:p>
        </p:txBody>
      </p:sp>
      <p:sp>
        <p:nvSpPr>
          <p:cNvPr id="5" name="Titre 4">
            <a:extLst>
              <a:ext uri="{FF2B5EF4-FFF2-40B4-BE49-F238E27FC236}">
                <a16:creationId xmlns:a16="http://schemas.microsoft.com/office/drawing/2014/main" id="{F6D71987-9706-4C4C-A409-D2233023DEF9}"/>
              </a:ext>
            </a:extLst>
          </p:cNvPr>
          <p:cNvSpPr>
            <a:spLocks noGrp="1"/>
          </p:cNvSpPr>
          <p:nvPr>
            <p:ph type="title"/>
          </p:nvPr>
        </p:nvSpPr>
        <p:spPr>
          <a:xfrm>
            <a:off x="276589" y="193181"/>
            <a:ext cx="11346465" cy="941351"/>
          </a:xfrm>
          <a:prstGeom prst="rect">
            <a:avLst/>
          </a:prstGeom>
        </p:spPr>
        <p:txBody>
          <a:bodyPr/>
          <a:lstStyle/>
          <a:p>
            <a:r>
              <a:rPr lang="fr-FR" sz="2400" dirty="0"/>
              <a:t>Un programme d’actions décliné en 7 axes permettant pour </a:t>
            </a:r>
            <a:br>
              <a:rPr lang="fr-FR" sz="2400" dirty="0"/>
            </a:br>
            <a:r>
              <a:rPr lang="fr-FR" sz="2400" dirty="0"/>
              <a:t>optimiser et potentialiser la mobilisation des aides du catalogue </a:t>
            </a:r>
            <a:br>
              <a:rPr lang="fr-FR" sz="2400" dirty="0"/>
            </a:br>
            <a:r>
              <a:rPr lang="fr-FR" sz="2400" dirty="0"/>
              <a:t>du FIPHFP  </a:t>
            </a:r>
            <a:br>
              <a:rPr lang="fr-FR" sz="2400" dirty="0"/>
            </a:br>
            <a:br>
              <a:rPr lang="fr-FR" sz="2400" dirty="0"/>
            </a:br>
            <a:endParaRPr lang="fr-FR" sz="2400" dirty="0"/>
          </a:p>
        </p:txBody>
      </p:sp>
      <p:sp>
        <p:nvSpPr>
          <p:cNvPr id="12" name="ZoneTexte 11">
            <a:extLst>
              <a:ext uri="{FF2B5EF4-FFF2-40B4-BE49-F238E27FC236}">
                <a16:creationId xmlns:a16="http://schemas.microsoft.com/office/drawing/2014/main" id="{2D24FBC0-E2C6-33DE-4646-2ADB08450538}"/>
              </a:ext>
            </a:extLst>
          </p:cNvPr>
          <p:cNvSpPr txBox="1"/>
          <p:nvPr/>
        </p:nvSpPr>
        <p:spPr>
          <a:xfrm>
            <a:off x="125997" y="895688"/>
            <a:ext cx="12297538" cy="5258563"/>
          </a:xfrm>
          <a:prstGeom prst="rect">
            <a:avLst/>
          </a:prstGeom>
          <a:noFill/>
        </p:spPr>
        <p:txBody>
          <a:bodyPr wrap="square" rtlCol="0">
            <a:noAutofit/>
          </a:bodyPr>
          <a:lstStyle/>
          <a:p>
            <a:endParaRPr lang="fr-FR" b="1" dirty="0">
              <a:solidFill>
                <a:srgbClr val="002060"/>
              </a:solidFill>
            </a:endParaRPr>
          </a:p>
        </p:txBody>
      </p:sp>
      <p:pic>
        <p:nvPicPr>
          <p:cNvPr id="3" name="Image 2" descr="Une image contenant cercle, capture d’écran&#10;&#10;Description générée automatiquement">
            <a:extLst>
              <a:ext uri="{FF2B5EF4-FFF2-40B4-BE49-F238E27FC236}">
                <a16:creationId xmlns:a16="http://schemas.microsoft.com/office/drawing/2014/main" id="{1FBB4A74-4ACC-1F0A-F2EF-77295A7C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826" y="889502"/>
            <a:ext cx="6447968" cy="4918411"/>
          </a:xfrm>
          <a:prstGeom prst="rect">
            <a:avLst/>
          </a:prstGeom>
        </p:spPr>
      </p:pic>
      <p:pic>
        <p:nvPicPr>
          <p:cNvPr id="7" name="Image 6" descr="Une image contenant texte, capture d’écran, Police, Impression&#10;&#10;Description générée automatiquement">
            <a:extLst>
              <a:ext uri="{FF2B5EF4-FFF2-40B4-BE49-F238E27FC236}">
                <a16:creationId xmlns:a16="http://schemas.microsoft.com/office/drawing/2014/main" id="{8F3820B5-26E1-1324-69AD-503979883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386" y="92440"/>
            <a:ext cx="2047400" cy="2880000"/>
          </a:xfrm>
          <a:prstGeom prst="rect">
            <a:avLst/>
          </a:prstGeom>
        </p:spPr>
      </p:pic>
      <p:sp>
        <p:nvSpPr>
          <p:cNvPr id="8" name="ZoneTexte 7">
            <a:extLst>
              <a:ext uri="{FF2B5EF4-FFF2-40B4-BE49-F238E27FC236}">
                <a16:creationId xmlns:a16="http://schemas.microsoft.com/office/drawing/2014/main" id="{4393A368-D0B3-BB25-53BC-BD59BC3F8CB7}"/>
              </a:ext>
            </a:extLst>
          </p:cNvPr>
          <p:cNvSpPr txBox="1"/>
          <p:nvPr/>
        </p:nvSpPr>
        <p:spPr>
          <a:xfrm>
            <a:off x="501041" y="1235273"/>
            <a:ext cx="4947781" cy="4924425"/>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02060"/>
                </a:solidFill>
              </a:rPr>
              <a:t>Axes 1, 2 et 3 : la déclinaison des 3 priorités d’un projet </a:t>
            </a: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Le recrutement, un enjeu majeur intégrant la dimension et les dispositifs dédiés à l’apprentissage </a:t>
            </a: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Plusieurs aides financières consacrées à la formation pour le maintien et/ou la reconversion professionnelle </a:t>
            </a:r>
          </a:p>
          <a:p>
            <a:pPr marL="285750" indent="-285750">
              <a:buFont typeface="Arial" panose="020B0604020202020204" pitchFamily="34" charset="0"/>
              <a:buChar char="•"/>
            </a:pPr>
            <a:endParaRPr lang="fr-FR" sz="1600" dirty="0">
              <a:solidFill>
                <a:srgbClr val="002060"/>
              </a:solidFill>
            </a:endParaRPr>
          </a:p>
          <a:p>
            <a:pPr marL="285750" indent="-285750">
              <a:buFont typeface="Arial" panose="020B0604020202020204" pitchFamily="34" charset="0"/>
              <a:buChar char="•"/>
            </a:pPr>
            <a:r>
              <a:rPr lang="fr-FR" sz="1600" dirty="0">
                <a:solidFill>
                  <a:srgbClr val="002060"/>
                </a:solidFill>
              </a:rPr>
              <a:t>L’accessibilité numérique, un axe en plein essor en déclinaison du plan national consacré par le Ministère de la Fonction publique </a:t>
            </a:r>
          </a:p>
          <a:p>
            <a:pPr algn="l"/>
            <a:endParaRPr lang="fr-FR" dirty="0"/>
          </a:p>
          <a:p>
            <a:pPr algn="l"/>
            <a:endParaRPr lang="fr-FR" dirty="0"/>
          </a:p>
          <a:p>
            <a:pPr algn="l"/>
            <a:endParaRPr lang="fr-FR" dirty="0"/>
          </a:p>
          <a:p>
            <a:pPr algn="l"/>
            <a:endParaRPr lang="fr-FR" dirty="0"/>
          </a:p>
          <a:p>
            <a:pPr algn="l"/>
            <a:endParaRPr lang="fr-FR" dirty="0"/>
          </a:p>
        </p:txBody>
      </p:sp>
    </p:spTree>
    <p:extLst>
      <p:ext uri="{BB962C8B-B14F-4D97-AF65-F5344CB8AC3E}">
        <p14:creationId xmlns:p14="http://schemas.microsoft.com/office/powerpoint/2010/main" val="47520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B4628ED-56B5-4CD8-8A2D-A1C6E8451D04}"/>
              </a:ext>
            </a:extLst>
          </p:cNvPr>
          <p:cNvSpPr>
            <a:spLocks noGrp="1"/>
          </p:cNvSpPr>
          <p:nvPr>
            <p:ph type="sldNum" sz="quarter" idx="12"/>
          </p:nvPr>
        </p:nvSpPr>
        <p:spPr/>
        <p:txBody>
          <a:bodyPr/>
          <a:lstStyle/>
          <a:p>
            <a:fld id="{FF67EF60-D3B0-409C-88CD-C39F952AE724}" type="slidenum">
              <a:rPr lang="fr-FR" smtClean="0"/>
              <a:t>14</a:t>
            </a:fld>
            <a:endParaRPr lang="fr-FR" dirty="0"/>
          </a:p>
        </p:txBody>
      </p:sp>
      <p:sp>
        <p:nvSpPr>
          <p:cNvPr id="5" name="Titre 4">
            <a:extLst>
              <a:ext uri="{FF2B5EF4-FFF2-40B4-BE49-F238E27FC236}">
                <a16:creationId xmlns:a16="http://schemas.microsoft.com/office/drawing/2014/main" id="{F6D71987-9706-4C4C-A409-D2233023DEF9}"/>
              </a:ext>
            </a:extLst>
          </p:cNvPr>
          <p:cNvSpPr>
            <a:spLocks noGrp="1"/>
          </p:cNvSpPr>
          <p:nvPr>
            <p:ph type="title"/>
          </p:nvPr>
        </p:nvSpPr>
        <p:spPr>
          <a:xfrm>
            <a:off x="926479" y="193182"/>
            <a:ext cx="10696575" cy="504000"/>
          </a:xfrm>
          <a:prstGeom prst="rect">
            <a:avLst/>
          </a:prstGeom>
        </p:spPr>
        <p:txBody>
          <a:bodyPr/>
          <a:lstStyle/>
          <a:p>
            <a:r>
              <a:rPr lang="fr-FR" sz="2400" dirty="0"/>
              <a:t>Le conventionnement en Nouvelle-Aquitaine </a:t>
            </a:r>
            <a:br>
              <a:rPr lang="fr-FR" sz="2000" dirty="0"/>
            </a:br>
            <a:endParaRPr lang="fr-FR" sz="2000" dirty="0"/>
          </a:p>
        </p:txBody>
      </p:sp>
      <p:sp>
        <p:nvSpPr>
          <p:cNvPr id="9" name="Espace réservé du texte 8">
            <a:extLst>
              <a:ext uri="{FF2B5EF4-FFF2-40B4-BE49-F238E27FC236}">
                <a16:creationId xmlns:a16="http://schemas.microsoft.com/office/drawing/2014/main" id="{ED46E2D2-2C44-DAD6-273D-B940BCCD0770}"/>
              </a:ext>
            </a:extLst>
          </p:cNvPr>
          <p:cNvSpPr>
            <a:spLocks noGrp="1"/>
          </p:cNvSpPr>
          <p:nvPr>
            <p:ph type="body" idx="4294967295"/>
          </p:nvPr>
        </p:nvSpPr>
        <p:spPr>
          <a:xfrm>
            <a:off x="194153" y="1122025"/>
            <a:ext cx="11501729" cy="360000"/>
          </a:xfrm>
          <a:prstGeom prst="rect">
            <a:avLst/>
          </a:prstGeom>
        </p:spPr>
        <p:txBody>
          <a:bodyPr/>
          <a:lstStyle/>
          <a:p>
            <a:r>
              <a:rPr lang="fr-FR" dirty="0"/>
              <a:t>Constitution d’un dossier : démarches et réflexions</a:t>
            </a:r>
            <a:br>
              <a:rPr lang="fr-FR" dirty="0"/>
            </a:br>
            <a:endParaRPr lang="fr-FR" dirty="0"/>
          </a:p>
        </p:txBody>
      </p:sp>
      <p:sp>
        <p:nvSpPr>
          <p:cNvPr id="12" name="ZoneTexte 11">
            <a:extLst>
              <a:ext uri="{FF2B5EF4-FFF2-40B4-BE49-F238E27FC236}">
                <a16:creationId xmlns:a16="http://schemas.microsoft.com/office/drawing/2014/main" id="{2D24FBC0-E2C6-33DE-4646-2ADB08450538}"/>
              </a:ext>
            </a:extLst>
          </p:cNvPr>
          <p:cNvSpPr txBox="1"/>
          <p:nvPr/>
        </p:nvSpPr>
        <p:spPr>
          <a:xfrm>
            <a:off x="415329" y="1680894"/>
            <a:ext cx="5525263" cy="3970318"/>
          </a:xfrm>
          <a:prstGeom prst="rect">
            <a:avLst/>
          </a:prstGeom>
          <a:noFill/>
        </p:spPr>
        <p:txBody>
          <a:bodyPr wrap="square" rtlCol="0">
            <a:spAutoFit/>
          </a:bodyPr>
          <a:lstStyle/>
          <a:p>
            <a:pPr lvl="0"/>
            <a:r>
              <a:rPr lang="fr-FR" dirty="0">
                <a:solidFill>
                  <a:srgbClr val="002060"/>
                </a:solidFill>
              </a:rPr>
              <a:t>Démarches et réflexions </a:t>
            </a:r>
          </a:p>
          <a:p>
            <a:pPr marL="285750" lvl="0" indent="-285750">
              <a:buFont typeface="Arial" panose="020B0604020202020204" pitchFamily="34" charset="0"/>
              <a:buChar char="•"/>
            </a:pPr>
            <a:r>
              <a:rPr lang="fr-FR" dirty="0">
                <a:solidFill>
                  <a:srgbClr val="002060"/>
                </a:solidFill>
              </a:rPr>
              <a:t>Lister l’ensemble des actions projetées sur 3 ans et évaluer le montant des dépenses engagées </a:t>
            </a:r>
          </a:p>
          <a:p>
            <a:pPr marL="285750" lvl="1" indent="-285750">
              <a:buFont typeface="Arial" panose="020B0604020202020204" pitchFamily="34" charset="0"/>
              <a:buChar char="•"/>
            </a:pPr>
            <a:r>
              <a:rPr lang="fr-FR" dirty="0">
                <a:solidFill>
                  <a:srgbClr val="002060"/>
                </a:solidFill>
              </a:rPr>
              <a:t>Elaboration du diagnostic basé sur les données des effectifs, actions menées et taux de BOE </a:t>
            </a:r>
          </a:p>
          <a:p>
            <a:pPr marL="285750" lvl="1" indent="-285750">
              <a:buFont typeface="Arial" panose="020B0604020202020204" pitchFamily="34" charset="0"/>
              <a:buChar char="•"/>
            </a:pPr>
            <a:r>
              <a:rPr lang="fr-FR" dirty="0">
                <a:solidFill>
                  <a:srgbClr val="002060"/>
                </a:solidFill>
              </a:rPr>
              <a:t>Identifier l’ensemble des dépenses prises en charge en partie ou à 100% par le FIPHFP</a:t>
            </a:r>
          </a:p>
          <a:p>
            <a:pPr marL="285750" lvl="1" indent="-285750">
              <a:buFont typeface="Arial" panose="020B0604020202020204" pitchFamily="34" charset="0"/>
              <a:buChar char="•"/>
            </a:pPr>
            <a:r>
              <a:rPr lang="fr-FR" dirty="0">
                <a:solidFill>
                  <a:srgbClr val="002060"/>
                </a:solidFill>
              </a:rPr>
              <a:t>Valoriser les actions conduites par l’employeur </a:t>
            </a:r>
          </a:p>
          <a:p>
            <a:pPr marL="285750" lvl="0" indent="-285750">
              <a:buFont typeface="Arial" panose="020B0604020202020204" pitchFamily="34" charset="0"/>
              <a:buChar char="•"/>
            </a:pPr>
            <a:r>
              <a:rPr lang="fr-FR" dirty="0">
                <a:solidFill>
                  <a:srgbClr val="002060"/>
                </a:solidFill>
              </a:rPr>
              <a:t>Présentation de l’établissement et de son organisation en matière de prévention et de recrutement </a:t>
            </a:r>
          </a:p>
          <a:p>
            <a:pPr marL="285750" lvl="0" indent="-285750">
              <a:buFont typeface="Arial" panose="020B0604020202020204" pitchFamily="34" charset="0"/>
              <a:buChar char="•"/>
            </a:pPr>
            <a:r>
              <a:rPr lang="fr-FR" dirty="0">
                <a:solidFill>
                  <a:srgbClr val="002060"/>
                </a:solidFill>
              </a:rPr>
              <a:t>Bilans des actions précédemment réalisées </a:t>
            </a:r>
          </a:p>
          <a:p>
            <a:pPr marL="285750" lvl="0" indent="-285750">
              <a:buFont typeface="Arial" panose="020B0604020202020204" pitchFamily="34" charset="0"/>
              <a:buChar char="•"/>
            </a:pPr>
            <a:endParaRPr lang="fr-FR" dirty="0">
              <a:solidFill>
                <a:srgbClr val="002060"/>
              </a:solidFill>
            </a:endParaRPr>
          </a:p>
          <a:p>
            <a:endParaRPr lang="fr-FR" b="1" dirty="0">
              <a:solidFill>
                <a:srgbClr val="002060"/>
              </a:solidFill>
            </a:endParaRPr>
          </a:p>
        </p:txBody>
      </p:sp>
      <p:pic>
        <p:nvPicPr>
          <p:cNvPr id="2" name="Image 1" descr="Une image contenant texte, cercle, capture d’écran&#10;&#10;Description générée automatiquement">
            <a:extLst>
              <a:ext uri="{FF2B5EF4-FFF2-40B4-BE49-F238E27FC236}">
                <a16:creationId xmlns:a16="http://schemas.microsoft.com/office/drawing/2014/main" id="{908BC5B0-54BC-3E4B-703B-E1791919B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592" y="1906868"/>
            <a:ext cx="6531096" cy="4810345"/>
          </a:xfrm>
          <a:prstGeom prst="rect">
            <a:avLst/>
          </a:prstGeom>
        </p:spPr>
      </p:pic>
    </p:spTree>
    <p:extLst>
      <p:ext uri="{BB962C8B-B14F-4D97-AF65-F5344CB8AC3E}">
        <p14:creationId xmlns:p14="http://schemas.microsoft.com/office/powerpoint/2010/main" val="56331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B4628ED-56B5-4CD8-8A2D-A1C6E8451D04}"/>
              </a:ext>
            </a:extLst>
          </p:cNvPr>
          <p:cNvSpPr>
            <a:spLocks noGrp="1"/>
          </p:cNvSpPr>
          <p:nvPr>
            <p:ph type="sldNum" sz="quarter" idx="12"/>
          </p:nvPr>
        </p:nvSpPr>
        <p:spPr/>
        <p:txBody>
          <a:bodyPr/>
          <a:lstStyle/>
          <a:p>
            <a:fld id="{FF67EF60-D3B0-409C-88CD-C39F952AE724}" type="slidenum">
              <a:rPr lang="fr-FR" smtClean="0"/>
              <a:t>15</a:t>
            </a:fld>
            <a:endParaRPr lang="fr-FR" dirty="0"/>
          </a:p>
        </p:txBody>
      </p:sp>
      <p:sp>
        <p:nvSpPr>
          <p:cNvPr id="5" name="Titre 4">
            <a:extLst>
              <a:ext uri="{FF2B5EF4-FFF2-40B4-BE49-F238E27FC236}">
                <a16:creationId xmlns:a16="http://schemas.microsoft.com/office/drawing/2014/main" id="{F6D71987-9706-4C4C-A409-D2233023DEF9}"/>
              </a:ext>
            </a:extLst>
          </p:cNvPr>
          <p:cNvSpPr>
            <a:spLocks noGrp="1"/>
          </p:cNvSpPr>
          <p:nvPr>
            <p:ph type="title"/>
          </p:nvPr>
        </p:nvSpPr>
        <p:spPr>
          <a:xfrm>
            <a:off x="926479" y="193182"/>
            <a:ext cx="10696575" cy="504000"/>
          </a:xfrm>
          <a:prstGeom prst="rect">
            <a:avLst/>
          </a:prstGeom>
        </p:spPr>
        <p:txBody>
          <a:bodyPr/>
          <a:lstStyle/>
          <a:p>
            <a:r>
              <a:rPr lang="fr-FR" sz="2400" dirty="0"/>
              <a:t>Processus de conventionnement </a:t>
            </a:r>
            <a:br>
              <a:rPr lang="fr-FR" sz="2400" dirty="0"/>
            </a:br>
            <a:r>
              <a:rPr lang="fr-FR" sz="2400" dirty="0"/>
              <a:t>Etapes et démarches  </a:t>
            </a:r>
            <a:br>
              <a:rPr lang="fr-FR" sz="2000" dirty="0"/>
            </a:br>
            <a:endParaRPr lang="fr-FR" sz="2000" dirty="0"/>
          </a:p>
        </p:txBody>
      </p:sp>
      <p:sp>
        <p:nvSpPr>
          <p:cNvPr id="9" name="Espace réservé du texte 8">
            <a:extLst>
              <a:ext uri="{FF2B5EF4-FFF2-40B4-BE49-F238E27FC236}">
                <a16:creationId xmlns:a16="http://schemas.microsoft.com/office/drawing/2014/main" id="{ED46E2D2-2C44-DAD6-273D-B940BCCD0770}"/>
              </a:ext>
            </a:extLst>
          </p:cNvPr>
          <p:cNvSpPr>
            <a:spLocks noGrp="1"/>
          </p:cNvSpPr>
          <p:nvPr>
            <p:ph type="body" idx="4294967295"/>
          </p:nvPr>
        </p:nvSpPr>
        <p:spPr>
          <a:xfrm>
            <a:off x="999307" y="1122025"/>
            <a:ext cx="10696575" cy="360000"/>
          </a:xfrm>
          <a:prstGeom prst="rect">
            <a:avLst/>
          </a:prstGeom>
        </p:spPr>
        <p:txBody>
          <a:bodyPr/>
          <a:lstStyle/>
          <a:p>
            <a:endParaRPr lang="fr-FR"/>
          </a:p>
        </p:txBody>
      </p:sp>
      <p:sp>
        <p:nvSpPr>
          <p:cNvPr id="12" name="ZoneTexte 11">
            <a:extLst>
              <a:ext uri="{FF2B5EF4-FFF2-40B4-BE49-F238E27FC236}">
                <a16:creationId xmlns:a16="http://schemas.microsoft.com/office/drawing/2014/main" id="{2D24FBC0-E2C6-33DE-4646-2ADB08450538}"/>
              </a:ext>
            </a:extLst>
          </p:cNvPr>
          <p:cNvSpPr txBox="1"/>
          <p:nvPr/>
        </p:nvSpPr>
        <p:spPr>
          <a:xfrm>
            <a:off x="388763" y="1573396"/>
            <a:ext cx="12390612" cy="646331"/>
          </a:xfrm>
          <a:prstGeom prst="rect">
            <a:avLst/>
          </a:prstGeom>
          <a:noFill/>
        </p:spPr>
        <p:txBody>
          <a:bodyPr wrap="square" rtlCol="0">
            <a:spAutoFit/>
          </a:bodyPr>
          <a:lstStyle/>
          <a:p>
            <a:endParaRPr lang="fr-FR" dirty="0"/>
          </a:p>
          <a:p>
            <a:r>
              <a:rPr lang="fr-FR" dirty="0"/>
              <a:t> </a:t>
            </a:r>
          </a:p>
        </p:txBody>
      </p:sp>
      <p:graphicFrame>
        <p:nvGraphicFramePr>
          <p:cNvPr id="2" name="Diagramme 1">
            <a:extLst>
              <a:ext uri="{FF2B5EF4-FFF2-40B4-BE49-F238E27FC236}">
                <a16:creationId xmlns:a16="http://schemas.microsoft.com/office/drawing/2014/main" id="{8DBE74B7-B067-9695-95B5-B64359347CBA}"/>
              </a:ext>
            </a:extLst>
          </p:cNvPr>
          <p:cNvGraphicFramePr/>
          <p:nvPr/>
        </p:nvGraphicFramePr>
        <p:xfrm>
          <a:off x="199555" y="96539"/>
          <a:ext cx="12296078" cy="6519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65B76095-7E28-25D6-2722-2BEB744FB4F6}"/>
              </a:ext>
            </a:extLst>
          </p:cNvPr>
          <p:cNvSpPr txBox="1"/>
          <p:nvPr/>
        </p:nvSpPr>
        <p:spPr>
          <a:xfrm>
            <a:off x="2230243" y="4033661"/>
            <a:ext cx="5397189" cy="1403461"/>
          </a:xfrm>
          <a:prstGeom prst="rect">
            <a:avLst/>
          </a:prstGeom>
          <a:noFill/>
        </p:spPr>
        <p:txBody>
          <a:bodyPr wrap="square" rtlCol="0">
            <a:spAutoFit/>
          </a:bodyPr>
          <a:lstStyle/>
          <a:p>
            <a:pPr marL="0" lvl="1" defTabSz="622300">
              <a:lnSpc>
                <a:spcPct val="90000"/>
              </a:lnSpc>
              <a:spcBef>
                <a:spcPct val="0"/>
              </a:spcBef>
              <a:spcAft>
                <a:spcPct val="15000"/>
              </a:spcAft>
            </a:pPr>
            <a:r>
              <a:rPr lang="fr-FR" sz="1400" b="1" dirty="0">
                <a:solidFill>
                  <a:srgbClr val="002060"/>
                </a:solidFill>
                <a:latin typeface="Arial Narrow" panose="020B0606020202030204" pitchFamily="34" charset="0"/>
              </a:rPr>
              <a:t>2 - Co-construction du projet </a:t>
            </a:r>
          </a:p>
          <a:p>
            <a:pPr marL="114300" lvl="1" indent="-114300" defTabSz="622300">
              <a:lnSpc>
                <a:spcPct val="90000"/>
              </a:lnSpc>
              <a:spcBef>
                <a:spcPct val="0"/>
              </a:spcBef>
              <a:spcAft>
                <a:spcPct val="15000"/>
              </a:spcAft>
              <a:buChar char="•"/>
            </a:pPr>
            <a:r>
              <a:rPr lang="fr-FR" sz="1000" dirty="0">
                <a:solidFill>
                  <a:srgbClr val="002060"/>
                </a:solidFill>
                <a:latin typeface="Arial Narrow" panose="020B0606020202030204" pitchFamily="34" charset="0"/>
              </a:rPr>
              <a:t>Etat des lieux et diagnostic de la situation</a:t>
            </a:r>
          </a:p>
          <a:p>
            <a:pPr marL="114300" lvl="1" indent="-114300" defTabSz="622300">
              <a:lnSpc>
                <a:spcPct val="90000"/>
              </a:lnSpc>
              <a:spcBef>
                <a:spcPct val="0"/>
              </a:spcBef>
              <a:spcAft>
                <a:spcPct val="15000"/>
              </a:spcAft>
              <a:buChar char="•"/>
            </a:pPr>
            <a:r>
              <a:rPr lang="fr-FR" sz="1000" dirty="0">
                <a:solidFill>
                  <a:srgbClr val="002060"/>
                </a:solidFill>
                <a:latin typeface="Arial Narrow" panose="020B0606020202030204" pitchFamily="34" charset="0"/>
              </a:rPr>
              <a:t>Recensement des leviers internes et externes mobilisables  </a:t>
            </a:r>
          </a:p>
          <a:p>
            <a:pPr marL="114300" lvl="1" indent="-114300" defTabSz="622300">
              <a:lnSpc>
                <a:spcPct val="90000"/>
              </a:lnSpc>
              <a:spcBef>
                <a:spcPct val="0"/>
              </a:spcBef>
              <a:spcAft>
                <a:spcPct val="15000"/>
              </a:spcAft>
              <a:buFontTx/>
              <a:buChar char="•"/>
            </a:pPr>
            <a:r>
              <a:rPr lang="fr-FR" sz="1000" dirty="0">
                <a:solidFill>
                  <a:srgbClr val="002060"/>
                </a:solidFill>
                <a:latin typeface="Arial Narrow" panose="020B0606020202030204" pitchFamily="34" charset="0"/>
              </a:rPr>
              <a:t>Identification et définition des axes prioritaires</a:t>
            </a:r>
          </a:p>
          <a:p>
            <a:pPr marL="114300" lvl="1" indent="-114300" defTabSz="622300">
              <a:lnSpc>
                <a:spcPct val="90000"/>
              </a:lnSpc>
              <a:spcBef>
                <a:spcPct val="0"/>
              </a:spcBef>
              <a:spcAft>
                <a:spcPct val="15000"/>
              </a:spcAft>
              <a:buFontTx/>
              <a:buChar char="•"/>
            </a:pPr>
            <a:r>
              <a:rPr lang="fr-FR" sz="1000" dirty="0">
                <a:solidFill>
                  <a:srgbClr val="002060"/>
                </a:solidFill>
                <a:latin typeface="Arial Narrow" panose="020B0606020202030204" pitchFamily="34" charset="0"/>
              </a:rPr>
              <a:t>Formalisation du plan d’actions triennal et des objectifs quantitatifs</a:t>
            </a:r>
          </a:p>
          <a:p>
            <a:pPr marL="114300" lvl="1" indent="-114300" defTabSz="622300">
              <a:lnSpc>
                <a:spcPct val="90000"/>
              </a:lnSpc>
              <a:spcBef>
                <a:spcPct val="0"/>
              </a:spcBef>
              <a:spcAft>
                <a:spcPct val="15000"/>
              </a:spcAft>
              <a:buChar char="•"/>
            </a:pPr>
            <a:r>
              <a:rPr lang="fr-FR" sz="1000" dirty="0">
                <a:solidFill>
                  <a:srgbClr val="002060"/>
                </a:solidFill>
                <a:latin typeface="Arial Narrow" panose="020B0606020202030204" pitchFamily="34" charset="0"/>
              </a:rPr>
              <a:t>Evaluation budgétaire</a:t>
            </a:r>
          </a:p>
          <a:p>
            <a:pPr algn="l"/>
            <a:endParaRPr lang="fr-FR" dirty="0"/>
          </a:p>
        </p:txBody>
      </p:sp>
      <p:sp>
        <p:nvSpPr>
          <p:cNvPr id="6" name="ZoneTexte 5">
            <a:extLst>
              <a:ext uri="{FF2B5EF4-FFF2-40B4-BE49-F238E27FC236}">
                <a16:creationId xmlns:a16="http://schemas.microsoft.com/office/drawing/2014/main" id="{CD6C0116-76C1-5035-98E7-38B2469CC07C}"/>
              </a:ext>
            </a:extLst>
          </p:cNvPr>
          <p:cNvSpPr txBox="1"/>
          <p:nvPr/>
        </p:nvSpPr>
        <p:spPr>
          <a:xfrm>
            <a:off x="3970181" y="1988907"/>
            <a:ext cx="4095868" cy="954107"/>
          </a:xfrm>
          <a:prstGeom prst="rect">
            <a:avLst/>
          </a:prstGeom>
          <a:noFill/>
        </p:spPr>
        <p:txBody>
          <a:bodyPr wrap="square" rtlCol="0">
            <a:spAutoFit/>
          </a:bodyPr>
          <a:lstStyle/>
          <a:p>
            <a:pPr lvl="0"/>
            <a:r>
              <a:rPr lang="fr-FR" sz="1400" b="1" dirty="0">
                <a:solidFill>
                  <a:srgbClr val="002060"/>
                </a:solidFill>
                <a:latin typeface="Arial Narrow" panose="020B0606020202030204" pitchFamily="34" charset="0"/>
              </a:rPr>
              <a:t>3 - Validation en comité d’engagement national du FIPHFP</a:t>
            </a:r>
            <a:br>
              <a:rPr lang="fr-FR" sz="1400" b="1" dirty="0">
                <a:solidFill>
                  <a:srgbClr val="002060"/>
                </a:solidFill>
                <a:latin typeface="Arial Narrow" panose="020B0606020202030204" pitchFamily="34" charset="0"/>
              </a:rPr>
            </a:br>
            <a:r>
              <a:rPr lang="fr-FR" sz="1000" dirty="0">
                <a:solidFill>
                  <a:srgbClr val="002060"/>
                </a:solidFill>
                <a:latin typeface="Arial Narrow" panose="020B0606020202030204" pitchFamily="34" charset="0"/>
              </a:rPr>
              <a:t>Inscription budgétaire et autorisation de présentation en comité local </a:t>
            </a:r>
          </a:p>
          <a:p>
            <a:pPr algn="l"/>
            <a:endParaRPr lang="fr-FR" dirty="0"/>
          </a:p>
        </p:txBody>
      </p:sp>
      <p:sp>
        <p:nvSpPr>
          <p:cNvPr id="7" name="ZoneTexte 6">
            <a:extLst>
              <a:ext uri="{FF2B5EF4-FFF2-40B4-BE49-F238E27FC236}">
                <a16:creationId xmlns:a16="http://schemas.microsoft.com/office/drawing/2014/main" id="{F9DD24A9-5690-D7CB-D91B-A944DF05A797}"/>
              </a:ext>
            </a:extLst>
          </p:cNvPr>
          <p:cNvSpPr txBox="1"/>
          <p:nvPr/>
        </p:nvSpPr>
        <p:spPr>
          <a:xfrm>
            <a:off x="6422556" y="4033661"/>
            <a:ext cx="3638976" cy="1169551"/>
          </a:xfrm>
          <a:prstGeom prst="rect">
            <a:avLst/>
          </a:prstGeom>
          <a:noFill/>
        </p:spPr>
        <p:txBody>
          <a:bodyPr wrap="square" rtlCol="0">
            <a:spAutoFit/>
          </a:bodyPr>
          <a:lstStyle/>
          <a:p>
            <a:pPr lvl="0"/>
            <a:r>
              <a:rPr lang="fr-FR" sz="1400" b="1" dirty="0">
                <a:solidFill>
                  <a:srgbClr val="002060"/>
                </a:solidFill>
                <a:latin typeface="Arial Narrow" panose="020B0606020202030204" pitchFamily="34" charset="0"/>
              </a:rPr>
              <a:t>4 - Présentation par l’employeur de son projet devant ses instances de  représentation du personnel</a:t>
            </a:r>
            <a:br>
              <a:rPr lang="fr-FR" sz="1400" b="1" dirty="0">
                <a:solidFill>
                  <a:srgbClr val="002060"/>
                </a:solidFill>
                <a:latin typeface="Arial Narrow" panose="020B0606020202030204" pitchFamily="34" charset="0"/>
              </a:rPr>
            </a:br>
            <a:r>
              <a:rPr lang="fr-FR" sz="1000" b="0" dirty="0">
                <a:solidFill>
                  <a:srgbClr val="002060"/>
                </a:solidFill>
                <a:latin typeface="Arial Narrow" panose="020B0606020202030204" pitchFamily="34" charset="0"/>
              </a:rPr>
              <a:t>Prérequis préalable au Comité Local du FIPHFP </a:t>
            </a:r>
          </a:p>
          <a:p>
            <a:pPr algn="l"/>
            <a:endParaRPr lang="fr-FR" dirty="0"/>
          </a:p>
        </p:txBody>
      </p:sp>
      <p:sp>
        <p:nvSpPr>
          <p:cNvPr id="8" name="ZoneTexte 7">
            <a:extLst>
              <a:ext uri="{FF2B5EF4-FFF2-40B4-BE49-F238E27FC236}">
                <a16:creationId xmlns:a16="http://schemas.microsoft.com/office/drawing/2014/main" id="{817A3332-5438-3BF3-46D6-CAA62A4C1981}"/>
              </a:ext>
            </a:extLst>
          </p:cNvPr>
          <p:cNvSpPr txBox="1"/>
          <p:nvPr/>
        </p:nvSpPr>
        <p:spPr>
          <a:xfrm>
            <a:off x="1315844" y="3137210"/>
            <a:ext cx="483219" cy="400110"/>
          </a:xfrm>
          <a:prstGeom prst="rect">
            <a:avLst/>
          </a:prstGeom>
          <a:noFill/>
        </p:spPr>
        <p:txBody>
          <a:bodyPr wrap="square" rtlCol="0">
            <a:spAutoFit/>
          </a:bodyPr>
          <a:lstStyle/>
          <a:p>
            <a:pPr algn="ctr"/>
            <a:r>
              <a:rPr lang="fr-FR" sz="2000" b="1" dirty="0">
                <a:solidFill>
                  <a:schemeClr val="bg1"/>
                </a:solidFill>
              </a:rPr>
              <a:t>1</a:t>
            </a:r>
          </a:p>
        </p:txBody>
      </p:sp>
      <p:sp>
        <p:nvSpPr>
          <p:cNvPr id="10" name="ZoneTexte 9">
            <a:extLst>
              <a:ext uri="{FF2B5EF4-FFF2-40B4-BE49-F238E27FC236}">
                <a16:creationId xmlns:a16="http://schemas.microsoft.com/office/drawing/2014/main" id="{EE26B066-D7C9-66D1-47D6-0A7AE0EAF4D5}"/>
              </a:ext>
            </a:extLst>
          </p:cNvPr>
          <p:cNvSpPr txBox="1"/>
          <p:nvPr/>
        </p:nvSpPr>
        <p:spPr>
          <a:xfrm>
            <a:off x="3620429" y="3137210"/>
            <a:ext cx="408878" cy="369332"/>
          </a:xfrm>
          <a:prstGeom prst="rect">
            <a:avLst/>
          </a:prstGeom>
          <a:noFill/>
        </p:spPr>
        <p:txBody>
          <a:bodyPr wrap="square" rtlCol="0">
            <a:spAutoFit/>
          </a:bodyPr>
          <a:lstStyle/>
          <a:p>
            <a:pPr algn="l"/>
            <a:r>
              <a:rPr lang="fr-FR" b="1" dirty="0">
                <a:solidFill>
                  <a:schemeClr val="bg1"/>
                </a:solidFill>
              </a:rPr>
              <a:t>2</a:t>
            </a:r>
          </a:p>
        </p:txBody>
      </p:sp>
      <p:sp>
        <p:nvSpPr>
          <p:cNvPr id="11" name="ZoneTexte 10">
            <a:extLst>
              <a:ext uri="{FF2B5EF4-FFF2-40B4-BE49-F238E27FC236}">
                <a16:creationId xmlns:a16="http://schemas.microsoft.com/office/drawing/2014/main" id="{BCFBEA82-BF25-51A6-5E89-23006A8E1E65}"/>
              </a:ext>
            </a:extLst>
          </p:cNvPr>
          <p:cNvSpPr txBox="1"/>
          <p:nvPr/>
        </p:nvSpPr>
        <p:spPr>
          <a:xfrm>
            <a:off x="5461270" y="3171799"/>
            <a:ext cx="408114" cy="369332"/>
          </a:xfrm>
          <a:prstGeom prst="rect">
            <a:avLst/>
          </a:prstGeom>
          <a:noFill/>
        </p:spPr>
        <p:txBody>
          <a:bodyPr wrap="square" rtlCol="0">
            <a:spAutoFit/>
          </a:bodyPr>
          <a:lstStyle/>
          <a:p>
            <a:pPr algn="l"/>
            <a:r>
              <a:rPr lang="fr-FR" b="1" dirty="0">
                <a:solidFill>
                  <a:schemeClr val="bg1"/>
                </a:solidFill>
              </a:rPr>
              <a:t>3</a:t>
            </a:r>
          </a:p>
        </p:txBody>
      </p:sp>
      <p:sp>
        <p:nvSpPr>
          <p:cNvPr id="14" name="ZoneTexte 13">
            <a:extLst>
              <a:ext uri="{FF2B5EF4-FFF2-40B4-BE49-F238E27FC236}">
                <a16:creationId xmlns:a16="http://schemas.microsoft.com/office/drawing/2014/main" id="{F6FD8AEA-E76D-1963-EC7A-C1DE73E1E4CB}"/>
              </a:ext>
            </a:extLst>
          </p:cNvPr>
          <p:cNvSpPr txBox="1"/>
          <p:nvPr/>
        </p:nvSpPr>
        <p:spPr>
          <a:xfrm>
            <a:off x="7627432" y="3162357"/>
            <a:ext cx="408114" cy="369332"/>
          </a:xfrm>
          <a:prstGeom prst="rect">
            <a:avLst/>
          </a:prstGeom>
          <a:noFill/>
        </p:spPr>
        <p:txBody>
          <a:bodyPr wrap="square" rtlCol="0">
            <a:spAutoFit/>
          </a:bodyPr>
          <a:lstStyle/>
          <a:p>
            <a:pPr algn="l"/>
            <a:r>
              <a:rPr lang="fr-FR" b="1" dirty="0">
                <a:solidFill>
                  <a:schemeClr val="bg1"/>
                </a:solidFill>
              </a:rPr>
              <a:t>4</a:t>
            </a:r>
          </a:p>
        </p:txBody>
      </p:sp>
      <p:sp>
        <p:nvSpPr>
          <p:cNvPr id="15" name="ZoneTexte 14">
            <a:extLst>
              <a:ext uri="{FF2B5EF4-FFF2-40B4-BE49-F238E27FC236}">
                <a16:creationId xmlns:a16="http://schemas.microsoft.com/office/drawing/2014/main" id="{EC3BB551-BD58-8F4C-3B43-A1A7929E10EF}"/>
              </a:ext>
            </a:extLst>
          </p:cNvPr>
          <p:cNvSpPr txBox="1"/>
          <p:nvPr/>
        </p:nvSpPr>
        <p:spPr>
          <a:xfrm>
            <a:off x="9425836" y="3199251"/>
            <a:ext cx="386469" cy="369332"/>
          </a:xfrm>
          <a:prstGeom prst="rect">
            <a:avLst/>
          </a:prstGeom>
          <a:noFill/>
        </p:spPr>
        <p:txBody>
          <a:bodyPr wrap="square" rtlCol="0">
            <a:spAutoFit/>
          </a:bodyPr>
          <a:lstStyle/>
          <a:p>
            <a:pPr algn="l"/>
            <a:r>
              <a:rPr lang="fr-FR" b="1" dirty="0">
                <a:solidFill>
                  <a:schemeClr val="bg1"/>
                </a:solidFill>
              </a:rPr>
              <a:t>5</a:t>
            </a:r>
          </a:p>
        </p:txBody>
      </p:sp>
      <p:sp>
        <p:nvSpPr>
          <p:cNvPr id="16" name="ZoneTexte 15">
            <a:extLst>
              <a:ext uri="{FF2B5EF4-FFF2-40B4-BE49-F238E27FC236}">
                <a16:creationId xmlns:a16="http://schemas.microsoft.com/office/drawing/2014/main" id="{39A7050A-5B91-4ABA-9E69-7BFF7F2F59A4}"/>
              </a:ext>
            </a:extLst>
          </p:cNvPr>
          <p:cNvSpPr txBox="1"/>
          <p:nvPr/>
        </p:nvSpPr>
        <p:spPr>
          <a:xfrm>
            <a:off x="11093677" y="3167988"/>
            <a:ext cx="450937" cy="369332"/>
          </a:xfrm>
          <a:prstGeom prst="rect">
            <a:avLst/>
          </a:prstGeom>
          <a:noFill/>
        </p:spPr>
        <p:txBody>
          <a:bodyPr wrap="square" rtlCol="0">
            <a:spAutoFit/>
          </a:bodyPr>
          <a:lstStyle/>
          <a:p>
            <a:pPr algn="l"/>
            <a:r>
              <a:rPr lang="fr-FR" b="1" dirty="0">
                <a:solidFill>
                  <a:schemeClr val="bg1"/>
                </a:solidFill>
              </a:rPr>
              <a:t>6</a:t>
            </a:r>
          </a:p>
        </p:txBody>
      </p:sp>
      <p:sp>
        <p:nvSpPr>
          <p:cNvPr id="17" name="ZoneTexte 16">
            <a:extLst>
              <a:ext uri="{FF2B5EF4-FFF2-40B4-BE49-F238E27FC236}">
                <a16:creationId xmlns:a16="http://schemas.microsoft.com/office/drawing/2014/main" id="{90FA9269-9714-7FA1-5D7D-EC9224C0C3E6}"/>
              </a:ext>
            </a:extLst>
          </p:cNvPr>
          <p:cNvSpPr txBox="1"/>
          <p:nvPr/>
        </p:nvSpPr>
        <p:spPr>
          <a:xfrm>
            <a:off x="8849637" y="1684751"/>
            <a:ext cx="2649255" cy="907941"/>
          </a:xfrm>
          <a:prstGeom prst="rect">
            <a:avLst/>
          </a:prstGeom>
          <a:noFill/>
        </p:spPr>
        <p:txBody>
          <a:bodyPr wrap="square" rtlCol="0">
            <a:spAutoFit/>
          </a:bodyPr>
          <a:lstStyle/>
          <a:p>
            <a:pPr lvl="0"/>
            <a:r>
              <a:rPr lang="fr-FR" sz="1400" b="1" dirty="0">
                <a:solidFill>
                  <a:srgbClr val="002060"/>
                </a:solidFill>
                <a:latin typeface="Arial Narrow" panose="020B0606020202030204" pitchFamily="34" charset="0"/>
              </a:rPr>
              <a:t>5 - Présentation en comité régional</a:t>
            </a:r>
            <a:br>
              <a:rPr lang="fr-FR" sz="1400" b="1" dirty="0">
                <a:solidFill>
                  <a:srgbClr val="002060"/>
                </a:solidFill>
                <a:latin typeface="Arial Narrow" panose="020B0606020202030204" pitchFamily="34" charset="0"/>
              </a:rPr>
            </a:br>
            <a:r>
              <a:rPr lang="fr-FR" sz="1050" dirty="0">
                <a:solidFill>
                  <a:srgbClr val="002060"/>
                </a:solidFill>
                <a:latin typeface="Arial Narrow" panose="020B0606020202030204" pitchFamily="34" charset="0"/>
              </a:rPr>
              <a:t>pour approbation par l’ensemble des membres du comité</a:t>
            </a:r>
          </a:p>
          <a:p>
            <a:pPr algn="l"/>
            <a:endParaRPr lang="fr-FR" dirty="0"/>
          </a:p>
        </p:txBody>
      </p:sp>
      <p:sp>
        <p:nvSpPr>
          <p:cNvPr id="19" name="ZoneTexte 18">
            <a:extLst>
              <a:ext uri="{FF2B5EF4-FFF2-40B4-BE49-F238E27FC236}">
                <a16:creationId xmlns:a16="http://schemas.microsoft.com/office/drawing/2014/main" id="{741A30AA-D63A-DE15-2D61-6C53C599B7AD}"/>
              </a:ext>
            </a:extLst>
          </p:cNvPr>
          <p:cNvSpPr txBox="1"/>
          <p:nvPr/>
        </p:nvSpPr>
        <p:spPr>
          <a:xfrm>
            <a:off x="10442476" y="4640744"/>
            <a:ext cx="2361156" cy="1384995"/>
          </a:xfrm>
          <a:prstGeom prst="rect">
            <a:avLst/>
          </a:prstGeom>
          <a:noFill/>
        </p:spPr>
        <p:txBody>
          <a:bodyPr wrap="square" rtlCol="0">
            <a:spAutoFit/>
          </a:bodyPr>
          <a:lstStyle/>
          <a:p>
            <a:pPr lvl="0"/>
            <a:r>
              <a:rPr lang="fr-FR" sz="1400" b="1" dirty="0">
                <a:solidFill>
                  <a:srgbClr val="002060"/>
                </a:solidFill>
                <a:latin typeface="Arial Narrow" panose="020B0606020202030204" pitchFamily="34" charset="0"/>
              </a:rPr>
              <a:t>6 - Signature juridique de la convention </a:t>
            </a:r>
            <a:br>
              <a:rPr lang="fr-FR" sz="1400" b="1" dirty="0">
                <a:solidFill>
                  <a:srgbClr val="002060"/>
                </a:solidFill>
                <a:latin typeface="Arial Narrow" panose="020B0606020202030204" pitchFamily="34" charset="0"/>
              </a:rPr>
            </a:br>
            <a:r>
              <a:rPr lang="fr-FR" sz="1000" b="0" dirty="0">
                <a:solidFill>
                  <a:srgbClr val="002060"/>
                </a:solidFill>
                <a:latin typeface="Arial Narrow" panose="020B0606020202030204" pitchFamily="34" charset="0"/>
              </a:rPr>
              <a:t>Versement du 1</a:t>
            </a:r>
            <a:r>
              <a:rPr lang="fr-FR" sz="1000" b="0" baseline="30000" dirty="0">
                <a:solidFill>
                  <a:srgbClr val="002060"/>
                </a:solidFill>
                <a:latin typeface="Arial Narrow" panose="020B0606020202030204" pitchFamily="34" charset="0"/>
              </a:rPr>
              <a:t>er</a:t>
            </a:r>
            <a:r>
              <a:rPr lang="fr-FR" sz="1000" b="0" dirty="0">
                <a:solidFill>
                  <a:srgbClr val="002060"/>
                </a:solidFill>
                <a:latin typeface="Arial Narrow" panose="020B0606020202030204" pitchFamily="34" charset="0"/>
              </a:rPr>
              <a:t> acompte et démarrage du programme</a:t>
            </a:r>
          </a:p>
          <a:p>
            <a:pPr lvl="1"/>
            <a:endParaRPr lang="fr-FR" dirty="0"/>
          </a:p>
          <a:p>
            <a:pPr algn="l"/>
            <a:endParaRPr lang="fr-FR" dirty="0"/>
          </a:p>
        </p:txBody>
      </p:sp>
      <p:sp>
        <p:nvSpPr>
          <p:cNvPr id="13" name="ZoneTexte 12">
            <a:extLst>
              <a:ext uri="{FF2B5EF4-FFF2-40B4-BE49-F238E27FC236}">
                <a16:creationId xmlns:a16="http://schemas.microsoft.com/office/drawing/2014/main" id="{E2048411-7688-6454-5D4D-039B197AB689}"/>
              </a:ext>
            </a:extLst>
          </p:cNvPr>
          <p:cNvSpPr txBox="1"/>
          <p:nvPr/>
        </p:nvSpPr>
        <p:spPr>
          <a:xfrm>
            <a:off x="7915326" y="17307"/>
            <a:ext cx="4888306" cy="1877437"/>
          </a:xfrm>
          <a:prstGeom prst="rect">
            <a:avLst/>
          </a:prstGeom>
          <a:noFill/>
        </p:spPr>
        <p:txBody>
          <a:bodyPr wrap="square" rtlCol="0">
            <a:spAutoFit/>
          </a:bodyPr>
          <a:lstStyle/>
          <a:p>
            <a:r>
              <a:rPr lang="fr-FR" sz="1400" b="1" i="1" dirty="0">
                <a:solidFill>
                  <a:srgbClr val="002060"/>
                </a:solidFill>
              </a:rPr>
              <a:t>Instance présidée par le Préfet / SGAR et pilotée par le DTH </a:t>
            </a:r>
          </a:p>
          <a:p>
            <a:pPr marL="285750" indent="-285750">
              <a:buFont typeface="Arial" panose="020B0604020202020204" pitchFamily="34" charset="0"/>
              <a:buChar char="•"/>
            </a:pPr>
            <a:r>
              <a:rPr lang="fr-FR" sz="1400" i="1" dirty="0">
                <a:solidFill>
                  <a:srgbClr val="002060"/>
                </a:solidFill>
              </a:rPr>
              <a:t>Elus locaux, DRH d’Hôpitaux, Directeurs de services de la FPE </a:t>
            </a:r>
          </a:p>
          <a:p>
            <a:pPr marL="285750" indent="-285750">
              <a:buFont typeface="Arial" panose="020B0604020202020204" pitchFamily="34" charset="0"/>
              <a:buChar char="•"/>
            </a:pPr>
            <a:r>
              <a:rPr lang="fr-FR" sz="1400" i="1" dirty="0">
                <a:solidFill>
                  <a:srgbClr val="002060"/>
                </a:solidFill>
              </a:rPr>
              <a:t>Représentants syndicaux (CFDT, CGT, UNSA, FO, ..) </a:t>
            </a:r>
          </a:p>
          <a:p>
            <a:pPr marL="285750" indent="-285750">
              <a:buFont typeface="Arial" panose="020B0604020202020204" pitchFamily="34" charset="0"/>
              <a:buChar char="•"/>
            </a:pPr>
            <a:r>
              <a:rPr lang="fr-FR" sz="1400" i="1" dirty="0">
                <a:solidFill>
                  <a:srgbClr val="002060"/>
                </a:solidFill>
              </a:rPr>
              <a:t>Représentants d’Associations </a:t>
            </a:r>
          </a:p>
          <a:p>
            <a:pPr marL="285750" indent="-285750">
              <a:buFont typeface="Arial" panose="020B0604020202020204" pitchFamily="34" charset="0"/>
              <a:buChar char="•"/>
            </a:pPr>
            <a:r>
              <a:rPr lang="fr-FR" sz="1400" i="1" dirty="0">
                <a:solidFill>
                  <a:srgbClr val="002060"/>
                </a:solidFill>
              </a:rPr>
              <a:t>Personnalités </a:t>
            </a:r>
          </a:p>
          <a:p>
            <a:pPr algn="l"/>
            <a:endParaRPr lang="fr-FR" dirty="0"/>
          </a:p>
        </p:txBody>
      </p:sp>
    </p:spTree>
    <p:extLst>
      <p:ext uri="{BB962C8B-B14F-4D97-AF65-F5344CB8AC3E}">
        <p14:creationId xmlns:p14="http://schemas.microsoft.com/office/powerpoint/2010/main" val="418226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6" grpId="0"/>
      <p:bldP spid="7" grpId="0"/>
      <p:bldP spid="1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CEE7843-FA50-45FE-9CBE-E5194B1CE555}"/>
              </a:ext>
            </a:extLst>
          </p:cNvPr>
          <p:cNvSpPr>
            <a:spLocks noGrp="1"/>
          </p:cNvSpPr>
          <p:nvPr>
            <p:ph type="sldNum" sz="quarter" idx="12"/>
          </p:nvPr>
        </p:nvSpPr>
        <p:spPr/>
        <p:txBody>
          <a:bodyPr/>
          <a:lstStyle/>
          <a:p>
            <a:fld id="{FF67EF60-D3B0-409C-88CD-C39F952AE724}" type="slidenum">
              <a:rPr lang="fr-FR" smtClean="0"/>
              <a:t>2</a:t>
            </a:fld>
            <a:endParaRPr lang="fr-FR" dirty="0"/>
          </a:p>
        </p:txBody>
      </p:sp>
      <p:sp>
        <p:nvSpPr>
          <p:cNvPr id="6" name="Espace réservé du texte 5">
            <a:extLst>
              <a:ext uri="{FF2B5EF4-FFF2-40B4-BE49-F238E27FC236}">
                <a16:creationId xmlns:a16="http://schemas.microsoft.com/office/drawing/2014/main" id="{3300C589-918E-4E6C-902B-E58F70EBA32B}"/>
              </a:ext>
            </a:extLst>
          </p:cNvPr>
          <p:cNvSpPr>
            <a:spLocks noGrp="1"/>
          </p:cNvSpPr>
          <p:nvPr>
            <p:ph type="body" sz="quarter" idx="13"/>
          </p:nvPr>
        </p:nvSpPr>
        <p:spPr>
          <a:xfrm>
            <a:off x="415329" y="1169765"/>
            <a:ext cx="11840741" cy="6612643"/>
          </a:xfrm>
        </p:spPr>
        <p:txBody>
          <a:bodyPr/>
          <a:lstStyle/>
          <a:p>
            <a:r>
              <a:rPr lang="fr-FR" b="1" dirty="0"/>
              <a:t>6% : obligation légale dans le secteur privé et public depuis 1987 (art L-323-1 du Code du Travail)</a:t>
            </a:r>
            <a:endParaRPr lang="fr-FR" b="1" dirty="0">
              <a:solidFill>
                <a:srgbClr val="002060"/>
              </a:solidFill>
            </a:endParaRPr>
          </a:p>
          <a:p>
            <a:r>
              <a:rPr lang="fr-FR" b="1" dirty="0">
                <a:solidFill>
                  <a:srgbClr val="002060"/>
                </a:solidFill>
              </a:rPr>
              <a:t>Vocation du FIPHFP  </a:t>
            </a:r>
          </a:p>
          <a:p>
            <a:pPr marL="285750" indent="-285750">
              <a:buFont typeface="Arial" panose="020B0604020202020204" pitchFamily="34" charset="0"/>
              <a:buChar char="•"/>
            </a:pPr>
            <a:r>
              <a:rPr lang="fr-FR" sz="1600" b="1" dirty="0"/>
              <a:t>Création du FIPHFP / Loi n°2005-102 du 11 février 2005 - Jusqu’en 2005, contribution financière lorsque le taux de 6% n’était pas atteint pour le seul secteur privé</a:t>
            </a:r>
          </a:p>
          <a:p>
            <a:pPr marL="465138" lvl="2" indent="-285750">
              <a:buFont typeface="Arial" panose="020B0604020202020204" pitchFamily="34" charset="0"/>
              <a:buChar char="•"/>
            </a:pPr>
            <a:r>
              <a:rPr lang="fr-FR" sz="1600" dirty="0"/>
              <a:t>Collecte les contributions des employeurs publics employant au moins 20 ETP (20  agents en équivalent temps plein) et de moins de 6% de PSH</a:t>
            </a:r>
          </a:p>
          <a:p>
            <a:pPr marL="465138" lvl="2" indent="-285750">
              <a:buFont typeface="Posterama" panose="020B0504020200020000" pitchFamily="34" charset="0"/>
              <a:buChar char="!"/>
            </a:pPr>
            <a:r>
              <a:rPr lang="fr-FR" sz="1600" dirty="0">
                <a:solidFill>
                  <a:srgbClr val="002060"/>
                </a:solidFill>
              </a:rPr>
              <a:t>Les recettes du fonds sont constituées par la collecte des contributions </a:t>
            </a:r>
            <a:r>
              <a:rPr lang="fr-FR" sz="1600" b="0" dirty="0">
                <a:solidFill>
                  <a:srgbClr val="002060"/>
                </a:solidFill>
              </a:rPr>
              <a:t>– les budgets mobilisables sont basés sur ces recettes </a:t>
            </a:r>
          </a:p>
          <a:p>
            <a:pPr marL="465138" lvl="2" indent="-285750">
              <a:buFont typeface="Posterama" panose="020B0504020200020000" pitchFamily="34" charset="0"/>
              <a:buChar char="!"/>
            </a:pPr>
            <a:r>
              <a:rPr lang="fr-FR" sz="1600" dirty="0">
                <a:solidFill>
                  <a:srgbClr val="002060"/>
                </a:solidFill>
              </a:rPr>
              <a:t>Le FIP est un fonds employeur – les financements sont versés exclusivement aux employeurs, jamais aux agents </a:t>
            </a:r>
          </a:p>
          <a:p>
            <a:r>
              <a:rPr lang="fr-FR" b="1" dirty="0"/>
              <a:t>Les principales missions du FIPHFP </a:t>
            </a:r>
          </a:p>
          <a:p>
            <a:pPr marL="285750" indent="-285750">
              <a:buFont typeface="Arial" panose="020B0604020202020204" pitchFamily="34" charset="0"/>
              <a:buChar char="•"/>
            </a:pPr>
            <a:r>
              <a:rPr lang="fr-FR" sz="1600" b="1" dirty="0"/>
              <a:t>Accompagner et conseiller les employeurs de la fonction publique </a:t>
            </a:r>
          </a:p>
          <a:p>
            <a:pPr marL="285750" lvl="1" indent="-285750">
              <a:buFont typeface="Arial" panose="020B0604020202020204" pitchFamily="34" charset="0"/>
              <a:buChar char="•"/>
            </a:pPr>
            <a:r>
              <a:rPr lang="fr-FR" sz="1050" b="1" dirty="0"/>
              <a:t>les personnes en situation de handicap (PSH) vers l’emploi public ou les aider à conserver un emploi en compensant leur handicap</a:t>
            </a:r>
          </a:p>
          <a:p>
            <a:pPr marL="285750" indent="-285750">
              <a:buFont typeface="Arial" panose="020B0604020202020204" pitchFamily="34" charset="0"/>
              <a:buChar char="•"/>
            </a:pPr>
            <a:r>
              <a:rPr lang="fr-FR" sz="1600" b="1" dirty="0"/>
              <a:t>Financer par des interventions en complémentarité des dispositifs de droit commun</a:t>
            </a:r>
            <a:br>
              <a:rPr lang="fr-FR" sz="1600" b="1" dirty="0"/>
            </a:br>
            <a:r>
              <a:rPr lang="fr-FR" sz="1200" b="0" u="sng" dirty="0">
                <a:solidFill>
                  <a:srgbClr val="002060"/>
                </a:solidFill>
              </a:rPr>
              <a:t>tout employeur a une obligation d’aménagement « raisonnable » du poste même en l’absence ou refus de prise en charge financière par le FIPHFP </a:t>
            </a:r>
          </a:p>
          <a:p>
            <a:pPr marL="285750" indent="-285750">
              <a:buFont typeface="Arial" panose="020B0604020202020204" pitchFamily="34" charset="0"/>
              <a:buChar char="•"/>
            </a:pPr>
            <a:r>
              <a:rPr lang="fr-FR" sz="1600" b="1" dirty="0"/>
              <a:t>Sensibiliser et former les acteurs locaux de l’</a:t>
            </a:r>
            <a:r>
              <a:rPr lang="fr-FR" sz="1600" b="1" dirty="0" err="1"/>
              <a:t>écosystéme</a:t>
            </a:r>
            <a:r>
              <a:rPr lang="fr-FR" sz="1600" b="1" dirty="0"/>
              <a:t> du handicap </a:t>
            </a:r>
          </a:p>
          <a:p>
            <a:pPr marL="285750" indent="-285750">
              <a:buFont typeface="Arial" panose="020B0604020202020204" pitchFamily="34" charset="0"/>
              <a:buChar char="•"/>
            </a:pPr>
            <a:r>
              <a:rPr lang="fr-FR" sz="1600" b="1" dirty="0"/>
              <a:t>Décliner les politiques publiques nationales et définir une stratégie régionale </a:t>
            </a:r>
          </a:p>
        </p:txBody>
      </p:sp>
      <p:sp>
        <p:nvSpPr>
          <p:cNvPr id="5" name="Titre 4">
            <a:extLst>
              <a:ext uri="{FF2B5EF4-FFF2-40B4-BE49-F238E27FC236}">
                <a16:creationId xmlns:a16="http://schemas.microsoft.com/office/drawing/2014/main" id="{833F08B4-4FB5-4E89-8279-5F1B1772F9A9}"/>
              </a:ext>
            </a:extLst>
          </p:cNvPr>
          <p:cNvSpPr>
            <a:spLocks noGrp="1"/>
          </p:cNvSpPr>
          <p:nvPr>
            <p:ph type="title"/>
          </p:nvPr>
        </p:nvSpPr>
        <p:spPr>
          <a:xfrm>
            <a:off x="151168" y="104324"/>
            <a:ext cx="10696575" cy="787145"/>
          </a:xfrm>
          <a:prstGeom prst="rect">
            <a:avLst/>
          </a:prstGeom>
        </p:spPr>
        <p:txBody>
          <a:bodyPr/>
          <a:lstStyle/>
          <a:p>
            <a:r>
              <a:rPr lang="fr-FR" sz="2000" dirty="0"/>
              <a:t>Le FIPHFP - Opérateur de politiques publiques pour l’emploi des personnes en situation de handicap dans la fonction publique</a:t>
            </a:r>
            <a:endParaRPr lang="fr-FR" dirty="0"/>
          </a:p>
        </p:txBody>
      </p:sp>
    </p:spTree>
    <p:extLst>
      <p:ext uri="{BB962C8B-B14F-4D97-AF65-F5344CB8AC3E}">
        <p14:creationId xmlns:p14="http://schemas.microsoft.com/office/powerpoint/2010/main" val="38104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376072-1D0E-40BF-B91B-E9DACFA46A88}"/>
              </a:ext>
            </a:extLst>
          </p:cNvPr>
          <p:cNvSpPr>
            <a:spLocks noGrp="1"/>
          </p:cNvSpPr>
          <p:nvPr>
            <p:ph type="body" idx="4294967295"/>
          </p:nvPr>
        </p:nvSpPr>
        <p:spPr>
          <a:xfrm>
            <a:off x="999307" y="1122025"/>
            <a:ext cx="10696575" cy="360000"/>
          </a:xfrm>
          <a:prstGeom prst="rect">
            <a:avLst/>
          </a:prstGeom>
        </p:spPr>
        <p:txBody>
          <a:bodyPr/>
          <a:lstStyle/>
          <a:p>
            <a:endParaRPr lang="fr-FR" dirty="0"/>
          </a:p>
        </p:txBody>
      </p:sp>
      <p:sp>
        <p:nvSpPr>
          <p:cNvPr id="3" name="Espace réservé du pied de page 2">
            <a:extLst>
              <a:ext uri="{FF2B5EF4-FFF2-40B4-BE49-F238E27FC236}">
                <a16:creationId xmlns:a16="http://schemas.microsoft.com/office/drawing/2014/main" id="{1CAC11CB-C61A-424D-BB83-3F8CE7A3A218}"/>
              </a:ext>
            </a:extLst>
          </p:cNvPr>
          <p:cNvSpPr>
            <a:spLocks noGrp="1"/>
          </p:cNvSpPr>
          <p:nvPr>
            <p:ph type="ftr" sz="quarter" idx="4294967295"/>
          </p:nvPr>
        </p:nvSpPr>
        <p:spPr>
          <a:xfrm>
            <a:off x="2839640" y="6828262"/>
            <a:ext cx="5040000" cy="180000"/>
          </a:xfrm>
        </p:spPr>
        <p:txBody>
          <a:bodyPr/>
          <a:lstStyle/>
          <a:p>
            <a:r>
              <a:rPr lang="fr-FR"/>
              <a:t>Nom de la présentation et la date</a:t>
            </a:r>
            <a:endParaRPr lang="fr-FR" dirty="0"/>
          </a:p>
        </p:txBody>
      </p:sp>
      <p:sp>
        <p:nvSpPr>
          <p:cNvPr id="4" name="Espace réservé du numéro de diapositive 3">
            <a:extLst>
              <a:ext uri="{FF2B5EF4-FFF2-40B4-BE49-F238E27FC236}">
                <a16:creationId xmlns:a16="http://schemas.microsoft.com/office/drawing/2014/main" id="{5CEE7843-FA50-45FE-9CBE-E5194B1CE555}"/>
              </a:ext>
            </a:extLst>
          </p:cNvPr>
          <p:cNvSpPr>
            <a:spLocks noGrp="1"/>
          </p:cNvSpPr>
          <p:nvPr>
            <p:ph type="sldNum" sz="quarter" idx="12"/>
          </p:nvPr>
        </p:nvSpPr>
        <p:spPr/>
        <p:txBody>
          <a:bodyPr/>
          <a:lstStyle/>
          <a:p>
            <a:fld id="{FF67EF60-D3B0-409C-88CD-C39F952AE724}" type="slidenum">
              <a:rPr lang="fr-FR" smtClean="0"/>
              <a:t>3</a:t>
            </a:fld>
            <a:endParaRPr lang="fr-FR" dirty="0"/>
          </a:p>
        </p:txBody>
      </p:sp>
      <p:sp>
        <p:nvSpPr>
          <p:cNvPr id="5" name="Titre 4">
            <a:extLst>
              <a:ext uri="{FF2B5EF4-FFF2-40B4-BE49-F238E27FC236}">
                <a16:creationId xmlns:a16="http://schemas.microsoft.com/office/drawing/2014/main" id="{833F08B4-4FB5-4E89-8279-5F1B1772F9A9}"/>
              </a:ext>
            </a:extLst>
          </p:cNvPr>
          <p:cNvSpPr>
            <a:spLocks noGrp="1"/>
          </p:cNvSpPr>
          <p:nvPr>
            <p:ph type="title"/>
          </p:nvPr>
        </p:nvSpPr>
        <p:spPr>
          <a:xfrm>
            <a:off x="888212" y="198578"/>
            <a:ext cx="10696575" cy="468000"/>
          </a:xfrm>
          <a:prstGeom prst="rect">
            <a:avLst/>
          </a:prstGeom>
        </p:spPr>
        <p:txBody>
          <a:bodyPr/>
          <a:lstStyle/>
          <a:p>
            <a:r>
              <a:rPr lang="fr-FR" dirty="0"/>
              <a:t>5 priorités d’intervention </a:t>
            </a:r>
            <a:br>
              <a:rPr lang="fr-FR" dirty="0"/>
            </a:br>
            <a:endParaRPr lang="fr-FR" dirty="0"/>
          </a:p>
        </p:txBody>
      </p:sp>
      <p:sp>
        <p:nvSpPr>
          <p:cNvPr id="6" name="Espace réservé du texte 5">
            <a:extLst>
              <a:ext uri="{FF2B5EF4-FFF2-40B4-BE49-F238E27FC236}">
                <a16:creationId xmlns:a16="http://schemas.microsoft.com/office/drawing/2014/main" id="{3300C589-918E-4E6C-902B-E58F70EBA32B}"/>
              </a:ext>
            </a:extLst>
          </p:cNvPr>
          <p:cNvSpPr>
            <a:spLocks noGrp="1"/>
          </p:cNvSpPr>
          <p:nvPr>
            <p:ph type="body" sz="quarter" idx="13"/>
          </p:nvPr>
        </p:nvSpPr>
        <p:spPr>
          <a:xfrm>
            <a:off x="1000920" y="1644650"/>
            <a:ext cx="10696575" cy="4940385"/>
          </a:xfrm>
        </p:spPr>
        <p:txBody>
          <a:bodyPr/>
          <a:lstStyle/>
          <a:p>
            <a:endParaRPr lang="fr-FR" dirty="0"/>
          </a:p>
        </p:txBody>
      </p:sp>
      <p:pic>
        <p:nvPicPr>
          <p:cNvPr id="7" name="Image 5" descr="Missions FIPHFP (1).jpeg">
            <a:extLst>
              <a:ext uri="{FF2B5EF4-FFF2-40B4-BE49-F238E27FC236}">
                <a16:creationId xmlns:a16="http://schemas.microsoft.com/office/drawing/2014/main" id="{4F11D6A8-DF7A-4213-9B2E-F1AC6B6E5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9307" y="1676400"/>
            <a:ext cx="5689707" cy="500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06B99E78-DC30-440B-BAD6-1AA0CE30C908}"/>
              </a:ext>
            </a:extLst>
          </p:cNvPr>
          <p:cNvSpPr txBox="1"/>
          <p:nvPr/>
        </p:nvSpPr>
        <p:spPr>
          <a:xfrm>
            <a:off x="6094992" y="1625962"/>
            <a:ext cx="5600890" cy="3600986"/>
          </a:xfrm>
          <a:prstGeom prst="rect">
            <a:avLst/>
          </a:prstGeom>
          <a:noFill/>
        </p:spPr>
        <p:txBody>
          <a:bodyPr wrap="square" rtlCol="0">
            <a:spAutoFit/>
          </a:bodyPr>
          <a:lstStyle/>
          <a:p>
            <a:pPr marL="285750" indent="-285750" defTabSz="958474">
              <a:spcBef>
                <a:spcPts val="1200"/>
              </a:spcBef>
              <a:buFont typeface="Arial" panose="020B0604020202020204" pitchFamily="34" charset="0"/>
              <a:buChar char="•"/>
            </a:pPr>
            <a:r>
              <a:rPr lang="fr-FR" sz="1400" i="1" dirty="0">
                <a:solidFill>
                  <a:schemeClr val="tx2"/>
                </a:solidFill>
              </a:rPr>
              <a:t>Le FIPHFP finance des aides :</a:t>
            </a:r>
          </a:p>
          <a:p>
            <a:pPr marL="742950" lvl="1" indent="-285750" defTabSz="958474">
              <a:spcBef>
                <a:spcPts val="1200"/>
              </a:spcBef>
              <a:buFont typeface="Arial" panose="020B0604020202020204" pitchFamily="34" charset="0"/>
              <a:buChar char="•"/>
            </a:pPr>
            <a:r>
              <a:rPr lang="fr-FR" sz="1400" i="1" dirty="0">
                <a:solidFill>
                  <a:schemeClr val="tx2"/>
                </a:solidFill>
              </a:rPr>
              <a:t>Matérielles &amp; techniques</a:t>
            </a:r>
          </a:p>
          <a:p>
            <a:pPr marL="742950" lvl="1" indent="-285750" defTabSz="958474">
              <a:spcBef>
                <a:spcPts val="1200"/>
              </a:spcBef>
              <a:buFont typeface="Arial" panose="020B0604020202020204" pitchFamily="34" charset="0"/>
              <a:buChar char="•"/>
            </a:pPr>
            <a:r>
              <a:rPr lang="fr-FR" sz="1400" i="1" dirty="0">
                <a:solidFill>
                  <a:schemeClr val="tx2"/>
                </a:solidFill>
              </a:rPr>
              <a:t>Humaines ( formations, sensibilisation au handicap pour le collectif de travail , ..) </a:t>
            </a:r>
          </a:p>
          <a:p>
            <a:pPr marL="742950" lvl="1" indent="-285750" defTabSz="958474">
              <a:spcBef>
                <a:spcPts val="1200"/>
              </a:spcBef>
              <a:buFont typeface="Arial" panose="020B0604020202020204" pitchFamily="34" charset="0"/>
              <a:buChar char="•"/>
            </a:pPr>
            <a:r>
              <a:rPr lang="fr-FR" sz="1400" i="1" dirty="0">
                <a:solidFill>
                  <a:schemeClr val="tx2"/>
                </a:solidFill>
              </a:rPr>
              <a:t>des aides relatives à l’accessibilité numérique (pré audit, audit des sites ou intranets, améliorations ; formations spécifiques à l’accessibilité numérique)</a:t>
            </a:r>
          </a:p>
          <a:p>
            <a:pPr marL="285750" indent="-285750" defTabSz="958474">
              <a:spcBef>
                <a:spcPts val="1200"/>
              </a:spcBef>
              <a:buFont typeface="Arial" panose="020B0604020202020204" pitchFamily="34" charset="0"/>
              <a:buChar char="•"/>
            </a:pPr>
            <a:r>
              <a:rPr lang="fr-FR" sz="1400" i="1" dirty="0">
                <a:solidFill>
                  <a:schemeClr val="tx2"/>
                </a:solidFill>
              </a:rPr>
              <a:t>Toute demande est obligatoirement faite par l’employeur public</a:t>
            </a:r>
          </a:p>
          <a:p>
            <a:pPr marL="285750" indent="-285750" defTabSz="958474">
              <a:spcBef>
                <a:spcPts val="1200"/>
              </a:spcBef>
              <a:buFont typeface="Arial" panose="020B0604020202020204" pitchFamily="34" charset="0"/>
              <a:buChar char="•"/>
            </a:pPr>
            <a:r>
              <a:rPr lang="fr-FR" sz="1400" i="1" dirty="0">
                <a:solidFill>
                  <a:schemeClr val="tx2"/>
                </a:solidFill>
              </a:rPr>
              <a:t>Sur prescription du médecin du travail </a:t>
            </a:r>
          </a:p>
          <a:p>
            <a:pPr marL="742950" lvl="1" indent="-285750" defTabSz="958474">
              <a:spcBef>
                <a:spcPts val="1200"/>
              </a:spcBef>
              <a:buFont typeface="Arial" panose="020B0604020202020204" pitchFamily="34" charset="0"/>
              <a:buChar char="•"/>
            </a:pPr>
            <a:r>
              <a:rPr lang="fr-FR" sz="1400" i="1" dirty="0">
                <a:solidFill>
                  <a:schemeClr val="tx2"/>
                </a:solidFill>
              </a:rPr>
              <a:t>déserts médicaux  - un enjeu pour de nombreux employeurs publics ! les vacances de poste entravent le traitement de situations individuelles </a:t>
            </a:r>
          </a:p>
        </p:txBody>
      </p:sp>
      <p:sp>
        <p:nvSpPr>
          <p:cNvPr id="9" name="ZoneTexte 8">
            <a:extLst>
              <a:ext uri="{FF2B5EF4-FFF2-40B4-BE49-F238E27FC236}">
                <a16:creationId xmlns:a16="http://schemas.microsoft.com/office/drawing/2014/main" id="{67AE1ECC-3502-4988-8E0A-D135DBF3261B}"/>
              </a:ext>
            </a:extLst>
          </p:cNvPr>
          <p:cNvSpPr txBox="1"/>
          <p:nvPr/>
        </p:nvSpPr>
        <p:spPr>
          <a:xfrm>
            <a:off x="4845464" y="5495863"/>
            <a:ext cx="6850418" cy="1631216"/>
          </a:xfrm>
          <a:prstGeom prst="rect">
            <a:avLst/>
          </a:prstGeom>
          <a:noFill/>
        </p:spPr>
        <p:txBody>
          <a:bodyPr wrap="square" rtlCol="0">
            <a:spAutoFit/>
          </a:bodyPr>
          <a:lstStyle/>
          <a:p>
            <a:pPr marL="285750" indent="-285750">
              <a:buFont typeface="Arial" panose="020B0604020202020204" pitchFamily="34" charset="0"/>
              <a:buChar char="!"/>
            </a:pPr>
            <a:r>
              <a:rPr lang="fr-FR" sz="1600" dirty="0">
                <a:solidFill>
                  <a:srgbClr val="002060"/>
                </a:solidFill>
              </a:rPr>
              <a:t>Des aides accessibles à tous les employeurs quelque soit leur taux d’emploi de BOE </a:t>
            </a:r>
          </a:p>
          <a:p>
            <a:pPr marL="285750" indent="-285750">
              <a:buFont typeface="Arial" panose="020B0604020202020204" pitchFamily="34" charset="0"/>
              <a:buChar char="!"/>
            </a:pPr>
            <a:r>
              <a:rPr lang="fr-FR" sz="1600" dirty="0">
                <a:solidFill>
                  <a:srgbClr val="002060"/>
                </a:solidFill>
              </a:rPr>
              <a:t>Des aides qui peuvent être ouvertes sous condition à l’ensemble des agents BOE quelque soit leur statut contractuel</a:t>
            </a:r>
          </a:p>
          <a:p>
            <a:pPr marL="285750" indent="-285750">
              <a:buFont typeface="Arial" panose="020B0604020202020204" pitchFamily="34" charset="0"/>
              <a:buChar char="!"/>
            </a:pPr>
            <a:r>
              <a:rPr lang="fr-FR" sz="1600" dirty="0">
                <a:solidFill>
                  <a:srgbClr val="002060"/>
                </a:solidFill>
              </a:rPr>
              <a:t>Quelques dispositifs dont peuvent également bénéficier également des agents aptes avec restriction</a:t>
            </a:r>
          </a:p>
        </p:txBody>
      </p:sp>
    </p:spTree>
    <p:extLst>
      <p:ext uri="{BB962C8B-B14F-4D97-AF65-F5344CB8AC3E}">
        <p14:creationId xmlns:p14="http://schemas.microsoft.com/office/powerpoint/2010/main" val="86719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E4D3925-6427-47DA-B37E-BB5AF95B75BE}"/>
              </a:ext>
            </a:extLst>
          </p:cNvPr>
          <p:cNvSpPr>
            <a:spLocks noGrp="1"/>
          </p:cNvSpPr>
          <p:nvPr>
            <p:ph type="sldNum" sz="quarter" idx="12"/>
          </p:nvPr>
        </p:nvSpPr>
        <p:spPr/>
        <p:txBody>
          <a:bodyPr/>
          <a:lstStyle/>
          <a:p>
            <a:pPr defTabSz="958474">
              <a:defRPr/>
            </a:pPr>
            <a:fld id="{FF67EF60-D3B0-409C-88CD-C39F952AE724}" type="slidenum">
              <a:rPr lang="fr-FR">
                <a:solidFill>
                  <a:srgbClr val="E5281D"/>
                </a:solidFill>
                <a:latin typeface="Arial" panose="020B0604020202020204"/>
              </a:rPr>
              <a:pPr defTabSz="958474">
                <a:defRPr/>
              </a:pPr>
              <a:t>4</a:t>
            </a:fld>
            <a:endParaRPr lang="fr-FR" dirty="0">
              <a:solidFill>
                <a:srgbClr val="E5281D"/>
              </a:solidFill>
              <a:latin typeface="Arial" panose="020B0604020202020204"/>
            </a:endParaRPr>
          </a:p>
        </p:txBody>
      </p:sp>
      <p:sp>
        <p:nvSpPr>
          <p:cNvPr id="5" name="Titre 4">
            <a:extLst>
              <a:ext uri="{FF2B5EF4-FFF2-40B4-BE49-F238E27FC236}">
                <a16:creationId xmlns:a16="http://schemas.microsoft.com/office/drawing/2014/main" id="{2870D940-4B7D-4595-9498-0225B9DF5690}"/>
              </a:ext>
            </a:extLst>
          </p:cNvPr>
          <p:cNvSpPr>
            <a:spLocks noGrp="1"/>
          </p:cNvSpPr>
          <p:nvPr>
            <p:ph type="title"/>
          </p:nvPr>
        </p:nvSpPr>
        <p:spPr>
          <a:xfrm>
            <a:off x="938551" y="434780"/>
            <a:ext cx="10680360" cy="467291"/>
          </a:xfrm>
          <a:prstGeom prst="rect">
            <a:avLst/>
          </a:prstGeom>
        </p:spPr>
        <p:txBody>
          <a:bodyPr/>
          <a:lstStyle/>
          <a:p>
            <a:r>
              <a:rPr lang="fr-FR" sz="2396" dirty="0"/>
              <a:t>Le FIPHFP en Nouvelle Aquitaine </a:t>
            </a:r>
            <a:endParaRPr lang="fr-FR" sz="1997" dirty="0"/>
          </a:p>
        </p:txBody>
      </p:sp>
      <p:sp>
        <p:nvSpPr>
          <p:cNvPr id="6" name="Espace réservé du texte 5">
            <a:extLst>
              <a:ext uri="{FF2B5EF4-FFF2-40B4-BE49-F238E27FC236}">
                <a16:creationId xmlns:a16="http://schemas.microsoft.com/office/drawing/2014/main" id="{D7AE9FE6-35F6-4921-A99A-49F9B5F5067C}"/>
              </a:ext>
            </a:extLst>
          </p:cNvPr>
          <p:cNvSpPr>
            <a:spLocks noGrp="1"/>
          </p:cNvSpPr>
          <p:nvPr>
            <p:ph type="body" sz="quarter" idx="4294967295"/>
          </p:nvPr>
        </p:nvSpPr>
        <p:spPr>
          <a:xfrm>
            <a:off x="203357" y="1205418"/>
            <a:ext cx="11486092" cy="4969026"/>
          </a:xfrm>
          <a:prstGeom prst="rect">
            <a:avLst/>
          </a:prstGeom>
        </p:spPr>
        <p:txBody>
          <a:bodyPr/>
          <a:lstStyle/>
          <a:p>
            <a:r>
              <a:rPr lang="fr-FR"/>
              <a:t> </a:t>
            </a:r>
            <a:endParaRPr lang="fr-FR" dirty="0"/>
          </a:p>
        </p:txBody>
      </p:sp>
      <p:pic>
        <p:nvPicPr>
          <p:cNvPr id="3" name="Image 2">
            <a:extLst>
              <a:ext uri="{FF2B5EF4-FFF2-40B4-BE49-F238E27FC236}">
                <a16:creationId xmlns:a16="http://schemas.microsoft.com/office/drawing/2014/main" id="{EA66EBE9-2A6A-BEEC-4600-58A8BADE90D8}"/>
              </a:ext>
            </a:extLst>
          </p:cNvPr>
          <p:cNvPicPr>
            <a:picLocks noChangeAspect="1"/>
          </p:cNvPicPr>
          <p:nvPr/>
        </p:nvPicPr>
        <p:blipFill>
          <a:blip r:embed="rId3"/>
          <a:stretch>
            <a:fillRect/>
          </a:stretch>
        </p:blipFill>
        <p:spPr>
          <a:xfrm>
            <a:off x="7818357" y="4672270"/>
            <a:ext cx="4872647" cy="2521586"/>
          </a:xfrm>
          <a:prstGeom prst="rect">
            <a:avLst/>
          </a:prstGeom>
        </p:spPr>
      </p:pic>
      <p:pic>
        <p:nvPicPr>
          <p:cNvPr id="10" name="Image 9" descr="Une image contenant texte, capture d’écran, Police, conception&#10;&#10;Description générée automatiquement">
            <a:extLst>
              <a:ext uri="{FF2B5EF4-FFF2-40B4-BE49-F238E27FC236}">
                <a16:creationId xmlns:a16="http://schemas.microsoft.com/office/drawing/2014/main" id="{E33D4E4C-FCB7-797B-B286-58DDF5FCE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09" y="752312"/>
            <a:ext cx="2985182" cy="4752330"/>
          </a:xfrm>
          <a:prstGeom prst="rect">
            <a:avLst/>
          </a:prstGeom>
        </p:spPr>
      </p:pic>
      <p:pic>
        <p:nvPicPr>
          <p:cNvPr id="12" name="Image 11" descr="Une image contenant texte, capture d’écran, Police&#10;&#10;Description générée automatiquement">
            <a:extLst>
              <a:ext uri="{FF2B5EF4-FFF2-40B4-BE49-F238E27FC236}">
                <a16:creationId xmlns:a16="http://schemas.microsoft.com/office/drawing/2014/main" id="{A8F4519B-4F47-1F9C-9F89-D8A89A907F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579" y="5457"/>
            <a:ext cx="4487759" cy="4512717"/>
          </a:xfrm>
          <a:prstGeom prst="rect">
            <a:avLst/>
          </a:prstGeom>
        </p:spPr>
      </p:pic>
      <p:pic>
        <p:nvPicPr>
          <p:cNvPr id="16" name="Image 15" descr="Une image contenant texte, carte de visite, capture d’écran, Police&#10;&#10;Description générée automatiquement">
            <a:extLst>
              <a:ext uri="{FF2B5EF4-FFF2-40B4-BE49-F238E27FC236}">
                <a16:creationId xmlns:a16="http://schemas.microsoft.com/office/drawing/2014/main" id="{C3890A76-50A0-FFCB-D169-E33B9B7DE6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3842" y="752312"/>
            <a:ext cx="4487758" cy="3114973"/>
          </a:xfrm>
          <a:prstGeom prst="rect">
            <a:avLst/>
          </a:prstGeom>
        </p:spPr>
      </p:pic>
      <p:pic>
        <p:nvPicPr>
          <p:cNvPr id="18" name="Image 17" descr="Une image contenant texte, capture d’écran, Police, logo&#10;&#10;Description générée automatiquement">
            <a:extLst>
              <a:ext uri="{FF2B5EF4-FFF2-40B4-BE49-F238E27FC236}">
                <a16:creationId xmlns:a16="http://schemas.microsoft.com/office/drawing/2014/main" id="{68E495B5-4C01-4F7D-C9AD-DE913D7BFF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170" y="4244680"/>
            <a:ext cx="4039911" cy="2126609"/>
          </a:xfrm>
          <a:prstGeom prst="rect">
            <a:avLst/>
          </a:prstGeom>
        </p:spPr>
      </p:pic>
    </p:spTree>
    <p:extLst>
      <p:ext uri="{BB962C8B-B14F-4D97-AF65-F5344CB8AC3E}">
        <p14:creationId xmlns:p14="http://schemas.microsoft.com/office/powerpoint/2010/main" val="254105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5B0C08E-328C-9F5C-5736-C0A538443845}"/>
              </a:ext>
            </a:extLst>
          </p:cNvPr>
          <p:cNvSpPr>
            <a:spLocks noGrp="1"/>
          </p:cNvSpPr>
          <p:nvPr>
            <p:ph type="sldNum" sz="quarter" idx="12"/>
          </p:nvPr>
        </p:nvSpPr>
        <p:spPr/>
        <p:txBody>
          <a:bodyPr/>
          <a:lstStyle/>
          <a:p>
            <a:pPr defTabSz="456521">
              <a:defRPr/>
            </a:pPr>
            <a:fld id="{FF67EF60-D3B0-409C-88CD-C39F952AE724}" type="slidenum">
              <a:rPr lang="fr-FR">
                <a:solidFill>
                  <a:prstClr val="black"/>
                </a:solidFill>
                <a:latin typeface="Arial" panose="020B0604020202020204"/>
              </a:rPr>
              <a:pPr defTabSz="456521">
                <a:defRPr/>
              </a:pPr>
              <a:t>5</a:t>
            </a:fld>
            <a:endParaRPr lang="fr-FR" dirty="0">
              <a:solidFill>
                <a:prstClr val="black"/>
              </a:solidFill>
              <a:latin typeface="Arial" panose="020B0604020202020204"/>
            </a:endParaRPr>
          </a:p>
        </p:txBody>
      </p:sp>
      <p:sp>
        <p:nvSpPr>
          <p:cNvPr id="4" name="Espace réservé du texte 3">
            <a:extLst>
              <a:ext uri="{FF2B5EF4-FFF2-40B4-BE49-F238E27FC236}">
                <a16:creationId xmlns:a16="http://schemas.microsoft.com/office/drawing/2014/main" id="{7FE3E6F0-A7F2-11A0-2BE7-66C1302B6CE2}"/>
              </a:ext>
            </a:extLst>
          </p:cNvPr>
          <p:cNvSpPr>
            <a:spLocks noGrp="1"/>
          </p:cNvSpPr>
          <p:nvPr>
            <p:ph type="body" sz="quarter" idx="4294967295"/>
          </p:nvPr>
        </p:nvSpPr>
        <p:spPr>
          <a:xfrm>
            <a:off x="1009090" y="2298158"/>
            <a:ext cx="10680360" cy="3876285"/>
          </a:xfrm>
          <a:prstGeom prst="rect">
            <a:avLst/>
          </a:prstGeom>
        </p:spPr>
        <p:txBody>
          <a:bodyPr/>
          <a:lstStyle/>
          <a:p>
            <a:endParaRPr lang="fr-FR" dirty="0"/>
          </a:p>
        </p:txBody>
      </p:sp>
      <p:sp>
        <p:nvSpPr>
          <p:cNvPr id="5" name="Titre 4">
            <a:extLst>
              <a:ext uri="{FF2B5EF4-FFF2-40B4-BE49-F238E27FC236}">
                <a16:creationId xmlns:a16="http://schemas.microsoft.com/office/drawing/2014/main" id="{9E0F1C67-105E-AA40-F49A-8780128EF545}"/>
              </a:ext>
            </a:extLst>
          </p:cNvPr>
          <p:cNvSpPr>
            <a:spLocks noGrp="1"/>
          </p:cNvSpPr>
          <p:nvPr>
            <p:ph type="title"/>
          </p:nvPr>
        </p:nvSpPr>
        <p:spPr>
          <a:xfrm>
            <a:off x="128690" y="-48803"/>
            <a:ext cx="12219003" cy="1314248"/>
          </a:xfrm>
        </p:spPr>
        <p:txBody>
          <a:bodyPr/>
          <a:lstStyle/>
          <a:p>
            <a:r>
              <a:rPr lang="fr-FR" sz="2396" dirty="0"/>
              <a:t>Déclinaison territoriale – une approche régionale ET départementale </a:t>
            </a:r>
            <a:br>
              <a:rPr lang="fr-FR" sz="2396" dirty="0"/>
            </a:br>
            <a:r>
              <a:rPr lang="fr-FR" sz="1997" dirty="0"/>
              <a:t>Cap Emploi, DEA, Centre de Gestion de la Fonction publique – des partenariats avec chacune des 12 plaques départementales de la Région - </a:t>
            </a:r>
            <a:r>
              <a:rPr lang="fr-FR" sz="1997" i="1" dirty="0">
                <a:solidFill>
                  <a:srgbClr val="FF0000"/>
                </a:solidFill>
              </a:rPr>
              <a:t>Actualités</a:t>
            </a:r>
            <a:endParaRPr lang="fr-FR" i="1" dirty="0">
              <a:solidFill>
                <a:srgbClr val="FF0000"/>
              </a:solidFill>
            </a:endParaRPr>
          </a:p>
        </p:txBody>
      </p:sp>
      <p:graphicFrame>
        <p:nvGraphicFramePr>
          <p:cNvPr id="6" name="Diagramme 5">
            <a:extLst>
              <a:ext uri="{FF2B5EF4-FFF2-40B4-BE49-F238E27FC236}">
                <a16:creationId xmlns:a16="http://schemas.microsoft.com/office/drawing/2014/main" id="{09051D68-DD06-AAA7-5361-90D0CF0439F6}"/>
              </a:ext>
            </a:extLst>
          </p:cNvPr>
          <p:cNvGraphicFramePr/>
          <p:nvPr/>
        </p:nvGraphicFramePr>
        <p:xfrm>
          <a:off x="0" y="1265445"/>
          <a:ext cx="12457010" cy="5525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a:extLst>
              <a:ext uri="{FF2B5EF4-FFF2-40B4-BE49-F238E27FC236}">
                <a16:creationId xmlns:a16="http://schemas.microsoft.com/office/drawing/2014/main" id="{B19DB541-B5CB-9B5C-3417-23163AC59A8B}"/>
              </a:ext>
            </a:extLst>
          </p:cNvPr>
          <p:cNvPicPr>
            <a:picLocks noChangeAspect="1"/>
          </p:cNvPicPr>
          <p:nvPr/>
        </p:nvPicPr>
        <p:blipFill>
          <a:blip r:embed="rId8"/>
          <a:stretch>
            <a:fillRect/>
          </a:stretch>
        </p:blipFill>
        <p:spPr>
          <a:xfrm>
            <a:off x="64932" y="5840372"/>
            <a:ext cx="1561947" cy="1226046"/>
          </a:xfrm>
          <a:prstGeom prst="rect">
            <a:avLst/>
          </a:prstGeom>
        </p:spPr>
      </p:pic>
      <p:pic>
        <p:nvPicPr>
          <p:cNvPr id="10" name="Image 9">
            <a:extLst>
              <a:ext uri="{FF2B5EF4-FFF2-40B4-BE49-F238E27FC236}">
                <a16:creationId xmlns:a16="http://schemas.microsoft.com/office/drawing/2014/main" id="{B9F874D7-AF3B-349D-96CC-B5AA18529200}"/>
              </a:ext>
            </a:extLst>
          </p:cNvPr>
          <p:cNvPicPr>
            <a:picLocks noChangeAspect="1"/>
          </p:cNvPicPr>
          <p:nvPr/>
        </p:nvPicPr>
        <p:blipFill>
          <a:blip r:embed="rId9"/>
          <a:stretch>
            <a:fillRect/>
          </a:stretch>
        </p:blipFill>
        <p:spPr>
          <a:xfrm>
            <a:off x="3444241" y="3900436"/>
            <a:ext cx="1412231" cy="1430075"/>
          </a:xfrm>
          <a:prstGeom prst="rect">
            <a:avLst/>
          </a:prstGeom>
        </p:spPr>
      </p:pic>
      <p:sp>
        <p:nvSpPr>
          <p:cNvPr id="7" name="Flèche : droite 6">
            <a:extLst>
              <a:ext uri="{FF2B5EF4-FFF2-40B4-BE49-F238E27FC236}">
                <a16:creationId xmlns:a16="http://schemas.microsoft.com/office/drawing/2014/main" id="{9BC0A5AF-0105-039B-0BA9-2671ACE0A079}"/>
              </a:ext>
            </a:extLst>
          </p:cNvPr>
          <p:cNvSpPr/>
          <p:nvPr/>
        </p:nvSpPr>
        <p:spPr>
          <a:xfrm>
            <a:off x="9204273" y="591190"/>
            <a:ext cx="976925" cy="483897"/>
          </a:xfrm>
          <a:prstGeom prst="rightArrow">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21">
              <a:defRPr/>
            </a:pPr>
            <a:endParaRPr lang="fr-FR" sz="1798">
              <a:solidFill>
                <a:prstClr val="white"/>
              </a:solidFill>
              <a:latin typeface="Arial" panose="020B0604020202020204"/>
            </a:endParaRPr>
          </a:p>
        </p:txBody>
      </p:sp>
      <p:pic>
        <p:nvPicPr>
          <p:cNvPr id="11" name="Image 10" descr="Une image contenant texte, logo, Police, symbole&#10;&#10;Description générée automatiquement">
            <a:extLst>
              <a:ext uri="{FF2B5EF4-FFF2-40B4-BE49-F238E27FC236}">
                <a16:creationId xmlns:a16="http://schemas.microsoft.com/office/drawing/2014/main" id="{23DE2BC8-E3CB-0AF5-E8AB-681B100989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7039" y="3689961"/>
            <a:ext cx="1412231" cy="1139266"/>
          </a:xfrm>
          <a:prstGeom prst="rect">
            <a:avLst/>
          </a:prstGeom>
        </p:spPr>
      </p:pic>
      <p:pic>
        <p:nvPicPr>
          <p:cNvPr id="14" name="Image 13" descr="Une image contenant texte, Police, Graphique, logo&#10;&#10;Description générée automatiquement">
            <a:extLst>
              <a:ext uri="{FF2B5EF4-FFF2-40B4-BE49-F238E27FC236}">
                <a16:creationId xmlns:a16="http://schemas.microsoft.com/office/drawing/2014/main" id="{F537B19B-37BB-485E-6CA9-86538D5D29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7956" y="3830042"/>
            <a:ext cx="1603683" cy="859100"/>
          </a:xfrm>
          <a:prstGeom prst="rect">
            <a:avLst/>
          </a:prstGeom>
        </p:spPr>
      </p:pic>
    </p:spTree>
    <p:extLst>
      <p:ext uri="{BB962C8B-B14F-4D97-AF65-F5344CB8AC3E}">
        <p14:creationId xmlns:p14="http://schemas.microsoft.com/office/powerpoint/2010/main" val="374066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F9EA32-D3D7-ACEA-9D5C-854D1DCA9641}"/>
              </a:ext>
            </a:extLst>
          </p:cNvPr>
          <p:cNvSpPr>
            <a:spLocks noGrp="1"/>
          </p:cNvSpPr>
          <p:nvPr>
            <p:ph type="sldNum" sz="quarter" idx="12"/>
          </p:nvPr>
        </p:nvSpPr>
        <p:spPr/>
        <p:txBody>
          <a:bodyPr/>
          <a:lstStyle/>
          <a:p>
            <a:fld id="{FF67EF60-D3B0-409C-88CD-C39F952AE724}" type="slidenum">
              <a:rPr lang="fr-FR" smtClean="0"/>
              <a:pPr/>
              <a:t>6</a:t>
            </a:fld>
            <a:endParaRPr lang="fr-FR" dirty="0"/>
          </a:p>
        </p:txBody>
      </p:sp>
      <p:sp>
        <p:nvSpPr>
          <p:cNvPr id="3" name="Espace réservé du texte 2">
            <a:extLst>
              <a:ext uri="{FF2B5EF4-FFF2-40B4-BE49-F238E27FC236}">
                <a16:creationId xmlns:a16="http://schemas.microsoft.com/office/drawing/2014/main" id="{FD28D65E-DA5B-BF1A-F0B7-FB5EC8F48EBF}"/>
              </a:ext>
            </a:extLst>
          </p:cNvPr>
          <p:cNvSpPr>
            <a:spLocks noGrp="1"/>
          </p:cNvSpPr>
          <p:nvPr>
            <p:ph type="body" sz="quarter" idx="13"/>
          </p:nvPr>
        </p:nvSpPr>
        <p:spPr>
          <a:xfrm>
            <a:off x="55329" y="929745"/>
            <a:ext cx="12310533" cy="5726113"/>
          </a:xfrm>
        </p:spPr>
        <p:txBody>
          <a:bodyPr/>
          <a:lstStyle/>
          <a:p>
            <a:r>
              <a:rPr lang="fr-FR" sz="1600" b="1" i="0" dirty="0">
                <a:solidFill>
                  <a:srgbClr val="00B0F0"/>
                </a:solidFill>
              </a:rPr>
              <a:t>En déclinaison de la convention nationale entre le </a:t>
            </a:r>
            <a:r>
              <a:rPr lang="fr-FR" sz="1600" b="1" i="0" dirty="0" err="1">
                <a:solidFill>
                  <a:srgbClr val="00B0F0"/>
                </a:solidFill>
              </a:rPr>
              <a:t>Fiphfp</a:t>
            </a:r>
            <a:r>
              <a:rPr lang="fr-FR" sz="1600" b="1" i="0" dirty="0">
                <a:solidFill>
                  <a:srgbClr val="00B0F0"/>
                </a:solidFill>
              </a:rPr>
              <a:t> et la FHF, nous avons une convention régionale, portée par la référente handicap mutualisée,  qui a pour objectifs :</a:t>
            </a:r>
          </a:p>
          <a:p>
            <a:endParaRPr lang="fr-FR" sz="1600" dirty="0"/>
          </a:p>
          <a:p>
            <a:pPr marL="285750" indent="-285750">
              <a:buFont typeface="Wingdings" panose="05000000000000000000" pitchFamily="2" charset="2"/>
              <a:buChar char="q"/>
            </a:pPr>
            <a:r>
              <a:rPr lang="fr-FR" sz="1600" i="0" dirty="0"/>
              <a:t>Sensibilisation des collaborateurs et en particulier des cadres de santé pour lever les fortes représentations autour du handicap et également les outiller ;</a:t>
            </a:r>
          </a:p>
          <a:p>
            <a:pPr marL="285750" indent="-285750">
              <a:buFont typeface="Wingdings" panose="05000000000000000000" pitchFamily="2" charset="2"/>
              <a:buChar char="q"/>
            </a:pPr>
            <a:r>
              <a:rPr lang="fr-FR" sz="1600" i="0" dirty="0"/>
              <a:t>Accompagnement pour lancer des politiques internes de gestion du maintien dans l’emploi des agents hospitaliers handicapés : l’hôpital « fabrique » du handicap.</a:t>
            </a:r>
          </a:p>
          <a:p>
            <a:pPr marL="285750" indent="-285750">
              <a:buFont typeface="Wingdings" panose="05000000000000000000" pitchFamily="2" charset="2"/>
              <a:buChar char="q"/>
            </a:pPr>
            <a:r>
              <a:rPr lang="fr-FR" sz="1600" i="0" dirty="0"/>
              <a:t>Renforcement de la connaissance des dispositifs d’aides du FIPHFP parfois et ses modalités d’attribution </a:t>
            </a:r>
          </a:p>
          <a:p>
            <a:pPr marL="285750" indent="-285750">
              <a:buFont typeface="Wingdings" panose="05000000000000000000" pitchFamily="2" charset="2"/>
              <a:buChar char="q"/>
            </a:pPr>
            <a:r>
              <a:rPr lang="fr-FR" sz="1600" i="0" dirty="0"/>
              <a:t>Parfaire la connaissance de l’écosystème local du handicap : acteurs et dispositifs tant du maintien dans l’emploi que l’insertion ou de la formation</a:t>
            </a:r>
          </a:p>
          <a:p>
            <a:pPr marL="285750" indent="-285750">
              <a:buFont typeface="Wingdings" panose="05000000000000000000" pitchFamily="2" charset="2"/>
              <a:buChar char="q"/>
            </a:pPr>
            <a:r>
              <a:rPr lang="fr-FR" sz="1600" i="0" dirty="0"/>
              <a:t>Renouveler les effectifs BOE notamment sur la filière technique. Un certain nombre d’établissements a dépassé le taux légal de 6% du fait d’une pyramide des âges élevée qui, combinée à une certaine pénibilité au poste, a généré des reconnaissances handicap en cours de carrière. Ces bénéficiaires vont partir en retraite d’ici les 5 prochaines années entrainant une chute du taux d’emploi légal de ces établissements</a:t>
            </a:r>
          </a:p>
          <a:p>
            <a:pPr marL="285750" indent="-285750">
              <a:buFont typeface="Wingdings" panose="05000000000000000000" pitchFamily="2" charset="2"/>
              <a:buChar char="q"/>
            </a:pPr>
            <a:r>
              <a:rPr lang="fr-FR" sz="1600" i="0" dirty="0"/>
              <a:t>Appropriation du contrat d’apprentissage très peu développé dans la filière hospitalière </a:t>
            </a:r>
          </a:p>
          <a:p>
            <a:pPr marL="285750" indent="-285750">
              <a:buFont typeface="Wingdings" panose="05000000000000000000" pitchFamily="2" charset="2"/>
              <a:buChar char="q"/>
            </a:pPr>
            <a:r>
              <a:rPr lang="fr-FR" sz="1600" i="0" dirty="0"/>
              <a:t>Connaissance des partenariats autour de l’insertion avec des acteurs tels que les centres de formation ou les universités.</a:t>
            </a:r>
          </a:p>
          <a:p>
            <a:endParaRPr lang="fr-FR" dirty="0"/>
          </a:p>
        </p:txBody>
      </p:sp>
      <p:sp>
        <p:nvSpPr>
          <p:cNvPr id="4" name="Titre 3">
            <a:extLst>
              <a:ext uri="{FF2B5EF4-FFF2-40B4-BE49-F238E27FC236}">
                <a16:creationId xmlns:a16="http://schemas.microsoft.com/office/drawing/2014/main" id="{DBE59594-65D8-C0C8-B2F3-0D594F8403A2}"/>
              </a:ext>
            </a:extLst>
          </p:cNvPr>
          <p:cNvSpPr>
            <a:spLocks noGrp="1"/>
          </p:cNvSpPr>
          <p:nvPr>
            <p:ph type="title"/>
          </p:nvPr>
        </p:nvSpPr>
        <p:spPr>
          <a:xfrm>
            <a:off x="203199" y="0"/>
            <a:ext cx="11023600" cy="929745"/>
          </a:xfrm>
        </p:spPr>
        <p:txBody>
          <a:bodyPr/>
          <a:lstStyle/>
          <a:p>
            <a:r>
              <a:rPr lang="fr-FR" dirty="0"/>
              <a:t>Le partenariat régional avec la FHF </a:t>
            </a:r>
          </a:p>
        </p:txBody>
      </p:sp>
    </p:spTree>
    <p:extLst>
      <p:ext uri="{BB962C8B-B14F-4D97-AF65-F5344CB8AC3E}">
        <p14:creationId xmlns:p14="http://schemas.microsoft.com/office/powerpoint/2010/main" val="115376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CBC8F65-F13E-A900-47AB-922660AC8B80}"/>
              </a:ext>
            </a:extLst>
          </p:cNvPr>
          <p:cNvSpPr>
            <a:spLocks noGrp="1"/>
          </p:cNvSpPr>
          <p:nvPr>
            <p:ph type="sldNum" sz="quarter" idx="12"/>
          </p:nvPr>
        </p:nvSpPr>
        <p:spPr/>
        <p:txBody>
          <a:bodyPr/>
          <a:lstStyle/>
          <a:p>
            <a:fld id="{FF67EF60-D3B0-409C-88CD-C39F952AE724}" type="slidenum">
              <a:rPr lang="fr-FR" smtClean="0"/>
              <a:pPr/>
              <a:t>7</a:t>
            </a:fld>
            <a:endParaRPr lang="fr-FR" dirty="0"/>
          </a:p>
        </p:txBody>
      </p:sp>
      <p:sp>
        <p:nvSpPr>
          <p:cNvPr id="3" name="Espace réservé du texte 2">
            <a:extLst>
              <a:ext uri="{FF2B5EF4-FFF2-40B4-BE49-F238E27FC236}">
                <a16:creationId xmlns:a16="http://schemas.microsoft.com/office/drawing/2014/main" id="{21E410F7-59A5-402D-18B6-3334377409C3}"/>
              </a:ext>
            </a:extLst>
          </p:cNvPr>
          <p:cNvSpPr>
            <a:spLocks noGrp="1"/>
          </p:cNvSpPr>
          <p:nvPr>
            <p:ph type="body" sz="quarter" idx="13"/>
          </p:nvPr>
        </p:nvSpPr>
        <p:spPr>
          <a:xfrm>
            <a:off x="216991" y="1187776"/>
            <a:ext cx="12198285" cy="5938887"/>
          </a:xfrm>
        </p:spPr>
        <p:txBody>
          <a:bodyPr/>
          <a:lstStyle/>
          <a:p>
            <a:pPr rtl="0" fontAlgn="ctr">
              <a:spcBef>
                <a:spcPts val="0"/>
              </a:spcBef>
              <a:spcAft>
                <a:spcPts val="0"/>
              </a:spcAft>
            </a:pPr>
            <a:r>
              <a:rPr lang="fr-FR" b="1" i="0" dirty="0">
                <a:solidFill>
                  <a:srgbClr val="00B0F0"/>
                </a:solidFill>
              </a:rPr>
              <a:t>Les priorités de la convention en cours:</a:t>
            </a:r>
          </a:p>
        </p:txBody>
      </p:sp>
      <p:sp>
        <p:nvSpPr>
          <p:cNvPr id="4" name="Titre 3">
            <a:extLst>
              <a:ext uri="{FF2B5EF4-FFF2-40B4-BE49-F238E27FC236}">
                <a16:creationId xmlns:a16="http://schemas.microsoft.com/office/drawing/2014/main" id="{1749FEBC-638C-00D2-5CF5-AE830043BBD2}"/>
              </a:ext>
            </a:extLst>
          </p:cNvPr>
          <p:cNvSpPr>
            <a:spLocks noGrp="1"/>
          </p:cNvSpPr>
          <p:nvPr>
            <p:ph type="title"/>
          </p:nvPr>
        </p:nvSpPr>
        <p:spPr>
          <a:xfrm>
            <a:off x="415329" y="382587"/>
            <a:ext cx="11023600" cy="805189"/>
          </a:xfrm>
        </p:spPr>
        <p:txBody>
          <a:bodyPr/>
          <a:lstStyle/>
          <a:p>
            <a:r>
              <a:rPr lang="fr-FR" dirty="0"/>
              <a:t>Le partenariat régional avec la FHF </a:t>
            </a:r>
          </a:p>
        </p:txBody>
      </p:sp>
      <p:pic>
        <p:nvPicPr>
          <p:cNvPr id="5" name="Image 4">
            <a:extLst>
              <a:ext uri="{FF2B5EF4-FFF2-40B4-BE49-F238E27FC236}">
                <a16:creationId xmlns:a16="http://schemas.microsoft.com/office/drawing/2014/main" id="{7EA22FD8-9989-3173-FAF7-B62F54E71881}"/>
              </a:ext>
            </a:extLst>
          </p:cNvPr>
          <p:cNvPicPr>
            <a:picLocks noChangeAspect="1"/>
          </p:cNvPicPr>
          <p:nvPr/>
        </p:nvPicPr>
        <p:blipFill>
          <a:blip r:embed="rId2"/>
          <a:stretch>
            <a:fillRect/>
          </a:stretch>
        </p:blipFill>
        <p:spPr>
          <a:xfrm>
            <a:off x="7132839" y="3026196"/>
            <a:ext cx="5279262" cy="3570287"/>
          </a:xfrm>
          <a:prstGeom prst="rect">
            <a:avLst/>
          </a:prstGeom>
        </p:spPr>
      </p:pic>
      <p:sp>
        <p:nvSpPr>
          <p:cNvPr id="6" name="ZoneTexte 5">
            <a:extLst>
              <a:ext uri="{FF2B5EF4-FFF2-40B4-BE49-F238E27FC236}">
                <a16:creationId xmlns:a16="http://schemas.microsoft.com/office/drawing/2014/main" id="{7F2FEA4E-B3B8-828F-F50B-3292FAF62EC9}"/>
              </a:ext>
            </a:extLst>
          </p:cNvPr>
          <p:cNvSpPr txBox="1"/>
          <p:nvPr/>
        </p:nvSpPr>
        <p:spPr>
          <a:xfrm>
            <a:off x="5930900" y="3166533"/>
            <a:ext cx="914400" cy="914400"/>
          </a:xfrm>
          <a:prstGeom prst="rect">
            <a:avLst/>
          </a:prstGeom>
          <a:noFill/>
        </p:spPr>
        <p:txBody>
          <a:bodyPr wrap="square" rtlCol="0">
            <a:spAutoFit/>
          </a:bodyPr>
          <a:lstStyle/>
          <a:p>
            <a:pPr algn="l"/>
            <a:endParaRPr lang="fr-FR" dirty="0"/>
          </a:p>
        </p:txBody>
      </p:sp>
      <p:sp>
        <p:nvSpPr>
          <p:cNvPr id="7" name="ZoneTexte 6">
            <a:extLst>
              <a:ext uri="{FF2B5EF4-FFF2-40B4-BE49-F238E27FC236}">
                <a16:creationId xmlns:a16="http://schemas.microsoft.com/office/drawing/2014/main" id="{7A45B5BF-6BEE-46D7-3C70-EA5708B440BB}"/>
              </a:ext>
            </a:extLst>
          </p:cNvPr>
          <p:cNvSpPr txBox="1"/>
          <p:nvPr/>
        </p:nvSpPr>
        <p:spPr>
          <a:xfrm>
            <a:off x="292132" y="1707595"/>
            <a:ext cx="12198284" cy="4542013"/>
          </a:xfrm>
          <a:prstGeom prst="rect">
            <a:avLst/>
          </a:prstGeom>
          <a:noFill/>
        </p:spPr>
        <p:txBody>
          <a:bodyPr wrap="square" rtlCol="0">
            <a:spAutoFit/>
          </a:bodyPr>
          <a:lstStyle/>
          <a:p>
            <a:r>
              <a:rPr lang="fr-FR" sz="2000" b="1" dirty="0">
                <a:solidFill>
                  <a:srgbClr val="002060"/>
                </a:solidFill>
                <a:latin typeface="Abadi" panose="020B0604020104020204" pitchFamily="34" charset="0"/>
              </a:rPr>
              <a:t>Créer une offre de service spécifique notamment pour les petits établissements</a:t>
            </a:r>
          </a:p>
          <a:p>
            <a:r>
              <a:rPr lang="fr-FR" sz="1600" dirty="0">
                <a:solidFill>
                  <a:srgbClr val="002060"/>
                </a:solidFill>
                <a:latin typeface="Abadi" panose="020B0604020104020204" pitchFamily="34" charset="0"/>
              </a:rPr>
              <a:t>	Mettre en place une dynamique de partage de bonnes pratiques inter-établissements</a:t>
            </a:r>
          </a:p>
          <a:p>
            <a:r>
              <a:rPr lang="fr-FR" sz="1600" dirty="0">
                <a:solidFill>
                  <a:srgbClr val="002060"/>
                </a:solidFill>
                <a:latin typeface="Abadi" panose="020B0604020104020204" pitchFamily="34" charset="0"/>
              </a:rPr>
              <a:t>	Dépasser le recensement des BOE pour aller vers une politique globale d’inclusion et de maintien dans l’emploi</a:t>
            </a:r>
          </a:p>
          <a:p>
            <a:r>
              <a:rPr lang="fr-FR" sz="1600" dirty="0">
                <a:solidFill>
                  <a:srgbClr val="002060"/>
                </a:solidFill>
                <a:latin typeface="Abadi" panose="020B0604020104020204" pitchFamily="34" charset="0"/>
              </a:rPr>
              <a:t>	Renforcer le travail d’anticipation</a:t>
            </a:r>
          </a:p>
          <a:p>
            <a:r>
              <a:rPr lang="fr-FR" sz="1600" dirty="0">
                <a:solidFill>
                  <a:srgbClr val="002060"/>
                </a:solidFill>
                <a:latin typeface="Abadi" panose="020B0604020104020204" pitchFamily="34" charset="0"/>
              </a:rPr>
              <a:t>	Rendre plus lisible l’ensemble de l’offre de service destinée aux salariés</a:t>
            </a:r>
          </a:p>
          <a:p>
            <a:endParaRPr lang="fr-FR" sz="1600" dirty="0">
              <a:solidFill>
                <a:srgbClr val="002060"/>
              </a:solidFill>
              <a:latin typeface="Abadi" panose="020B0604020104020204" pitchFamily="34" charset="0"/>
            </a:endParaRPr>
          </a:p>
          <a:p>
            <a:r>
              <a:rPr lang="fr-FR" sz="2000" b="1" dirty="0">
                <a:solidFill>
                  <a:srgbClr val="00B0F0"/>
                </a:solidFill>
                <a:latin typeface="Abadi" panose="020B0604020104020204" pitchFamily="34" charset="0"/>
              </a:rPr>
              <a:t>Quels établissements?</a:t>
            </a:r>
          </a:p>
          <a:p>
            <a:pPr algn="just">
              <a:spcBef>
                <a:spcPts val="600"/>
              </a:spcBef>
              <a:spcAft>
                <a:spcPts val="600"/>
              </a:spcAft>
            </a:pPr>
            <a:r>
              <a:rPr lang="fr-FR" sz="2000" b="1" i="0" dirty="0">
                <a:solidFill>
                  <a:srgbClr val="002060"/>
                </a:solidFill>
                <a:effectLst/>
                <a:latin typeface="Abadi" panose="020B0604020104020204" pitchFamily="34" charset="0"/>
                <a:ea typeface="Times New Roman" panose="02020603050405020304" pitchFamily="18" charset="0"/>
                <a:cs typeface="Arial" panose="020B0604020202020204" pitchFamily="34" charset="0"/>
              </a:rPr>
              <a:t>Les 234 établissements adhérents  à la FHF </a:t>
            </a:r>
            <a:r>
              <a:rPr lang="fr-FR" sz="2000" b="1" dirty="0">
                <a:solidFill>
                  <a:srgbClr val="002060"/>
                </a:solidFill>
                <a:latin typeface="Abadi" panose="020B0604020104020204" pitchFamily="34" charset="0"/>
              </a:rPr>
              <a:t>peuvent bénéficier de cet appui</a:t>
            </a:r>
            <a:endParaRPr lang="fr-FR" sz="2000" b="1" i="0" dirty="0">
              <a:solidFill>
                <a:srgbClr val="002060"/>
              </a:solidFill>
              <a:effectLst/>
              <a:latin typeface="Abadi" panose="020B0604020104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fr-FR" sz="1600" i="0" dirty="0">
                <a:solidFill>
                  <a:srgbClr val="002060"/>
                </a:solidFill>
                <a:effectLst/>
                <a:latin typeface="Abadi" panose="020B0604020104020204" pitchFamily="34" charset="0"/>
                <a:ea typeface="Calibri" panose="020F0502020204030204" pitchFamily="34" charset="0"/>
                <a:cs typeface="Arial" panose="020B0604020202020204" pitchFamily="34" charset="0"/>
              </a:rPr>
              <a:t>3 CHU, 77 CH dont 28 hôpitaux de proximité, </a:t>
            </a:r>
            <a:endParaRPr lang="fr-FR" sz="1600" i="0"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1600" i="0" dirty="0">
                <a:solidFill>
                  <a:srgbClr val="002060"/>
                </a:solidFill>
                <a:effectLst/>
                <a:latin typeface="Abadi" panose="020B0604020104020204" pitchFamily="34" charset="0"/>
                <a:ea typeface="Calibri" panose="020F0502020204030204" pitchFamily="34" charset="0"/>
                <a:cs typeface="Arial" panose="020B0604020202020204" pitchFamily="34" charset="0"/>
              </a:rPr>
              <a:t>215 EHPAD dont 142 autonomes, </a:t>
            </a:r>
            <a:endParaRPr lang="fr-FR" sz="1600" i="0"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1600" i="0" dirty="0">
                <a:solidFill>
                  <a:srgbClr val="002060"/>
                </a:solidFill>
                <a:effectLst/>
                <a:latin typeface="Abadi" panose="020B0604020104020204" pitchFamily="34" charset="0"/>
                <a:ea typeface="Calibri" panose="020F0502020204030204" pitchFamily="34" charset="0"/>
                <a:cs typeface="Arial" panose="020B0604020202020204" pitchFamily="34" charset="0"/>
              </a:rPr>
              <a:t>73 rattachés à un établissement public de santé</a:t>
            </a:r>
            <a:endParaRPr lang="fr-FR" sz="1600" i="0"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fr-FR" sz="1600" i="0" dirty="0">
                <a:solidFill>
                  <a:srgbClr val="002060"/>
                </a:solidFill>
                <a:effectLst/>
                <a:latin typeface="Abadi" panose="020B0604020104020204" pitchFamily="34" charset="0"/>
                <a:ea typeface="Calibri" panose="020F0502020204030204" pitchFamily="34" charset="0"/>
                <a:cs typeface="Arial" panose="020B0604020202020204" pitchFamily="34" charset="0"/>
              </a:rPr>
              <a:t>12 établissements sociaux et médico-sociaux autonomes </a:t>
            </a:r>
          </a:p>
          <a:p>
            <a:pPr lvl="0" algn="just">
              <a:lnSpc>
                <a:spcPct val="107000"/>
              </a:lnSpc>
              <a:spcAft>
                <a:spcPts val="800"/>
              </a:spcAft>
            </a:pPr>
            <a:r>
              <a:rPr lang="fr-FR" sz="1600" i="0" dirty="0">
                <a:solidFill>
                  <a:srgbClr val="002060"/>
                </a:solidFill>
                <a:effectLst/>
                <a:latin typeface="Abadi" panose="020B0604020104020204" pitchFamily="34" charset="0"/>
                <a:ea typeface="Calibri" panose="020F0502020204030204" pitchFamily="34" charset="0"/>
                <a:cs typeface="Arial" panose="020B0604020202020204" pitchFamily="34" charset="0"/>
              </a:rPr>
              <a:t>en charge du handicap et/ou de l’enfance. </a:t>
            </a:r>
            <a:endParaRPr lang="fr-FR" sz="1600" i="0" dirty="0">
              <a:solidFill>
                <a:srgbClr val="002060"/>
              </a:solidFill>
              <a:effectLst/>
              <a:latin typeface="Abadi" panose="020B0604020104020204" pitchFamily="34" charset="0"/>
              <a:ea typeface="Calibri" panose="020F0502020204030204" pitchFamily="34" charset="0"/>
              <a:cs typeface="Times New Roman" panose="02020603050405020304" pitchFamily="18" charset="0"/>
            </a:endParaRPr>
          </a:p>
          <a:p>
            <a:endParaRPr lang="fr-FR" sz="1800" dirty="0"/>
          </a:p>
        </p:txBody>
      </p:sp>
    </p:spTree>
    <p:extLst>
      <p:ext uri="{BB962C8B-B14F-4D97-AF65-F5344CB8AC3E}">
        <p14:creationId xmlns:p14="http://schemas.microsoft.com/office/powerpoint/2010/main" val="97961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CAC11CB-C61A-424D-BB83-3F8CE7A3A218}"/>
              </a:ext>
            </a:extLst>
          </p:cNvPr>
          <p:cNvSpPr>
            <a:spLocks noGrp="1"/>
          </p:cNvSpPr>
          <p:nvPr>
            <p:ph type="ftr" sz="quarter" idx="4294967295"/>
          </p:nvPr>
        </p:nvSpPr>
        <p:spPr>
          <a:xfrm>
            <a:off x="2839640" y="6828262"/>
            <a:ext cx="5040000" cy="180000"/>
          </a:xfrm>
        </p:spPr>
        <p:txBody>
          <a:bodyPr/>
          <a:lstStyle/>
          <a:p>
            <a:r>
              <a:rPr lang="fr-FR"/>
              <a:t>Nom de la présentation et la date</a:t>
            </a:r>
            <a:endParaRPr lang="fr-FR" dirty="0"/>
          </a:p>
        </p:txBody>
      </p:sp>
      <p:sp>
        <p:nvSpPr>
          <p:cNvPr id="4" name="Espace réservé du numéro de diapositive 3">
            <a:extLst>
              <a:ext uri="{FF2B5EF4-FFF2-40B4-BE49-F238E27FC236}">
                <a16:creationId xmlns:a16="http://schemas.microsoft.com/office/drawing/2014/main" id="{5CEE7843-FA50-45FE-9CBE-E5194B1CE555}"/>
              </a:ext>
            </a:extLst>
          </p:cNvPr>
          <p:cNvSpPr>
            <a:spLocks noGrp="1"/>
          </p:cNvSpPr>
          <p:nvPr>
            <p:ph type="sldNum" sz="quarter" idx="12"/>
          </p:nvPr>
        </p:nvSpPr>
        <p:spPr/>
        <p:txBody>
          <a:bodyPr/>
          <a:lstStyle/>
          <a:p>
            <a:fld id="{FF67EF60-D3B0-409C-88CD-C39F952AE724}" type="slidenum">
              <a:rPr lang="fr-FR" smtClean="0"/>
              <a:t>8</a:t>
            </a:fld>
            <a:endParaRPr lang="fr-FR" dirty="0"/>
          </a:p>
        </p:txBody>
      </p:sp>
      <p:sp>
        <p:nvSpPr>
          <p:cNvPr id="5" name="Titre 4">
            <a:extLst>
              <a:ext uri="{FF2B5EF4-FFF2-40B4-BE49-F238E27FC236}">
                <a16:creationId xmlns:a16="http://schemas.microsoft.com/office/drawing/2014/main" id="{833F08B4-4FB5-4E89-8279-5F1B1772F9A9}"/>
              </a:ext>
            </a:extLst>
          </p:cNvPr>
          <p:cNvSpPr>
            <a:spLocks noGrp="1"/>
          </p:cNvSpPr>
          <p:nvPr>
            <p:ph type="title"/>
          </p:nvPr>
        </p:nvSpPr>
        <p:spPr>
          <a:xfrm>
            <a:off x="831006" y="191051"/>
            <a:ext cx="10696575" cy="787145"/>
          </a:xfrm>
          <a:prstGeom prst="rect">
            <a:avLst/>
          </a:prstGeom>
        </p:spPr>
        <p:txBody>
          <a:bodyPr/>
          <a:lstStyle/>
          <a:p>
            <a:r>
              <a:rPr lang="fr-FR" sz="2000" dirty="0"/>
              <a:t>Le FIPHFP en région - Un institutionnel sur le terrain en lien direct avec les employeurs publics  Accompagner les employeurs publics dans leurs actions et politique handicap internes</a:t>
            </a:r>
            <a:br>
              <a:rPr lang="fr-FR" sz="2000" dirty="0"/>
            </a:br>
            <a:endParaRPr lang="fr-FR" dirty="0"/>
          </a:p>
        </p:txBody>
      </p:sp>
      <p:sp>
        <p:nvSpPr>
          <p:cNvPr id="6" name="Espace réservé du texte 5">
            <a:extLst>
              <a:ext uri="{FF2B5EF4-FFF2-40B4-BE49-F238E27FC236}">
                <a16:creationId xmlns:a16="http://schemas.microsoft.com/office/drawing/2014/main" id="{3300C589-918E-4E6C-902B-E58F70EBA32B}"/>
              </a:ext>
            </a:extLst>
          </p:cNvPr>
          <p:cNvSpPr>
            <a:spLocks noGrp="1"/>
          </p:cNvSpPr>
          <p:nvPr>
            <p:ph type="body" sz="quarter" idx="13"/>
          </p:nvPr>
        </p:nvSpPr>
        <p:spPr>
          <a:xfrm>
            <a:off x="252549" y="978196"/>
            <a:ext cx="11985029" cy="6136091"/>
          </a:xfrm>
        </p:spPr>
        <p:txBody>
          <a:bodyPr/>
          <a:lstStyle/>
          <a:p>
            <a:endParaRPr lang="fr-FR" dirty="0"/>
          </a:p>
        </p:txBody>
      </p:sp>
      <p:graphicFrame>
        <p:nvGraphicFramePr>
          <p:cNvPr id="2" name="Diagramme 1">
            <a:extLst>
              <a:ext uri="{FF2B5EF4-FFF2-40B4-BE49-F238E27FC236}">
                <a16:creationId xmlns:a16="http://schemas.microsoft.com/office/drawing/2014/main" id="{BE781FBC-9859-16AD-4671-09B4CAA9935B}"/>
              </a:ext>
            </a:extLst>
          </p:cNvPr>
          <p:cNvGraphicFramePr/>
          <p:nvPr/>
        </p:nvGraphicFramePr>
        <p:xfrm>
          <a:off x="0" y="759795"/>
          <a:ext cx="12526826" cy="635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descr="Une image contenant texte, logo, Police, symbole&#10;&#10;Description générée automatiquement">
            <a:extLst>
              <a:ext uri="{FF2B5EF4-FFF2-40B4-BE49-F238E27FC236}">
                <a16:creationId xmlns:a16="http://schemas.microsoft.com/office/drawing/2014/main" id="{84434404-6BA0-8922-8058-29BF7188716A}"/>
              </a:ext>
            </a:extLst>
          </p:cNvPr>
          <p:cNvPicPr>
            <a:picLocks noChangeAspect="1"/>
          </p:cNvPicPr>
          <p:nvPr/>
        </p:nvPicPr>
        <p:blipFill>
          <a:blip r:embed="rId8"/>
          <a:stretch>
            <a:fillRect/>
          </a:stretch>
        </p:blipFill>
        <p:spPr>
          <a:xfrm>
            <a:off x="252549" y="3013868"/>
            <a:ext cx="3895725" cy="1171575"/>
          </a:xfrm>
          <a:prstGeom prst="rect">
            <a:avLst/>
          </a:prstGeom>
        </p:spPr>
      </p:pic>
      <p:pic>
        <p:nvPicPr>
          <p:cNvPr id="1026" name="Picture 2">
            <a:extLst>
              <a:ext uri="{FF2B5EF4-FFF2-40B4-BE49-F238E27FC236}">
                <a16:creationId xmlns:a16="http://schemas.microsoft.com/office/drawing/2014/main" id="{1BD8B263-0B10-13A9-7D64-6DE0ABA1A9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013" y="6030191"/>
            <a:ext cx="16229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Une image contenant Police, texte, logo, Graphique&#10;&#10;Description générée automatiquement">
            <a:extLst>
              <a:ext uri="{FF2B5EF4-FFF2-40B4-BE49-F238E27FC236}">
                <a16:creationId xmlns:a16="http://schemas.microsoft.com/office/drawing/2014/main" id="{CB76D82B-92E4-03C6-B33F-7CF9CAAEB06A}"/>
              </a:ext>
            </a:extLst>
          </p:cNvPr>
          <p:cNvPicPr>
            <a:picLocks noChangeAspect="1"/>
          </p:cNvPicPr>
          <p:nvPr/>
        </p:nvPicPr>
        <p:blipFill>
          <a:blip r:embed="rId10"/>
          <a:stretch>
            <a:fillRect/>
          </a:stretch>
        </p:blipFill>
        <p:spPr>
          <a:xfrm>
            <a:off x="2243964" y="6022689"/>
            <a:ext cx="1143000" cy="1228725"/>
          </a:xfrm>
          <a:prstGeom prst="rect">
            <a:avLst/>
          </a:prstGeom>
        </p:spPr>
      </p:pic>
    </p:spTree>
    <p:extLst>
      <p:ext uri="{BB962C8B-B14F-4D97-AF65-F5344CB8AC3E}">
        <p14:creationId xmlns:p14="http://schemas.microsoft.com/office/powerpoint/2010/main" val="1743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CAC11CB-C61A-424D-BB83-3F8CE7A3A218}"/>
              </a:ext>
            </a:extLst>
          </p:cNvPr>
          <p:cNvSpPr>
            <a:spLocks noGrp="1"/>
          </p:cNvSpPr>
          <p:nvPr>
            <p:ph type="ftr" sz="quarter" idx="4294967295"/>
          </p:nvPr>
        </p:nvSpPr>
        <p:spPr>
          <a:xfrm>
            <a:off x="2839640" y="6828262"/>
            <a:ext cx="5040000" cy="180000"/>
          </a:xfrm>
        </p:spPr>
        <p:txBody>
          <a:bodyPr/>
          <a:lstStyle/>
          <a:p>
            <a:r>
              <a:rPr lang="fr-FR"/>
              <a:t>Nom de la présentation et la date</a:t>
            </a:r>
            <a:endParaRPr lang="fr-FR" dirty="0"/>
          </a:p>
        </p:txBody>
      </p:sp>
      <p:sp>
        <p:nvSpPr>
          <p:cNvPr id="4" name="Espace réservé du numéro de diapositive 3">
            <a:extLst>
              <a:ext uri="{FF2B5EF4-FFF2-40B4-BE49-F238E27FC236}">
                <a16:creationId xmlns:a16="http://schemas.microsoft.com/office/drawing/2014/main" id="{5CEE7843-FA50-45FE-9CBE-E5194B1CE555}"/>
              </a:ext>
            </a:extLst>
          </p:cNvPr>
          <p:cNvSpPr>
            <a:spLocks noGrp="1"/>
          </p:cNvSpPr>
          <p:nvPr>
            <p:ph type="sldNum" sz="quarter" idx="12"/>
          </p:nvPr>
        </p:nvSpPr>
        <p:spPr/>
        <p:txBody>
          <a:bodyPr/>
          <a:lstStyle/>
          <a:p>
            <a:fld id="{FF67EF60-D3B0-409C-88CD-C39F952AE724}" type="slidenum">
              <a:rPr lang="fr-FR" smtClean="0"/>
              <a:t>9</a:t>
            </a:fld>
            <a:endParaRPr lang="fr-FR" dirty="0"/>
          </a:p>
        </p:txBody>
      </p:sp>
      <p:sp>
        <p:nvSpPr>
          <p:cNvPr id="5" name="Titre 4">
            <a:extLst>
              <a:ext uri="{FF2B5EF4-FFF2-40B4-BE49-F238E27FC236}">
                <a16:creationId xmlns:a16="http://schemas.microsoft.com/office/drawing/2014/main" id="{833F08B4-4FB5-4E89-8279-5F1B1772F9A9}"/>
              </a:ext>
            </a:extLst>
          </p:cNvPr>
          <p:cNvSpPr>
            <a:spLocks noGrp="1"/>
          </p:cNvSpPr>
          <p:nvPr>
            <p:ph type="title"/>
          </p:nvPr>
        </p:nvSpPr>
        <p:spPr>
          <a:xfrm>
            <a:off x="370968" y="194095"/>
            <a:ext cx="10696575" cy="787145"/>
          </a:xfrm>
          <a:prstGeom prst="rect">
            <a:avLst/>
          </a:prstGeom>
        </p:spPr>
        <p:txBody>
          <a:bodyPr/>
          <a:lstStyle/>
          <a:p>
            <a:r>
              <a:rPr lang="fr-FR" sz="2000" dirty="0" err="1"/>
              <a:t>Handipacte</a:t>
            </a:r>
            <a:r>
              <a:rPr lang="fr-FR" sz="2000" dirty="0"/>
              <a:t> Nouvelle-Aquitaine</a:t>
            </a:r>
            <a:br>
              <a:rPr lang="fr-FR" sz="2000" dirty="0"/>
            </a:br>
            <a:r>
              <a:rPr lang="fr-FR" sz="2000" dirty="0"/>
              <a:t>Un programme aux formats multiples et contenus variés </a:t>
            </a:r>
            <a:endParaRPr lang="fr-FR" dirty="0"/>
          </a:p>
        </p:txBody>
      </p:sp>
      <p:sp>
        <p:nvSpPr>
          <p:cNvPr id="6" name="Espace réservé du texte 5">
            <a:extLst>
              <a:ext uri="{FF2B5EF4-FFF2-40B4-BE49-F238E27FC236}">
                <a16:creationId xmlns:a16="http://schemas.microsoft.com/office/drawing/2014/main" id="{3300C589-918E-4E6C-902B-E58F70EBA32B}"/>
              </a:ext>
            </a:extLst>
          </p:cNvPr>
          <p:cNvSpPr>
            <a:spLocks noGrp="1"/>
          </p:cNvSpPr>
          <p:nvPr>
            <p:ph type="body" sz="quarter" idx="13"/>
          </p:nvPr>
        </p:nvSpPr>
        <p:spPr>
          <a:xfrm>
            <a:off x="529839" y="978196"/>
            <a:ext cx="11707739" cy="6136091"/>
          </a:xfrm>
        </p:spPr>
        <p:txBody>
          <a:bodyPr/>
          <a:lstStyle/>
          <a:p>
            <a:endParaRPr lang="fr-FR" b="1" dirty="0"/>
          </a:p>
        </p:txBody>
      </p:sp>
      <p:pic>
        <p:nvPicPr>
          <p:cNvPr id="7" name="Image 6" descr="Une image contenant texte, capture d’écran, Police&#10;&#10;Description générée automatiquement">
            <a:extLst>
              <a:ext uri="{FF2B5EF4-FFF2-40B4-BE49-F238E27FC236}">
                <a16:creationId xmlns:a16="http://schemas.microsoft.com/office/drawing/2014/main" id="{E81F6000-4B56-CC51-F206-8B5662021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55" y="978195"/>
            <a:ext cx="5562665" cy="5791233"/>
          </a:xfrm>
          <a:prstGeom prst="rect">
            <a:avLst/>
          </a:prstGeom>
        </p:spPr>
      </p:pic>
      <p:pic>
        <p:nvPicPr>
          <p:cNvPr id="9" name="Image 8" descr="Une image contenant texte, Appareils électroniques, capture d’écran, Page web&#10;&#10;Description générée automatiquement">
            <a:extLst>
              <a:ext uri="{FF2B5EF4-FFF2-40B4-BE49-F238E27FC236}">
                <a16:creationId xmlns:a16="http://schemas.microsoft.com/office/drawing/2014/main" id="{30844A47-C813-9554-6E43-FA9439B97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823" y="978197"/>
            <a:ext cx="5479851" cy="6027022"/>
          </a:xfrm>
          <a:prstGeom prst="rect">
            <a:avLst/>
          </a:prstGeom>
        </p:spPr>
      </p:pic>
    </p:spTree>
    <p:extLst>
      <p:ext uri="{BB962C8B-B14F-4D97-AF65-F5344CB8AC3E}">
        <p14:creationId xmlns:p14="http://schemas.microsoft.com/office/powerpoint/2010/main" val="2454715241"/>
      </p:ext>
    </p:extLst>
  </p:cSld>
  <p:clrMapOvr>
    <a:masterClrMapping/>
  </p:clrMapOvr>
</p:sld>
</file>

<file path=ppt/theme/theme1.xml><?xml version="1.0" encoding="utf-8"?>
<a:theme xmlns:a="http://schemas.openxmlformats.org/drawingml/2006/main" name="Banque des Territoire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odèle présentation BDT revu RH.potm" id="{255D16D3-E5F4-4448-B1FA-6E67EA945B2C}" vid="{FCE376C1-AC95-49E1-B11D-7BC20FBAFC0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8700</TotalTime>
  <Words>3387</Words>
  <Application>Microsoft Office PowerPoint</Application>
  <PresentationFormat>Personnalisé</PresentationFormat>
  <Paragraphs>278</Paragraphs>
  <Slides>15</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Abadi</vt:lpstr>
      <vt:lpstr>Arial</vt:lpstr>
      <vt:lpstr>Arial Narrow</vt:lpstr>
      <vt:lpstr>Calibri</vt:lpstr>
      <vt:lpstr>opensans-regular</vt:lpstr>
      <vt:lpstr>Posterama</vt:lpstr>
      <vt:lpstr>Verdana</vt:lpstr>
      <vt:lpstr>Wingdings</vt:lpstr>
      <vt:lpstr>Banque des Territoires</vt:lpstr>
      <vt:lpstr>Organisation et gouvernance du FIPHFP </vt:lpstr>
      <vt:lpstr>Le FIPHFP - Opérateur de politiques publiques pour l’emploi des personnes en situation de handicap dans la fonction publique</vt:lpstr>
      <vt:lpstr>5 priorités d’intervention  </vt:lpstr>
      <vt:lpstr>Le FIPHFP en Nouvelle Aquitaine </vt:lpstr>
      <vt:lpstr>Déclinaison territoriale – une approche régionale ET départementale  Cap Emploi, DEA, Centre de Gestion de la Fonction publique – des partenariats avec chacune des 12 plaques départementales de la Région - Actualités</vt:lpstr>
      <vt:lpstr>Le partenariat régional avec la FHF </vt:lpstr>
      <vt:lpstr>Le partenariat régional avec la FHF </vt:lpstr>
      <vt:lpstr>Le FIPHFP en région - Un institutionnel sur le terrain en lien direct avec les employeurs publics  Accompagner les employeurs publics dans leurs actions et politique handicap internes </vt:lpstr>
      <vt:lpstr>Handipacte Nouvelle-Aquitaine Un programme aux formats multiples et contenus variés </vt:lpstr>
      <vt:lpstr>Mobilisation des aides financières : 2 outils alternatifs pour les employeurs  </vt:lpstr>
      <vt:lpstr>Le conventionnement : une stratégie et un plan d’actions sur 3 ans défini en co-construction avec l’employeur   </vt:lpstr>
      <vt:lpstr>Le conventionnement  en Nouvelle-Aquitaine  </vt:lpstr>
      <vt:lpstr>Un programme d’actions décliné en 7 axes permettant pour  optimiser et potentialiser la mobilisation des aides du catalogue  du FIPHFP    </vt:lpstr>
      <vt:lpstr>Le conventionnement en Nouvelle-Aquitaine  </vt:lpstr>
      <vt:lpstr>Processus de conventionnement  Etapes et démarches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 [Arial bold 35 pt]</dc:title>
  <dc:creator>Heurlin, Remi</dc:creator>
  <cp:lastModifiedBy>DOUMECHE Magali</cp:lastModifiedBy>
  <cp:revision>253</cp:revision>
  <cp:lastPrinted>2021-10-06T07:11:13Z</cp:lastPrinted>
  <dcterms:created xsi:type="dcterms:W3CDTF">2019-11-13T12:00:25Z</dcterms:created>
  <dcterms:modified xsi:type="dcterms:W3CDTF">2024-11-28T11:00:45Z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87ec98-8aff-418c-9455-dc857e1ea7dc_Enabled">
    <vt:lpwstr>true</vt:lpwstr>
  </property>
  <property fmtid="{D5CDD505-2E9C-101B-9397-08002B2CF9AE}" pid="3" name="MSIP_Label_1387ec98-8aff-418c-9455-dc857e1ea7dc_SetDate">
    <vt:lpwstr>2022-01-21T17:45:18Z</vt:lpwstr>
  </property>
  <property fmtid="{D5CDD505-2E9C-101B-9397-08002B2CF9AE}" pid="4" name="MSIP_Label_1387ec98-8aff-418c-9455-dc857e1ea7dc_Method">
    <vt:lpwstr>Standard</vt:lpwstr>
  </property>
  <property fmtid="{D5CDD505-2E9C-101B-9397-08002B2CF9AE}" pid="5" name="MSIP_Label_1387ec98-8aff-418c-9455-dc857e1ea7dc_Name">
    <vt:lpwstr>1387ec98-8aff-418c-9455-dc857e1ea7dc</vt:lpwstr>
  </property>
  <property fmtid="{D5CDD505-2E9C-101B-9397-08002B2CF9AE}" pid="6" name="MSIP_Label_1387ec98-8aff-418c-9455-dc857e1ea7dc_SiteId">
    <vt:lpwstr>6eab6365-8194-49c6-a4d0-e2d1a0fbeb74</vt:lpwstr>
  </property>
  <property fmtid="{D5CDD505-2E9C-101B-9397-08002B2CF9AE}" pid="7" name="MSIP_Label_1387ec98-8aff-418c-9455-dc857e1ea7dc_ActionId">
    <vt:lpwstr>744a1ad3-4ee5-4a50-a852-b740375c6461</vt:lpwstr>
  </property>
  <property fmtid="{D5CDD505-2E9C-101B-9397-08002B2CF9AE}" pid="8" name="MSIP_Label_1387ec98-8aff-418c-9455-dc857e1ea7dc_ContentBits">
    <vt:lpwstr>2</vt:lpwstr>
  </property>
</Properties>
</file>