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1"/>
  </p:sldMasterIdLst>
  <p:notesMasterIdLst>
    <p:notesMasterId r:id="rId18"/>
  </p:notesMasterIdLst>
  <p:sldIdLst>
    <p:sldId id="334" r:id="rId2"/>
    <p:sldId id="328" r:id="rId3"/>
    <p:sldId id="330" r:id="rId4"/>
    <p:sldId id="332" r:id="rId5"/>
    <p:sldId id="336" r:id="rId6"/>
    <p:sldId id="337" r:id="rId7"/>
    <p:sldId id="338" r:id="rId8"/>
    <p:sldId id="339" r:id="rId9"/>
    <p:sldId id="342" r:id="rId10"/>
    <p:sldId id="340" r:id="rId11"/>
    <p:sldId id="341" r:id="rId12"/>
    <p:sldId id="343" r:id="rId13"/>
    <p:sldId id="344" r:id="rId14"/>
    <p:sldId id="346" r:id="rId15"/>
    <p:sldId id="347" r:id="rId16"/>
    <p:sldId id="348" r:id="rId17"/>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howGuides="1">
      <p:cViewPr varScale="1">
        <p:scale>
          <a:sx n="81" d="100"/>
          <a:sy n="81" d="100"/>
        </p:scale>
        <p:origin x="60" y="288"/>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70096A-43C1-4FCB-86C8-C126395695C6}" type="doc">
      <dgm:prSet loTypeId="urn:microsoft.com/office/officeart/2005/8/layout/hList3" loCatId="list" qsTypeId="urn:microsoft.com/office/officeart/2005/8/quickstyle/simple4" qsCatId="simple" csTypeId="urn:microsoft.com/office/officeart/2005/8/colors/accent0_2" csCatId="mainScheme" phldr="1"/>
      <dgm:spPr/>
      <dgm:t>
        <a:bodyPr/>
        <a:lstStyle/>
        <a:p>
          <a:endParaRPr lang="fr-FR"/>
        </a:p>
      </dgm:t>
    </dgm:pt>
    <dgm:pt modelId="{F25BF4D4-10EE-476D-A339-F7B05E8556EC}">
      <dgm:prSet phldrT="[Texte]" custT="1"/>
      <dgm:spPr/>
      <dgm:t>
        <a:bodyPr/>
        <a:lstStyle/>
        <a:p>
          <a:r>
            <a:rPr lang="fr-FR" sz="2800" spc="600" dirty="0" smtClean="0">
              <a:solidFill>
                <a:schemeClr val="bg1"/>
              </a:solidFill>
            </a:rPr>
            <a:t>3 visions différentes </a:t>
          </a:r>
          <a:endParaRPr lang="fr-FR" sz="2800" spc="600" dirty="0">
            <a:solidFill>
              <a:schemeClr val="bg1"/>
            </a:solidFill>
          </a:endParaRPr>
        </a:p>
      </dgm:t>
    </dgm:pt>
    <dgm:pt modelId="{26F18E1B-1484-4F13-814F-A12D604E323F}" type="parTrans" cxnId="{C3BF473E-03B9-4A67-8134-E3E21038E951}">
      <dgm:prSet/>
      <dgm:spPr/>
      <dgm:t>
        <a:bodyPr/>
        <a:lstStyle/>
        <a:p>
          <a:endParaRPr lang="fr-FR" sz="1400"/>
        </a:p>
      </dgm:t>
    </dgm:pt>
    <dgm:pt modelId="{D0E9421E-59FB-4F98-950E-2F16B85310FC}" type="sibTrans" cxnId="{C3BF473E-03B9-4A67-8134-E3E21038E951}">
      <dgm:prSet/>
      <dgm:spPr/>
      <dgm:t>
        <a:bodyPr/>
        <a:lstStyle/>
        <a:p>
          <a:endParaRPr lang="fr-FR" sz="1400"/>
        </a:p>
      </dgm:t>
    </dgm:pt>
    <dgm:pt modelId="{5204A0AA-7EEE-46B4-9973-1006B5251A25}">
      <dgm:prSet phldrT="[Texte]" custT="1"/>
      <dgm:spPr/>
      <dgm:t>
        <a:bodyPr/>
        <a:lstStyle/>
        <a:p>
          <a:r>
            <a:rPr lang="fr-FR" sz="1400" b="1" dirty="0" smtClean="0">
              <a:solidFill>
                <a:schemeClr val="accent6">
                  <a:lumMod val="75000"/>
                </a:schemeClr>
              </a:solidFill>
            </a:rPr>
            <a:t>La représentation des intérêts du personnel </a:t>
          </a:r>
        </a:p>
        <a:p>
          <a:r>
            <a:rPr lang="fr-FR" sz="1200" i="1" dirty="0" smtClean="0"/>
            <a:t>Expliquer les contraintes et spécificités du métier aux autres élus et à la direction, s’assurer de la bonne organisation du travail</a:t>
          </a:r>
          <a:endParaRPr lang="fr-FR" sz="1200" i="1" dirty="0"/>
        </a:p>
      </dgm:t>
    </dgm:pt>
    <dgm:pt modelId="{B76A733D-E1C9-456B-A6DB-71E180F037F8}" type="parTrans" cxnId="{C28E980C-D43E-49E0-A8BC-5E5101F7ED12}">
      <dgm:prSet/>
      <dgm:spPr/>
      <dgm:t>
        <a:bodyPr/>
        <a:lstStyle/>
        <a:p>
          <a:endParaRPr lang="fr-FR" sz="1400"/>
        </a:p>
      </dgm:t>
    </dgm:pt>
    <dgm:pt modelId="{894EB987-D4A2-440F-91DF-932580578D2B}" type="sibTrans" cxnId="{C28E980C-D43E-49E0-A8BC-5E5101F7ED12}">
      <dgm:prSet/>
      <dgm:spPr/>
      <dgm:t>
        <a:bodyPr/>
        <a:lstStyle/>
        <a:p>
          <a:endParaRPr lang="fr-FR" sz="1400"/>
        </a:p>
      </dgm:t>
    </dgm:pt>
    <dgm:pt modelId="{BE8B05AF-D056-4B38-816B-F9D66837D83C}">
      <dgm:prSet phldrT="[Texte]" custT="1"/>
      <dgm:spPr/>
      <dgm:t>
        <a:bodyPr/>
        <a:lstStyle/>
        <a:p>
          <a:r>
            <a:rPr lang="fr-FR" sz="1400" b="1" dirty="0" smtClean="0">
              <a:solidFill>
                <a:srgbClr val="00B050"/>
              </a:solidFill>
            </a:rPr>
            <a:t>L’écoute et le dialogue avec les représentants des usagers et familles</a:t>
          </a:r>
        </a:p>
        <a:p>
          <a:r>
            <a:rPr lang="fr-FR" sz="1200" i="1" dirty="0" smtClean="0"/>
            <a:t>Ecouter les besoins et attentes, répondre aux questions, informer et faciliter la compréhension</a:t>
          </a:r>
          <a:endParaRPr lang="fr-FR" sz="1200" i="1" dirty="0"/>
        </a:p>
      </dgm:t>
    </dgm:pt>
    <dgm:pt modelId="{CC5CFE3D-2B42-44CA-8D2F-81516BA34049}" type="parTrans" cxnId="{7F9EADA6-E743-4353-8948-8AEB9502DB03}">
      <dgm:prSet/>
      <dgm:spPr/>
      <dgm:t>
        <a:bodyPr/>
        <a:lstStyle/>
        <a:p>
          <a:endParaRPr lang="fr-FR" sz="1400"/>
        </a:p>
      </dgm:t>
    </dgm:pt>
    <dgm:pt modelId="{D778D2BE-2B31-438B-85FF-819474AF0F00}" type="sibTrans" cxnId="{7F9EADA6-E743-4353-8948-8AEB9502DB03}">
      <dgm:prSet/>
      <dgm:spPr/>
      <dgm:t>
        <a:bodyPr/>
        <a:lstStyle/>
        <a:p>
          <a:endParaRPr lang="fr-FR" sz="1400"/>
        </a:p>
      </dgm:t>
    </dgm:pt>
    <dgm:pt modelId="{4C013C86-AD54-476B-98DD-FD88E3A78EF5}">
      <dgm:prSet phldrT="[Texte]" custT="1"/>
      <dgm:spPr/>
      <dgm:t>
        <a:bodyPr/>
        <a:lstStyle/>
        <a:p>
          <a:r>
            <a:rPr lang="fr-FR" sz="1400" b="1" dirty="0" smtClean="0">
              <a:solidFill>
                <a:srgbClr val="00B0F0"/>
              </a:solidFill>
            </a:rPr>
            <a:t>La </a:t>
          </a:r>
          <a:r>
            <a:rPr lang="fr-FR" sz="1400" b="1" dirty="0" err="1" smtClean="0">
              <a:solidFill>
                <a:srgbClr val="00B0F0"/>
              </a:solidFill>
            </a:rPr>
            <a:t>co</a:t>
          </a:r>
          <a:r>
            <a:rPr lang="fr-FR" sz="1400" b="1" dirty="0" smtClean="0">
              <a:solidFill>
                <a:srgbClr val="00B0F0"/>
              </a:solidFill>
            </a:rPr>
            <a:t>-construction et l’accompagnement des autres élus </a:t>
          </a:r>
        </a:p>
        <a:p>
          <a:r>
            <a:rPr lang="fr-FR" sz="1200" i="1" dirty="0" smtClean="0"/>
            <a:t>Faciliter l’expression des usagers et des familles, replacer l’usager au centre de la prise des décisions qui le concernent</a:t>
          </a:r>
          <a:endParaRPr lang="fr-FR" sz="1200" i="1" dirty="0"/>
        </a:p>
      </dgm:t>
    </dgm:pt>
    <dgm:pt modelId="{5BF74FAC-AAEC-4356-980B-470A9CD5DECF}" type="parTrans" cxnId="{FF66BBE8-CDFE-42E8-8953-5F8B5184B639}">
      <dgm:prSet/>
      <dgm:spPr/>
      <dgm:t>
        <a:bodyPr/>
        <a:lstStyle/>
        <a:p>
          <a:endParaRPr lang="fr-FR" sz="1400"/>
        </a:p>
      </dgm:t>
    </dgm:pt>
    <dgm:pt modelId="{89A7756F-7D15-4CE2-A8E3-07063E4633EE}" type="sibTrans" cxnId="{FF66BBE8-CDFE-42E8-8953-5F8B5184B639}">
      <dgm:prSet/>
      <dgm:spPr/>
      <dgm:t>
        <a:bodyPr/>
        <a:lstStyle/>
        <a:p>
          <a:endParaRPr lang="fr-FR" sz="1400"/>
        </a:p>
      </dgm:t>
    </dgm:pt>
    <dgm:pt modelId="{B700ACB1-8272-4266-9A4B-49CA5AE34AC0}" type="pres">
      <dgm:prSet presAssocID="{0C70096A-43C1-4FCB-86C8-C126395695C6}" presName="composite" presStyleCnt="0">
        <dgm:presLayoutVars>
          <dgm:chMax val="1"/>
          <dgm:dir/>
          <dgm:resizeHandles val="exact"/>
        </dgm:presLayoutVars>
      </dgm:prSet>
      <dgm:spPr/>
      <dgm:t>
        <a:bodyPr/>
        <a:lstStyle/>
        <a:p>
          <a:endParaRPr lang="fr-FR"/>
        </a:p>
      </dgm:t>
    </dgm:pt>
    <dgm:pt modelId="{61D4DD46-5404-4F03-9B22-B269E015E63C}" type="pres">
      <dgm:prSet presAssocID="{F25BF4D4-10EE-476D-A339-F7B05E8556EC}" presName="roof" presStyleLbl="dkBgShp" presStyleIdx="0" presStyleCnt="2"/>
      <dgm:spPr/>
      <dgm:t>
        <a:bodyPr/>
        <a:lstStyle/>
        <a:p>
          <a:endParaRPr lang="fr-FR"/>
        </a:p>
      </dgm:t>
    </dgm:pt>
    <dgm:pt modelId="{56A336A1-89F5-49D0-8BA0-1057187CD6F2}" type="pres">
      <dgm:prSet presAssocID="{F25BF4D4-10EE-476D-A339-F7B05E8556EC}" presName="pillars" presStyleCnt="0"/>
      <dgm:spPr/>
    </dgm:pt>
    <dgm:pt modelId="{A6C6CAE6-1344-4A34-9AAC-7A017A4E5A8F}" type="pres">
      <dgm:prSet presAssocID="{F25BF4D4-10EE-476D-A339-F7B05E8556EC}" presName="pillar1" presStyleLbl="node1" presStyleIdx="0" presStyleCnt="3">
        <dgm:presLayoutVars>
          <dgm:bulletEnabled val="1"/>
        </dgm:presLayoutVars>
      </dgm:prSet>
      <dgm:spPr/>
      <dgm:t>
        <a:bodyPr/>
        <a:lstStyle/>
        <a:p>
          <a:endParaRPr lang="fr-FR"/>
        </a:p>
      </dgm:t>
    </dgm:pt>
    <dgm:pt modelId="{08111EBB-483E-47D9-8991-341C15A1EDFA}" type="pres">
      <dgm:prSet presAssocID="{BE8B05AF-D056-4B38-816B-F9D66837D83C}" presName="pillarX" presStyleLbl="node1" presStyleIdx="1" presStyleCnt="3">
        <dgm:presLayoutVars>
          <dgm:bulletEnabled val="1"/>
        </dgm:presLayoutVars>
      </dgm:prSet>
      <dgm:spPr/>
      <dgm:t>
        <a:bodyPr/>
        <a:lstStyle/>
        <a:p>
          <a:endParaRPr lang="fr-FR"/>
        </a:p>
      </dgm:t>
    </dgm:pt>
    <dgm:pt modelId="{04C4C045-47AB-45A3-8F46-1FCE42BF703B}" type="pres">
      <dgm:prSet presAssocID="{4C013C86-AD54-476B-98DD-FD88E3A78EF5}" presName="pillarX" presStyleLbl="node1" presStyleIdx="2" presStyleCnt="3">
        <dgm:presLayoutVars>
          <dgm:bulletEnabled val="1"/>
        </dgm:presLayoutVars>
      </dgm:prSet>
      <dgm:spPr/>
      <dgm:t>
        <a:bodyPr/>
        <a:lstStyle/>
        <a:p>
          <a:endParaRPr lang="fr-FR"/>
        </a:p>
      </dgm:t>
    </dgm:pt>
    <dgm:pt modelId="{B55142D1-D6D2-4CB5-8598-5C096B4EDF31}" type="pres">
      <dgm:prSet presAssocID="{F25BF4D4-10EE-476D-A339-F7B05E8556EC}" presName="base" presStyleLbl="dkBgShp" presStyleIdx="1" presStyleCnt="2"/>
      <dgm:spPr/>
    </dgm:pt>
  </dgm:ptLst>
  <dgm:cxnLst>
    <dgm:cxn modelId="{A05BE200-645A-4ABB-8264-0017459CA8A6}" type="presOf" srcId="{BE8B05AF-D056-4B38-816B-F9D66837D83C}" destId="{08111EBB-483E-47D9-8991-341C15A1EDFA}" srcOrd="0" destOrd="0" presId="urn:microsoft.com/office/officeart/2005/8/layout/hList3"/>
    <dgm:cxn modelId="{87378A1B-7C1B-4177-9942-E1CA9A6F0DC4}" type="presOf" srcId="{0C70096A-43C1-4FCB-86C8-C126395695C6}" destId="{B700ACB1-8272-4266-9A4B-49CA5AE34AC0}" srcOrd="0" destOrd="0" presId="urn:microsoft.com/office/officeart/2005/8/layout/hList3"/>
    <dgm:cxn modelId="{2C0E5585-4A43-46BA-BE1B-BE7EFBB5CC62}" type="presOf" srcId="{4C013C86-AD54-476B-98DD-FD88E3A78EF5}" destId="{04C4C045-47AB-45A3-8F46-1FCE42BF703B}" srcOrd="0" destOrd="0" presId="urn:microsoft.com/office/officeart/2005/8/layout/hList3"/>
    <dgm:cxn modelId="{C28E980C-D43E-49E0-A8BC-5E5101F7ED12}" srcId="{F25BF4D4-10EE-476D-A339-F7B05E8556EC}" destId="{5204A0AA-7EEE-46B4-9973-1006B5251A25}" srcOrd="0" destOrd="0" parTransId="{B76A733D-E1C9-456B-A6DB-71E180F037F8}" sibTransId="{894EB987-D4A2-440F-91DF-932580578D2B}"/>
    <dgm:cxn modelId="{C3BF473E-03B9-4A67-8134-E3E21038E951}" srcId="{0C70096A-43C1-4FCB-86C8-C126395695C6}" destId="{F25BF4D4-10EE-476D-A339-F7B05E8556EC}" srcOrd="0" destOrd="0" parTransId="{26F18E1B-1484-4F13-814F-A12D604E323F}" sibTransId="{D0E9421E-59FB-4F98-950E-2F16B85310FC}"/>
    <dgm:cxn modelId="{EFE77B10-B3AC-453B-A639-DE2B5F89C712}" type="presOf" srcId="{F25BF4D4-10EE-476D-A339-F7B05E8556EC}" destId="{61D4DD46-5404-4F03-9B22-B269E015E63C}" srcOrd="0" destOrd="0" presId="urn:microsoft.com/office/officeart/2005/8/layout/hList3"/>
    <dgm:cxn modelId="{81551F8B-9746-48D5-B434-3BFC6C1360E2}" type="presOf" srcId="{5204A0AA-7EEE-46B4-9973-1006B5251A25}" destId="{A6C6CAE6-1344-4A34-9AAC-7A017A4E5A8F}" srcOrd="0" destOrd="0" presId="urn:microsoft.com/office/officeart/2005/8/layout/hList3"/>
    <dgm:cxn modelId="{FF66BBE8-CDFE-42E8-8953-5F8B5184B639}" srcId="{F25BF4D4-10EE-476D-A339-F7B05E8556EC}" destId="{4C013C86-AD54-476B-98DD-FD88E3A78EF5}" srcOrd="2" destOrd="0" parTransId="{5BF74FAC-AAEC-4356-980B-470A9CD5DECF}" sibTransId="{89A7756F-7D15-4CE2-A8E3-07063E4633EE}"/>
    <dgm:cxn modelId="{7F9EADA6-E743-4353-8948-8AEB9502DB03}" srcId="{F25BF4D4-10EE-476D-A339-F7B05E8556EC}" destId="{BE8B05AF-D056-4B38-816B-F9D66837D83C}" srcOrd="1" destOrd="0" parTransId="{CC5CFE3D-2B42-44CA-8D2F-81516BA34049}" sibTransId="{D778D2BE-2B31-438B-85FF-819474AF0F00}"/>
    <dgm:cxn modelId="{60F36CD5-E071-4C14-8BCD-4E179B6B8583}" type="presParOf" srcId="{B700ACB1-8272-4266-9A4B-49CA5AE34AC0}" destId="{61D4DD46-5404-4F03-9B22-B269E015E63C}" srcOrd="0" destOrd="0" presId="urn:microsoft.com/office/officeart/2005/8/layout/hList3"/>
    <dgm:cxn modelId="{9BC96ECC-A5CB-41D8-9D66-7F95DBB0564C}" type="presParOf" srcId="{B700ACB1-8272-4266-9A4B-49CA5AE34AC0}" destId="{56A336A1-89F5-49D0-8BA0-1057187CD6F2}" srcOrd="1" destOrd="0" presId="urn:microsoft.com/office/officeart/2005/8/layout/hList3"/>
    <dgm:cxn modelId="{BC29B6CF-8FD6-480D-85F1-B84DEB70B3D6}" type="presParOf" srcId="{56A336A1-89F5-49D0-8BA0-1057187CD6F2}" destId="{A6C6CAE6-1344-4A34-9AAC-7A017A4E5A8F}" srcOrd="0" destOrd="0" presId="urn:microsoft.com/office/officeart/2005/8/layout/hList3"/>
    <dgm:cxn modelId="{4CCC47D1-314A-4E8C-B84B-E1CDA88202DD}" type="presParOf" srcId="{56A336A1-89F5-49D0-8BA0-1057187CD6F2}" destId="{08111EBB-483E-47D9-8991-341C15A1EDFA}" srcOrd="1" destOrd="0" presId="urn:microsoft.com/office/officeart/2005/8/layout/hList3"/>
    <dgm:cxn modelId="{A2FB6F6B-D081-4797-9159-F103ABD4FA9B}" type="presParOf" srcId="{56A336A1-89F5-49D0-8BA0-1057187CD6F2}" destId="{04C4C045-47AB-45A3-8F46-1FCE42BF703B}" srcOrd="2" destOrd="0" presId="urn:microsoft.com/office/officeart/2005/8/layout/hList3"/>
    <dgm:cxn modelId="{2D257029-2D92-4FB6-BE3A-01E14E705F19}" type="presParOf" srcId="{B700ACB1-8272-4266-9A4B-49CA5AE34AC0}" destId="{B55142D1-D6D2-4CB5-8598-5C096B4EDF31}"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D4DD46-5404-4F03-9B22-B269E015E63C}">
      <dsp:nvSpPr>
        <dsp:cNvPr id="0" name=""/>
        <dsp:cNvSpPr/>
      </dsp:nvSpPr>
      <dsp:spPr>
        <a:xfrm>
          <a:off x="0" y="0"/>
          <a:ext cx="8856984" cy="626469"/>
        </a:xfrm>
        <a:prstGeom prst="rect">
          <a:avLst/>
        </a:prstGeom>
        <a:solidFill>
          <a:schemeClr val="dk2">
            <a:shade val="8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kern="1200" spc="600" dirty="0" smtClean="0">
              <a:solidFill>
                <a:schemeClr val="bg1"/>
              </a:solidFill>
            </a:rPr>
            <a:t>3 visions différentes </a:t>
          </a:r>
          <a:endParaRPr lang="fr-FR" sz="2800" kern="1200" spc="600" dirty="0">
            <a:solidFill>
              <a:schemeClr val="bg1"/>
            </a:solidFill>
          </a:endParaRPr>
        </a:p>
      </dsp:txBody>
      <dsp:txXfrm>
        <a:off x="0" y="0"/>
        <a:ext cx="8856984" cy="626469"/>
      </dsp:txXfrm>
    </dsp:sp>
    <dsp:sp modelId="{A6C6CAE6-1344-4A34-9AAC-7A017A4E5A8F}">
      <dsp:nvSpPr>
        <dsp:cNvPr id="0" name=""/>
        <dsp:cNvSpPr/>
      </dsp:nvSpPr>
      <dsp:spPr>
        <a:xfrm>
          <a:off x="4324" y="626469"/>
          <a:ext cx="2949444" cy="1315586"/>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accent6">
                  <a:lumMod val="75000"/>
                </a:schemeClr>
              </a:solidFill>
            </a:rPr>
            <a:t>La représentation des intérêts du personnel </a:t>
          </a:r>
        </a:p>
        <a:p>
          <a:pPr lvl="0" algn="ctr" defTabSz="622300">
            <a:lnSpc>
              <a:spcPct val="90000"/>
            </a:lnSpc>
            <a:spcBef>
              <a:spcPct val="0"/>
            </a:spcBef>
            <a:spcAft>
              <a:spcPct val="35000"/>
            </a:spcAft>
          </a:pPr>
          <a:r>
            <a:rPr lang="fr-FR" sz="1200" i="1" kern="1200" dirty="0" smtClean="0"/>
            <a:t>Expliquer les contraintes et spécificités du métier aux autres élus et à la direction, s’assurer de la bonne organisation du travail</a:t>
          </a:r>
          <a:endParaRPr lang="fr-FR" sz="1200" i="1" kern="1200" dirty="0"/>
        </a:p>
      </dsp:txBody>
      <dsp:txXfrm>
        <a:off x="4324" y="626469"/>
        <a:ext cx="2949444" cy="1315586"/>
      </dsp:txXfrm>
    </dsp:sp>
    <dsp:sp modelId="{08111EBB-483E-47D9-8991-341C15A1EDFA}">
      <dsp:nvSpPr>
        <dsp:cNvPr id="0" name=""/>
        <dsp:cNvSpPr/>
      </dsp:nvSpPr>
      <dsp:spPr>
        <a:xfrm>
          <a:off x="2953769" y="626469"/>
          <a:ext cx="2949444" cy="1315586"/>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b="1" kern="1200" dirty="0" smtClean="0">
              <a:solidFill>
                <a:srgbClr val="00B050"/>
              </a:solidFill>
            </a:rPr>
            <a:t>L’écoute et le dialogue avec les représentants des usagers et familles</a:t>
          </a:r>
        </a:p>
        <a:p>
          <a:pPr lvl="0" algn="ctr" defTabSz="622300">
            <a:lnSpc>
              <a:spcPct val="90000"/>
            </a:lnSpc>
            <a:spcBef>
              <a:spcPct val="0"/>
            </a:spcBef>
            <a:spcAft>
              <a:spcPct val="35000"/>
            </a:spcAft>
          </a:pPr>
          <a:r>
            <a:rPr lang="fr-FR" sz="1200" i="1" kern="1200" dirty="0" smtClean="0"/>
            <a:t>Ecouter les besoins et attentes, répondre aux questions, informer et faciliter la compréhension</a:t>
          </a:r>
          <a:endParaRPr lang="fr-FR" sz="1200" i="1" kern="1200" dirty="0"/>
        </a:p>
      </dsp:txBody>
      <dsp:txXfrm>
        <a:off x="2953769" y="626469"/>
        <a:ext cx="2949444" cy="1315586"/>
      </dsp:txXfrm>
    </dsp:sp>
    <dsp:sp modelId="{04C4C045-47AB-45A3-8F46-1FCE42BF703B}">
      <dsp:nvSpPr>
        <dsp:cNvPr id="0" name=""/>
        <dsp:cNvSpPr/>
      </dsp:nvSpPr>
      <dsp:spPr>
        <a:xfrm>
          <a:off x="5903214" y="626469"/>
          <a:ext cx="2949444" cy="1315586"/>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b="1" kern="1200" dirty="0" smtClean="0">
              <a:solidFill>
                <a:srgbClr val="00B0F0"/>
              </a:solidFill>
            </a:rPr>
            <a:t>La </a:t>
          </a:r>
          <a:r>
            <a:rPr lang="fr-FR" sz="1400" b="1" kern="1200" dirty="0" err="1" smtClean="0">
              <a:solidFill>
                <a:srgbClr val="00B0F0"/>
              </a:solidFill>
            </a:rPr>
            <a:t>co</a:t>
          </a:r>
          <a:r>
            <a:rPr lang="fr-FR" sz="1400" b="1" kern="1200" dirty="0" smtClean="0">
              <a:solidFill>
                <a:srgbClr val="00B0F0"/>
              </a:solidFill>
            </a:rPr>
            <a:t>-construction et l’accompagnement des autres élus </a:t>
          </a:r>
        </a:p>
        <a:p>
          <a:pPr lvl="0" algn="ctr" defTabSz="622300">
            <a:lnSpc>
              <a:spcPct val="90000"/>
            </a:lnSpc>
            <a:spcBef>
              <a:spcPct val="0"/>
            </a:spcBef>
            <a:spcAft>
              <a:spcPct val="35000"/>
            </a:spcAft>
          </a:pPr>
          <a:r>
            <a:rPr lang="fr-FR" sz="1200" i="1" kern="1200" dirty="0" smtClean="0"/>
            <a:t>Faciliter l’expression des usagers et des familles, replacer l’usager au centre de la prise des décisions qui le concernent</a:t>
          </a:r>
          <a:endParaRPr lang="fr-FR" sz="1200" i="1" kern="1200" dirty="0"/>
        </a:p>
      </dsp:txBody>
      <dsp:txXfrm>
        <a:off x="5903214" y="626469"/>
        <a:ext cx="2949444" cy="1315586"/>
      </dsp:txXfrm>
    </dsp:sp>
    <dsp:sp modelId="{B55142D1-D6D2-4CB5-8598-5C096B4EDF31}">
      <dsp:nvSpPr>
        <dsp:cNvPr id="0" name=""/>
        <dsp:cNvSpPr/>
      </dsp:nvSpPr>
      <dsp:spPr>
        <a:xfrm>
          <a:off x="0" y="1942055"/>
          <a:ext cx="8856984" cy="146176"/>
        </a:xfrm>
        <a:prstGeom prst="rect">
          <a:avLst/>
        </a:prstGeom>
        <a:solidFill>
          <a:schemeClr val="dk2">
            <a:shade val="8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06/10/2021</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06/10/2021</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248679"/>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la cohésion sociale</a:t>
            </a:r>
            <a:endParaRPr lang="fr-FR" dirty="0"/>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06/10/2021</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682801"/>
            <a:ext cx="8424863" cy="539991"/>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la cohésion sociale</a:t>
            </a:r>
            <a:endParaRPr lang="fr-FR" dirty="0"/>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06/10/2021</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la cohésion sociale</a:t>
            </a:r>
            <a:endParaRPr lang="fr-FR" dirty="0"/>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682801"/>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06/10/2021</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la cohésion sociale</a:t>
            </a:r>
            <a:endParaRPr lang="fr-FR" dirty="0"/>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smtClean="0"/>
              <a:t>Cliquez sur l'icône pour ajouter une image</a:t>
            </a:r>
            <a:endParaRPr lang="fr-F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06/10/2021</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la cohésion sociale</a:t>
            </a:r>
            <a:endParaRPr lang="fr-FR" dirty="0"/>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smtClean="0"/>
              <a:t>Cliquez sur l'icône pour ajouter un graphique</a:t>
            </a:r>
            <a:endParaRPr lang="fr-F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dirty="0"/>
              <a:t>Titre</a:t>
            </a:r>
          </a:p>
          <a:p>
            <a:pPr lvl="1"/>
            <a:r>
              <a:rPr lang="fr-FR" dirty="0"/>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7698221-35EF-134F-B87A-568DECC70F29}" type="datetime1">
              <a:rPr lang="fr-FR" cap="all" smtClean="0"/>
              <a:pPr/>
              <a:t>06/10/2021</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la cohésion sociale</a:t>
            </a:r>
            <a:endParaRPr lang="fr-FR" dirty="0"/>
          </a:p>
        </p:txBody>
      </p:sp>
      <p:pic>
        <p:nvPicPr>
          <p:cNvPr id="8" name="Image 7">
            <a:extLst>
              <a:ext uri="{FF2B5EF4-FFF2-40B4-BE49-F238E27FC236}">
                <a16:creationId xmlns:a16="http://schemas.microsoft.com/office/drawing/2014/main" id="{759E47F1-2102-D14D-B946-BF6EDB3FDA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80000" y="179999"/>
            <a:ext cx="2163052" cy="1440000"/>
          </a:xfrm>
          <a:prstGeom prst="rect">
            <a:avLst/>
          </a:prstGeom>
        </p:spPr>
      </p:pic>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43958"/>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06/10/2021</a:t>
            </a:fld>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la cohésion sociale</a:t>
            </a:r>
            <a:endParaRPr lang="fr-FR" dirty="0"/>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06/10/2021</a:t>
            </a:fld>
            <a:endParaRPr lang="fr-FR" dirty="0"/>
          </a:p>
        </p:txBody>
      </p:sp>
      <p:sp>
        <p:nvSpPr>
          <p:cNvPr id="5" name="Espace réservé du pied de page 4"/>
          <p:cNvSpPr>
            <a:spLocks noGrp="1"/>
          </p:cNvSpPr>
          <p:nvPr>
            <p:ph type="ftr" sz="quarter" idx="11"/>
          </p:nvPr>
        </p:nvSpPr>
        <p:spPr bwMode="gray">
          <a:xfrm>
            <a:off x="720000" y="4371949"/>
            <a:ext cx="3240000" cy="447947"/>
          </a:xfrm>
        </p:spPr>
        <p:txBody>
          <a:bodyPr anchor="ctr" anchorCtr="0"/>
          <a:lstStyle>
            <a:lvl1pPr algn="l">
              <a:defRPr sz="1150"/>
            </a:lvl1pPr>
          </a:lstStyle>
          <a:p>
            <a:r>
              <a:rPr lang="fr-FR" dirty="0" smtClean="0"/>
              <a:t>Direction générale</a:t>
            </a:r>
            <a:br>
              <a:rPr lang="fr-FR" dirty="0" smtClean="0"/>
            </a:br>
            <a:r>
              <a:rPr lang="fr-FR" dirty="0" smtClean="0"/>
              <a:t>de la cohésion sociale</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540000" y="360000"/>
            <a:ext cx="2700000" cy="2700000"/>
          </a:xfrm>
          <a:prstGeom prst="rect">
            <a:avLst/>
          </a:prstGeom>
        </p:spPr>
      </p:pic>
      <p:pic>
        <p:nvPicPr>
          <p:cNvPr id="8" name="Image 7">
            <a:extLst>
              <a:ext uri="{FF2B5EF4-FFF2-40B4-BE49-F238E27FC236}">
                <a16:creationId xmlns:a16="http://schemas.microsoft.com/office/drawing/2014/main" id="{8F927FF3-1B2D-5244-B021-F0D282DFE5D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40000" y="359999"/>
            <a:ext cx="3780000" cy="2700870"/>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smtClean="0"/>
              <a:t>Direction générale de la cohésion sociale</a:t>
            </a:r>
            <a:endParaRPr lang="fr-FR" dirty="0"/>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p:nvPicPr>
        <p:blipFill>
          <a:blip r:embed="rId10">
            <a:extLst>
              <a:ext uri="{28A0092B-C50C-407E-A947-70E740481C1C}">
                <a14:useLocalDpi xmlns:a14="http://schemas.microsoft.com/office/drawing/2010/main" val="0"/>
              </a:ext>
            </a:extLst>
          </a:blip>
          <a:stretch>
            <a:fillRect/>
          </a:stretch>
        </p:blipFill>
        <p:spPr bwMode="gray">
          <a:xfrm>
            <a:off x="288000" y="108000"/>
            <a:ext cx="540000" cy="540000"/>
          </a:xfrm>
          <a:prstGeom prst="rect">
            <a:avLst/>
          </a:prstGeom>
        </p:spPr>
      </p:pic>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682801"/>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defRPr>
            </a:lvl1pPr>
          </a:lstStyle>
          <a:p>
            <a:fld id="{B858D49A-5A7A-574D-A0ED-52B5C1EFA876}" type="datetime1">
              <a:rPr lang="fr-FR" cap="all" smtClean="0"/>
              <a:pPr/>
              <a:t>06/10/2021</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a:extLst>
              <a:ext uri="{FF2B5EF4-FFF2-40B4-BE49-F238E27FC236}">
                <a16:creationId xmlns:a16="http://schemas.microsoft.com/office/drawing/2014/main" id="{CF162A95-DBF3-EB4D-94A9-B525B12195C6}"/>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bwMode="gray">
          <a:xfrm>
            <a:off x="288000" y="108000"/>
            <a:ext cx="720000" cy="540000"/>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251520" y="2139702"/>
            <a:ext cx="8568952" cy="2293224"/>
          </a:xfrm>
        </p:spPr>
        <p:txBody>
          <a:bodyPr/>
          <a:lstStyle/>
          <a:p>
            <a:pPr algn="ctr"/>
            <a:r>
              <a:rPr lang="fr-FR" sz="2400" cap="none" dirty="0" smtClean="0"/>
              <a:t>Les instances de participation en ESSMS </a:t>
            </a:r>
          </a:p>
          <a:p>
            <a:pPr algn="ctr"/>
            <a:r>
              <a:rPr lang="fr-FR" sz="2400" cap="none" dirty="0" smtClean="0"/>
              <a:t>(CVS et autres formes) et le dispositif </a:t>
            </a:r>
          </a:p>
          <a:p>
            <a:pPr algn="ctr"/>
            <a:r>
              <a:rPr lang="fr-FR" sz="2400" cap="none" dirty="0" smtClean="0"/>
              <a:t>des personnes qualifiées</a:t>
            </a:r>
          </a:p>
          <a:p>
            <a:pPr algn="ctr"/>
            <a:endParaRPr lang="fr-FR" sz="2400" cap="none" dirty="0" smtClean="0"/>
          </a:p>
          <a:p>
            <a:pPr algn="ctr"/>
            <a:r>
              <a:rPr lang="fr-FR" sz="2400" b="0" i="1" cap="none" dirty="0" smtClean="0"/>
              <a:t>Restitution de l’enquête par questionnaire</a:t>
            </a:r>
          </a:p>
          <a:p>
            <a:pPr algn="ctr"/>
            <a:endParaRPr lang="fr-FR" sz="2400" cap="none" dirty="0" smtClean="0"/>
          </a:p>
          <a:p>
            <a:pPr algn="ctr"/>
            <a:r>
              <a:rPr lang="fr-FR" sz="2400" b="0" cap="none" dirty="0" smtClean="0"/>
              <a:t>Le 24 Septembre 2021</a:t>
            </a:r>
            <a:endParaRPr lang="fr-FR" sz="2400" b="0" cap="none" dirty="0"/>
          </a:p>
        </p:txBody>
      </p:sp>
      <p:sp>
        <p:nvSpPr>
          <p:cNvPr id="3" name="Espace réservé de la date 2"/>
          <p:cNvSpPr>
            <a:spLocks noGrp="1"/>
          </p:cNvSpPr>
          <p:nvPr>
            <p:ph type="dt" sz="half" idx="2"/>
          </p:nvPr>
        </p:nvSpPr>
        <p:spPr/>
        <p:txBody>
          <a:bodyPr/>
          <a:lstStyle/>
          <a:p>
            <a:fld id="{D7698221-35EF-134F-B87A-568DECC70F29}" type="datetime1">
              <a:rPr lang="fr-FR" cap="all" smtClean="0"/>
              <a:pPr/>
              <a:t>06/10/2021</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1</a:t>
            </a:fld>
            <a:endParaRPr lang="fr-FR" dirty="0"/>
          </a:p>
        </p:txBody>
      </p:sp>
      <p:sp>
        <p:nvSpPr>
          <p:cNvPr id="5" name="Espace réservé du pied de page 4"/>
          <p:cNvSpPr>
            <a:spLocks noGrp="1"/>
          </p:cNvSpPr>
          <p:nvPr>
            <p:ph type="ftr" sz="quarter" idx="3"/>
          </p:nvPr>
        </p:nvSpPr>
        <p:spPr/>
        <p:txBody>
          <a:bodyPr/>
          <a:lstStyle/>
          <a:p>
            <a:r>
              <a:rPr lang="fr-FR" smtClean="0"/>
              <a:t>Direction générale de la cohésion sociale</a:t>
            </a:r>
            <a:endParaRPr lang="fr-FR" dirty="0"/>
          </a:p>
        </p:txBody>
      </p:sp>
    </p:spTree>
    <p:extLst>
      <p:ext uri="{BB962C8B-B14F-4D97-AF65-F5344CB8AC3E}">
        <p14:creationId xmlns:p14="http://schemas.microsoft.com/office/powerpoint/2010/main" val="1783101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6" name="Titre 5"/>
          <p:cNvSpPr>
            <a:spLocks noGrp="1"/>
          </p:cNvSpPr>
          <p:nvPr>
            <p:ph type="title"/>
          </p:nvPr>
        </p:nvSpPr>
        <p:spPr>
          <a:xfrm>
            <a:off x="323850" y="416553"/>
            <a:ext cx="8424863" cy="539991"/>
          </a:xfrm>
        </p:spPr>
        <p:txBody>
          <a:bodyPr>
            <a:normAutofit fontScale="90000"/>
          </a:bodyPr>
          <a:lstStyle/>
          <a:p>
            <a:r>
              <a:rPr lang="fr-FR" sz="1800" dirty="0"/>
              <a:t>Quelle valorisation de la participation et de ses instances dans le secteur social et </a:t>
            </a:r>
            <a:r>
              <a:rPr lang="fr-FR" sz="1800" dirty="0" smtClean="0"/>
              <a:t>médico-social ? </a:t>
            </a:r>
            <a:endParaRPr lang="fr-FR" sz="1800"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
        <p:nvSpPr>
          <p:cNvPr id="9" name="Espace réservé du contenu 2"/>
          <p:cNvSpPr txBox="1">
            <a:spLocks/>
          </p:cNvSpPr>
          <p:nvPr/>
        </p:nvSpPr>
        <p:spPr>
          <a:xfrm>
            <a:off x="179512" y="1059582"/>
            <a:ext cx="8784976" cy="3592855"/>
          </a:xfrm>
          <a:prstGeom prst="rect">
            <a:avLst/>
          </a:prstGeom>
        </p:spPr>
        <p:txBody>
          <a:bodyPr>
            <a:normAutofit fontScale="25000" lnSpcReduction="20000"/>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Clr>
                <a:srgbClr val="0070C0"/>
              </a:buClr>
            </a:pPr>
            <a:r>
              <a:rPr lang="fr-FR" sz="5600" b="1" dirty="0" smtClean="0">
                <a:solidFill>
                  <a:schemeClr val="tx2"/>
                </a:solidFill>
                <a:latin typeface="Calibri Light" panose="020F0302020204030204" pitchFamily="34" charset="0"/>
                <a:cs typeface="Calibri Light" panose="020F0302020204030204" pitchFamily="34" charset="0"/>
              </a:rPr>
              <a:t>Quelques exemples d’actions réalisées par les ESSMS, citées par les répondants :</a:t>
            </a:r>
          </a:p>
          <a:p>
            <a:pPr lvl="1" algn="just">
              <a:lnSpc>
                <a:spcPct val="120000"/>
              </a:lnSpc>
              <a:spcBef>
                <a:spcPts val="0"/>
              </a:spcBef>
              <a:spcAft>
                <a:spcPts val="0"/>
              </a:spcAft>
              <a:buClr>
                <a:schemeClr val="tx2"/>
              </a:buClr>
            </a:pPr>
            <a:r>
              <a:rPr lang="fr-FR" sz="5600" b="1" dirty="0" smtClean="0">
                <a:latin typeface="Calibri Light" panose="020F0302020204030204" pitchFamily="34" charset="0"/>
                <a:cs typeface="Calibri Light" panose="020F0302020204030204" pitchFamily="34" charset="0"/>
              </a:rPr>
              <a:t>Commissions préparatoires aux CVS </a:t>
            </a:r>
          </a:p>
          <a:p>
            <a:pPr lvl="1" algn="just">
              <a:lnSpc>
                <a:spcPct val="120000"/>
              </a:lnSpc>
              <a:spcBef>
                <a:spcPts val="0"/>
              </a:spcBef>
              <a:spcAft>
                <a:spcPts val="0"/>
              </a:spcAft>
              <a:buClr>
                <a:schemeClr val="tx2"/>
              </a:buClr>
            </a:pPr>
            <a:r>
              <a:rPr lang="fr-FR" sz="5600" b="1" dirty="0" smtClean="0">
                <a:latin typeface="Calibri Light" panose="020F0302020204030204" pitchFamily="34" charset="0"/>
                <a:cs typeface="Calibri Light" panose="020F0302020204030204" pitchFamily="34" charset="0"/>
              </a:rPr>
              <a:t>Diffusion de flyer </a:t>
            </a:r>
            <a:r>
              <a:rPr lang="fr-FR" sz="5600" dirty="0" smtClean="0">
                <a:latin typeface="Calibri Light" panose="020F0302020204030204" pitchFamily="34" charset="0"/>
                <a:cs typeface="Calibri Light" panose="020F0302020204030204" pitchFamily="34" charset="0"/>
              </a:rPr>
              <a:t>sur le rôle et la composition du CVS, restitutions des échanges du CVS sur les réseaux sociaux, remontée aux autorités administratives</a:t>
            </a:r>
          </a:p>
          <a:p>
            <a:pPr lvl="1" algn="just">
              <a:lnSpc>
                <a:spcPct val="120000"/>
              </a:lnSpc>
              <a:spcBef>
                <a:spcPts val="0"/>
              </a:spcBef>
              <a:spcAft>
                <a:spcPts val="0"/>
              </a:spcAft>
              <a:buClr>
                <a:schemeClr val="tx2"/>
              </a:buClr>
            </a:pPr>
            <a:r>
              <a:rPr lang="fr-FR" sz="5600" b="1" dirty="0" smtClean="0">
                <a:latin typeface="Calibri Light" panose="020F0302020204030204" pitchFamily="34" charset="0"/>
                <a:cs typeface="Calibri Light" panose="020F0302020204030204" pitchFamily="34" charset="0"/>
              </a:rPr>
              <a:t>Désignation d’un responsable « vie sociale </a:t>
            </a:r>
            <a:r>
              <a:rPr lang="fr-FR" sz="5600" b="1" dirty="0">
                <a:latin typeface="Calibri Light" panose="020F0302020204030204" pitchFamily="34" charset="0"/>
                <a:cs typeface="Calibri Light" panose="020F0302020204030204" pitchFamily="34" charset="0"/>
              </a:rPr>
              <a:t> </a:t>
            </a:r>
            <a:r>
              <a:rPr lang="fr-FR" sz="5600" dirty="0">
                <a:latin typeface="Calibri Light" panose="020F0302020204030204" pitchFamily="34" charset="0"/>
                <a:cs typeface="Calibri Light" panose="020F0302020204030204" pitchFamily="34" charset="0"/>
              </a:rPr>
              <a:t>» </a:t>
            </a:r>
            <a:r>
              <a:rPr lang="fr-FR" sz="5600" dirty="0" smtClean="0">
                <a:latin typeface="Calibri Light" panose="020F0302020204030204" pitchFamily="34" charset="0"/>
                <a:cs typeface="Calibri Light" panose="020F0302020204030204" pitchFamily="34" charset="0"/>
              </a:rPr>
              <a:t>parmi </a:t>
            </a:r>
            <a:r>
              <a:rPr lang="fr-FR" sz="5600" dirty="0">
                <a:latin typeface="Calibri Light" panose="020F0302020204030204" pitchFamily="34" charset="0"/>
                <a:cs typeface="Calibri Light" panose="020F0302020204030204" pitchFamily="34" charset="0"/>
              </a:rPr>
              <a:t>les professionnels et mise en place d’un tableau d’information dédié avec trombinoscope des membres, rappel des missions et calendrier </a:t>
            </a:r>
            <a:endParaRPr lang="fr-FR" sz="5600" dirty="0" smtClean="0">
              <a:latin typeface="Calibri Light" panose="020F0302020204030204" pitchFamily="34" charset="0"/>
              <a:cs typeface="Calibri Light" panose="020F0302020204030204" pitchFamily="34" charset="0"/>
            </a:endParaRPr>
          </a:p>
          <a:p>
            <a:pPr marL="180000" lvl="1" indent="0" algn="just">
              <a:lnSpc>
                <a:spcPct val="120000"/>
              </a:lnSpc>
              <a:spcBef>
                <a:spcPts val="0"/>
              </a:spcBef>
              <a:spcAft>
                <a:spcPts val="0"/>
              </a:spcAft>
              <a:buClr>
                <a:schemeClr val="tx2"/>
              </a:buClr>
              <a:buNone/>
            </a:pPr>
            <a:endParaRPr lang="fr-FR" sz="5600" dirty="0" smtClean="0">
              <a:solidFill>
                <a:srgbClr val="002060"/>
              </a:solidFill>
              <a:latin typeface="Calibri Light" panose="020F0302020204030204" pitchFamily="34" charset="0"/>
              <a:cs typeface="Calibri Light" panose="020F0302020204030204" pitchFamily="34" charset="0"/>
            </a:endParaRPr>
          </a:p>
          <a:p>
            <a:pPr marL="180000" lvl="1" indent="0" algn="just">
              <a:lnSpc>
                <a:spcPct val="120000"/>
              </a:lnSpc>
              <a:spcBef>
                <a:spcPts val="0"/>
              </a:spcBef>
              <a:spcAft>
                <a:spcPts val="0"/>
              </a:spcAft>
              <a:buClr>
                <a:schemeClr val="tx2"/>
              </a:buClr>
              <a:buNone/>
            </a:pPr>
            <a:r>
              <a:rPr lang="fr-FR" sz="5600" b="1" dirty="0" smtClean="0">
                <a:solidFill>
                  <a:schemeClr val="tx2"/>
                </a:solidFill>
                <a:latin typeface="Calibri Light" panose="020F0302020204030204" pitchFamily="34" charset="0"/>
                <a:cs typeface="Calibri Light" panose="020F0302020204030204" pitchFamily="34" charset="0"/>
              </a:rPr>
              <a:t>En complément, quelques exemples de bonnes pratiques tirés du « carnet de route de la participation », 2016, APF, Prosper Teboul et al. :</a:t>
            </a:r>
          </a:p>
          <a:p>
            <a:pPr lvl="1" algn="just">
              <a:lnSpc>
                <a:spcPct val="120000"/>
              </a:lnSpc>
              <a:spcBef>
                <a:spcPts val="0"/>
              </a:spcBef>
              <a:spcAft>
                <a:spcPts val="0"/>
              </a:spcAft>
              <a:buClr>
                <a:schemeClr val="tx2"/>
              </a:buClr>
            </a:pPr>
            <a:endParaRPr lang="fr-FR" sz="5600" dirty="0" smtClean="0">
              <a:latin typeface="Calibri Light" panose="020F0302020204030204" pitchFamily="34" charset="0"/>
              <a:cs typeface="Calibri Light" panose="020F0302020204030204" pitchFamily="34" charset="0"/>
            </a:endParaRPr>
          </a:p>
          <a:p>
            <a:pPr lvl="1" algn="just">
              <a:lnSpc>
                <a:spcPct val="120000"/>
              </a:lnSpc>
              <a:spcBef>
                <a:spcPts val="0"/>
              </a:spcBef>
              <a:spcAft>
                <a:spcPts val="0"/>
              </a:spcAft>
              <a:buClr>
                <a:schemeClr val="tx2"/>
              </a:buClr>
            </a:pPr>
            <a:r>
              <a:rPr lang="fr-FR" sz="5600" b="1" dirty="0" smtClean="0">
                <a:latin typeface="Calibri Light" panose="020F0302020204030204" pitchFamily="34" charset="0"/>
                <a:cs typeface="Calibri Light" panose="020F0302020204030204" pitchFamily="34" charset="0"/>
              </a:rPr>
              <a:t>Les réseaux inter-CVS , les CVS départementaux</a:t>
            </a:r>
          </a:p>
          <a:p>
            <a:pPr lvl="1" algn="just">
              <a:lnSpc>
                <a:spcPct val="120000"/>
              </a:lnSpc>
              <a:spcBef>
                <a:spcPts val="0"/>
              </a:spcBef>
              <a:spcAft>
                <a:spcPts val="0"/>
              </a:spcAft>
              <a:buClr>
                <a:schemeClr val="tx2"/>
              </a:buClr>
            </a:pPr>
            <a:r>
              <a:rPr lang="fr-FR" sz="5600" b="1" dirty="0" smtClean="0">
                <a:latin typeface="Calibri Light" panose="020F0302020204030204" pitchFamily="34" charset="0"/>
                <a:cs typeface="Calibri Light" panose="020F0302020204030204" pitchFamily="34" charset="0"/>
              </a:rPr>
              <a:t>Une campagne électorale pour valoriser le CVS</a:t>
            </a:r>
            <a:endParaRPr lang="fr-FR" sz="5600" dirty="0" smtClean="0">
              <a:latin typeface="Calibri Light" panose="020F0302020204030204" pitchFamily="34" charset="0"/>
              <a:cs typeface="Calibri Light" panose="020F0302020204030204" pitchFamily="34" charset="0"/>
            </a:endParaRPr>
          </a:p>
          <a:p>
            <a:pPr lvl="1" algn="just">
              <a:lnSpc>
                <a:spcPct val="120000"/>
              </a:lnSpc>
              <a:spcBef>
                <a:spcPts val="0"/>
              </a:spcBef>
              <a:spcAft>
                <a:spcPts val="0"/>
              </a:spcAft>
              <a:buClr>
                <a:schemeClr val="tx2"/>
              </a:buClr>
            </a:pPr>
            <a:r>
              <a:rPr lang="fr-FR" sz="5600" b="1" dirty="0" smtClean="0">
                <a:latin typeface="Calibri Light" panose="020F0302020204030204" pitchFamily="34" charset="0"/>
                <a:cs typeface="Calibri Light" panose="020F0302020204030204" pitchFamily="34" charset="0"/>
              </a:rPr>
              <a:t>La mise en place d’instances représentatives du personnel (IRP) dans un ESAT</a:t>
            </a:r>
          </a:p>
          <a:p>
            <a:pPr lvl="1" algn="just">
              <a:lnSpc>
                <a:spcPct val="120000"/>
              </a:lnSpc>
              <a:spcBef>
                <a:spcPts val="0"/>
              </a:spcBef>
              <a:spcAft>
                <a:spcPts val="0"/>
              </a:spcAft>
              <a:buClr>
                <a:schemeClr val="tx2"/>
              </a:buClr>
            </a:pPr>
            <a:r>
              <a:rPr lang="fr-FR" sz="5600" b="1" dirty="0" err="1" smtClean="0">
                <a:latin typeface="Calibri Light" panose="020F0302020204030204" pitchFamily="34" charset="0"/>
                <a:cs typeface="Calibri Light" panose="020F0302020204030204" pitchFamily="34" charset="0"/>
              </a:rPr>
              <a:t>Citoyennâge</a:t>
            </a:r>
            <a:r>
              <a:rPr lang="fr-FR" sz="5600" b="1" dirty="0" smtClean="0">
                <a:latin typeface="Calibri Light" panose="020F0302020204030204" pitchFamily="34" charset="0"/>
                <a:cs typeface="Calibri Light" panose="020F0302020204030204" pitchFamily="34" charset="0"/>
              </a:rPr>
              <a:t>, une association représentant les résidents en EHPAD</a:t>
            </a:r>
          </a:p>
          <a:p>
            <a:pPr marL="180000" lvl="1" indent="0" algn="just">
              <a:lnSpc>
                <a:spcPct val="120000"/>
              </a:lnSpc>
              <a:spcBef>
                <a:spcPts val="0"/>
              </a:spcBef>
              <a:spcAft>
                <a:spcPts val="0"/>
              </a:spcAft>
              <a:buClr>
                <a:schemeClr val="tx2"/>
              </a:buClr>
              <a:buNone/>
            </a:pPr>
            <a:endParaRPr lang="fr-FR" sz="5600" b="1" dirty="0" smtClean="0">
              <a:latin typeface="Calibri Light" panose="020F0302020204030204" pitchFamily="34" charset="0"/>
              <a:cs typeface="Calibri Light" panose="020F0302020204030204" pitchFamily="34" charset="0"/>
            </a:endParaRPr>
          </a:p>
          <a:p>
            <a:pPr marL="742950" indent="-342900" algn="just">
              <a:lnSpc>
                <a:spcPct val="120000"/>
              </a:lnSpc>
              <a:buClr>
                <a:schemeClr val="tx2"/>
              </a:buClr>
              <a:buFont typeface="Arial" panose="020B0604020202020204" pitchFamily="34" charset="0"/>
              <a:buChar char="•"/>
            </a:pPr>
            <a:endParaRPr lang="fr-FR" sz="2000" dirty="0" smtClean="0"/>
          </a:p>
          <a:p>
            <a:pPr lvl="1" algn="just">
              <a:lnSpc>
                <a:spcPct val="120000"/>
              </a:lnSpc>
              <a:buClr>
                <a:srgbClr val="0070C0"/>
              </a:buClr>
            </a:pPr>
            <a:endParaRPr lang="fr-FR" sz="1600" dirty="0" smtClean="0"/>
          </a:p>
        </p:txBody>
      </p:sp>
    </p:spTree>
    <p:extLst>
      <p:ext uri="{BB962C8B-B14F-4D97-AF65-F5344CB8AC3E}">
        <p14:creationId xmlns:p14="http://schemas.microsoft.com/office/powerpoint/2010/main" val="749877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11</a:t>
            </a:fld>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
        <p:nvSpPr>
          <p:cNvPr id="9" name="Titre 1"/>
          <p:cNvSpPr>
            <a:spLocks noGrp="1"/>
          </p:cNvSpPr>
          <p:nvPr>
            <p:ph type="title"/>
          </p:nvPr>
        </p:nvSpPr>
        <p:spPr>
          <a:xfrm>
            <a:off x="719136" y="375486"/>
            <a:ext cx="8424863" cy="539991"/>
          </a:xfrm>
        </p:spPr>
        <p:txBody>
          <a:bodyPr>
            <a:normAutofit/>
          </a:bodyPr>
          <a:lstStyle/>
          <a:p>
            <a:r>
              <a:rPr lang="fr-FR" sz="1600" b="1" dirty="0" smtClean="0"/>
              <a:t>Le label droit des usagers de la santé  et </a:t>
            </a:r>
            <a:r>
              <a:rPr lang="fr-FR" sz="1600" dirty="0" smtClean="0"/>
              <a:t>le </a:t>
            </a:r>
            <a:r>
              <a:rPr lang="fr-FR" sz="1600" dirty="0"/>
              <a:t>droit de participation des usagers du système de santé</a:t>
            </a:r>
            <a:endParaRPr lang="fr-FR" sz="1600" b="1" dirty="0"/>
          </a:p>
        </p:txBody>
      </p:sp>
      <p:sp>
        <p:nvSpPr>
          <p:cNvPr id="10" name="Rectangle 9"/>
          <p:cNvSpPr/>
          <p:nvPr/>
        </p:nvSpPr>
        <p:spPr>
          <a:xfrm>
            <a:off x="107504" y="1295754"/>
            <a:ext cx="9036495" cy="1231106"/>
          </a:xfrm>
          <a:prstGeom prst="rect">
            <a:avLst/>
          </a:prstGeom>
        </p:spPr>
        <p:txBody>
          <a:bodyPr wrap="square">
            <a:spAutoFit/>
          </a:bodyPr>
          <a:lstStyle/>
          <a:p>
            <a:pPr lvl="0"/>
            <a:r>
              <a:rPr kumimoji="0" lang="fr-FR" sz="1400" b="0"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Depuis 2011, le label droit des usagers de la </a:t>
            </a:r>
            <a:r>
              <a:rPr kumimoji="0" lang="fr-FR" sz="1400" b="0" i="0" u="none" strike="noStrike" kern="0" cap="none" spc="0" normalizeH="0" baseline="0" noProof="0" dirty="0" smtClean="0">
                <a:ln>
                  <a:noFill/>
                </a:ln>
                <a:effectLst/>
                <a:uLnTx/>
                <a:uFillTx/>
                <a:latin typeface="Calibri Light" panose="020F0302020204030204" pitchFamily="34" charset="0"/>
                <a:cs typeface="Calibri Light" panose="020F0302020204030204" pitchFamily="34" charset="0"/>
              </a:rPr>
              <a:t>santé</a:t>
            </a:r>
            <a:r>
              <a:rPr kumimoji="0" lang="fr-FR" sz="1400" b="0" i="0" u="none" strike="noStrike" kern="0" cap="none" spc="0" normalizeH="0" baseline="0" noProof="0" dirty="0" smtClean="0">
                <a:ln>
                  <a:noFill/>
                </a:ln>
                <a:solidFill>
                  <a:srgbClr val="002060"/>
                </a:solidFill>
                <a:effectLst/>
                <a:uLnTx/>
                <a:uFillTx/>
                <a:latin typeface="Calibri Light" panose="020F0302020204030204" pitchFamily="34" charset="0"/>
                <a:cs typeface="Calibri Light" panose="020F0302020204030204" pitchFamily="34" charset="0"/>
              </a:rPr>
              <a:t> </a:t>
            </a:r>
            <a:r>
              <a:rPr kumimoji="0" lang="fr-FR" sz="1400" b="1" i="0" u="none" strike="noStrike" kern="0" cap="none" spc="0" normalizeH="0" baseline="0" noProof="0" dirty="0" smtClean="0">
                <a:ln>
                  <a:noFill/>
                </a:ln>
                <a:solidFill>
                  <a:schemeClr val="tx2"/>
                </a:solidFill>
                <a:effectLst/>
                <a:uLnTx/>
                <a:uFillTx/>
                <a:latin typeface="Calibri Light" panose="020F0302020204030204" pitchFamily="34" charset="0"/>
                <a:cs typeface="Calibri Light" panose="020F0302020204030204" pitchFamily="34" charset="0"/>
              </a:rPr>
              <a:t>récompense chaque année des projets et des bonnes pratiques </a:t>
            </a:r>
            <a:r>
              <a:rPr kumimoji="0" lang="fr-FR" sz="1400" b="0"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afin de faire progresser les droits des usagers auprès </a:t>
            </a:r>
            <a:r>
              <a:rPr kumimoji="0" lang="fr-FR" sz="1400" b="1"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des acteurs de la santé, du médico-social et du social</a:t>
            </a:r>
            <a:r>
              <a:rPr lang="fr-FR" sz="1400" kern="0" dirty="0">
                <a:solidFill>
                  <a:prstClr val="black"/>
                </a:solidFill>
                <a:latin typeface="Calibri Light" panose="020F0302020204030204" pitchFamily="34" charset="0"/>
                <a:cs typeface="Calibri Light" panose="020F0302020204030204" pitchFamily="34" charset="0"/>
              </a:rPr>
              <a:t>. </a:t>
            </a:r>
            <a:r>
              <a:rPr lang="fr-FR" sz="1400" b="1" kern="0" dirty="0">
                <a:solidFill>
                  <a:schemeClr val="tx2"/>
                </a:solidFill>
                <a:latin typeface="Calibri Light" panose="020F0302020204030204" pitchFamily="34" charset="0"/>
                <a:cs typeface="Calibri Light" panose="020F0302020204030204" pitchFamily="34" charset="0"/>
              </a:rPr>
              <a:t>Néanmoins, 79% des répondants</a:t>
            </a:r>
            <a:r>
              <a:rPr lang="fr-FR" sz="1400" kern="0" dirty="0">
                <a:solidFill>
                  <a:schemeClr val="tx2"/>
                </a:solidFill>
                <a:latin typeface="Calibri Light" panose="020F0302020204030204" pitchFamily="34" charset="0"/>
                <a:cs typeface="Calibri Light" panose="020F0302020204030204" pitchFamily="34" charset="0"/>
              </a:rPr>
              <a:t> </a:t>
            </a:r>
            <a:r>
              <a:rPr lang="fr-FR" sz="1400" kern="0" dirty="0">
                <a:solidFill>
                  <a:prstClr val="black"/>
                </a:solidFill>
                <a:latin typeface="Calibri Light" panose="020F0302020204030204" pitchFamily="34" charset="0"/>
                <a:cs typeface="Calibri Light" panose="020F0302020204030204" pitchFamily="34" charset="0"/>
              </a:rPr>
              <a:t>au questionnaire ne connaissent pas ce dispositif. </a:t>
            </a:r>
            <a:r>
              <a:rPr lang="fr-FR" sz="1400" b="1" kern="0" dirty="0">
                <a:solidFill>
                  <a:schemeClr val="tx2"/>
                </a:solidFill>
                <a:latin typeface="Calibri Light" panose="020F0302020204030204" pitchFamily="34" charset="0"/>
                <a:cs typeface="Calibri Light" panose="020F0302020204030204" pitchFamily="34" charset="0"/>
              </a:rPr>
              <a:t>Un travail d’appropriation</a:t>
            </a:r>
            <a:r>
              <a:rPr lang="fr-FR" sz="1400" kern="0" dirty="0">
                <a:solidFill>
                  <a:schemeClr val="tx2"/>
                </a:solidFill>
                <a:latin typeface="Calibri Light" panose="020F0302020204030204" pitchFamily="34" charset="0"/>
                <a:cs typeface="Calibri Light" panose="020F0302020204030204" pitchFamily="34" charset="0"/>
              </a:rPr>
              <a:t> </a:t>
            </a:r>
            <a:r>
              <a:rPr lang="fr-FR" sz="1400" kern="0" dirty="0">
                <a:solidFill>
                  <a:prstClr val="black"/>
                </a:solidFill>
                <a:latin typeface="Calibri Light" panose="020F0302020204030204" pitchFamily="34" charset="0"/>
                <a:cs typeface="Calibri Light" panose="020F0302020204030204" pitchFamily="34" charset="0"/>
              </a:rPr>
              <a:t>de cet outil au sein du secteur social et médico-social est donc nécessaire.</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smtClean="0">
              <a:ln>
                <a:noFill/>
              </a:ln>
              <a:solidFill>
                <a:sysClr val="windowText" lastClr="000000"/>
              </a:solidFill>
              <a:effectLst/>
              <a:uLnTx/>
              <a:uFillTx/>
            </a:endParaRPr>
          </a:p>
        </p:txBody>
      </p:sp>
      <p:sp>
        <p:nvSpPr>
          <p:cNvPr id="11" name="Rectangle 10"/>
          <p:cNvSpPr/>
          <p:nvPr/>
        </p:nvSpPr>
        <p:spPr>
          <a:xfrm>
            <a:off x="107505" y="2504349"/>
            <a:ext cx="9036495" cy="2031325"/>
          </a:xfrm>
          <a:prstGeom prst="rect">
            <a:avLst/>
          </a:prstGeom>
        </p:spPr>
        <p:txBody>
          <a:bodyPr wrap="square">
            <a:spAutoFit/>
          </a:bodyPr>
          <a:lstStyle/>
          <a:p>
            <a:pPr algn="just"/>
            <a:r>
              <a:rPr lang="fr-FR" sz="1400" dirty="0">
                <a:latin typeface="Calibri Light" panose="020F0302020204030204" pitchFamily="34" charset="0"/>
                <a:cs typeface="Calibri Light" panose="020F0302020204030204" pitchFamily="34" charset="0"/>
              </a:rPr>
              <a:t>La démocratie sanitaire </a:t>
            </a:r>
            <a:r>
              <a:rPr lang="fr-FR" sz="1400" dirty="0" smtClean="0">
                <a:latin typeface="Calibri Light" panose="020F0302020204030204" pitchFamily="34" charset="0"/>
                <a:cs typeface="Calibri Light" panose="020F0302020204030204" pitchFamily="34" charset="0"/>
              </a:rPr>
              <a:t>a quant à elle </a:t>
            </a:r>
            <a:r>
              <a:rPr lang="fr-FR" sz="1400" dirty="0">
                <a:latin typeface="Calibri Light" panose="020F0302020204030204" pitchFamily="34" charset="0"/>
                <a:cs typeface="Calibri Light" panose="020F0302020204030204" pitchFamily="34" charset="0"/>
              </a:rPr>
              <a:t>bénéficié d’une consécration juridique et d’une traduction dans des dispositifs concrets au sein du système de santé à travers notamment : </a:t>
            </a:r>
            <a:endParaRPr lang="fr-FR" sz="1400" dirty="0" smtClean="0">
              <a:latin typeface="Calibri Light" panose="020F0302020204030204" pitchFamily="34" charset="0"/>
              <a:cs typeface="Calibri Light" panose="020F0302020204030204" pitchFamily="34" charset="0"/>
            </a:endParaRPr>
          </a:p>
          <a:p>
            <a:pPr marL="285750" indent="-285750" algn="just">
              <a:buFont typeface="Arial" panose="020B0604020202020204" pitchFamily="34" charset="0"/>
              <a:buChar char="•"/>
            </a:pPr>
            <a:r>
              <a:rPr lang="fr-FR" sz="1400" dirty="0" smtClean="0">
                <a:solidFill>
                  <a:schemeClr val="tx2"/>
                </a:solidFill>
                <a:latin typeface="Calibri Light" panose="020F0302020204030204" pitchFamily="34" charset="0"/>
                <a:cs typeface="Calibri Light" panose="020F0302020204030204" pitchFamily="34" charset="0"/>
              </a:rPr>
              <a:t>La </a:t>
            </a:r>
            <a:r>
              <a:rPr lang="fr-FR" sz="1400" dirty="0">
                <a:solidFill>
                  <a:schemeClr val="tx2"/>
                </a:solidFill>
                <a:latin typeface="Calibri Light" panose="020F0302020204030204" pitchFamily="34" charset="0"/>
                <a:cs typeface="Calibri Light" panose="020F0302020204030204" pitchFamily="34" charset="0"/>
              </a:rPr>
              <a:t>loi n° 2002-303 du 4 mars 2002 relative aux droits des malades et à la qualité du système de </a:t>
            </a:r>
            <a:r>
              <a:rPr lang="fr-FR" sz="1400" dirty="0" smtClean="0">
                <a:solidFill>
                  <a:schemeClr val="tx2"/>
                </a:solidFill>
                <a:latin typeface="Calibri Light" panose="020F0302020204030204" pitchFamily="34" charset="0"/>
                <a:cs typeface="Calibri Light" panose="020F0302020204030204" pitchFamily="34" charset="0"/>
              </a:rPr>
              <a:t>santé</a:t>
            </a:r>
          </a:p>
          <a:p>
            <a:pPr marL="285750" indent="-285750" algn="just">
              <a:buFont typeface="Arial" panose="020B0604020202020204" pitchFamily="34" charset="0"/>
              <a:buChar char="•"/>
            </a:pPr>
            <a:r>
              <a:rPr lang="fr-FR" sz="1400" dirty="0" smtClean="0">
                <a:solidFill>
                  <a:schemeClr val="tx2"/>
                </a:solidFill>
                <a:latin typeface="Calibri Light" panose="020F0302020204030204" pitchFamily="34" charset="0"/>
                <a:cs typeface="Calibri Light" panose="020F0302020204030204" pitchFamily="34" charset="0"/>
              </a:rPr>
              <a:t>La </a:t>
            </a:r>
            <a:r>
              <a:rPr lang="fr-FR" sz="1400" dirty="0">
                <a:solidFill>
                  <a:schemeClr val="tx2"/>
                </a:solidFill>
                <a:latin typeface="Calibri Light" panose="020F0302020204030204" pitchFamily="34" charset="0"/>
                <a:cs typeface="Calibri Light" panose="020F0302020204030204" pitchFamily="34" charset="0"/>
              </a:rPr>
              <a:t>loi n° 2016-41 du 26 janvier 2016 de modernisation de notre système de </a:t>
            </a:r>
            <a:r>
              <a:rPr lang="fr-FR" sz="1400" dirty="0" smtClean="0">
                <a:solidFill>
                  <a:schemeClr val="tx2"/>
                </a:solidFill>
                <a:latin typeface="Calibri Light" panose="020F0302020204030204" pitchFamily="34" charset="0"/>
                <a:cs typeface="Calibri Light" panose="020F0302020204030204" pitchFamily="34" charset="0"/>
              </a:rPr>
              <a:t>santé</a:t>
            </a:r>
          </a:p>
          <a:p>
            <a:pPr algn="just"/>
            <a:endParaRPr lang="fr-FR" sz="1400" dirty="0">
              <a:solidFill>
                <a:srgbClr val="002060"/>
              </a:solidFill>
              <a:latin typeface="Calibri Light" panose="020F0302020204030204" pitchFamily="34" charset="0"/>
              <a:cs typeface="Calibri Light" panose="020F0302020204030204" pitchFamily="34" charset="0"/>
            </a:endParaRPr>
          </a:p>
          <a:p>
            <a:pPr algn="just"/>
            <a:r>
              <a:rPr lang="fr-FR" sz="1400" dirty="0" smtClean="0">
                <a:latin typeface="Calibri Light" panose="020F0302020204030204" pitchFamily="34" charset="0"/>
                <a:cs typeface="Calibri Light" panose="020F0302020204030204" pitchFamily="34" charset="0"/>
              </a:rPr>
              <a:t>La démocratie sanitaire dispose d’outils inspirants tel </a:t>
            </a:r>
            <a:r>
              <a:rPr lang="fr-FR" sz="1400" dirty="0">
                <a:latin typeface="Calibri Light" panose="020F0302020204030204" pitchFamily="34" charset="0"/>
                <a:cs typeface="Calibri Light" panose="020F0302020204030204" pitchFamily="34" charset="0"/>
              </a:rPr>
              <a:t>que </a:t>
            </a:r>
            <a:r>
              <a:rPr lang="fr-FR" sz="1400" b="1" dirty="0">
                <a:solidFill>
                  <a:schemeClr val="tx2"/>
                </a:solidFill>
                <a:latin typeface="Calibri Light" panose="020F0302020204030204" pitchFamily="34" charset="0"/>
                <a:cs typeface="Calibri Light" panose="020F0302020204030204" pitchFamily="34" charset="0"/>
              </a:rPr>
              <a:t>France Asso Santé </a:t>
            </a:r>
            <a:r>
              <a:rPr lang="fr-FR" sz="1400" dirty="0" smtClean="0">
                <a:latin typeface="Calibri Light" panose="020F0302020204030204" pitchFamily="34" charset="0"/>
                <a:cs typeface="Calibri Light" panose="020F0302020204030204" pitchFamily="34" charset="0"/>
              </a:rPr>
              <a:t>(mission </a:t>
            </a:r>
            <a:r>
              <a:rPr lang="fr-FR" sz="1400" dirty="0">
                <a:latin typeface="Calibri Light" panose="020F0302020204030204" pitchFamily="34" charset="0"/>
                <a:cs typeface="Calibri Light" panose="020F0302020204030204" pitchFamily="34" charset="0"/>
              </a:rPr>
              <a:t>de </a:t>
            </a:r>
            <a:r>
              <a:rPr lang="fr-FR" sz="1400" dirty="0" smtClean="0">
                <a:latin typeface="Calibri Light" panose="020F0302020204030204" pitchFamily="34" charset="0"/>
                <a:cs typeface="Calibri Light" panose="020F0302020204030204" pitchFamily="34" charset="0"/>
              </a:rPr>
              <a:t>représentation </a:t>
            </a:r>
            <a:r>
              <a:rPr lang="fr-FR" sz="1400" dirty="0">
                <a:latin typeface="Calibri Light" panose="020F0302020204030204" pitchFamily="34" charset="0"/>
                <a:cs typeface="Calibri Light" panose="020F0302020204030204" pitchFamily="34" charset="0"/>
              </a:rPr>
              <a:t>des usagers et de formation des représentants </a:t>
            </a:r>
            <a:r>
              <a:rPr lang="fr-FR" sz="1400" dirty="0" smtClean="0">
                <a:latin typeface="Calibri Light" panose="020F0302020204030204" pitchFamily="34" charset="0"/>
                <a:cs typeface="Calibri Light" panose="020F0302020204030204" pitchFamily="34" charset="0"/>
              </a:rPr>
              <a:t>d’usagers), </a:t>
            </a:r>
            <a:r>
              <a:rPr lang="fr-FR" sz="1400" b="1" dirty="0" smtClean="0">
                <a:solidFill>
                  <a:schemeClr val="tx2"/>
                </a:solidFill>
                <a:latin typeface="Calibri Light" panose="020F0302020204030204" pitchFamily="34" charset="0"/>
                <a:cs typeface="Calibri Light" panose="020F0302020204030204" pitchFamily="34" charset="0"/>
              </a:rPr>
              <a:t>la commission </a:t>
            </a:r>
            <a:r>
              <a:rPr lang="fr-FR" sz="1400" b="1" dirty="0">
                <a:solidFill>
                  <a:schemeClr val="tx2"/>
                </a:solidFill>
                <a:latin typeface="Calibri Light" panose="020F0302020204030204" pitchFamily="34" charset="0"/>
                <a:cs typeface="Calibri Light" panose="020F0302020204030204" pitchFamily="34" charset="0"/>
              </a:rPr>
              <a:t>des </a:t>
            </a:r>
            <a:r>
              <a:rPr lang="fr-FR" sz="1400" b="1" dirty="0" smtClean="0">
                <a:solidFill>
                  <a:schemeClr val="tx2"/>
                </a:solidFill>
                <a:latin typeface="Calibri Light" panose="020F0302020204030204" pitchFamily="34" charset="0"/>
                <a:cs typeface="Calibri Light" panose="020F0302020204030204" pitchFamily="34" charset="0"/>
              </a:rPr>
              <a:t>usagers </a:t>
            </a:r>
            <a:r>
              <a:rPr lang="fr-FR" sz="1400" dirty="0" smtClean="0">
                <a:latin typeface="Calibri Light" panose="020F0302020204030204" pitchFamily="34" charset="0"/>
                <a:cs typeface="Calibri Light" panose="020F0302020204030204" pitchFamily="34" charset="0"/>
              </a:rPr>
              <a:t>(principale </a:t>
            </a:r>
            <a:r>
              <a:rPr lang="fr-FR" sz="1400" dirty="0">
                <a:latin typeface="Calibri Light" panose="020F0302020204030204" pitchFamily="34" charset="0"/>
                <a:cs typeface="Calibri Light" panose="020F0302020204030204" pitchFamily="34" charset="0"/>
              </a:rPr>
              <a:t>mission de </a:t>
            </a:r>
            <a:r>
              <a:rPr lang="fr-FR" sz="1400" dirty="0" smtClean="0">
                <a:latin typeface="Calibri Light" panose="020F0302020204030204" pitchFamily="34" charset="0"/>
                <a:cs typeface="Calibri Light" panose="020F0302020204030204" pitchFamily="34" charset="0"/>
              </a:rPr>
              <a:t>veille du </a:t>
            </a:r>
            <a:r>
              <a:rPr lang="fr-FR" sz="1400" dirty="0">
                <a:latin typeface="Calibri Light" panose="020F0302020204030204" pitchFamily="34" charset="0"/>
                <a:cs typeface="Calibri Light" panose="020F0302020204030204" pitchFamily="34" charset="0"/>
              </a:rPr>
              <a:t>respect des droits des usagers et de </a:t>
            </a:r>
            <a:r>
              <a:rPr lang="fr-FR" sz="1400" dirty="0" smtClean="0">
                <a:latin typeface="Calibri Light" panose="020F0302020204030204" pitchFamily="34" charset="0"/>
                <a:cs typeface="Calibri Light" panose="020F0302020204030204" pitchFamily="34" charset="0"/>
              </a:rPr>
              <a:t>facilitation </a:t>
            </a:r>
            <a:r>
              <a:rPr lang="fr-FR" sz="1400" dirty="0">
                <a:latin typeface="Calibri Light" panose="020F0302020204030204" pitchFamily="34" charset="0"/>
                <a:cs typeface="Calibri Light" panose="020F0302020204030204" pitchFamily="34" charset="0"/>
              </a:rPr>
              <a:t>leurs </a:t>
            </a:r>
            <a:r>
              <a:rPr lang="fr-FR" sz="1400" dirty="0" smtClean="0">
                <a:latin typeface="Calibri Light" panose="020F0302020204030204" pitchFamily="34" charset="0"/>
                <a:cs typeface="Calibri Light" panose="020F0302020204030204" pitchFamily="34" charset="0"/>
              </a:rPr>
              <a:t>démarches), </a:t>
            </a:r>
            <a:r>
              <a:rPr lang="fr-FR" sz="1400" dirty="0">
                <a:latin typeface="Calibri Light" panose="020F0302020204030204" pitchFamily="34" charset="0"/>
                <a:cs typeface="Calibri Light" panose="020F0302020204030204" pitchFamily="34" charset="0"/>
              </a:rPr>
              <a:t>ainsi </a:t>
            </a:r>
            <a:r>
              <a:rPr lang="fr-FR" sz="1400" dirty="0" smtClean="0">
                <a:latin typeface="Calibri Light" panose="020F0302020204030204" pitchFamily="34" charset="0"/>
                <a:cs typeface="Calibri Light" panose="020F0302020204030204" pitchFamily="34" charset="0"/>
              </a:rPr>
              <a:t>qu’un </a:t>
            </a:r>
            <a:r>
              <a:rPr lang="fr-FR" sz="1400" b="1" dirty="0" smtClean="0">
                <a:solidFill>
                  <a:schemeClr val="tx2"/>
                </a:solidFill>
                <a:latin typeface="Calibri Light" panose="020F0302020204030204" pitchFamily="34" charset="0"/>
                <a:cs typeface="Calibri Light" panose="020F0302020204030204" pitchFamily="34" charset="0"/>
              </a:rPr>
              <a:t>fond </a:t>
            </a:r>
            <a:r>
              <a:rPr lang="fr-FR" sz="1400" b="1" dirty="0">
                <a:solidFill>
                  <a:schemeClr val="tx2"/>
                </a:solidFill>
                <a:latin typeface="Calibri Light" panose="020F0302020204030204" pitchFamily="34" charset="0"/>
                <a:cs typeface="Calibri Light" panose="020F0302020204030204" pitchFamily="34" charset="0"/>
              </a:rPr>
              <a:t>national pour la démocratie sanitaire</a:t>
            </a:r>
            <a:r>
              <a:rPr lang="fr-FR" sz="1400" dirty="0">
                <a:solidFill>
                  <a:schemeClr val="tx2"/>
                </a:solidFill>
                <a:latin typeface="Calibri Light" panose="020F0302020204030204" pitchFamily="34" charset="0"/>
                <a:cs typeface="Calibri Light" panose="020F0302020204030204" pitchFamily="34" charset="0"/>
              </a:rPr>
              <a:t> </a:t>
            </a:r>
            <a:r>
              <a:rPr lang="fr-FR" sz="1400" dirty="0">
                <a:latin typeface="Calibri Light" panose="020F0302020204030204" pitchFamily="34" charset="0"/>
                <a:cs typeface="Calibri Light" panose="020F0302020204030204" pitchFamily="34" charset="0"/>
              </a:rPr>
              <a:t>(FNDS) au sein de la CNAM  . </a:t>
            </a:r>
          </a:p>
        </p:txBody>
      </p:sp>
    </p:spTree>
    <p:extLst>
      <p:ext uri="{BB962C8B-B14F-4D97-AF65-F5344CB8AC3E}">
        <p14:creationId xmlns:p14="http://schemas.microsoft.com/office/powerpoint/2010/main" val="540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12</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06/10/2021</a:t>
            </a:fld>
            <a:endParaRPr lang="fr-FR" cap="all" dirty="0"/>
          </a:p>
        </p:txBody>
      </p:sp>
      <p:sp>
        <p:nvSpPr>
          <p:cNvPr id="5" name="Titre 4"/>
          <p:cNvSpPr>
            <a:spLocks noGrp="1"/>
          </p:cNvSpPr>
          <p:nvPr>
            <p:ph type="title"/>
          </p:nvPr>
        </p:nvSpPr>
        <p:spPr>
          <a:xfrm>
            <a:off x="539552" y="321583"/>
            <a:ext cx="8424863" cy="539991"/>
          </a:xfrm>
        </p:spPr>
        <p:txBody>
          <a:bodyPr vert="horz" lIns="91440" tIns="45720" rIns="91440" bIns="45720" rtlCol="0" anchor="ctr">
            <a:normAutofit/>
          </a:bodyPr>
          <a:lstStyle/>
          <a:p>
            <a:r>
              <a:rPr lang="fr-FR" sz="2000" dirty="0" smtClean="0"/>
              <a:t>2. Le </a:t>
            </a:r>
            <a:r>
              <a:rPr lang="fr-FR" sz="2000" dirty="0"/>
              <a:t>dispositif des personnes qualifiées</a:t>
            </a:r>
          </a:p>
        </p:txBody>
      </p:sp>
      <p:sp>
        <p:nvSpPr>
          <p:cNvPr id="6" name="Espace réservé du pied de page 5"/>
          <p:cNvSpPr>
            <a:spLocks noGrp="1"/>
          </p:cNvSpPr>
          <p:nvPr>
            <p:ph type="ftr" sz="quarter" idx="3"/>
          </p:nvPr>
        </p:nvSpPr>
        <p:spPr/>
        <p:txBody>
          <a:bodyPr/>
          <a:lstStyle/>
          <a:p>
            <a:r>
              <a:rPr lang="fr-FR" smtClean="0"/>
              <a:t>Direction générale de la cohésion sociale</a:t>
            </a:r>
            <a:endParaRPr lang="fr-FR" dirty="0"/>
          </a:p>
        </p:txBody>
      </p:sp>
      <p:sp>
        <p:nvSpPr>
          <p:cNvPr id="8" name="ZoneTexte 7"/>
          <p:cNvSpPr txBox="1"/>
          <p:nvPr/>
        </p:nvSpPr>
        <p:spPr>
          <a:xfrm>
            <a:off x="539552" y="1451654"/>
            <a:ext cx="7958766" cy="2554545"/>
          </a:xfrm>
          <a:prstGeom prst="rect">
            <a:avLst/>
          </a:prstGeom>
          <a:solidFill>
            <a:srgbClr val="4F81BD">
              <a:lumMod val="20000"/>
              <a:lumOff val="80000"/>
            </a:srgbClr>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1400" b="0"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 </a:t>
            </a:r>
            <a:r>
              <a:rPr kumimoji="0" lang="fr-FR" sz="1400" b="1"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Toute personne prise en charge </a:t>
            </a:r>
            <a:r>
              <a:rPr kumimoji="0" lang="fr-FR" sz="1400" b="0"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par un établissement ou un service social ou médico-social ou son représentant légal s'il s'agit d'un mineur </a:t>
            </a:r>
            <a:r>
              <a:rPr kumimoji="0" lang="fr-FR" sz="1400" b="1"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peut faire appel, en vue de l'aider à faire valoir ses droits, à une personne qualifiée qu'elle choisit sur une liste établie conjointement par le représentant de l'Etat dans le département, le directeur général de l'agence régionale de santé et le président du conseil départemental. </a:t>
            </a:r>
            <a:r>
              <a:rPr kumimoji="0" lang="fr-FR" sz="1400" b="0"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Si la personne prise en charge est un majeur faisant l'objet d'une mesure de protection juridique avec représentation et qu'elle n'a pas fait appel à une personne qualifiée, cette décision peut être prise par la personne chargée de la mesure de protection. La personne qualifiée rend compte de ses interventions aux autorités chargées du contrôle des établissements ou services concernés, à l'intéressé, à son représentant légal ou à la personne chargée de la mesure de protection juridique dans des conditions fixées par décret en Conseil d'Etat. »  - </a:t>
            </a:r>
            <a:r>
              <a:rPr kumimoji="0" lang="fr-FR" sz="1600" b="1" i="0" u="none" strike="noStrike" kern="0" cap="none" spc="0" normalizeH="0" baseline="0" noProof="0" dirty="0" smtClean="0">
                <a:ln>
                  <a:noFill/>
                </a:ln>
                <a:solidFill>
                  <a:prstClr val="black"/>
                </a:solidFill>
                <a:effectLst/>
                <a:uLnTx/>
                <a:uFillTx/>
                <a:latin typeface="Calibri Light" panose="020F0302020204030204" pitchFamily="34" charset="0"/>
                <a:cs typeface="Calibri Light" panose="020F0302020204030204" pitchFamily="34" charset="0"/>
              </a:rPr>
              <a:t>L. 311-5 et R. 311-1 à -2 du CASF</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fr-FR" sz="1400" b="0" i="0" u="none" strike="noStrike" kern="0" cap="none" spc="0" normalizeH="0" baseline="0" noProof="0" dirty="0" smtClean="0">
              <a:ln>
                <a:noFill/>
              </a:ln>
              <a:solidFill>
                <a:prstClr val="black"/>
              </a:solidFill>
              <a:effectLst/>
              <a:uLnTx/>
              <a:uFillTx/>
              <a:latin typeface="Calibri"/>
            </a:endParaRPr>
          </a:p>
        </p:txBody>
      </p:sp>
      <p:sp>
        <p:nvSpPr>
          <p:cNvPr id="9" name="ZoneTexte 8"/>
          <p:cNvSpPr txBox="1"/>
          <p:nvPr/>
        </p:nvSpPr>
        <p:spPr>
          <a:xfrm>
            <a:off x="467544" y="888553"/>
            <a:ext cx="2664296" cy="307777"/>
          </a:xfrm>
          <a:prstGeom prst="rect">
            <a:avLst/>
          </a:prstGeom>
          <a:noFill/>
        </p:spPr>
        <p:txBody>
          <a:bodyPr wrap="square" rtlCol="0">
            <a:spAutoFit/>
          </a:bodyPr>
          <a:lstStyle/>
          <a:p>
            <a:r>
              <a:rPr lang="fr-FR" sz="1400" b="1" dirty="0" smtClean="0">
                <a:solidFill>
                  <a:schemeClr val="tx2"/>
                </a:solidFill>
              </a:rPr>
              <a:t>Cadre juridique :</a:t>
            </a:r>
            <a:endParaRPr lang="fr-FR" sz="1400" b="1" dirty="0">
              <a:solidFill>
                <a:schemeClr val="tx2"/>
              </a:solidFill>
            </a:endParaRPr>
          </a:p>
        </p:txBody>
      </p:sp>
    </p:spTree>
    <p:extLst>
      <p:ext uri="{BB962C8B-B14F-4D97-AF65-F5344CB8AC3E}">
        <p14:creationId xmlns:p14="http://schemas.microsoft.com/office/powerpoint/2010/main" val="2245853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13</a:t>
            </a:fld>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6" name="Titre 5"/>
          <p:cNvSpPr>
            <a:spLocks noGrp="1"/>
          </p:cNvSpPr>
          <p:nvPr>
            <p:ph type="title"/>
          </p:nvPr>
        </p:nvSpPr>
        <p:spPr>
          <a:xfrm>
            <a:off x="539552" y="329140"/>
            <a:ext cx="8424863" cy="539991"/>
          </a:xfrm>
        </p:spPr>
        <p:txBody>
          <a:bodyPr>
            <a:normAutofit/>
          </a:bodyPr>
          <a:lstStyle/>
          <a:p>
            <a:r>
              <a:rPr lang="fr-FR" sz="1600" dirty="0"/>
              <a:t>Un dispositif connu des ESSMS mais très peu lisible et sollicité </a:t>
            </a:r>
            <a:r>
              <a:rPr lang="fr-FR" sz="1600" dirty="0" smtClean="0"/>
              <a:t> </a:t>
            </a:r>
            <a:endParaRPr lang="fr-FR" sz="1600"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
        <p:nvSpPr>
          <p:cNvPr id="11" name="ZoneTexte 10"/>
          <p:cNvSpPr txBox="1"/>
          <p:nvPr/>
        </p:nvSpPr>
        <p:spPr>
          <a:xfrm>
            <a:off x="268509" y="869131"/>
            <a:ext cx="8923638" cy="907941"/>
          </a:xfrm>
          <a:prstGeom prst="rect">
            <a:avLst/>
          </a:prstGeom>
          <a:noFill/>
        </p:spPr>
        <p:txBody>
          <a:bodyPr wrap="square" rtlCol="0">
            <a:spAutoFit/>
          </a:bodyPr>
          <a:lstStyle/>
          <a:p>
            <a:pPr algn="just"/>
            <a:r>
              <a:rPr lang="fr-FR" sz="1300" b="1" dirty="0">
                <a:latin typeface="Calibri Light" panose="020F0302020204030204" pitchFamily="34" charset="0"/>
                <a:cs typeface="Calibri Light" panose="020F0302020204030204" pitchFamily="34" charset="0"/>
              </a:rPr>
              <a:t>Le dispositif est bien connu des fédérations </a:t>
            </a:r>
            <a:r>
              <a:rPr lang="fr-FR" sz="1300" b="1" dirty="0" smtClean="0">
                <a:latin typeface="Calibri Light" panose="020F0302020204030204" pitchFamily="34" charset="0"/>
                <a:cs typeface="Calibri Light" panose="020F0302020204030204" pitchFamily="34" charset="0"/>
              </a:rPr>
              <a:t>d’ESSMS </a:t>
            </a:r>
            <a:r>
              <a:rPr lang="fr-FR" sz="1300" b="1" dirty="0" smtClean="0">
                <a:solidFill>
                  <a:schemeClr val="tx2"/>
                </a:solidFill>
                <a:latin typeface="Calibri Light" panose="020F0302020204030204" pitchFamily="34" charset="0"/>
                <a:cs typeface="Calibri Light" panose="020F0302020204030204" pitchFamily="34" charset="0"/>
              </a:rPr>
              <a:t>(72% des répondants). </a:t>
            </a:r>
            <a:r>
              <a:rPr lang="fr-FR" sz="1300" b="1" dirty="0" smtClean="0">
                <a:latin typeface="Calibri Light" panose="020F0302020204030204" pitchFamily="34" charset="0"/>
                <a:cs typeface="Calibri Light" panose="020F0302020204030204" pitchFamily="34" charset="0"/>
              </a:rPr>
              <a:t>Près </a:t>
            </a:r>
            <a:r>
              <a:rPr lang="fr-FR" sz="1300" b="1" dirty="0">
                <a:latin typeface="Calibri Light" panose="020F0302020204030204" pitchFamily="34" charset="0"/>
                <a:cs typeface="Calibri Light" panose="020F0302020204030204" pitchFamily="34" charset="0"/>
              </a:rPr>
              <a:t>d’un quart des répondants cependant, affirme que le dispositif n’est pas mis en place sur le territoire</a:t>
            </a:r>
            <a:r>
              <a:rPr lang="fr-FR" sz="1300" dirty="0">
                <a:latin typeface="Calibri Light" panose="020F0302020204030204" pitchFamily="34" charset="0"/>
                <a:cs typeface="Calibri Light" panose="020F0302020204030204" pitchFamily="34" charset="0"/>
              </a:rPr>
              <a:t>. Il faut aussi ajouter à cela que les listes des personnes qualifiées (PQ) sont rarement mises à jour par les autorités administratives et ESSMS.</a:t>
            </a:r>
          </a:p>
          <a:p>
            <a:pPr algn="just"/>
            <a:r>
              <a:rPr lang="fr-FR" sz="1400" b="1" dirty="0" smtClean="0">
                <a:solidFill>
                  <a:schemeClr val="tx2"/>
                </a:solidFill>
                <a:latin typeface="Calibri Light" panose="020F0302020204030204" pitchFamily="34" charset="0"/>
                <a:cs typeface="Calibri Light" panose="020F0302020204030204" pitchFamily="34" charset="0"/>
              </a:rPr>
              <a:t>  </a:t>
            </a:r>
            <a:endParaRPr lang="fr-FR" sz="1400" dirty="0">
              <a:solidFill>
                <a:schemeClr val="tx2"/>
              </a:solidFill>
              <a:latin typeface="Calibri Light" panose="020F0302020204030204" pitchFamily="34" charset="0"/>
              <a:cs typeface="Calibri Light" panose="020F0302020204030204" pitchFamily="34" charset="0"/>
            </a:endParaRPr>
          </a:p>
        </p:txBody>
      </p:sp>
      <p:sp>
        <p:nvSpPr>
          <p:cNvPr id="13" name="Rectangle 12"/>
          <p:cNvSpPr/>
          <p:nvPr/>
        </p:nvSpPr>
        <p:spPr>
          <a:xfrm>
            <a:off x="268509" y="1537727"/>
            <a:ext cx="8902752" cy="1292662"/>
          </a:xfrm>
          <a:prstGeom prst="rect">
            <a:avLst/>
          </a:prstGeom>
        </p:spPr>
        <p:txBody>
          <a:bodyPr wrap="square">
            <a:spAutoFit/>
          </a:bodyPr>
          <a:lstStyle/>
          <a:p>
            <a:pPr lvl="0" algn="just"/>
            <a:r>
              <a:rPr lang="fr-FR" sz="1300" dirty="0">
                <a:solidFill>
                  <a:prstClr val="black"/>
                </a:solidFill>
                <a:latin typeface="Calibri Light" panose="020F0302020204030204" pitchFamily="34" charset="0"/>
                <a:cs typeface="Calibri Light" panose="020F0302020204030204" pitchFamily="34" charset="0"/>
              </a:rPr>
              <a:t>Pour les répondants</a:t>
            </a:r>
            <a:r>
              <a:rPr lang="fr-FR" sz="1300" dirty="0" smtClean="0">
                <a:solidFill>
                  <a:prstClr val="black"/>
                </a:solidFill>
                <a:latin typeface="Calibri Light" panose="020F0302020204030204" pitchFamily="34" charset="0"/>
                <a:cs typeface="Calibri Light" panose="020F0302020204030204" pitchFamily="34" charset="0"/>
              </a:rPr>
              <a:t>, le dispositif n’est quasiment pas sollicité </a:t>
            </a:r>
            <a:r>
              <a:rPr lang="fr-FR" sz="1300" dirty="0" smtClean="0">
                <a:solidFill>
                  <a:schemeClr val="tx2"/>
                </a:solidFill>
                <a:latin typeface="Calibri Light" panose="020F0302020204030204" pitchFamily="34" charset="0"/>
                <a:cs typeface="Calibri Light" panose="020F0302020204030204" pitchFamily="34" charset="0"/>
              </a:rPr>
              <a:t>(</a:t>
            </a:r>
            <a:r>
              <a:rPr lang="fr-FR" sz="1300" b="1" dirty="0" smtClean="0">
                <a:solidFill>
                  <a:schemeClr val="tx2"/>
                </a:solidFill>
                <a:latin typeface="Calibri Light" panose="020F0302020204030204" pitchFamily="34" charset="0"/>
                <a:cs typeface="Calibri Light" panose="020F0302020204030204" pitchFamily="34" charset="0"/>
              </a:rPr>
              <a:t>selon 99% des répondants</a:t>
            </a:r>
            <a:r>
              <a:rPr lang="fr-FR" sz="1300" dirty="0" smtClean="0">
                <a:solidFill>
                  <a:schemeClr val="tx2"/>
                </a:solidFill>
                <a:latin typeface="Calibri Light" panose="020F0302020204030204" pitchFamily="34" charset="0"/>
                <a:cs typeface="Calibri Light" panose="020F0302020204030204" pitchFamily="34" charset="0"/>
              </a:rPr>
              <a:t>)</a:t>
            </a:r>
            <a:r>
              <a:rPr lang="fr-FR" sz="1300" dirty="0" smtClean="0">
                <a:solidFill>
                  <a:prstClr val="black"/>
                </a:solidFill>
                <a:latin typeface="Calibri Light" panose="020F0302020204030204" pitchFamily="34" charset="0"/>
                <a:cs typeface="Calibri Light" panose="020F0302020204030204" pitchFamily="34" charset="0"/>
              </a:rPr>
              <a:t>, le </a:t>
            </a:r>
            <a:r>
              <a:rPr lang="fr-FR" sz="1300" dirty="0">
                <a:solidFill>
                  <a:prstClr val="black"/>
                </a:solidFill>
                <a:latin typeface="Calibri Light" panose="020F0302020204030204" pitchFamily="34" charset="0"/>
                <a:cs typeface="Calibri Light" panose="020F0302020204030204" pitchFamily="34" charset="0"/>
              </a:rPr>
              <a:t>manque d’effectivité du dispositif est principalement lié à :</a:t>
            </a:r>
          </a:p>
          <a:p>
            <a:pPr marL="214313" lvl="0" indent="-214313" algn="just">
              <a:buFont typeface="Arial" panose="020B0604020202020204" pitchFamily="34" charset="0"/>
              <a:buChar char="•"/>
            </a:pPr>
            <a:r>
              <a:rPr lang="fr-FR" sz="1300" b="1" dirty="0">
                <a:solidFill>
                  <a:schemeClr val="tx2"/>
                </a:solidFill>
                <a:latin typeface="Calibri Light" panose="020F0302020204030204" pitchFamily="34" charset="0"/>
                <a:cs typeface="Calibri Light" panose="020F0302020204030204" pitchFamily="34" charset="0"/>
              </a:rPr>
              <a:t>Un manque de communication </a:t>
            </a:r>
            <a:r>
              <a:rPr lang="fr-FR" sz="1300" dirty="0">
                <a:solidFill>
                  <a:schemeClr val="tx2"/>
                </a:solidFill>
                <a:latin typeface="Calibri Light" panose="020F0302020204030204" pitchFamily="34" charset="0"/>
                <a:cs typeface="Calibri Light" panose="020F0302020204030204" pitchFamily="34" charset="0"/>
              </a:rPr>
              <a:t>sur le dispositif </a:t>
            </a:r>
            <a:r>
              <a:rPr lang="fr-FR" sz="1300" dirty="0" smtClean="0">
                <a:solidFill>
                  <a:schemeClr val="tx2"/>
                </a:solidFill>
                <a:latin typeface="Calibri Light" panose="020F0302020204030204" pitchFamily="34" charset="0"/>
                <a:cs typeface="Calibri Light" panose="020F0302020204030204" pitchFamily="34" charset="0"/>
              </a:rPr>
              <a:t>entrainant une méconnaissance du dispositif de la part des usagers</a:t>
            </a:r>
            <a:endParaRPr lang="fr-FR" sz="1300" dirty="0">
              <a:solidFill>
                <a:schemeClr val="tx2"/>
              </a:solidFill>
              <a:latin typeface="Calibri Light" panose="020F0302020204030204" pitchFamily="34" charset="0"/>
              <a:cs typeface="Calibri Light" panose="020F0302020204030204" pitchFamily="34" charset="0"/>
            </a:endParaRPr>
          </a:p>
          <a:p>
            <a:pPr marL="214313" lvl="0" indent="-214313" algn="just">
              <a:buFont typeface="Arial" panose="020B0604020202020204" pitchFamily="34" charset="0"/>
              <a:buChar char="•"/>
            </a:pPr>
            <a:r>
              <a:rPr lang="fr-FR" sz="1300" b="1" dirty="0">
                <a:solidFill>
                  <a:schemeClr val="tx2"/>
                </a:solidFill>
                <a:latin typeface="Calibri Light" panose="020F0302020204030204" pitchFamily="34" charset="0"/>
                <a:cs typeface="Calibri Light" panose="020F0302020204030204" pitchFamily="34" charset="0"/>
              </a:rPr>
              <a:t>Un manque de lisibilité </a:t>
            </a:r>
            <a:r>
              <a:rPr lang="fr-FR" sz="1300" dirty="0">
                <a:solidFill>
                  <a:schemeClr val="tx2"/>
                </a:solidFill>
                <a:latin typeface="Calibri Light" panose="020F0302020204030204" pitchFamily="34" charset="0"/>
                <a:cs typeface="Calibri Light" panose="020F0302020204030204" pitchFamily="34" charset="0"/>
              </a:rPr>
              <a:t>et clarté du rôle et des missions des PQ</a:t>
            </a:r>
          </a:p>
          <a:p>
            <a:pPr marL="214313" lvl="0" indent="-214313" algn="just">
              <a:buFont typeface="Arial" panose="020B0604020202020204" pitchFamily="34" charset="0"/>
              <a:buChar char="•"/>
            </a:pPr>
            <a:r>
              <a:rPr lang="fr-FR" sz="1300" b="1" dirty="0">
                <a:solidFill>
                  <a:schemeClr val="tx2"/>
                </a:solidFill>
                <a:latin typeface="Calibri Light" panose="020F0302020204030204" pitchFamily="34" charset="0"/>
                <a:cs typeface="Calibri Light" panose="020F0302020204030204" pitchFamily="34" charset="0"/>
              </a:rPr>
              <a:t>Une sollicitation des PQ par courrier </a:t>
            </a:r>
            <a:r>
              <a:rPr lang="fr-FR" sz="1300" dirty="0">
                <a:solidFill>
                  <a:schemeClr val="tx2"/>
                </a:solidFill>
                <a:latin typeface="Calibri Light" panose="020F0302020204030204" pitchFamily="34" charset="0"/>
                <a:cs typeface="Calibri Light" panose="020F0302020204030204" pitchFamily="34" charset="0"/>
              </a:rPr>
              <a:t>peu adaptée au public en situation de vulnérabilité </a:t>
            </a:r>
          </a:p>
          <a:p>
            <a:pPr marL="214313" lvl="0" indent="-214313" algn="just">
              <a:buFont typeface="Arial" panose="020B0604020202020204" pitchFamily="34" charset="0"/>
              <a:buChar char="•"/>
            </a:pPr>
            <a:endParaRPr lang="fr-FR" sz="1300" dirty="0">
              <a:solidFill>
                <a:prstClr val="black"/>
              </a:solidFill>
            </a:endParaRPr>
          </a:p>
        </p:txBody>
      </p:sp>
      <p:sp>
        <p:nvSpPr>
          <p:cNvPr id="14" name="ZoneTexte 13"/>
          <p:cNvSpPr txBox="1"/>
          <p:nvPr/>
        </p:nvSpPr>
        <p:spPr>
          <a:xfrm>
            <a:off x="249416" y="2616698"/>
            <a:ext cx="8894584" cy="2292935"/>
          </a:xfrm>
          <a:prstGeom prst="rect">
            <a:avLst/>
          </a:prstGeom>
          <a:noFill/>
        </p:spPr>
        <p:txBody>
          <a:bodyPr wrap="square" rtlCol="0">
            <a:spAutoFit/>
          </a:bodyPr>
          <a:lstStyle/>
          <a:p>
            <a:pPr lvl="0" algn="just"/>
            <a:r>
              <a:rPr lang="fr-FR" sz="1300" dirty="0">
                <a:solidFill>
                  <a:prstClr val="black"/>
                </a:solidFill>
                <a:latin typeface="Calibri Light" panose="020F0302020204030204" pitchFamily="34" charset="0"/>
                <a:ea typeface="Amiri" panose="00000500000000000000" pitchFamily="2" charset="-78"/>
                <a:cs typeface="Calibri Light" panose="020F0302020204030204" pitchFamily="34" charset="0"/>
              </a:rPr>
              <a:t>Les difficultés pointées concernant la définition des missions des PQ sont les suivantes : </a:t>
            </a:r>
          </a:p>
          <a:p>
            <a:pPr marL="214313" lvl="0" indent="-214313" algn="just">
              <a:buFont typeface="Arial" panose="020B0604020202020204" pitchFamily="34" charset="0"/>
              <a:buChar char="•"/>
            </a:pPr>
            <a:r>
              <a:rPr lang="fr-FR" sz="1300" b="1" dirty="0">
                <a:solidFill>
                  <a:schemeClr val="tx2"/>
                </a:solidFill>
                <a:latin typeface="Calibri Light" panose="020F0302020204030204" pitchFamily="34" charset="0"/>
                <a:ea typeface="Amiri" panose="00000500000000000000" pitchFamily="2" charset="-78"/>
                <a:cs typeface="Calibri Light" panose="020F0302020204030204" pitchFamily="34" charset="0"/>
              </a:rPr>
              <a:t>Une définition peu accessible </a:t>
            </a:r>
            <a:r>
              <a:rPr lang="fr-FR" sz="1300" dirty="0">
                <a:solidFill>
                  <a:schemeClr val="tx2"/>
                </a:solidFill>
                <a:latin typeface="Calibri Light" panose="020F0302020204030204" pitchFamily="34" charset="0"/>
                <a:ea typeface="Amiri" panose="00000500000000000000" pitchFamily="2" charset="-78"/>
                <a:cs typeface="Calibri Light" panose="020F0302020204030204" pitchFamily="34" charset="0"/>
              </a:rPr>
              <a:t>pour les représentants des usagers et </a:t>
            </a:r>
            <a:r>
              <a:rPr lang="fr-FR" sz="1300" b="1" dirty="0">
                <a:solidFill>
                  <a:schemeClr val="tx2"/>
                </a:solidFill>
                <a:latin typeface="Calibri Light" panose="020F0302020204030204" pitchFamily="34" charset="0"/>
                <a:ea typeface="Amiri" panose="00000500000000000000" pitchFamily="2" charset="-78"/>
                <a:cs typeface="Calibri Light" panose="020F0302020204030204" pitchFamily="34" charset="0"/>
              </a:rPr>
              <a:t>un besoin de « vulgarisation » </a:t>
            </a:r>
            <a:r>
              <a:rPr lang="fr-FR" sz="1300" dirty="0">
                <a:solidFill>
                  <a:schemeClr val="tx2"/>
                </a:solidFill>
                <a:latin typeface="Calibri Light" panose="020F0302020204030204" pitchFamily="34" charset="0"/>
                <a:ea typeface="Amiri" panose="00000500000000000000" pitchFamily="2" charset="-78"/>
                <a:cs typeface="Calibri Light" panose="020F0302020204030204" pitchFamily="34" charset="0"/>
              </a:rPr>
              <a:t>auprès des usagers, avec des exemples concrets de recours aux PQ </a:t>
            </a:r>
          </a:p>
          <a:p>
            <a:pPr marL="214313" lvl="0" indent="-214313" algn="just">
              <a:buFont typeface="Arial" panose="020B0604020202020204" pitchFamily="34" charset="0"/>
              <a:buChar char="•"/>
            </a:pPr>
            <a:r>
              <a:rPr lang="fr-FR" sz="1300" b="1" dirty="0">
                <a:solidFill>
                  <a:schemeClr val="tx2"/>
                </a:solidFill>
                <a:latin typeface="Calibri Light" panose="020F0302020204030204" pitchFamily="34" charset="0"/>
                <a:ea typeface="Amiri" panose="00000500000000000000" pitchFamily="2" charset="-78"/>
                <a:cs typeface="Calibri Light" panose="020F0302020204030204" pitchFamily="34" charset="0"/>
              </a:rPr>
              <a:t>Un titre trop vague </a:t>
            </a:r>
          </a:p>
          <a:p>
            <a:pPr marL="214313" lvl="0" indent="-214313" algn="just">
              <a:buFont typeface="Arial" panose="020B0604020202020204" pitchFamily="34" charset="0"/>
              <a:buChar char="•"/>
            </a:pPr>
            <a:r>
              <a:rPr lang="fr-FR" sz="1300" b="1" dirty="0">
                <a:solidFill>
                  <a:schemeClr val="tx2"/>
                </a:solidFill>
                <a:latin typeface="Calibri Light" panose="020F0302020204030204" pitchFamily="34" charset="0"/>
                <a:ea typeface="Amiri" panose="00000500000000000000" pitchFamily="2" charset="-78"/>
                <a:cs typeface="Calibri Light" panose="020F0302020204030204" pitchFamily="34" charset="0"/>
              </a:rPr>
              <a:t>Une ambiguïté avec la personne de confiance et une confusion avec le médiateur à la </a:t>
            </a:r>
            <a:r>
              <a:rPr lang="fr-FR" sz="1300" b="1" dirty="0" smtClean="0">
                <a:solidFill>
                  <a:schemeClr val="tx2"/>
                </a:solidFill>
                <a:latin typeface="Calibri Light" panose="020F0302020204030204" pitchFamily="34" charset="0"/>
                <a:ea typeface="Amiri" panose="00000500000000000000" pitchFamily="2" charset="-78"/>
                <a:cs typeface="Calibri Light" panose="020F0302020204030204" pitchFamily="34" charset="0"/>
              </a:rPr>
              <a:t>consommation</a:t>
            </a:r>
            <a:endParaRPr lang="fr-FR" sz="1300" dirty="0">
              <a:solidFill>
                <a:schemeClr val="tx2"/>
              </a:solidFill>
              <a:latin typeface="Calibri Light" panose="020F0302020204030204" pitchFamily="34" charset="0"/>
              <a:ea typeface="Amiri" panose="00000500000000000000" pitchFamily="2" charset="-78"/>
              <a:cs typeface="Calibri Light" panose="020F0302020204030204" pitchFamily="34" charset="0"/>
            </a:endParaRPr>
          </a:p>
          <a:p>
            <a:pPr algn="just"/>
            <a:endParaRPr lang="fr-FR" sz="1300" dirty="0" smtClean="0">
              <a:latin typeface="Calibri Light" panose="020F0302020204030204" pitchFamily="34" charset="0"/>
              <a:ea typeface="Amiri" panose="00000500000000000000" pitchFamily="2" charset="-78"/>
              <a:cs typeface="Calibri Light" panose="020F0302020204030204" pitchFamily="34" charset="0"/>
            </a:endParaRPr>
          </a:p>
          <a:p>
            <a:pPr algn="just"/>
            <a:r>
              <a:rPr lang="fr-FR" sz="1300" dirty="0" smtClean="0">
                <a:latin typeface="Calibri Light" panose="020F0302020204030204" pitchFamily="34" charset="0"/>
                <a:ea typeface="Amiri" panose="00000500000000000000" pitchFamily="2" charset="-78"/>
                <a:cs typeface="Calibri Light" panose="020F0302020204030204" pitchFamily="34" charset="0"/>
              </a:rPr>
              <a:t>Des </a:t>
            </a:r>
            <a:r>
              <a:rPr lang="fr-FR" sz="1300" dirty="0">
                <a:latin typeface="Calibri Light" panose="020F0302020204030204" pitchFamily="34" charset="0"/>
                <a:ea typeface="Amiri" panose="00000500000000000000" pitchFamily="2" charset="-78"/>
                <a:cs typeface="Calibri Light" panose="020F0302020204030204" pitchFamily="34" charset="0"/>
              </a:rPr>
              <a:t>propositions ont été suggérées pour pallier ce manque d’effectivité. Ainsi, les PQ pourraient se déplacer dans les ESSMS pour se faire connaître auprès des résidents qui ont un besoin de proximité. Elles pourraient également avoir une ou plusieurs mission(s) dans l’année pour se rendre dans l’ESSMS (par exemple : participer aux CVS). </a:t>
            </a:r>
            <a:r>
              <a:rPr lang="fr-FR" sz="1300" b="1" dirty="0">
                <a:latin typeface="Calibri Light" panose="020F0302020204030204" pitchFamily="34" charset="0"/>
                <a:ea typeface="Amiri" panose="00000500000000000000" pitchFamily="2" charset="-78"/>
                <a:cs typeface="Calibri Light" panose="020F0302020204030204" pitchFamily="34" charset="0"/>
              </a:rPr>
              <a:t>Pour la majorité des répondants (</a:t>
            </a:r>
            <a:r>
              <a:rPr lang="fr-FR" sz="1300" b="1" dirty="0" smtClean="0">
                <a:latin typeface="Calibri Light" panose="020F0302020204030204" pitchFamily="34" charset="0"/>
                <a:ea typeface="Amiri" panose="00000500000000000000" pitchFamily="2" charset="-78"/>
                <a:cs typeface="Calibri Light" panose="020F0302020204030204" pitchFamily="34" charset="0"/>
              </a:rPr>
              <a:t>87%), </a:t>
            </a:r>
            <a:r>
              <a:rPr lang="fr-FR" sz="1300" b="1" dirty="0">
                <a:latin typeface="Calibri Light" panose="020F0302020204030204" pitchFamily="34" charset="0"/>
                <a:ea typeface="Amiri" panose="00000500000000000000" pitchFamily="2" charset="-78"/>
                <a:cs typeface="Calibri Light" panose="020F0302020204030204" pitchFamily="34" charset="0"/>
              </a:rPr>
              <a:t>la PQ pourrait également exercer une mission de médiation</a:t>
            </a:r>
            <a:r>
              <a:rPr lang="fr-FR" sz="1300" dirty="0">
                <a:latin typeface="Calibri Light" panose="020F0302020204030204" pitchFamily="34" charset="0"/>
                <a:ea typeface="Amiri" panose="00000500000000000000" pitchFamily="2" charset="-78"/>
                <a:cs typeface="Calibri Light" panose="020F0302020204030204" pitchFamily="34" charset="0"/>
              </a:rPr>
              <a:t>.</a:t>
            </a:r>
          </a:p>
          <a:p>
            <a:pPr algn="just"/>
            <a:endParaRPr lang="fr-FR" sz="1300" dirty="0">
              <a:latin typeface="Calibri Light" panose="020F0302020204030204" pitchFamily="34" charset="0"/>
              <a:ea typeface="Amiri" panose="00000500000000000000" pitchFamily="2" charset="-78"/>
              <a:cs typeface="Calibri Light" panose="020F0302020204030204" pitchFamily="34" charset="0"/>
            </a:endParaRPr>
          </a:p>
        </p:txBody>
      </p:sp>
    </p:spTree>
    <p:extLst>
      <p:ext uri="{BB962C8B-B14F-4D97-AF65-F5344CB8AC3E}">
        <p14:creationId xmlns:p14="http://schemas.microsoft.com/office/powerpoint/2010/main" val="576624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14</a:t>
            </a:fld>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6" name="Titre 5"/>
          <p:cNvSpPr>
            <a:spLocks noGrp="1"/>
          </p:cNvSpPr>
          <p:nvPr>
            <p:ph type="title"/>
          </p:nvPr>
        </p:nvSpPr>
        <p:spPr>
          <a:xfrm>
            <a:off x="467544" y="375486"/>
            <a:ext cx="8424863" cy="539991"/>
          </a:xfrm>
        </p:spPr>
        <p:txBody>
          <a:bodyPr>
            <a:normAutofit/>
          </a:bodyPr>
          <a:lstStyle/>
          <a:p>
            <a:r>
              <a:rPr lang="fr-FR" sz="1400" dirty="0"/>
              <a:t>Des dysfonctionnements liés aux difficultés de recrutement des personnes qualifiées, au manque de communication et de valorisation du dispositif</a:t>
            </a:r>
          </a:p>
        </p:txBody>
      </p:sp>
      <p:sp>
        <p:nvSpPr>
          <p:cNvPr id="7" name="Espace réservé du pied de page 6"/>
          <p:cNvSpPr>
            <a:spLocks noGrp="1"/>
          </p:cNvSpPr>
          <p:nvPr>
            <p:ph type="ftr" sz="quarter" idx="3"/>
          </p:nvPr>
        </p:nvSpPr>
        <p:spPr/>
        <p:txBody>
          <a:bodyPr/>
          <a:lstStyle/>
          <a:p>
            <a:r>
              <a:rPr lang="fr-FR" dirty="0" smtClean="0"/>
              <a:t>Direction générale de la cohésion sociale</a:t>
            </a:r>
            <a:endParaRPr lang="fr-FR" dirty="0"/>
          </a:p>
        </p:txBody>
      </p:sp>
      <p:sp>
        <p:nvSpPr>
          <p:cNvPr id="9" name="ZoneTexte 9"/>
          <p:cNvSpPr txBox="1"/>
          <p:nvPr/>
        </p:nvSpPr>
        <p:spPr>
          <a:xfrm>
            <a:off x="298913" y="946374"/>
            <a:ext cx="7774800" cy="1169551"/>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solidFill>
                  <a:srgbClr val="002060"/>
                </a:solidFill>
                <a:latin typeface="Calibri Light" panose="020F0302020204030204" pitchFamily="34" charset="0"/>
                <a:cs typeface="Calibri Light" panose="020F0302020204030204" pitchFamily="34" charset="0"/>
              </a:rPr>
              <a:t>Les répondants ont </a:t>
            </a:r>
            <a:r>
              <a:rPr lang="fr-FR" sz="1400" dirty="0" smtClean="0">
                <a:solidFill>
                  <a:srgbClr val="002060"/>
                </a:solidFill>
                <a:latin typeface="Calibri Light" panose="020F0302020204030204" pitchFamily="34" charset="0"/>
                <a:cs typeface="Calibri Light" panose="020F0302020204030204" pitchFamily="34" charset="0"/>
              </a:rPr>
              <a:t>soulevé :</a:t>
            </a:r>
            <a:endParaRPr lang="fr-FR" sz="1400" dirty="0">
              <a:latin typeface="Calibri Light" panose="020F0302020204030204" pitchFamily="34" charset="0"/>
              <a:cs typeface="Calibri Light" panose="020F0302020204030204" pitchFamily="34" charset="0"/>
            </a:endParaRPr>
          </a:p>
          <a:p>
            <a:pPr marL="214313" indent="-214313">
              <a:buClr>
                <a:schemeClr val="tx2"/>
              </a:buClr>
              <a:buFont typeface="Arial" panose="020B0604020202020204" pitchFamily="34" charset="0"/>
              <a:buChar char="•"/>
            </a:pPr>
            <a:r>
              <a:rPr lang="fr-FR" sz="1400" dirty="0">
                <a:latin typeface="Calibri Light" panose="020F0302020204030204" pitchFamily="34" charset="0"/>
                <a:cs typeface="Calibri Light" panose="020F0302020204030204" pitchFamily="34" charset="0"/>
              </a:rPr>
              <a:t>Des difficultés de recrutement en raison du</a:t>
            </a:r>
            <a:r>
              <a:rPr lang="fr-FR" sz="1400" dirty="0">
                <a:solidFill>
                  <a:srgbClr val="002060"/>
                </a:solidFill>
                <a:latin typeface="Calibri Light" panose="020F0302020204030204" pitchFamily="34" charset="0"/>
                <a:cs typeface="Calibri Light" panose="020F0302020204030204" pitchFamily="34" charset="0"/>
              </a:rPr>
              <a:t> </a:t>
            </a:r>
            <a:r>
              <a:rPr lang="fr-FR" sz="1400" b="1" dirty="0">
                <a:solidFill>
                  <a:schemeClr val="tx2"/>
                </a:solidFill>
                <a:latin typeface="Calibri Light" panose="020F0302020204030204" pitchFamily="34" charset="0"/>
                <a:cs typeface="Calibri Light" panose="020F0302020204030204" pitchFamily="34" charset="0"/>
              </a:rPr>
              <a:t>manque de candidats</a:t>
            </a:r>
          </a:p>
          <a:p>
            <a:pPr marL="214313" indent="-214313">
              <a:buClr>
                <a:schemeClr val="tx2"/>
              </a:buClr>
              <a:buFont typeface="Arial" panose="020B0604020202020204" pitchFamily="34" charset="0"/>
              <a:buChar char="•"/>
            </a:pPr>
            <a:r>
              <a:rPr lang="fr-FR" sz="1400" dirty="0">
                <a:latin typeface="Calibri Light" panose="020F0302020204030204" pitchFamily="34" charset="0"/>
                <a:cs typeface="Calibri Light" panose="020F0302020204030204" pitchFamily="34" charset="0"/>
              </a:rPr>
              <a:t>Des difficultés d’accès pour les usagers et </a:t>
            </a:r>
            <a:r>
              <a:rPr lang="fr-FR" sz="1400" b="1" dirty="0">
                <a:solidFill>
                  <a:schemeClr val="tx2"/>
                </a:solidFill>
                <a:latin typeface="Calibri Light" panose="020F0302020204030204" pitchFamily="34" charset="0"/>
                <a:cs typeface="Calibri Light" panose="020F0302020204030204" pitchFamily="34" charset="0"/>
              </a:rPr>
              <a:t>un manque de communication sur le dispositif </a:t>
            </a:r>
          </a:p>
          <a:p>
            <a:pPr marL="214313" indent="-214313">
              <a:buClr>
                <a:schemeClr val="tx2"/>
              </a:buClr>
              <a:buFont typeface="Arial" panose="020B0604020202020204" pitchFamily="34" charset="0"/>
              <a:buChar char="•"/>
            </a:pPr>
            <a:r>
              <a:rPr lang="fr-FR" sz="1400" dirty="0">
                <a:latin typeface="Calibri Light" panose="020F0302020204030204" pitchFamily="34" charset="0"/>
                <a:cs typeface="Calibri Light" panose="020F0302020204030204" pitchFamily="34" charset="0"/>
              </a:rPr>
              <a:t>Une méconnaissance des modalités de remboursement des frais des PQ</a:t>
            </a:r>
          </a:p>
          <a:p>
            <a:pPr marL="214313" indent="-214313">
              <a:buClr>
                <a:schemeClr val="tx2"/>
              </a:buClr>
              <a:buFont typeface="Arial" panose="020B0604020202020204" pitchFamily="34" charset="0"/>
              <a:buChar char="•"/>
            </a:pPr>
            <a:r>
              <a:rPr lang="fr-FR" sz="1400" dirty="0">
                <a:latin typeface="Calibri Light" panose="020F0302020204030204" pitchFamily="34" charset="0"/>
                <a:cs typeface="Calibri Light" panose="020F0302020204030204" pitchFamily="34" charset="0"/>
              </a:rPr>
              <a:t>Peu de moyens mis en œuvre pour diffuser les bonnes pratiques et former les PQ</a:t>
            </a:r>
          </a:p>
        </p:txBody>
      </p:sp>
      <p:sp>
        <p:nvSpPr>
          <p:cNvPr id="11" name="ZoneTexte 10"/>
          <p:cNvSpPr txBox="1"/>
          <p:nvPr/>
        </p:nvSpPr>
        <p:spPr>
          <a:xfrm>
            <a:off x="298913" y="2127642"/>
            <a:ext cx="8665575" cy="95410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fr-FR" sz="1400" dirty="0">
                <a:latin typeface="Calibri Light" panose="020F0302020204030204" pitchFamily="34" charset="0"/>
                <a:cs typeface="Calibri Light" panose="020F0302020204030204" pitchFamily="34" charset="0"/>
              </a:rPr>
              <a:t>Parmi la minorité de répondants ayant connaissance d’une mise en réseau territorial des PQ et d’une valorisation du dispositif, quelques bonnes pratiques peuvent être citées :</a:t>
            </a:r>
          </a:p>
          <a:p>
            <a:pPr algn="just"/>
            <a:endParaRPr lang="fr-FR" sz="1400" dirty="0"/>
          </a:p>
          <a:p>
            <a:pPr algn="just"/>
            <a:endParaRPr lang="fr-FR" sz="1400" dirty="0"/>
          </a:p>
        </p:txBody>
      </p:sp>
      <p:sp>
        <p:nvSpPr>
          <p:cNvPr id="12" name="Rectangle 11"/>
          <p:cNvSpPr/>
          <p:nvPr/>
        </p:nvSpPr>
        <p:spPr>
          <a:xfrm>
            <a:off x="275377" y="2693476"/>
            <a:ext cx="8712645" cy="1600438"/>
          </a:xfrm>
          <a:prstGeom prst="rect">
            <a:avLst/>
          </a:prstGeom>
        </p:spPr>
        <p:txBody>
          <a:bodyPr wrap="square">
            <a:spAutoFit/>
          </a:bodyPr>
          <a:lstStyle/>
          <a:p>
            <a:pPr marL="214313" indent="-214313" algn="just">
              <a:buClr>
                <a:srgbClr val="002060"/>
              </a:buClr>
              <a:buFont typeface="Arial" panose="020B0604020202020204" pitchFamily="34" charset="0"/>
              <a:buChar char="•"/>
            </a:pPr>
            <a:r>
              <a:rPr lang="fr-FR" sz="1400" dirty="0">
                <a:solidFill>
                  <a:schemeClr val="tx2"/>
                </a:solidFill>
                <a:latin typeface="Calibri Light" panose="020F0302020204030204" pitchFamily="34" charset="0"/>
                <a:cs typeface="Calibri Light" panose="020F0302020204030204" pitchFamily="34" charset="0"/>
              </a:rPr>
              <a:t>Rencontres trimestrielles des PQ avec différents acteurs </a:t>
            </a:r>
          </a:p>
          <a:p>
            <a:pPr marL="214313" indent="-214313" algn="just">
              <a:buClr>
                <a:srgbClr val="002060"/>
              </a:buClr>
              <a:buFont typeface="Arial" panose="020B0604020202020204" pitchFamily="34" charset="0"/>
              <a:buChar char="•"/>
            </a:pPr>
            <a:r>
              <a:rPr lang="fr-FR" sz="1400" dirty="0">
                <a:solidFill>
                  <a:schemeClr val="tx2"/>
                </a:solidFill>
                <a:latin typeface="Calibri Light" panose="020F0302020204030204" pitchFamily="34" charset="0"/>
                <a:cs typeface="Calibri Light" panose="020F0302020204030204" pitchFamily="34" charset="0"/>
              </a:rPr>
              <a:t>Chargée de mission dédiée aux PQ au sein de la direction générale</a:t>
            </a:r>
          </a:p>
          <a:p>
            <a:pPr marL="214313" indent="-214313" algn="just">
              <a:buClr>
                <a:srgbClr val="002060"/>
              </a:buClr>
              <a:buFont typeface="Arial" panose="020B0604020202020204" pitchFamily="34" charset="0"/>
              <a:buChar char="•"/>
            </a:pPr>
            <a:r>
              <a:rPr lang="fr-FR" sz="1400" dirty="0">
                <a:solidFill>
                  <a:schemeClr val="tx2"/>
                </a:solidFill>
                <a:latin typeface="Calibri Light" panose="020F0302020204030204" pitchFamily="34" charset="0"/>
                <a:cs typeface="Calibri Light" panose="020F0302020204030204" pitchFamily="34" charset="0"/>
              </a:rPr>
              <a:t>Présentation du dispositif des PQ en CVS</a:t>
            </a:r>
          </a:p>
          <a:p>
            <a:pPr marL="214313" indent="-214313" algn="just">
              <a:buClr>
                <a:srgbClr val="002060"/>
              </a:buClr>
              <a:buFont typeface="Arial" panose="020B0604020202020204" pitchFamily="34" charset="0"/>
              <a:buChar char="•"/>
            </a:pPr>
            <a:r>
              <a:rPr lang="fr-FR" sz="1400" dirty="0">
                <a:solidFill>
                  <a:schemeClr val="tx2"/>
                </a:solidFill>
                <a:latin typeface="Calibri Light" panose="020F0302020204030204" pitchFamily="34" charset="0"/>
                <a:cs typeface="Calibri Light" panose="020F0302020204030204" pitchFamily="34" charset="0"/>
              </a:rPr>
              <a:t>Remise de la liste des PQ avec le livret d’accueil</a:t>
            </a:r>
          </a:p>
          <a:p>
            <a:pPr marL="214313" indent="-214313" algn="just">
              <a:buClr>
                <a:srgbClr val="002060"/>
              </a:buClr>
              <a:buFont typeface="Arial" panose="020B0604020202020204" pitchFamily="34" charset="0"/>
              <a:buChar char="•"/>
            </a:pPr>
            <a:r>
              <a:rPr lang="fr-FR" sz="1400" dirty="0">
                <a:solidFill>
                  <a:schemeClr val="tx2"/>
                </a:solidFill>
                <a:latin typeface="Calibri Light" panose="020F0302020204030204" pitchFamily="34" charset="0"/>
                <a:cs typeface="Calibri Light" panose="020F0302020204030204" pitchFamily="34" charset="0"/>
              </a:rPr>
              <a:t>Visibilité du dispositif dans un dossier documentaire en accès libre et public dès l'entrée dans l'ESSMS</a:t>
            </a:r>
          </a:p>
          <a:p>
            <a:pPr marL="214313" indent="-214313" algn="just">
              <a:buClr>
                <a:srgbClr val="002060"/>
              </a:buClr>
              <a:buFont typeface="Arial" panose="020B0604020202020204" pitchFamily="34" charset="0"/>
              <a:buChar char="•"/>
            </a:pPr>
            <a:r>
              <a:rPr lang="fr-FR" sz="1400" dirty="0">
                <a:solidFill>
                  <a:schemeClr val="tx2"/>
                </a:solidFill>
                <a:latin typeface="Calibri Light" panose="020F0302020204030204" pitchFamily="34" charset="0"/>
                <a:cs typeface="Calibri Light" panose="020F0302020204030204" pitchFamily="34" charset="0"/>
              </a:rPr>
              <a:t>Affichage de la liste et de leurs coordonnées au sein de l’ESSMS</a:t>
            </a:r>
          </a:p>
          <a:p>
            <a:pPr marL="214313" indent="-214313" algn="just">
              <a:buClr>
                <a:srgbClr val="002060"/>
              </a:buClr>
              <a:buFont typeface="Arial" panose="020B0604020202020204" pitchFamily="34" charset="0"/>
              <a:buChar char="•"/>
            </a:pPr>
            <a:r>
              <a:rPr lang="fr-FR" sz="1400" dirty="0">
                <a:solidFill>
                  <a:schemeClr val="tx2"/>
                </a:solidFill>
                <a:latin typeface="Calibri Light" panose="020F0302020204030204" pitchFamily="34" charset="0"/>
                <a:cs typeface="Calibri Light" panose="020F0302020204030204" pitchFamily="34" charset="0"/>
              </a:rPr>
              <a:t>Campagne de communication réalisée par l’ARS ARA</a:t>
            </a:r>
          </a:p>
        </p:txBody>
      </p:sp>
    </p:spTree>
    <p:extLst>
      <p:ext uri="{BB962C8B-B14F-4D97-AF65-F5344CB8AC3E}">
        <p14:creationId xmlns:p14="http://schemas.microsoft.com/office/powerpoint/2010/main" val="239017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15</a:t>
            </a:fld>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
        <p:nvSpPr>
          <p:cNvPr id="9" name="Titre 1"/>
          <p:cNvSpPr>
            <a:spLocks noGrp="1"/>
          </p:cNvSpPr>
          <p:nvPr>
            <p:ph type="title"/>
          </p:nvPr>
        </p:nvSpPr>
        <p:spPr>
          <a:xfrm>
            <a:off x="539552" y="362091"/>
            <a:ext cx="8424863" cy="539991"/>
          </a:xfrm>
        </p:spPr>
        <p:txBody>
          <a:bodyPr>
            <a:noAutofit/>
          </a:bodyPr>
          <a:lstStyle/>
          <a:p>
            <a:r>
              <a:rPr lang="fr-FR" sz="1600" dirty="0" smtClean="0"/>
              <a:t>Propositions de pistes de rénovation</a:t>
            </a:r>
            <a:endParaRPr lang="fr-FR" sz="1600" b="1" dirty="0"/>
          </a:p>
        </p:txBody>
      </p:sp>
      <p:sp>
        <p:nvSpPr>
          <p:cNvPr id="11" name="ZoneTexte 10"/>
          <p:cNvSpPr txBox="1"/>
          <p:nvPr/>
        </p:nvSpPr>
        <p:spPr>
          <a:xfrm>
            <a:off x="40851" y="816337"/>
            <a:ext cx="8928992" cy="4170372"/>
          </a:xfrm>
          <a:prstGeom prst="rect">
            <a:avLst/>
          </a:prstGeom>
          <a:noFill/>
        </p:spPr>
        <p:txBody>
          <a:bodyPr wrap="square" rtlCol="0">
            <a:spAutoFit/>
          </a:bodyPr>
          <a:lstStyle/>
          <a:p>
            <a:pPr marL="285750" indent="-285750">
              <a:buFont typeface="Arial" panose="020B0604020202020204" pitchFamily="34" charset="0"/>
              <a:buChar char="•"/>
            </a:pPr>
            <a:r>
              <a:rPr lang="fr-FR" sz="1300" b="1" u="sng" dirty="0" smtClean="0">
                <a:solidFill>
                  <a:schemeClr val="tx2"/>
                </a:solidFill>
                <a:latin typeface="Calibri Light" panose="020F0302020204030204" pitchFamily="34" charset="0"/>
                <a:cs typeface="Calibri Light" panose="020F0302020204030204" pitchFamily="34" charset="0"/>
              </a:rPr>
              <a:t>Assouplir les textes d’application relatifs aux CVS et autres formes de participation et accompagner par des RBP, pour :</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Ne pas imposer un nombre d’élus</a:t>
            </a:r>
            <a:r>
              <a:rPr lang="fr-FR" sz="1300" dirty="0" smtClean="0">
                <a:latin typeface="Calibri Light" panose="020F0302020204030204" pitchFamily="34" charset="0"/>
                <a:cs typeface="Calibri Light" panose="020F0302020204030204" pitchFamily="34" charset="0"/>
              </a:rPr>
              <a:t> au sein des collèges des usagers et des familles, </a:t>
            </a:r>
            <a:r>
              <a:rPr lang="fr-FR" sz="1300" b="1" dirty="0" smtClean="0">
                <a:latin typeface="Calibri Light" panose="020F0302020204030204" pitchFamily="34" charset="0"/>
                <a:cs typeface="Calibri Light" panose="020F0302020204030204" pitchFamily="34" charset="0"/>
              </a:rPr>
              <a:t>ouvrir ce dernier collège aux personnes de confiance, aux mandataires judiciaires</a:t>
            </a:r>
            <a:r>
              <a:rPr lang="fr-FR" sz="1300" dirty="0" smtClean="0">
                <a:latin typeface="Calibri Light" panose="020F0302020204030204" pitchFamily="34" charset="0"/>
                <a:cs typeface="Calibri Light" panose="020F0302020204030204" pitchFamily="34" charset="0"/>
              </a:rPr>
              <a:t> et le cas échéant, </a:t>
            </a:r>
            <a:r>
              <a:rPr lang="fr-FR" sz="1300" b="1" dirty="0" smtClean="0">
                <a:latin typeface="Calibri Light" panose="020F0302020204030204" pitchFamily="34" charset="0"/>
                <a:cs typeface="Calibri Light" panose="020F0302020204030204" pitchFamily="34" charset="0"/>
              </a:rPr>
              <a:t>aux associations représentantes des usagers </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Revoir à la baisse la durée des mandats</a:t>
            </a:r>
            <a:r>
              <a:rPr lang="fr-FR" sz="1300" dirty="0" smtClean="0">
                <a:latin typeface="Calibri Light" panose="020F0302020204030204" pitchFamily="34" charset="0"/>
                <a:cs typeface="Calibri Light" panose="020F0302020204030204" pitchFamily="34" charset="0"/>
              </a:rPr>
              <a:t> pour prévenir les turn-over </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Associer</a:t>
            </a:r>
            <a:r>
              <a:rPr lang="fr-FR" sz="1300" dirty="0" smtClean="0">
                <a:latin typeface="Calibri Light" panose="020F0302020204030204" pitchFamily="34" charset="0"/>
                <a:cs typeface="Calibri Light" panose="020F0302020204030204" pitchFamily="34" charset="0"/>
              </a:rPr>
              <a:t> sur des thématiques spécifiques, </a:t>
            </a:r>
            <a:r>
              <a:rPr lang="fr-FR" sz="1300" b="1" dirty="0" smtClean="0">
                <a:latin typeface="Calibri Light" panose="020F0302020204030204" pitchFamily="34" charset="0"/>
                <a:cs typeface="Calibri Light" panose="020F0302020204030204" pitchFamily="34" charset="0"/>
              </a:rPr>
              <a:t>les personnes qualifiées et délégués du Défenseur des droits </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Elargir les thématiques du CVS </a:t>
            </a:r>
            <a:r>
              <a:rPr lang="fr-FR" sz="1300" dirty="0" smtClean="0">
                <a:latin typeface="Calibri Light" panose="020F0302020204030204" pitchFamily="34" charset="0"/>
                <a:cs typeface="Calibri Light" panose="020F0302020204030204" pitchFamily="34" charset="0"/>
              </a:rPr>
              <a:t>pour qu’il puisse investir le sujet des droits et libertés et </a:t>
            </a:r>
            <a:r>
              <a:rPr lang="fr-FR" sz="1300" b="1" dirty="0" smtClean="0">
                <a:latin typeface="Calibri Light" panose="020F0302020204030204" pitchFamily="34" charset="0"/>
                <a:cs typeface="Calibri Light" panose="020F0302020204030204" pitchFamily="34" charset="0"/>
              </a:rPr>
              <a:t>favoriser son ouverture vers l’extérieur</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Permettre à l’ensemble des professionnels </a:t>
            </a:r>
            <a:r>
              <a:rPr lang="fr-FR" sz="1300" dirty="0" smtClean="0">
                <a:latin typeface="Calibri Light" panose="020F0302020204030204" pitchFamily="34" charset="0"/>
                <a:cs typeface="Calibri Light" panose="020F0302020204030204" pitchFamily="34" charset="0"/>
              </a:rPr>
              <a:t>et non pas seulement ceux issus des IRPP, d’être élus au CVS + clarifier leur rôle</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Rendre obligatoire la mise en œuvre d’autres formes de participation mais accorder davantage de souplesse dans la forme </a:t>
            </a:r>
            <a:r>
              <a:rPr lang="fr-FR" sz="1300" dirty="0" smtClean="0">
                <a:latin typeface="Calibri Light" panose="020F0302020204030204" pitchFamily="34" charset="0"/>
                <a:cs typeface="Calibri Light" panose="020F0302020204030204" pitchFamily="34" charset="0"/>
              </a:rPr>
              <a:t>(en encourageant la mise en œuvre des formes de participation accrue comme le budget participatif) </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Améliorer la visibilité de ces instances (fonctionnement et missions) par une communication adaptée </a:t>
            </a:r>
            <a:r>
              <a:rPr lang="fr-FR" sz="1300" dirty="0" smtClean="0">
                <a:latin typeface="Calibri Light" panose="020F0302020204030204" pitchFamily="34" charset="0"/>
                <a:cs typeface="Calibri Light" panose="020F0302020204030204" pitchFamily="34" charset="0"/>
              </a:rPr>
              <a:t>à tous et pour une plus grande appropriation du droit à participation (FALC, programme de travail de la HAS, cahier des charges du « label droits des usagers »)</a:t>
            </a:r>
          </a:p>
          <a:p>
            <a:endParaRPr lang="fr-FR" sz="1300" dirty="0" smtClean="0">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fr-FR" sz="1300" b="1" u="sng" dirty="0" smtClean="0">
                <a:solidFill>
                  <a:schemeClr val="tx2"/>
                </a:solidFill>
                <a:latin typeface="Calibri Light" panose="020F0302020204030204" pitchFamily="34" charset="0"/>
                <a:cs typeface="Calibri Light" panose="020F0302020204030204" pitchFamily="34" charset="0"/>
              </a:rPr>
              <a:t>Clarifier les textes d’application relatif au dispositif de la personne qualifiée et accompagner par des RBP pour :</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Clarifier les missions </a:t>
            </a:r>
            <a:r>
              <a:rPr lang="fr-FR" sz="1300" dirty="0" smtClean="0">
                <a:latin typeface="Calibri Light" panose="020F0302020204030204" pitchFamily="34" charset="0"/>
                <a:cs typeface="Calibri Light" panose="020F0302020204030204" pitchFamily="34" charset="0"/>
              </a:rPr>
              <a:t>(ajouter la mission de médiation) de la personne qualifiée et </a:t>
            </a:r>
            <a:r>
              <a:rPr lang="fr-FR" sz="1300" b="1" dirty="0" smtClean="0">
                <a:latin typeface="Calibri Light" panose="020F0302020204030204" pitchFamily="34" charset="0"/>
                <a:cs typeface="Calibri Light" panose="020F0302020204030204" pitchFamily="34" charset="0"/>
              </a:rPr>
              <a:t>ses critères de recrutement</a:t>
            </a:r>
            <a:r>
              <a:rPr lang="fr-FR" sz="1300" dirty="0" smtClean="0">
                <a:latin typeface="Calibri Light" panose="020F0302020204030204" pitchFamily="34" charset="0"/>
                <a:cs typeface="Calibri Light" panose="020F0302020204030204" pitchFamily="34" charset="0"/>
              </a:rPr>
              <a:t>, </a:t>
            </a:r>
            <a:r>
              <a:rPr lang="fr-FR" sz="1300" b="1" dirty="0" smtClean="0">
                <a:latin typeface="Calibri Light" panose="020F0302020204030204" pitchFamily="34" charset="0"/>
                <a:cs typeface="Calibri Light" panose="020F0302020204030204" pitchFamily="34" charset="0"/>
              </a:rPr>
              <a:t>développer leur formation et leur mise en réseau</a:t>
            </a:r>
            <a:endParaRPr lang="fr-FR" sz="1300" dirty="0" smtClean="0">
              <a:latin typeface="Calibri Light" panose="020F0302020204030204" pitchFamily="34" charset="0"/>
              <a:cs typeface="Calibri Light" panose="020F0302020204030204" pitchFamily="34" charset="0"/>
            </a:endParaRP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Mettre en place une communication adaptée </a:t>
            </a:r>
            <a:r>
              <a:rPr lang="fr-FR" sz="1300" dirty="0" smtClean="0">
                <a:latin typeface="Calibri Light" panose="020F0302020204030204" pitchFamily="34" charset="0"/>
                <a:cs typeface="Calibri Light" panose="020F0302020204030204" pitchFamily="34" charset="0"/>
              </a:rPr>
              <a:t>à échelle nationale et locale sur ce dispositif</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Faciliter la saisine</a:t>
            </a:r>
            <a:r>
              <a:rPr lang="fr-FR" sz="1300" dirty="0" smtClean="0">
                <a:latin typeface="Calibri Light" panose="020F0302020204030204" pitchFamily="34" charset="0"/>
                <a:cs typeface="Calibri Light" panose="020F0302020204030204" pitchFamily="34" charset="0"/>
              </a:rPr>
              <a:t> des personnes qualifiées par les usagers</a:t>
            </a:r>
          </a:p>
          <a:p>
            <a:pPr marL="342900" indent="-342900">
              <a:buFont typeface="+mj-lt"/>
              <a:buAutoNum type="arabicPeriod"/>
            </a:pPr>
            <a:r>
              <a:rPr lang="fr-FR" sz="1300" b="1" dirty="0" smtClean="0">
                <a:latin typeface="Calibri Light" panose="020F0302020204030204" pitchFamily="34" charset="0"/>
                <a:cs typeface="Calibri Light" panose="020F0302020204030204" pitchFamily="34" charset="0"/>
              </a:rPr>
              <a:t>Désigner un chef de fil parmi les autorités administratives locales </a:t>
            </a:r>
            <a:r>
              <a:rPr lang="fr-FR" sz="1300" dirty="0" smtClean="0">
                <a:latin typeface="Calibri Light" panose="020F0302020204030204" pitchFamily="34" charset="0"/>
                <a:cs typeface="Calibri Light" panose="020F0302020204030204" pitchFamily="34" charset="0"/>
              </a:rPr>
              <a:t>pour faciliter la gestion de ce dispositif</a:t>
            </a:r>
          </a:p>
          <a:p>
            <a:pPr marL="342900" indent="-342900">
              <a:buFont typeface="Arial" panose="020B0604020202020204" pitchFamily="34" charset="0"/>
              <a:buChar char="•"/>
            </a:pPr>
            <a:endParaRPr lang="fr-FR" dirty="0"/>
          </a:p>
        </p:txBody>
      </p:sp>
    </p:spTree>
    <p:extLst>
      <p:ext uri="{BB962C8B-B14F-4D97-AF65-F5344CB8AC3E}">
        <p14:creationId xmlns:p14="http://schemas.microsoft.com/office/powerpoint/2010/main" val="3953685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16</a:t>
            </a:fld>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
        <p:nvSpPr>
          <p:cNvPr id="9" name="Titre 1"/>
          <p:cNvSpPr>
            <a:spLocks noGrp="1"/>
          </p:cNvSpPr>
          <p:nvPr>
            <p:ph type="title"/>
          </p:nvPr>
        </p:nvSpPr>
        <p:spPr>
          <a:xfrm>
            <a:off x="395536" y="1707654"/>
            <a:ext cx="8424863" cy="369525"/>
          </a:xfrm>
        </p:spPr>
        <p:txBody>
          <a:bodyPr>
            <a:noAutofit/>
          </a:bodyPr>
          <a:lstStyle/>
          <a:p>
            <a:pPr algn="ctr"/>
            <a:r>
              <a:rPr lang="fr-FR" sz="2400" b="1" i="1" dirty="0" smtClean="0">
                <a:solidFill>
                  <a:schemeClr val="tx2"/>
                </a:solidFill>
              </a:rPr>
              <a:t>Merci de votre participation</a:t>
            </a:r>
            <a:endParaRPr lang="fr-FR" sz="2400" b="1" i="1" dirty="0">
              <a:solidFill>
                <a:schemeClr val="tx2"/>
              </a:solidFill>
            </a:endParaRPr>
          </a:p>
        </p:txBody>
      </p:sp>
      <p:sp>
        <p:nvSpPr>
          <p:cNvPr id="5" name="ZoneTexte 4"/>
          <p:cNvSpPr txBox="1"/>
          <p:nvPr/>
        </p:nvSpPr>
        <p:spPr>
          <a:xfrm>
            <a:off x="4342636" y="4227934"/>
            <a:ext cx="7462153" cy="369332"/>
          </a:xfrm>
          <a:prstGeom prst="rect">
            <a:avLst/>
          </a:prstGeom>
          <a:noFill/>
        </p:spPr>
        <p:txBody>
          <a:bodyPr wrap="square" rtlCol="0">
            <a:spAutoFit/>
          </a:bodyPr>
          <a:lstStyle/>
          <a:p>
            <a:r>
              <a:rPr lang="fr-FR" dirty="0" smtClean="0"/>
              <a:t>Contact </a:t>
            </a:r>
            <a:r>
              <a:rPr lang="fr-FR" dirty="0"/>
              <a:t>: </a:t>
            </a:r>
            <a:r>
              <a:rPr lang="fr-FR" i="1" u="sng" dirty="0">
                <a:solidFill>
                  <a:srgbClr val="0070C0"/>
                </a:solidFill>
              </a:rPr>
              <a:t>dgcs-enquete-cvs@social.gouv.fr</a:t>
            </a:r>
            <a:r>
              <a:rPr lang="fr-FR" i="1" u="sng" dirty="0"/>
              <a:t> </a:t>
            </a:r>
          </a:p>
        </p:txBody>
      </p:sp>
    </p:spTree>
    <p:extLst>
      <p:ext uri="{BB962C8B-B14F-4D97-AF65-F5344CB8AC3E}">
        <p14:creationId xmlns:p14="http://schemas.microsoft.com/office/powerpoint/2010/main" val="351525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p:txBody>
          <a:bodyPr/>
          <a:lstStyle/>
          <a:p>
            <a:fld id="{EA8FAAC2-ECC7-674E-BA6D-9C8C798446C6}" type="datetime1">
              <a:rPr lang="fr-FR" cap="all" smtClean="0"/>
              <a:t>06/10/2021</a:t>
            </a:fld>
            <a:endParaRPr lang="fr-FR" cap="all" dirty="0"/>
          </a:p>
        </p:txBody>
      </p:sp>
      <p:sp>
        <p:nvSpPr>
          <p:cNvPr id="11" name="Espace réservé du numéro de diapositive 10"/>
          <p:cNvSpPr>
            <a:spLocks noGrp="1"/>
          </p:cNvSpPr>
          <p:nvPr>
            <p:ph type="sldNum" sz="quarter" idx="4"/>
          </p:nvPr>
        </p:nvSpPr>
        <p:spPr/>
        <p:txBody>
          <a:bodyPr/>
          <a:lstStyle/>
          <a:p>
            <a:fld id="{733122C9-A0B9-462F-8757-0847AD287B63}" type="slidenum">
              <a:rPr lang="fr-FR" smtClean="0"/>
              <a:pPr/>
              <a:t>2</a:t>
            </a:fld>
            <a:endParaRPr lang="fr-FR" dirty="0"/>
          </a:p>
        </p:txBody>
      </p:sp>
      <p:sp>
        <p:nvSpPr>
          <p:cNvPr id="5" name="Espace réservé du pied de page 4"/>
          <p:cNvSpPr>
            <a:spLocks noGrp="1"/>
          </p:cNvSpPr>
          <p:nvPr>
            <p:ph type="ftr" sz="quarter" idx="3"/>
          </p:nvPr>
        </p:nvSpPr>
        <p:spPr/>
        <p:txBody>
          <a:bodyPr/>
          <a:lstStyle/>
          <a:p>
            <a:r>
              <a:rPr lang="fr-FR" dirty="0" smtClean="0"/>
              <a:t>Direction générale de la cohésion sociale</a:t>
            </a:r>
            <a:endParaRPr lang="fr-FR" dirty="0"/>
          </a:p>
        </p:txBody>
      </p:sp>
      <p:sp>
        <p:nvSpPr>
          <p:cNvPr id="8" name="ZoneTexte 7"/>
          <p:cNvSpPr txBox="1"/>
          <p:nvPr/>
        </p:nvSpPr>
        <p:spPr>
          <a:xfrm>
            <a:off x="107504" y="699542"/>
            <a:ext cx="8928992" cy="3970318"/>
          </a:xfrm>
          <a:prstGeom prst="rect">
            <a:avLst/>
          </a:prstGeom>
          <a:noFill/>
        </p:spPr>
        <p:txBody>
          <a:bodyPr wrap="square" rtlCol="0">
            <a:spAutoFit/>
          </a:bodyPr>
          <a:lstStyle/>
          <a:p>
            <a:pPr algn="just"/>
            <a:r>
              <a:rPr lang="fr-FR" sz="1400" b="1" dirty="0" smtClean="0">
                <a:solidFill>
                  <a:schemeClr val="tx2"/>
                </a:solidFill>
                <a:latin typeface="Calibri Light" panose="020F0302020204030204" pitchFamily="34" charset="0"/>
                <a:cs typeface="Calibri Light" panose="020F0302020204030204" pitchFamily="34" charset="0"/>
              </a:rPr>
              <a:t>La loi du 2 janvier 2002 a introduit un panel de dispositifs permettant l’exercice des droits des usagers </a:t>
            </a:r>
            <a:r>
              <a:rPr lang="fr-FR" sz="1400" dirty="0" smtClean="0">
                <a:latin typeface="Calibri Light" panose="020F0302020204030204" pitchFamily="34" charset="0"/>
                <a:cs typeface="Calibri Light" panose="020F0302020204030204" pitchFamily="34" charset="0"/>
              </a:rPr>
              <a:t>dont leur droit à participation en ESSMS. </a:t>
            </a:r>
          </a:p>
          <a:p>
            <a:pPr algn="just"/>
            <a:endParaRPr lang="fr-FR" sz="1400" dirty="0" smtClean="0">
              <a:latin typeface="Calibri Light" panose="020F0302020204030204" pitchFamily="34" charset="0"/>
              <a:cs typeface="Calibri Light" panose="020F0302020204030204" pitchFamily="34" charset="0"/>
            </a:endParaRPr>
          </a:p>
          <a:p>
            <a:pPr algn="just"/>
            <a:r>
              <a:rPr lang="fr-FR" sz="1400" b="1" dirty="0" smtClean="0">
                <a:solidFill>
                  <a:schemeClr val="tx2"/>
                </a:solidFill>
                <a:latin typeface="Calibri Light" panose="020F0302020204030204" pitchFamily="34" charset="0"/>
                <a:cs typeface="Calibri Light" panose="020F0302020204030204" pitchFamily="34" charset="0"/>
              </a:rPr>
              <a:t>Les acteurs concernés se mobilisent depuis longtemps pour redynamiser ces dispositifs </a:t>
            </a:r>
            <a:r>
              <a:rPr lang="fr-FR" sz="1400" dirty="0" smtClean="0">
                <a:latin typeface="Calibri Light" panose="020F0302020204030204" pitchFamily="34" charset="0"/>
                <a:cs typeface="Calibri Light" panose="020F0302020204030204" pitchFamily="34" charset="0"/>
              </a:rPr>
              <a:t>(Recommandations de l’ANESM/HAS de 2008 puis 2020; Rapport </a:t>
            </a:r>
            <a:r>
              <a:rPr lang="fr-FR" sz="1400" i="1" dirty="0" smtClean="0">
                <a:latin typeface="Calibri Light" panose="020F0302020204030204" pitchFamily="34" charset="0"/>
                <a:cs typeface="Calibri Light" panose="020F0302020204030204" pitchFamily="34" charset="0"/>
              </a:rPr>
              <a:t>« pour l’an II de la Démocratie sanitaire », </a:t>
            </a:r>
            <a:r>
              <a:rPr lang="fr-FR" sz="1400" dirty="0" smtClean="0">
                <a:latin typeface="Calibri Light" panose="020F0302020204030204" pitchFamily="34" charset="0"/>
                <a:cs typeface="Calibri Light" panose="020F0302020204030204" pitchFamily="34" charset="0"/>
              </a:rPr>
              <a:t>C. Compagnon (2014); Le carnet de route de la participation de l’APF (2016), les contributions de la FNAPAEF et de France Alzheimer (2021) etc.)</a:t>
            </a:r>
          </a:p>
          <a:p>
            <a:pPr algn="just"/>
            <a:endParaRPr lang="fr-FR" sz="1400" dirty="0" smtClean="0">
              <a:latin typeface="Calibri Light" panose="020F0302020204030204" pitchFamily="34" charset="0"/>
              <a:cs typeface="Calibri Light" panose="020F0302020204030204" pitchFamily="34" charset="0"/>
            </a:endParaRPr>
          </a:p>
          <a:p>
            <a:pPr algn="just"/>
            <a:r>
              <a:rPr lang="fr-FR" sz="1400" b="1" dirty="0" smtClean="0">
                <a:solidFill>
                  <a:schemeClr val="tx2"/>
                </a:solidFill>
                <a:latin typeface="Calibri Light" panose="020F0302020204030204" pitchFamily="34" charset="0"/>
                <a:cs typeface="Calibri Light" panose="020F0302020204030204" pitchFamily="34" charset="0"/>
              </a:rPr>
              <a:t>La crise sanitaire a mis en évidence la nécessité de renforcer le respect et l’effectivité des droits et libertés des personnes accompagnées.</a:t>
            </a:r>
            <a:r>
              <a:rPr lang="fr-FR" sz="1400" dirty="0" smtClean="0">
                <a:latin typeface="Calibri Light" panose="020F0302020204030204" pitchFamily="34" charset="0"/>
                <a:cs typeface="Calibri Light" panose="020F0302020204030204" pitchFamily="34" charset="0"/>
              </a:rPr>
              <a:t> Me Brigitte Bourguignon, ministre en charge de l’autonomie, a alors souhaité mener une réflexion sur la </a:t>
            </a:r>
            <a:r>
              <a:rPr lang="fr-FR" sz="1400" b="1" dirty="0" smtClean="0">
                <a:solidFill>
                  <a:schemeClr val="tx2"/>
                </a:solidFill>
                <a:latin typeface="Calibri Light" panose="020F0302020204030204" pitchFamily="34" charset="0"/>
                <a:cs typeface="Calibri Light" panose="020F0302020204030204" pitchFamily="34" charset="0"/>
              </a:rPr>
              <a:t>rénovation des dispositifs de participation en ESSMS </a:t>
            </a:r>
            <a:r>
              <a:rPr lang="fr-FR" sz="1400" dirty="0" smtClean="0">
                <a:latin typeface="Calibri Light" panose="020F0302020204030204" pitchFamily="34" charset="0"/>
                <a:cs typeface="Calibri Light" panose="020F0302020204030204" pitchFamily="34" charset="0"/>
              </a:rPr>
              <a:t>(conseil de la vie sociale et autres formes) </a:t>
            </a:r>
            <a:r>
              <a:rPr lang="fr-FR" sz="1400" b="1" dirty="0" smtClean="0">
                <a:solidFill>
                  <a:schemeClr val="tx2"/>
                </a:solidFill>
                <a:latin typeface="Calibri Light" panose="020F0302020204030204" pitchFamily="34" charset="0"/>
                <a:cs typeface="Calibri Light" panose="020F0302020204030204" pitchFamily="34" charset="0"/>
              </a:rPr>
              <a:t>et celui de la personne qualifiée. </a:t>
            </a:r>
          </a:p>
          <a:p>
            <a:pPr algn="just"/>
            <a:endParaRPr lang="fr-FR" sz="1400" dirty="0" smtClean="0">
              <a:latin typeface="Calibri Light" panose="020F0302020204030204" pitchFamily="34" charset="0"/>
              <a:cs typeface="Calibri Light" panose="020F0302020204030204" pitchFamily="34" charset="0"/>
            </a:endParaRPr>
          </a:p>
          <a:p>
            <a:pPr algn="just"/>
            <a:r>
              <a:rPr lang="fr-FR" sz="1400" b="1" u="sng" dirty="0" smtClean="0">
                <a:solidFill>
                  <a:schemeClr val="tx2"/>
                </a:solidFill>
                <a:latin typeface="Calibri Light" panose="020F0302020204030204" pitchFamily="34" charset="0"/>
                <a:cs typeface="Calibri Light" panose="020F0302020204030204" pitchFamily="34" charset="0"/>
              </a:rPr>
              <a:t>Un questionnaire</a:t>
            </a:r>
            <a:r>
              <a:rPr lang="fr-FR" sz="1400" b="1" dirty="0" smtClean="0">
                <a:solidFill>
                  <a:schemeClr val="tx2"/>
                </a:solidFill>
                <a:latin typeface="Calibri Light" panose="020F0302020204030204" pitchFamily="34" charset="0"/>
                <a:cs typeface="Calibri Light" panose="020F0302020204030204" pitchFamily="34" charset="0"/>
              </a:rPr>
              <a:t> </a:t>
            </a:r>
            <a:r>
              <a:rPr lang="fr-FR" sz="1400" dirty="0" smtClean="0">
                <a:latin typeface="Calibri Light" panose="020F0302020204030204" pitchFamily="34" charset="0"/>
                <a:cs typeface="Calibri Light" panose="020F0302020204030204" pitchFamily="34" charset="0"/>
              </a:rPr>
              <a:t>a été transmis (15/05 au 10/07) à </a:t>
            </a:r>
            <a:r>
              <a:rPr lang="fr-FR" sz="1400" b="1" dirty="0" smtClean="0">
                <a:solidFill>
                  <a:schemeClr val="tx2"/>
                </a:solidFill>
                <a:latin typeface="Calibri Light" panose="020F0302020204030204" pitchFamily="34" charset="0"/>
                <a:cs typeface="Calibri Light" panose="020F0302020204030204" pitchFamily="34" charset="0"/>
              </a:rPr>
              <a:t>17 fédérations </a:t>
            </a:r>
            <a:r>
              <a:rPr lang="fr-FR" sz="1400" dirty="0" smtClean="0">
                <a:latin typeface="Calibri Light" panose="020F0302020204030204" pitchFamily="34" charset="0"/>
                <a:cs typeface="Calibri Light" panose="020F0302020204030204" pitchFamily="34" charset="0"/>
              </a:rPr>
              <a:t>pour une mobilisation souhaitée de 218 ESSMS. 79 acteurs y ont répondu (36%) avec parmi eux : </a:t>
            </a:r>
          </a:p>
          <a:p>
            <a:pPr algn="just"/>
            <a:endParaRPr lang="fr-FR" sz="1400" dirty="0" smtClean="0">
              <a:latin typeface="Calibri Light" panose="020F0302020204030204" pitchFamily="34" charset="0"/>
              <a:cs typeface="Calibri Light" panose="020F0302020204030204" pitchFamily="34" charset="0"/>
            </a:endParaRPr>
          </a:p>
          <a:p>
            <a:pPr marL="285750" indent="-285750" algn="just">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84,8% d’établissements et 15,2% de services</a:t>
            </a:r>
          </a:p>
          <a:p>
            <a:pPr marL="285750" indent="-285750" algn="just">
              <a:buFont typeface="Arial" panose="020B0604020202020204" pitchFamily="34" charset="0"/>
              <a:buChar char="•"/>
            </a:pPr>
            <a:r>
              <a:rPr lang="fr-FR" sz="1400" dirty="0" smtClean="0">
                <a:latin typeface="Calibri Light" panose="020F0302020204030204" pitchFamily="34" charset="0"/>
                <a:cs typeface="Calibri Light" panose="020F0302020204030204" pitchFamily="34" charset="0"/>
              </a:rPr>
              <a:t>Une majorité d’ESSMS accompagnant des </a:t>
            </a:r>
            <a:r>
              <a:rPr lang="fr-FR" sz="1400" b="1" dirty="0" smtClean="0">
                <a:solidFill>
                  <a:schemeClr val="tx2"/>
                </a:solidFill>
                <a:latin typeface="Calibri Light" panose="020F0302020204030204" pitchFamily="34" charset="0"/>
                <a:cs typeface="Calibri Light" panose="020F0302020204030204" pitchFamily="34" charset="0"/>
              </a:rPr>
              <a:t>personnes âgées (40,5%) </a:t>
            </a:r>
            <a:r>
              <a:rPr lang="fr-FR" sz="1400" dirty="0" smtClean="0">
                <a:latin typeface="Calibri Light" panose="020F0302020204030204" pitchFamily="34" charset="0"/>
                <a:cs typeface="Calibri Light" panose="020F0302020204030204" pitchFamily="34" charset="0"/>
              </a:rPr>
              <a:t>mais aussi des </a:t>
            </a:r>
            <a:r>
              <a:rPr lang="fr-FR" sz="1400" b="1" dirty="0" smtClean="0">
                <a:solidFill>
                  <a:schemeClr val="tx2"/>
                </a:solidFill>
                <a:latin typeface="Calibri Light" panose="020F0302020204030204" pitchFamily="34" charset="0"/>
                <a:cs typeface="Calibri Light" panose="020F0302020204030204" pitchFamily="34" charset="0"/>
              </a:rPr>
              <a:t>personnes en situation de handicap (32,9), des enfants sous protection (6,3%), </a:t>
            </a:r>
            <a:r>
              <a:rPr lang="fr-FR" sz="1400" dirty="0" smtClean="0">
                <a:latin typeface="Calibri Light" panose="020F0302020204030204" pitchFamily="34" charset="0"/>
                <a:cs typeface="Calibri Light" panose="020F0302020204030204" pitchFamily="34" charset="0"/>
              </a:rPr>
              <a:t>des hébergements urgences et ESSMS spécifiques.</a:t>
            </a:r>
            <a:endParaRPr lang="fr-FR" sz="1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109453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3</a:t>
            </a:fld>
            <a:endParaRPr lang="fr-FR" dirty="0"/>
          </a:p>
        </p:txBody>
      </p:sp>
      <p:sp>
        <p:nvSpPr>
          <p:cNvPr id="2" name="Espace réservé de la date 1"/>
          <p:cNvSpPr>
            <a:spLocks noGrp="1"/>
          </p:cNvSpPr>
          <p:nvPr>
            <p:ph type="dt" sz="half" idx="2"/>
          </p:nvPr>
        </p:nvSpPr>
        <p:spPr/>
        <p:txBody>
          <a:bodyPr/>
          <a:lstStyle/>
          <a:p>
            <a:fld id="{9E4F9C7A-68E5-0042-9946-4669E134DC3E}" type="datetime1">
              <a:rPr lang="fr-FR" cap="all" smtClean="0"/>
              <a:t>06/10/2021</a:t>
            </a:fld>
            <a:endParaRPr lang="fr-FR" cap="all" dirty="0"/>
          </a:p>
        </p:txBody>
      </p:sp>
      <p:sp>
        <p:nvSpPr>
          <p:cNvPr id="3" name="Espace réservé du pied de page 2"/>
          <p:cNvSpPr>
            <a:spLocks noGrp="1"/>
          </p:cNvSpPr>
          <p:nvPr>
            <p:ph type="ftr" sz="quarter" idx="3"/>
          </p:nvPr>
        </p:nvSpPr>
        <p:spPr/>
        <p:txBody>
          <a:bodyPr/>
          <a:lstStyle/>
          <a:p>
            <a:r>
              <a:rPr lang="fr-FR"/>
              <a:t>Intitulé de la direction/service interministérielle</a:t>
            </a:r>
            <a:endParaRPr lang="fr-FR" dirty="0"/>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323850" y="771550"/>
            <a:ext cx="8424334" cy="3816424"/>
          </a:xfrm>
        </p:spPr>
        <p:txBody>
          <a:bodyPr/>
          <a:lstStyle/>
          <a:p>
            <a:r>
              <a:rPr lang="fr-FR" sz="1600" dirty="0" smtClean="0">
                <a:latin typeface="Calibri Light" panose="020F0302020204030204" pitchFamily="34" charset="0"/>
                <a:cs typeface="Calibri Light" panose="020F0302020204030204" pitchFamily="34" charset="0"/>
              </a:rPr>
              <a:t>Les objectifs de cette enquête par questionnaire ont été les suivants :</a:t>
            </a:r>
          </a:p>
          <a:p>
            <a:endParaRPr lang="fr-FR" sz="1600" dirty="0">
              <a:latin typeface="Calibri Light" panose="020F0302020204030204" pitchFamily="34" charset="0"/>
              <a:cs typeface="Calibri Light" panose="020F0302020204030204" pitchFamily="34" charset="0"/>
            </a:endParaRPr>
          </a:p>
          <a:p>
            <a:pPr marL="377825" indent="-285750" algn="just">
              <a:buFont typeface="Arial" panose="020B0604020202020204" pitchFamily="34" charset="0"/>
              <a:buChar char="•"/>
            </a:pPr>
            <a:r>
              <a:rPr lang="fr-FR" sz="1600" b="1" dirty="0">
                <a:solidFill>
                  <a:schemeClr val="tx2"/>
                </a:solidFill>
                <a:latin typeface="Calibri Light" panose="020F0302020204030204" pitchFamily="34" charset="0"/>
                <a:cs typeface="Calibri Light" panose="020F0302020204030204" pitchFamily="34" charset="0"/>
              </a:rPr>
              <a:t>Etablir un état des lieux à partir de la littérature existante </a:t>
            </a:r>
            <a:r>
              <a:rPr lang="fr-FR" sz="1600" b="1" u="sng" dirty="0">
                <a:solidFill>
                  <a:schemeClr val="tx2"/>
                </a:solidFill>
                <a:latin typeface="Calibri Light" panose="020F0302020204030204" pitchFamily="34" charset="0"/>
                <a:cs typeface="Calibri Light" panose="020F0302020204030204" pitchFamily="34" charset="0"/>
              </a:rPr>
              <a:t>et</a:t>
            </a:r>
            <a:r>
              <a:rPr lang="fr-FR" sz="1600" b="1" dirty="0">
                <a:solidFill>
                  <a:schemeClr val="tx2"/>
                </a:solidFill>
                <a:latin typeface="Calibri Light" panose="020F0302020204030204" pitchFamily="34" charset="0"/>
                <a:cs typeface="Calibri Light" panose="020F0302020204030204" pitchFamily="34" charset="0"/>
              </a:rPr>
              <a:t> un questionnaire </a:t>
            </a:r>
            <a:r>
              <a:rPr lang="fr-FR" sz="1600" dirty="0">
                <a:latin typeface="Calibri Light" panose="020F0302020204030204" pitchFamily="34" charset="0"/>
                <a:cs typeface="Calibri Light" panose="020F0302020204030204" pitchFamily="34" charset="0"/>
              </a:rPr>
              <a:t>afin d’engager une réflexion autour de la participation des personnes accompagnées et du dispositif de la personne qualifiée, </a:t>
            </a:r>
            <a:r>
              <a:rPr lang="fr-FR" sz="1600" b="1" dirty="0">
                <a:solidFill>
                  <a:schemeClr val="tx2"/>
                </a:solidFill>
                <a:latin typeface="Calibri Light" panose="020F0302020204030204" pitchFamily="34" charset="0"/>
                <a:cs typeface="Calibri Light" panose="020F0302020204030204" pitchFamily="34" charset="0"/>
              </a:rPr>
              <a:t>à partir des réalités et spécificités de terrain. </a:t>
            </a:r>
          </a:p>
          <a:p>
            <a:pPr marL="377825" indent="-285750" algn="just">
              <a:buFont typeface="Arial" panose="020B0604020202020204" pitchFamily="34" charset="0"/>
              <a:buChar char="•"/>
            </a:pPr>
            <a:endParaRPr lang="fr-FR" sz="1600" dirty="0">
              <a:latin typeface="Calibri Light" panose="020F0302020204030204" pitchFamily="34" charset="0"/>
              <a:cs typeface="Calibri Light" panose="020F0302020204030204" pitchFamily="34" charset="0"/>
            </a:endParaRPr>
          </a:p>
          <a:p>
            <a:pPr marL="377825" indent="-285750" algn="just">
              <a:buFont typeface="Arial" panose="020B0604020202020204" pitchFamily="34" charset="0"/>
              <a:buChar char="•"/>
            </a:pPr>
            <a:r>
              <a:rPr lang="fr-FR" sz="1600" b="1" dirty="0">
                <a:solidFill>
                  <a:schemeClr val="tx2"/>
                </a:solidFill>
                <a:latin typeface="Calibri Light" panose="020F0302020204030204" pitchFamily="34" charset="0"/>
                <a:cs typeface="Calibri Light" panose="020F0302020204030204" pitchFamily="34" charset="0"/>
              </a:rPr>
              <a:t>Renforcer la transversalité des secteurs </a:t>
            </a:r>
            <a:r>
              <a:rPr lang="fr-FR" sz="1600" dirty="0">
                <a:latin typeface="Calibri Light" panose="020F0302020204030204" pitchFamily="34" charset="0"/>
                <a:cs typeface="Calibri Light" panose="020F0302020204030204" pitchFamily="34" charset="0"/>
              </a:rPr>
              <a:t>(personne en situation de handicap, personnes-âgées, enfance, personnes en situation de précarité), tout en tenant compte des spécificités de chacun.</a:t>
            </a:r>
          </a:p>
          <a:p>
            <a:pPr marL="377825" indent="-285750" algn="just">
              <a:buFont typeface="Arial" panose="020B0604020202020204" pitchFamily="34" charset="0"/>
              <a:buChar char="•"/>
            </a:pPr>
            <a:endParaRPr lang="fr-FR" sz="1600" dirty="0">
              <a:latin typeface="Calibri Light" panose="020F0302020204030204" pitchFamily="34" charset="0"/>
              <a:cs typeface="Calibri Light" panose="020F0302020204030204" pitchFamily="34" charset="0"/>
            </a:endParaRPr>
          </a:p>
          <a:p>
            <a:pPr marL="377825" indent="-285750" algn="just">
              <a:buFont typeface="Arial" panose="020B0604020202020204" pitchFamily="34" charset="0"/>
              <a:buChar char="•"/>
            </a:pPr>
            <a:r>
              <a:rPr lang="fr-FR" sz="1600" b="1" dirty="0">
                <a:solidFill>
                  <a:schemeClr val="tx2"/>
                </a:solidFill>
                <a:latin typeface="Calibri Light" panose="020F0302020204030204" pitchFamily="34" charset="0"/>
                <a:cs typeface="Calibri Light" panose="020F0302020204030204" pitchFamily="34" charset="0"/>
              </a:rPr>
              <a:t>Améliorer les textes réglementaires </a:t>
            </a:r>
            <a:r>
              <a:rPr lang="fr-FR" sz="1600" dirty="0">
                <a:latin typeface="Calibri Light" panose="020F0302020204030204" pitchFamily="34" charset="0"/>
                <a:cs typeface="Calibri Light" panose="020F0302020204030204" pitchFamily="34" charset="0"/>
              </a:rPr>
              <a:t>pour adapter les dispositifs existants aux besoins des personnes </a:t>
            </a:r>
            <a:r>
              <a:rPr lang="fr-FR" sz="1600" dirty="0" smtClean="0">
                <a:latin typeface="Calibri Light" panose="020F0302020204030204" pitchFamily="34" charset="0"/>
                <a:cs typeface="Calibri Light" panose="020F0302020204030204" pitchFamily="34" charset="0"/>
              </a:rPr>
              <a:t>concernées</a:t>
            </a:r>
            <a:r>
              <a:rPr lang="fr-FR" sz="1600" dirty="0">
                <a:latin typeface="Calibri Light" panose="020F0302020204030204" pitchFamily="34" charset="0"/>
                <a:cs typeface="Calibri Light" panose="020F0302020204030204" pitchFamily="34" charset="0"/>
              </a:rPr>
              <a:t> </a:t>
            </a:r>
            <a:r>
              <a:rPr lang="fr-FR" sz="1600" b="1" dirty="0" smtClean="0">
                <a:solidFill>
                  <a:schemeClr val="tx2"/>
                </a:solidFill>
                <a:latin typeface="Calibri Light" panose="020F0302020204030204" pitchFamily="34" charset="0"/>
                <a:cs typeface="Calibri Light" panose="020F0302020204030204" pitchFamily="34" charset="0"/>
              </a:rPr>
              <a:t>et accompagner les professionnels dans leurs pratiques.</a:t>
            </a:r>
            <a:endParaRPr lang="fr-FR" sz="1600" b="1" dirty="0">
              <a:solidFill>
                <a:schemeClr val="tx2"/>
              </a:solidFill>
              <a:latin typeface="Calibri Light" panose="020F0302020204030204" pitchFamily="34" charset="0"/>
              <a:cs typeface="Calibri Light" panose="020F0302020204030204" pitchFamily="34" charset="0"/>
            </a:endParaRPr>
          </a:p>
          <a:p>
            <a:endParaRPr lang="fr-FR" sz="1600" b="1" dirty="0">
              <a:solidFill>
                <a:schemeClr val="tx2"/>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22503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4</a:t>
            </a:fld>
            <a:endParaRPr lang="fr-FR" dirty="0"/>
          </a:p>
        </p:txBody>
      </p:sp>
      <p:sp>
        <p:nvSpPr>
          <p:cNvPr id="11" name="Espace réservé du texte 10">
            <a:extLst>
              <a:ext uri="{FF2B5EF4-FFF2-40B4-BE49-F238E27FC236}">
                <a16:creationId xmlns:a16="http://schemas.microsoft.com/office/drawing/2014/main" id="{3FCDBF5D-AC41-8541-8587-FD1227BBF696}"/>
              </a:ext>
            </a:extLst>
          </p:cNvPr>
          <p:cNvSpPr>
            <a:spLocks noGrp="1"/>
          </p:cNvSpPr>
          <p:nvPr>
            <p:ph type="body" sz="quarter" idx="14"/>
          </p:nvPr>
        </p:nvSpPr>
        <p:spPr>
          <a:xfrm>
            <a:off x="107504" y="1116593"/>
            <a:ext cx="8784976" cy="3471381"/>
          </a:xfrm>
        </p:spPr>
        <p:txBody>
          <a:bodyPr/>
          <a:lstStyle/>
          <a:p>
            <a:r>
              <a:rPr lang="fr-FR" b="1" u="sng" dirty="0" smtClean="0">
                <a:solidFill>
                  <a:schemeClr val="tx2"/>
                </a:solidFill>
                <a:latin typeface="Calibri Light" panose="020F0302020204030204" pitchFamily="34" charset="0"/>
                <a:cs typeface="Calibri Light" panose="020F0302020204030204" pitchFamily="34" charset="0"/>
              </a:rPr>
              <a:t>Cadre juridique :  L. 311-6 CASF + décret du 25 mars 2004 (D. 311-3 et </a:t>
            </a:r>
            <a:r>
              <a:rPr lang="fr-FR" b="1" u="sng" dirty="0" err="1" smtClean="0">
                <a:solidFill>
                  <a:schemeClr val="tx2"/>
                </a:solidFill>
                <a:latin typeface="Calibri Light" panose="020F0302020204030204" pitchFamily="34" charset="0"/>
                <a:cs typeface="Calibri Light" panose="020F0302020204030204" pitchFamily="34" charset="0"/>
              </a:rPr>
              <a:t>suiv</a:t>
            </a:r>
            <a:r>
              <a:rPr lang="fr-FR" b="1" u="sng" dirty="0" smtClean="0">
                <a:solidFill>
                  <a:schemeClr val="tx2"/>
                </a:solidFill>
                <a:latin typeface="Calibri Light" panose="020F0302020204030204" pitchFamily="34" charset="0"/>
                <a:cs typeface="Calibri Light" panose="020F0302020204030204" pitchFamily="34" charset="0"/>
              </a:rPr>
              <a:t>. CASF) </a:t>
            </a:r>
          </a:p>
          <a:p>
            <a:pPr algn="just"/>
            <a:r>
              <a:rPr lang="fr-FR" b="1" dirty="0" smtClean="0">
                <a:solidFill>
                  <a:schemeClr val="tx2"/>
                </a:solidFill>
                <a:latin typeface="Calibri Light" panose="020F0302020204030204" pitchFamily="34" charset="0"/>
                <a:cs typeface="Calibri Light" panose="020F0302020204030204" pitchFamily="34" charset="0"/>
              </a:rPr>
              <a:t>La mise en place d’un conseil de la vie sociale (CVS)</a:t>
            </a:r>
            <a:r>
              <a:rPr lang="fr-FR" dirty="0" smtClean="0">
                <a:latin typeface="Calibri Light" panose="020F0302020204030204" pitchFamily="34" charset="0"/>
                <a:cs typeface="Calibri Light" panose="020F0302020204030204" pitchFamily="34" charset="0"/>
              </a:rPr>
              <a:t> est obligatoire lorsque l’ESSMS assure un hébergement ou un accueil de jour continu ou une activité d’aide par le travail. Il n’est pas obligatoire lorsque les personnes accueillies sont des mineurs de moins de 11, des mineurs faisant l’objet d’une mesure éducative mais aussi pour les lieux de vie et d’accueil. </a:t>
            </a:r>
            <a:r>
              <a:rPr lang="fr-FR" b="1" dirty="0" smtClean="0">
                <a:solidFill>
                  <a:schemeClr val="tx2"/>
                </a:solidFill>
                <a:latin typeface="Calibri Light" panose="020F0302020204030204" pitchFamily="34" charset="0"/>
                <a:cs typeface="Calibri Light" panose="020F0302020204030204" pitchFamily="34" charset="0"/>
              </a:rPr>
              <a:t>Lorsque le CVS n’est pas mis en place, il est institué un groupe d’expression ou toute autre forme de participation </a:t>
            </a:r>
            <a:r>
              <a:rPr lang="fr-FR" dirty="0" smtClean="0">
                <a:latin typeface="Calibri Light" panose="020F0302020204030204" pitchFamily="34" charset="0"/>
                <a:cs typeface="Calibri Light" panose="020F0302020204030204" pitchFamily="34" charset="0"/>
              </a:rPr>
              <a:t>(le décret mentionne les enquêtes de satisfaction et l’organisation de consultation).</a:t>
            </a:r>
          </a:p>
          <a:p>
            <a:pPr algn="just"/>
            <a:endParaRPr lang="fr-FR" sz="1000" dirty="0" smtClean="0">
              <a:latin typeface="Calibri Light" panose="020F0302020204030204" pitchFamily="34" charset="0"/>
              <a:cs typeface="Calibri Light" panose="020F0302020204030204" pitchFamily="34" charset="0"/>
            </a:endParaRPr>
          </a:p>
          <a:p>
            <a:pPr algn="just"/>
            <a:r>
              <a:rPr lang="fr-FR" b="1" u="sng" dirty="0" smtClean="0">
                <a:solidFill>
                  <a:schemeClr val="tx2"/>
                </a:solidFill>
                <a:latin typeface="Calibri Light" panose="020F0302020204030204" pitchFamily="34" charset="0"/>
                <a:cs typeface="Calibri Light" panose="020F0302020204030204" pitchFamily="34" charset="0"/>
              </a:rPr>
              <a:t>Les principales formes de participation mises en place par les ESSMS sont donc par conséquent :</a:t>
            </a:r>
          </a:p>
          <a:p>
            <a:pPr algn="just"/>
            <a:endParaRPr lang="fr-FR" dirty="0">
              <a:latin typeface="Calibri Light" panose="020F0302020204030204" pitchFamily="34" charset="0"/>
              <a:cs typeface="Calibri Light" panose="020F0302020204030204" pitchFamily="34" charset="0"/>
            </a:endParaRPr>
          </a:p>
          <a:p>
            <a:pPr algn="just"/>
            <a:endParaRPr lang="fr-FR" dirty="0" smtClean="0">
              <a:latin typeface="Calibri Light" panose="020F0302020204030204" pitchFamily="34" charset="0"/>
              <a:cs typeface="Calibri Light" panose="020F0302020204030204" pitchFamily="34" charset="0"/>
            </a:endParaRPr>
          </a:p>
          <a:p>
            <a:pPr algn="just"/>
            <a:endParaRPr lang="fr-FR" dirty="0">
              <a:latin typeface="Calibri Light" panose="020F0302020204030204" pitchFamily="34" charset="0"/>
              <a:cs typeface="Calibri Light" panose="020F0302020204030204" pitchFamily="34" charset="0"/>
            </a:endParaRPr>
          </a:p>
          <a:p>
            <a:pPr algn="just"/>
            <a:endParaRPr lang="fr-FR" dirty="0">
              <a:latin typeface="Calibri Light" panose="020F0302020204030204" pitchFamily="34" charset="0"/>
              <a:cs typeface="Calibri Light" panose="020F0302020204030204" pitchFamily="34" charset="0"/>
            </a:endParaRPr>
          </a:p>
          <a:p>
            <a:pPr algn="just"/>
            <a:r>
              <a:rPr lang="fr-FR" dirty="0" smtClean="0">
                <a:latin typeface="Calibri Light" panose="020F0302020204030204" pitchFamily="34" charset="0"/>
                <a:cs typeface="Calibri Light" panose="020F0302020204030204" pitchFamily="34" charset="0"/>
              </a:rPr>
              <a:t>Plusieurs formes de participations peuvent être mises en œuvre en même temps. A noter que 29% des répondants indiquent mettre également en œuvre des boîtes à idées, des commissions thématiques, des associations des résidents…</a:t>
            </a:r>
          </a:p>
          <a:p>
            <a:pPr algn="just"/>
            <a:endParaRPr lang="fr-FR" dirty="0">
              <a:latin typeface="Calibri Light" panose="020F0302020204030204" pitchFamily="34" charset="0"/>
              <a:cs typeface="Calibri Light" panose="020F0302020204030204" pitchFamily="34" charset="0"/>
            </a:endParaRPr>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06/10/2021</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39721" y="576602"/>
            <a:ext cx="8424863" cy="539991"/>
          </a:xfrm>
        </p:spPr>
        <p:txBody>
          <a:bodyPr>
            <a:normAutofit/>
          </a:bodyPr>
          <a:lstStyle/>
          <a:p>
            <a:r>
              <a:rPr lang="fr-FR" sz="2000" dirty="0" smtClean="0"/>
              <a:t>1. Les instances de participation en ESSMS </a:t>
            </a:r>
            <a:endParaRPr lang="fr-FR" sz="2000"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Direction générale de la cohésion sociale</a:t>
            </a:r>
          </a:p>
        </p:txBody>
      </p:sp>
      <p:pic>
        <p:nvPicPr>
          <p:cNvPr id="13" name="Image 12"/>
          <p:cNvPicPr>
            <a:picLocks noChangeAspect="1"/>
          </p:cNvPicPr>
          <p:nvPr/>
        </p:nvPicPr>
        <p:blipFill>
          <a:blip r:embed="rId2"/>
          <a:stretch>
            <a:fillRect/>
          </a:stretch>
        </p:blipFill>
        <p:spPr>
          <a:xfrm>
            <a:off x="107504" y="3003798"/>
            <a:ext cx="6132960" cy="880025"/>
          </a:xfrm>
          <a:prstGeom prst="rect">
            <a:avLst/>
          </a:prstGeom>
        </p:spPr>
      </p:pic>
    </p:spTree>
    <p:extLst>
      <p:ext uri="{BB962C8B-B14F-4D97-AF65-F5344CB8AC3E}">
        <p14:creationId xmlns:p14="http://schemas.microsoft.com/office/powerpoint/2010/main" val="668177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5</a:t>
            </a:fld>
            <a:endParaRPr lang="fr-FR" dirty="0"/>
          </a:p>
        </p:txBody>
      </p:sp>
      <p:sp>
        <p:nvSpPr>
          <p:cNvPr id="3" name="Espace réservé du texte 2"/>
          <p:cNvSpPr>
            <a:spLocks noGrp="1"/>
          </p:cNvSpPr>
          <p:nvPr>
            <p:ph type="body" sz="quarter" idx="14"/>
          </p:nvPr>
        </p:nvSpPr>
        <p:spPr>
          <a:xfrm>
            <a:off x="107789" y="915801"/>
            <a:ext cx="8856984" cy="3636513"/>
          </a:xfrm>
        </p:spPr>
        <p:txBody>
          <a:bodyPr/>
          <a:lstStyle/>
          <a:p>
            <a:pPr algn="just"/>
            <a:r>
              <a:rPr lang="fr-FR" dirty="0">
                <a:latin typeface="Calibri Light" panose="020F0302020204030204" pitchFamily="34" charset="0"/>
                <a:cs typeface="Calibri Light" panose="020F0302020204030204" pitchFamily="34" charset="0"/>
              </a:rPr>
              <a:t>P</a:t>
            </a:r>
            <a:r>
              <a:rPr lang="fr-FR" dirty="0" smtClean="0">
                <a:latin typeface="Calibri Light" panose="020F0302020204030204" pitchFamily="34" charset="0"/>
                <a:cs typeface="Calibri Light" panose="020F0302020204030204" pitchFamily="34" charset="0"/>
              </a:rPr>
              <a:t>lusieurs freins au fonctionnement des CVS qui diffèrent parfois selon le type de personnes accompagnées :</a:t>
            </a:r>
          </a:p>
          <a:p>
            <a:pPr algn="just"/>
            <a:endParaRPr lang="fr-FR" sz="200" dirty="0" smtClean="0">
              <a:latin typeface="Calibri Light" panose="020F0302020204030204" pitchFamily="34" charset="0"/>
              <a:cs typeface="Calibri Light" panose="020F0302020204030204" pitchFamily="34" charset="0"/>
            </a:endParaRPr>
          </a:p>
          <a:p>
            <a:pPr algn="just"/>
            <a:r>
              <a:rPr lang="fr-FR" b="1" dirty="0" smtClean="0">
                <a:solidFill>
                  <a:schemeClr val="tx2"/>
                </a:solidFill>
                <a:latin typeface="Calibri Light" panose="020F0302020204030204" pitchFamily="34" charset="0"/>
                <a:cs typeface="Calibri Light" panose="020F0302020204030204" pitchFamily="34" charset="0"/>
              </a:rPr>
              <a:t>Un </a:t>
            </a:r>
            <a:r>
              <a:rPr lang="fr-FR" b="1" dirty="0">
                <a:solidFill>
                  <a:schemeClr val="tx2"/>
                </a:solidFill>
                <a:latin typeface="Calibri Light" panose="020F0302020204030204" pitchFamily="34" charset="0"/>
                <a:cs typeface="Calibri Light" panose="020F0302020204030204" pitchFamily="34" charset="0"/>
              </a:rPr>
              <a:t>manque de candidats pour les élus et suppléants </a:t>
            </a:r>
            <a:r>
              <a:rPr lang="fr-FR" b="1" dirty="0" smtClean="0">
                <a:solidFill>
                  <a:schemeClr val="tx2"/>
                </a:solidFill>
                <a:latin typeface="Calibri Light" panose="020F0302020204030204" pitchFamily="34" charset="0"/>
                <a:cs typeface="Calibri Light" panose="020F0302020204030204" pitchFamily="34" charset="0"/>
              </a:rPr>
              <a:t>représentants des personnes accompagnées en raison :</a:t>
            </a:r>
            <a:endParaRPr lang="fr-FR" b="1" dirty="0">
              <a:solidFill>
                <a:schemeClr val="tx2"/>
              </a:solidFill>
              <a:latin typeface="Calibri Light" panose="020F0302020204030204" pitchFamily="34" charset="0"/>
              <a:cs typeface="Calibri Light" panose="020F0302020204030204" pitchFamily="34" charset="0"/>
            </a:endParaRPr>
          </a:p>
          <a:p>
            <a:pPr marL="377825" indent="-285750" algn="just">
              <a:buFont typeface="Arial" panose="020B0604020202020204" pitchFamily="34" charset="0"/>
              <a:buChar char="•"/>
            </a:pPr>
            <a:r>
              <a:rPr lang="fr-FR" b="1" dirty="0">
                <a:latin typeface="Calibri Light" panose="020F0302020204030204" pitchFamily="34" charset="0"/>
                <a:cs typeface="Calibri Light" panose="020F0302020204030204" pitchFamily="34" charset="0"/>
              </a:rPr>
              <a:t>D</a:t>
            </a:r>
            <a:r>
              <a:rPr lang="fr-FR" b="1" dirty="0" smtClean="0">
                <a:latin typeface="Calibri Light" panose="020F0302020204030204" pitchFamily="34" charset="0"/>
                <a:cs typeface="Calibri Light" panose="020F0302020204030204" pitchFamily="34" charset="0"/>
              </a:rPr>
              <a:t>e </a:t>
            </a:r>
            <a:r>
              <a:rPr lang="fr-FR" b="1" dirty="0">
                <a:latin typeface="Calibri Light" panose="020F0302020204030204" pitchFamily="34" charset="0"/>
                <a:cs typeface="Calibri Light" panose="020F0302020204030204" pitchFamily="34" charset="0"/>
              </a:rPr>
              <a:t>la perte d’autonomie, des troubles cognitifs </a:t>
            </a:r>
            <a:r>
              <a:rPr lang="fr-FR" dirty="0">
                <a:latin typeface="Calibri Light" panose="020F0302020204030204" pitchFamily="34" charset="0"/>
                <a:cs typeface="Calibri Light" panose="020F0302020204030204" pitchFamily="34" charset="0"/>
              </a:rPr>
              <a:t>(capacités d’expression et de compréhension limitées), des </a:t>
            </a:r>
            <a:r>
              <a:rPr lang="fr-FR" dirty="0" smtClean="0">
                <a:latin typeface="Calibri Light" panose="020F0302020204030204" pitchFamily="34" charset="0"/>
                <a:cs typeface="Calibri Light" panose="020F0302020204030204" pitchFamily="34" charset="0"/>
              </a:rPr>
              <a:t>décès notamment en EHPAD </a:t>
            </a:r>
            <a:r>
              <a:rPr lang="fr-FR" dirty="0">
                <a:latin typeface="Calibri Light" panose="020F0302020204030204" pitchFamily="34" charset="0"/>
                <a:cs typeface="Calibri Light" panose="020F0302020204030204" pitchFamily="34" charset="0"/>
              </a:rPr>
              <a:t>impliquant un </a:t>
            </a:r>
            <a:r>
              <a:rPr lang="fr-FR" b="1" dirty="0">
                <a:latin typeface="Calibri Light" panose="020F0302020204030204" pitchFamily="34" charset="0"/>
                <a:cs typeface="Calibri Light" panose="020F0302020204030204" pitchFamily="34" charset="0"/>
              </a:rPr>
              <a:t>fort </a:t>
            </a:r>
            <a:r>
              <a:rPr lang="fr-FR" b="1" dirty="0" smtClean="0">
                <a:latin typeface="Calibri Light" panose="020F0302020204030204" pitchFamily="34" charset="0"/>
                <a:cs typeface="Calibri Light" panose="020F0302020204030204" pitchFamily="34" charset="0"/>
              </a:rPr>
              <a:t>turn-over</a:t>
            </a:r>
          </a:p>
          <a:p>
            <a:pPr marL="377825" indent="-285750" algn="just">
              <a:buFont typeface="Arial" panose="020B0604020202020204" pitchFamily="34" charset="0"/>
              <a:buChar char="•"/>
            </a:pPr>
            <a:r>
              <a:rPr lang="fr-FR" b="1" dirty="0" smtClean="0">
                <a:latin typeface="Calibri Light" panose="020F0302020204030204" pitchFamily="34" charset="0"/>
                <a:cs typeface="Calibri Light" panose="020F0302020204030204" pitchFamily="34" charset="0"/>
              </a:rPr>
              <a:t>Du cadre contraint de la protection de l’enfance </a:t>
            </a:r>
            <a:r>
              <a:rPr lang="fr-FR" dirty="0" smtClean="0">
                <a:latin typeface="Calibri Light" panose="020F0302020204030204" pitchFamily="34" charset="0"/>
                <a:cs typeface="Calibri Light" panose="020F0302020204030204" pitchFamily="34" charset="0"/>
              </a:rPr>
              <a:t>ne facilitant pas le libre choix et la liberté de parole de l’enfant, la </a:t>
            </a:r>
            <a:r>
              <a:rPr lang="fr-FR" b="1" dirty="0" smtClean="0">
                <a:latin typeface="Calibri Light" panose="020F0302020204030204" pitchFamily="34" charset="0"/>
                <a:cs typeface="Calibri Light" panose="020F0302020204030204" pitchFamily="34" charset="0"/>
              </a:rPr>
              <a:t>formalité de l’instance </a:t>
            </a:r>
            <a:r>
              <a:rPr lang="fr-FR" dirty="0" smtClean="0">
                <a:latin typeface="Calibri Light" panose="020F0302020204030204" pitchFamily="34" charset="0"/>
                <a:cs typeface="Calibri Light" panose="020F0302020204030204" pitchFamily="34" charset="0"/>
              </a:rPr>
              <a:t>peu attractive pour les jeunes </a:t>
            </a:r>
          </a:p>
          <a:p>
            <a:pPr marL="377825" indent="-285750" algn="just">
              <a:buFont typeface="Arial" panose="020B0604020202020204" pitchFamily="34" charset="0"/>
              <a:buChar char="•"/>
            </a:pPr>
            <a:r>
              <a:rPr lang="fr-FR" b="1" dirty="0" smtClean="0">
                <a:latin typeface="Calibri Light" panose="020F0302020204030204" pitchFamily="34" charset="0"/>
                <a:cs typeface="Calibri Light" panose="020F0302020204030204" pitchFamily="34" charset="0"/>
              </a:rPr>
              <a:t>Du manque d’intérêt, de connaissance (</a:t>
            </a:r>
            <a:r>
              <a:rPr lang="fr-FR" b="1" dirty="0" err="1" smtClean="0">
                <a:latin typeface="Calibri Light" panose="020F0302020204030204" pitchFamily="34" charset="0"/>
                <a:cs typeface="Calibri Light" panose="020F0302020204030204" pitchFamily="34" charset="0"/>
              </a:rPr>
              <a:t>comnunication</a:t>
            </a:r>
            <a:r>
              <a:rPr lang="fr-FR" b="1" dirty="0" smtClean="0">
                <a:latin typeface="Calibri Light" panose="020F0302020204030204" pitchFamily="34" charset="0"/>
                <a:cs typeface="Calibri Light" panose="020F0302020204030204" pitchFamily="34" charset="0"/>
              </a:rPr>
              <a:t>) et de perception des impacts </a:t>
            </a:r>
            <a:r>
              <a:rPr lang="fr-FR" dirty="0" smtClean="0">
                <a:latin typeface="Calibri Light" panose="020F0302020204030204" pitchFamily="34" charset="0"/>
                <a:cs typeface="Calibri Light" panose="020F0302020204030204" pitchFamily="34" charset="0"/>
              </a:rPr>
              <a:t>du CVS sur le quotidien en ESSMS</a:t>
            </a:r>
          </a:p>
          <a:p>
            <a:pPr marL="377825" indent="-285750" algn="just">
              <a:buFont typeface="Arial" panose="020B0604020202020204" pitchFamily="34" charset="0"/>
              <a:buChar char="•"/>
            </a:pPr>
            <a:endParaRPr lang="fr-FR" sz="700" dirty="0" smtClean="0">
              <a:latin typeface="Calibri Light" panose="020F0302020204030204" pitchFamily="34" charset="0"/>
              <a:cs typeface="Calibri Light" panose="020F0302020204030204" pitchFamily="34" charset="0"/>
            </a:endParaRPr>
          </a:p>
          <a:p>
            <a:pPr algn="just"/>
            <a:r>
              <a:rPr lang="fr-FR" b="1" dirty="0" smtClean="0">
                <a:solidFill>
                  <a:schemeClr val="tx2"/>
                </a:solidFill>
                <a:latin typeface="Calibri Light" panose="020F0302020204030204" pitchFamily="34" charset="0"/>
                <a:cs typeface="Calibri Light" panose="020F0302020204030204" pitchFamily="34" charset="0"/>
              </a:rPr>
              <a:t>Un manque d’investissement des familles :</a:t>
            </a:r>
          </a:p>
          <a:p>
            <a:pPr marL="377825" indent="-285750" algn="just">
              <a:buFont typeface="Arial" panose="020B0604020202020204" pitchFamily="34" charset="0"/>
              <a:buChar char="•"/>
            </a:pPr>
            <a:r>
              <a:rPr lang="fr-FR" dirty="0" smtClean="0">
                <a:latin typeface="Calibri Light" panose="020F0302020204030204" pitchFamily="34" charset="0"/>
                <a:cs typeface="Calibri Light" panose="020F0302020204030204" pitchFamily="34" charset="0"/>
              </a:rPr>
              <a:t>Sentiment d’illégitimité à être représentant, éloignement géographique et indisponibilité, absence ou désaccord avec la démarche (notamment en protection de l’enfance) mais aussi risque de </a:t>
            </a:r>
            <a:r>
              <a:rPr lang="fr-FR" dirty="0" err="1" smtClean="0">
                <a:latin typeface="Calibri Light" panose="020F0302020204030204" pitchFamily="34" charset="0"/>
                <a:cs typeface="Calibri Light" panose="020F0302020204030204" pitchFamily="34" charset="0"/>
              </a:rPr>
              <a:t>sur-représentation</a:t>
            </a:r>
            <a:r>
              <a:rPr lang="fr-FR" dirty="0" smtClean="0">
                <a:latin typeface="Calibri Light" panose="020F0302020204030204" pitchFamily="34" charset="0"/>
                <a:cs typeface="Calibri Light" panose="020F0302020204030204" pitchFamily="34" charset="0"/>
              </a:rPr>
              <a:t> des familles parfois</a:t>
            </a:r>
          </a:p>
          <a:p>
            <a:pPr algn="just"/>
            <a:r>
              <a:rPr lang="fr-FR" b="1" dirty="0" smtClean="0">
                <a:solidFill>
                  <a:schemeClr val="tx2"/>
                </a:solidFill>
                <a:latin typeface="Calibri Light" panose="020F0302020204030204" pitchFamily="34" charset="0"/>
                <a:cs typeface="Calibri Light" panose="020F0302020204030204" pitchFamily="34" charset="0"/>
              </a:rPr>
              <a:t>Un manque de moyens et de temps dédiés </a:t>
            </a:r>
            <a:r>
              <a:rPr lang="fr-FR" dirty="0" smtClean="0">
                <a:latin typeface="Calibri Light" panose="020F0302020204030204" pitchFamily="34" charset="0"/>
                <a:cs typeface="Calibri Light" panose="020F0302020204030204" pitchFamily="34" charset="0"/>
              </a:rPr>
              <a:t>(RH) à la mobilisation et à la préparation de l’activité du CVS </a:t>
            </a:r>
          </a:p>
          <a:p>
            <a:pPr algn="just"/>
            <a:r>
              <a:rPr lang="fr-FR" b="1" dirty="0" smtClean="0">
                <a:solidFill>
                  <a:schemeClr val="tx2"/>
                </a:solidFill>
                <a:latin typeface="Calibri Light" panose="020F0302020204030204" pitchFamily="34" charset="0"/>
                <a:cs typeface="Calibri Light" panose="020F0302020204030204" pitchFamily="34" charset="0"/>
              </a:rPr>
              <a:t>Un manque de clarté du rôle du collège des élus représentants du personnel </a:t>
            </a:r>
            <a:r>
              <a:rPr lang="fr-FR" dirty="0" smtClean="0">
                <a:latin typeface="Calibri Light" panose="020F0302020204030204" pitchFamily="34" charset="0"/>
                <a:cs typeface="Calibri Light" panose="020F0302020204030204" pitchFamily="34" charset="0"/>
              </a:rPr>
              <a:t>au sein du CVS </a:t>
            </a:r>
          </a:p>
          <a:p>
            <a:pPr algn="just"/>
            <a:r>
              <a:rPr lang="fr-FR" b="1" dirty="0" smtClean="0">
                <a:solidFill>
                  <a:schemeClr val="tx2"/>
                </a:solidFill>
                <a:latin typeface="Calibri Light" panose="020F0302020204030204" pitchFamily="34" charset="0"/>
                <a:cs typeface="Calibri Light" panose="020F0302020204030204" pitchFamily="34" charset="0"/>
              </a:rPr>
              <a:t>Des degrés de participation hétérogènes</a:t>
            </a:r>
            <a:r>
              <a:rPr lang="fr-FR" dirty="0" smtClean="0">
                <a:latin typeface="Calibri Light" panose="020F0302020204030204" pitchFamily="34" charset="0"/>
                <a:cs typeface="Calibri Light" panose="020F0302020204030204" pitchFamily="34" charset="0"/>
              </a:rPr>
              <a:t> (42,4% des répondants assurent faire de la </a:t>
            </a:r>
            <a:r>
              <a:rPr lang="fr-FR" dirty="0" err="1" smtClean="0">
                <a:latin typeface="Calibri Light" panose="020F0302020204030204" pitchFamily="34" charset="0"/>
                <a:cs typeface="Calibri Light" panose="020F0302020204030204" pitchFamily="34" charset="0"/>
              </a:rPr>
              <a:t>co</a:t>
            </a:r>
            <a:r>
              <a:rPr lang="fr-FR" dirty="0" smtClean="0">
                <a:latin typeface="Calibri Light" panose="020F0302020204030204" pitchFamily="34" charset="0"/>
                <a:cs typeface="Calibri Light" panose="020F0302020204030204" pitchFamily="34" charset="0"/>
              </a:rPr>
              <a:t>-construction, 28,8% de la consultation et 12,1% de l’information)</a:t>
            </a:r>
            <a:endParaRPr lang="fr-FR" dirty="0">
              <a:latin typeface="Calibri Light" panose="020F0302020204030204" pitchFamily="34" charset="0"/>
              <a:cs typeface="Calibri Light" panose="020F0302020204030204" pitchFamily="34" charset="0"/>
            </a:endParaRPr>
          </a:p>
          <a:p>
            <a:endParaRPr lang="fr-FR" dirty="0" smtClean="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6" name="Titre 5"/>
          <p:cNvSpPr>
            <a:spLocks noGrp="1"/>
          </p:cNvSpPr>
          <p:nvPr>
            <p:ph type="title"/>
          </p:nvPr>
        </p:nvSpPr>
        <p:spPr>
          <a:xfrm>
            <a:off x="323850" y="375486"/>
            <a:ext cx="8424863" cy="539991"/>
          </a:xfrm>
        </p:spPr>
        <p:txBody>
          <a:bodyPr>
            <a:normAutofit/>
          </a:bodyPr>
          <a:lstStyle/>
          <a:p>
            <a:r>
              <a:rPr lang="fr-FR" sz="2000" dirty="0" smtClean="0"/>
              <a:t>Les freins au fonctionnement du CVS (1/2)</a:t>
            </a:r>
            <a:endParaRPr lang="fr-FR" sz="2000"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Tree>
    <p:extLst>
      <p:ext uri="{BB962C8B-B14F-4D97-AF65-F5344CB8AC3E}">
        <p14:creationId xmlns:p14="http://schemas.microsoft.com/office/powerpoint/2010/main" val="874231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6</a:t>
            </a:fld>
            <a:endParaRPr lang="fr-FR" dirty="0"/>
          </a:p>
        </p:txBody>
      </p:sp>
      <p:sp>
        <p:nvSpPr>
          <p:cNvPr id="3" name="Espace réservé du texte 2"/>
          <p:cNvSpPr>
            <a:spLocks noGrp="1"/>
          </p:cNvSpPr>
          <p:nvPr>
            <p:ph type="body" sz="quarter" idx="14"/>
          </p:nvPr>
        </p:nvSpPr>
        <p:spPr>
          <a:xfrm>
            <a:off x="107789" y="915477"/>
            <a:ext cx="8856984" cy="3745203"/>
          </a:xfrm>
        </p:spPr>
        <p:txBody>
          <a:bodyPr/>
          <a:lstStyle/>
          <a:p>
            <a:pPr algn="just"/>
            <a:r>
              <a:rPr lang="fr-FR" sz="200" dirty="0" smtClean="0">
                <a:latin typeface="Calibri Light" panose="020F0302020204030204" pitchFamily="34" charset="0"/>
                <a:cs typeface="Calibri Light" panose="020F0302020204030204" pitchFamily="34" charset="0"/>
              </a:rPr>
              <a:t>Si </a:t>
            </a:r>
            <a:endParaRPr lang="fr-FR" dirty="0">
              <a:latin typeface="Calibri Light" panose="020F0302020204030204" pitchFamily="34" charset="0"/>
              <a:cs typeface="Calibri Light" panose="020F0302020204030204" pitchFamily="34" charset="0"/>
            </a:endParaRPr>
          </a:p>
          <a:p>
            <a:endParaRPr lang="fr-FR" dirty="0" smtClean="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6" name="Titre 5"/>
          <p:cNvSpPr>
            <a:spLocks noGrp="1"/>
          </p:cNvSpPr>
          <p:nvPr>
            <p:ph type="title"/>
          </p:nvPr>
        </p:nvSpPr>
        <p:spPr>
          <a:xfrm>
            <a:off x="323850" y="375486"/>
            <a:ext cx="8424863" cy="539991"/>
          </a:xfrm>
        </p:spPr>
        <p:txBody>
          <a:bodyPr>
            <a:normAutofit/>
          </a:bodyPr>
          <a:lstStyle/>
          <a:p>
            <a:r>
              <a:rPr lang="fr-FR" sz="2000" dirty="0" smtClean="0"/>
              <a:t>Les freins au fonctionnement du CVS (2/2)</a:t>
            </a:r>
            <a:endParaRPr lang="fr-FR" sz="2000"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
        <p:nvSpPr>
          <p:cNvPr id="5" name="ZoneTexte 4"/>
          <p:cNvSpPr txBox="1"/>
          <p:nvPr/>
        </p:nvSpPr>
        <p:spPr>
          <a:xfrm>
            <a:off x="107789" y="905168"/>
            <a:ext cx="8938098" cy="2431435"/>
          </a:xfrm>
          <a:prstGeom prst="rect">
            <a:avLst/>
          </a:prstGeom>
          <a:noFill/>
        </p:spPr>
        <p:txBody>
          <a:bodyPr wrap="square" rtlCol="0">
            <a:spAutoFit/>
          </a:bodyPr>
          <a:lstStyle/>
          <a:p>
            <a:pPr algn="just"/>
            <a:r>
              <a:rPr lang="fr-FR" sz="1400" b="1" dirty="0" smtClean="0">
                <a:latin typeface="Calibri Light" panose="020F0302020204030204" pitchFamily="34" charset="0"/>
                <a:cs typeface="Calibri Light" panose="020F0302020204030204" pitchFamily="34" charset="0"/>
              </a:rPr>
              <a:t>Les obligations posées par le décret </a:t>
            </a:r>
            <a:r>
              <a:rPr lang="fr-FR" sz="1400" dirty="0" smtClean="0">
                <a:latin typeface="Calibri Light" panose="020F0302020204030204" pitchFamily="34" charset="0"/>
                <a:cs typeface="Calibri Light" panose="020F0302020204030204" pitchFamily="34" charset="0"/>
              </a:rPr>
              <a:t>(réunion trois fois par an, ordre du jour 8 jours avant la réunion, respect de la confidentialité des informations personnels) </a:t>
            </a:r>
            <a:r>
              <a:rPr lang="fr-FR" sz="1400" b="1" dirty="0" smtClean="0">
                <a:latin typeface="Calibri Light" panose="020F0302020204030204" pitchFamily="34" charset="0"/>
                <a:cs typeface="Calibri Light" panose="020F0302020204030204" pitchFamily="34" charset="0"/>
              </a:rPr>
              <a:t>ne posent pas de difficulté majeure pour les répondants</a:t>
            </a:r>
            <a:r>
              <a:rPr lang="fr-FR" sz="1400" b="1" dirty="0">
                <a:latin typeface="Calibri Light" panose="020F0302020204030204" pitchFamily="34" charset="0"/>
                <a:cs typeface="Calibri Light" panose="020F0302020204030204" pitchFamily="34" charset="0"/>
              </a:rPr>
              <a:t>, exceptée celle liée au respect du quorum</a:t>
            </a:r>
            <a:r>
              <a:rPr lang="fr-FR" sz="1400" dirty="0">
                <a:latin typeface="Calibri Light" panose="020F0302020204030204" pitchFamily="34" charset="0"/>
                <a:cs typeface="Calibri Light" panose="020F0302020204030204" pitchFamily="34" charset="0"/>
              </a:rPr>
              <a:t> dans la validation des avis puisque </a:t>
            </a:r>
            <a:r>
              <a:rPr lang="fr-FR" sz="1400" dirty="0" smtClean="0">
                <a:latin typeface="Calibri Light" panose="020F0302020204030204" pitchFamily="34" charset="0"/>
                <a:cs typeface="Calibri Light" panose="020F0302020204030204" pitchFamily="34" charset="0"/>
              </a:rPr>
              <a:t>20</a:t>
            </a:r>
            <a:r>
              <a:rPr lang="fr-FR" sz="1400" dirty="0">
                <a:latin typeface="Calibri Light" panose="020F0302020204030204" pitchFamily="34" charset="0"/>
                <a:cs typeface="Calibri Light" panose="020F0302020204030204" pitchFamily="34" charset="0"/>
              </a:rPr>
              <a:t>% des </a:t>
            </a:r>
            <a:r>
              <a:rPr lang="fr-FR" sz="1400" dirty="0" smtClean="0">
                <a:latin typeface="Calibri Light" panose="020F0302020204030204" pitchFamily="34" charset="0"/>
                <a:cs typeface="Calibri Light" panose="020F0302020204030204" pitchFamily="34" charset="0"/>
              </a:rPr>
              <a:t>ESSMS </a:t>
            </a:r>
            <a:r>
              <a:rPr lang="fr-FR" sz="1400" dirty="0">
                <a:latin typeface="Calibri Light" panose="020F0302020204030204" pitchFamily="34" charset="0"/>
                <a:cs typeface="Calibri Light" panose="020F0302020204030204" pitchFamily="34" charset="0"/>
              </a:rPr>
              <a:t>ne respectent pas cette </a:t>
            </a:r>
            <a:r>
              <a:rPr lang="fr-FR" sz="1400" dirty="0" smtClean="0">
                <a:latin typeface="Calibri Light" panose="020F0302020204030204" pitchFamily="34" charset="0"/>
                <a:cs typeface="Calibri Light" panose="020F0302020204030204" pitchFamily="34" charset="0"/>
              </a:rPr>
              <a:t>obligation.</a:t>
            </a:r>
          </a:p>
          <a:p>
            <a:pPr algn="just"/>
            <a:endParaRPr lang="fr-FR" sz="1400" dirty="0">
              <a:latin typeface="Calibri Light" panose="020F0302020204030204" pitchFamily="34" charset="0"/>
              <a:cs typeface="Calibri Light" panose="020F0302020204030204" pitchFamily="34" charset="0"/>
            </a:endParaRPr>
          </a:p>
          <a:p>
            <a:pPr algn="just"/>
            <a:r>
              <a:rPr lang="fr-FR" sz="1400" b="1" dirty="0" smtClean="0">
                <a:latin typeface="Calibri Light" panose="020F0302020204030204" pitchFamily="34" charset="0"/>
                <a:cs typeface="Calibri Light" panose="020F0302020204030204" pitchFamily="34" charset="0"/>
              </a:rPr>
              <a:t>Focus sur le collège des élus représentants le personnel : Les professionnels élus au CVS sont ceux issus des instances représentatives du personnel (IRPP).</a:t>
            </a:r>
            <a:r>
              <a:rPr lang="fr-FR" sz="1400" dirty="0" smtClean="0">
                <a:latin typeface="Calibri Light" panose="020F0302020204030204" pitchFamily="34" charset="0"/>
                <a:cs typeface="Calibri Light" panose="020F0302020204030204" pitchFamily="34" charset="0"/>
              </a:rPr>
              <a:t> Cette « double casquette » conduit à une </a:t>
            </a:r>
            <a:r>
              <a:rPr lang="fr-FR" sz="1400" b="1" dirty="0" smtClean="0">
                <a:latin typeface="Calibri Light" panose="020F0302020204030204" pitchFamily="34" charset="0"/>
                <a:cs typeface="Calibri Light" panose="020F0302020204030204" pitchFamily="34" charset="0"/>
              </a:rPr>
              <a:t>confusion des rôles </a:t>
            </a:r>
            <a:r>
              <a:rPr lang="fr-FR" sz="1400" dirty="0" smtClean="0">
                <a:latin typeface="Calibri Light" panose="020F0302020204030204" pitchFamily="34" charset="0"/>
                <a:cs typeface="Calibri Light" panose="020F0302020204030204" pitchFamily="34" charset="0"/>
              </a:rPr>
              <a:t>et à une vision hétérogène de leurs missions au sein du CVS :</a:t>
            </a:r>
          </a:p>
          <a:p>
            <a:endParaRPr lang="fr-FR" dirty="0"/>
          </a:p>
          <a:p>
            <a:endParaRPr lang="fr-FR" dirty="0"/>
          </a:p>
          <a:p>
            <a:endParaRPr lang="fr-FR" dirty="0"/>
          </a:p>
        </p:txBody>
      </p:sp>
      <p:graphicFrame>
        <p:nvGraphicFramePr>
          <p:cNvPr id="8" name="Diagramme 7"/>
          <p:cNvGraphicFramePr/>
          <p:nvPr>
            <p:extLst>
              <p:ext uri="{D42A27DB-BD31-4B8C-83A1-F6EECF244321}">
                <p14:modId xmlns:p14="http://schemas.microsoft.com/office/powerpoint/2010/main" val="2356814585"/>
              </p:ext>
            </p:extLst>
          </p:nvPr>
        </p:nvGraphicFramePr>
        <p:xfrm>
          <a:off x="188903" y="2555012"/>
          <a:ext cx="8856984"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9880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7</a:t>
            </a:fld>
            <a:endParaRPr lang="fr-FR" dirty="0"/>
          </a:p>
        </p:txBody>
      </p:sp>
      <p:sp>
        <p:nvSpPr>
          <p:cNvPr id="3" name="Espace réservé du texte 2"/>
          <p:cNvSpPr>
            <a:spLocks noGrp="1"/>
          </p:cNvSpPr>
          <p:nvPr>
            <p:ph type="body" sz="quarter" idx="14"/>
          </p:nvPr>
        </p:nvSpPr>
        <p:spPr>
          <a:xfrm>
            <a:off x="107789" y="915477"/>
            <a:ext cx="8856984" cy="3745203"/>
          </a:xfrm>
        </p:spPr>
        <p:txBody>
          <a:bodyPr/>
          <a:lstStyle/>
          <a:p>
            <a:pPr algn="just"/>
            <a:r>
              <a:rPr lang="fr-FR" sz="200" dirty="0" smtClean="0">
                <a:latin typeface="Calibri Light" panose="020F0302020204030204" pitchFamily="34" charset="0"/>
                <a:cs typeface="Calibri Light" panose="020F0302020204030204" pitchFamily="34" charset="0"/>
              </a:rPr>
              <a:t>Si </a:t>
            </a:r>
            <a:endParaRPr lang="fr-FR" dirty="0">
              <a:latin typeface="Calibri Light" panose="020F0302020204030204" pitchFamily="34" charset="0"/>
              <a:cs typeface="Calibri Light" panose="020F0302020204030204" pitchFamily="34" charset="0"/>
            </a:endParaRPr>
          </a:p>
          <a:p>
            <a:endParaRPr lang="fr-FR" dirty="0" smtClean="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6" name="Titre 5"/>
          <p:cNvSpPr>
            <a:spLocks noGrp="1"/>
          </p:cNvSpPr>
          <p:nvPr>
            <p:ph type="title"/>
          </p:nvPr>
        </p:nvSpPr>
        <p:spPr>
          <a:xfrm>
            <a:off x="539910" y="295799"/>
            <a:ext cx="8424863" cy="539991"/>
          </a:xfrm>
        </p:spPr>
        <p:txBody>
          <a:bodyPr>
            <a:normAutofit fontScale="90000"/>
          </a:bodyPr>
          <a:lstStyle/>
          <a:p>
            <a:r>
              <a:rPr lang="fr-FR" sz="2000" dirty="0" smtClean="0"/>
              <a:t>Les ressources identifiées par les répondants pour dynamiser le CVS (1/2)</a:t>
            </a:r>
            <a:endParaRPr lang="fr-FR" sz="2000"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
        <p:nvSpPr>
          <p:cNvPr id="5" name="ZoneTexte 4"/>
          <p:cNvSpPr txBox="1"/>
          <p:nvPr/>
        </p:nvSpPr>
        <p:spPr>
          <a:xfrm>
            <a:off x="107789" y="773073"/>
            <a:ext cx="8938098" cy="4370427"/>
          </a:xfrm>
          <a:prstGeom prst="rect">
            <a:avLst/>
          </a:prstGeom>
          <a:noFill/>
        </p:spPr>
        <p:txBody>
          <a:bodyPr wrap="square" rtlCol="0">
            <a:spAutoFit/>
          </a:bodyPr>
          <a:lstStyle/>
          <a:p>
            <a:pPr marL="285750"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Faciliter la reprise d’un mandat </a:t>
            </a:r>
            <a:r>
              <a:rPr lang="fr-FR" sz="1400" dirty="0" smtClean="0">
                <a:latin typeface="Calibri Light" panose="020F0302020204030204" pitchFamily="34" charset="0"/>
                <a:cs typeface="Calibri Light" panose="020F0302020204030204" pitchFamily="34" charset="0"/>
              </a:rPr>
              <a:t>par un suppléant sans élection obligatoire</a:t>
            </a:r>
          </a:p>
          <a:p>
            <a:pPr marL="285750"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Des commission préparatoires </a:t>
            </a:r>
            <a:r>
              <a:rPr lang="fr-FR" sz="1400" dirty="0" smtClean="0">
                <a:latin typeface="Calibri Light" panose="020F0302020204030204" pitchFamily="34" charset="0"/>
                <a:cs typeface="Calibri Light" panose="020F0302020204030204" pitchFamily="34" charset="0"/>
              </a:rPr>
              <a:t>avec les personnes accompagnées et en l’absence de la direction </a:t>
            </a:r>
          </a:p>
          <a:p>
            <a:pPr marL="285750"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Des supports de communication adaptés</a:t>
            </a:r>
            <a:r>
              <a:rPr lang="fr-FR" sz="1400" dirty="0" smtClean="0">
                <a:latin typeface="Calibri Light" panose="020F0302020204030204" pitchFamily="34" charset="0"/>
                <a:cs typeface="Calibri Light" panose="020F0302020204030204" pitchFamily="34" charset="0"/>
              </a:rPr>
              <a:t> à la compréhension de tous (FALC) en amont, pendant et en aval du CVS</a:t>
            </a:r>
          </a:p>
          <a:p>
            <a:pPr marL="285750"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Le développement et l’accompagnement au numérique </a:t>
            </a:r>
            <a:r>
              <a:rPr lang="fr-FR" sz="1400" dirty="0" smtClean="0">
                <a:latin typeface="Calibri Light" panose="020F0302020204030204" pitchFamily="34" charset="0"/>
                <a:cs typeface="Calibri Light" panose="020F0302020204030204" pitchFamily="34" charset="0"/>
              </a:rPr>
              <a:t>pour faciliter la participation de chacun </a:t>
            </a:r>
          </a:p>
          <a:p>
            <a:pPr marL="285750"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Sensibiliser aux droits et valoriser les compétences des usagers </a:t>
            </a:r>
          </a:p>
          <a:p>
            <a:pPr marL="285750"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Diversifier les formes souples de la participation</a:t>
            </a:r>
          </a:p>
          <a:p>
            <a:pPr marL="285750" indent="-285750" algn="just">
              <a:buClr>
                <a:schemeClr val="tx2"/>
              </a:buClr>
              <a:buFont typeface="Arial" panose="020B0604020202020204" pitchFamily="34" charset="0"/>
              <a:buChar char="•"/>
            </a:pPr>
            <a:endParaRPr lang="fr-FR" sz="800" dirty="0" smtClean="0">
              <a:latin typeface="Calibri Light" panose="020F0302020204030204" pitchFamily="34" charset="0"/>
              <a:cs typeface="Calibri Light" panose="020F0302020204030204" pitchFamily="34" charset="0"/>
            </a:endParaRPr>
          </a:p>
          <a:p>
            <a:pPr marL="285750" indent="-285750" algn="just">
              <a:buClr>
                <a:schemeClr val="tx2"/>
              </a:buClr>
              <a:buFont typeface="Arial" panose="020B0604020202020204" pitchFamily="34" charset="0"/>
              <a:buChar char="•"/>
            </a:pPr>
            <a:r>
              <a:rPr lang="fr-FR" sz="1400" b="1" dirty="0" smtClean="0">
                <a:latin typeface="Calibri Light" panose="020F0302020204030204" pitchFamily="34" charset="0"/>
                <a:cs typeface="Calibri Light" panose="020F0302020204030204" pitchFamily="34" charset="0"/>
              </a:rPr>
              <a:t>L’élargissement de la participation aux réunions du CVS: </a:t>
            </a:r>
            <a:r>
              <a:rPr lang="fr-FR" sz="1400" b="1" dirty="0" smtClean="0">
                <a:solidFill>
                  <a:schemeClr val="tx2"/>
                </a:solidFill>
                <a:latin typeface="Calibri Light" panose="020F0302020204030204" pitchFamily="34" charset="0"/>
                <a:cs typeface="Calibri Light" panose="020F0302020204030204" pitchFamily="34" charset="0"/>
              </a:rPr>
              <a:t>46% des répondants y sont favorables. </a:t>
            </a:r>
          </a:p>
          <a:p>
            <a:pPr algn="just">
              <a:buClr>
                <a:schemeClr val="tx2"/>
              </a:buClr>
            </a:pPr>
            <a:r>
              <a:rPr lang="fr-FR" sz="1400" b="1" dirty="0" smtClean="0">
                <a:solidFill>
                  <a:schemeClr val="tx2"/>
                </a:solidFill>
                <a:latin typeface="Calibri Light" panose="020F0302020204030204" pitchFamily="34" charset="0"/>
                <a:cs typeface="Calibri Light" panose="020F0302020204030204" pitchFamily="34" charset="0"/>
              </a:rPr>
              <a:t>        </a:t>
            </a:r>
            <a:r>
              <a:rPr lang="fr-FR" sz="1400" dirty="0" smtClean="0">
                <a:latin typeface="Calibri Light" panose="020F0302020204030204" pitchFamily="34" charset="0"/>
                <a:cs typeface="Calibri Light" panose="020F0302020204030204" pitchFamily="34" charset="0"/>
              </a:rPr>
              <a:t>Cette absence de consensus s’expliques par les </a:t>
            </a:r>
            <a:r>
              <a:rPr lang="fr-FR" sz="1400" b="1" dirty="0" smtClean="0">
                <a:latin typeface="Calibri Light" panose="020F0302020204030204" pitchFamily="34" charset="0"/>
                <a:cs typeface="Calibri Light" panose="020F0302020204030204" pitchFamily="34" charset="0"/>
              </a:rPr>
              <a:t>nuances </a:t>
            </a:r>
            <a:r>
              <a:rPr lang="fr-FR" sz="1400" dirty="0" smtClean="0">
                <a:latin typeface="Calibri Light" panose="020F0302020204030204" pitchFamily="34" charset="0"/>
                <a:cs typeface="Calibri Light" panose="020F0302020204030204" pitchFamily="34" charset="0"/>
              </a:rPr>
              <a:t>suivantes :</a:t>
            </a:r>
          </a:p>
          <a:p>
            <a:pPr marL="285750" indent="-285750" algn="just">
              <a:buFont typeface="Arial" panose="020B0604020202020204" pitchFamily="34" charset="0"/>
              <a:buChar char="•"/>
            </a:pPr>
            <a:endParaRPr lang="fr-FR" sz="500" dirty="0" smtClean="0">
              <a:latin typeface="Calibri Light" panose="020F0302020204030204" pitchFamily="34" charset="0"/>
              <a:cs typeface="Calibri Light" panose="020F0302020204030204" pitchFamily="34" charset="0"/>
            </a:endParaRPr>
          </a:p>
          <a:p>
            <a:pPr marL="742950" lvl="1" indent="-285750" algn="just">
              <a:buFont typeface="Arial" panose="020B0604020202020204" pitchFamily="34" charset="0"/>
              <a:buChar char="•"/>
            </a:pPr>
            <a:r>
              <a:rPr lang="fr-FR" sz="1400" b="1" dirty="0" smtClean="0">
                <a:latin typeface="Calibri Light" panose="020F0302020204030204" pitchFamily="34" charset="0"/>
                <a:cs typeface="Calibri Light" panose="020F0302020204030204" pitchFamily="34" charset="0"/>
              </a:rPr>
              <a:t>Parmi ceux qui y sont favorables</a:t>
            </a:r>
            <a:r>
              <a:rPr lang="fr-FR" sz="1400" dirty="0" smtClean="0">
                <a:latin typeface="Calibri Light" panose="020F0302020204030204" pitchFamily="34" charset="0"/>
                <a:cs typeface="Calibri Light" panose="020F0302020204030204" pitchFamily="34" charset="0"/>
              </a:rPr>
              <a:t>, sont citées </a:t>
            </a:r>
            <a:r>
              <a:rPr lang="fr-FR" sz="1400" b="1" dirty="0" smtClean="0">
                <a:latin typeface="Calibri Light" panose="020F0302020204030204" pitchFamily="34" charset="0"/>
                <a:cs typeface="Calibri Light" panose="020F0302020204030204" pitchFamily="34" charset="0"/>
              </a:rPr>
              <a:t>les associations représentantes des usagers </a:t>
            </a:r>
            <a:r>
              <a:rPr lang="fr-FR" sz="1400" dirty="0" smtClean="0">
                <a:latin typeface="Calibri Light" panose="020F0302020204030204" pitchFamily="34" charset="0"/>
                <a:cs typeface="Calibri Light" panose="020F0302020204030204" pitchFamily="34" charset="0"/>
              </a:rPr>
              <a:t>(notamment en EHPAD), </a:t>
            </a:r>
            <a:r>
              <a:rPr lang="fr-FR" sz="1400" b="1" dirty="0" smtClean="0">
                <a:latin typeface="Calibri Light" panose="020F0302020204030204" pitchFamily="34" charset="0"/>
                <a:cs typeface="Calibri Light" panose="020F0302020204030204" pitchFamily="34" charset="0"/>
              </a:rPr>
              <a:t>les personnes qualifiées et délégués du Défenseur des droits, les personnes de confiance et mandataires judiciaires </a:t>
            </a:r>
            <a:r>
              <a:rPr lang="fr-FR" sz="1400" dirty="0" smtClean="0">
                <a:latin typeface="Calibri Light" panose="020F0302020204030204" pitchFamily="34" charset="0"/>
                <a:cs typeface="Calibri Light" panose="020F0302020204030204" pitchFamily="34" charset="0"/>
              </a:rPr>
              <a:t>le cas échéant – </a:t>
            </a:r>
            <a:r>
              <a:rPr lang="fr-FR" sz="1400" b="1" dirty="0" smtClean="0">
                <a:latin typeface="Calibri Light" panose="020F0302020204030204" pitchFamily="34" charset="0"/>
                <a:cs typeface="Calibri Light" panose="020F0302020204030204" pitchFamily="34" charset="0"/>
              </a:rPr>
              <a:t>sans imposer un nombre de représentants par collège.</a:t>
            </a:r>
          </a:p>
          <a:p>
            <a:pPr marL="742950" lvl="1" indent="-285750" algn="just">
              <a:buFont typeface="Arial" panose="020B0604020202020204" pitchFamily="34" charset="0"/>
              <a:buChar char="•"/>
            </a:pPr>
            <a:endParaRPr lang="fr-FR" sz="900" dirty="0" smtClean="0">
              <a:latin typeface="Calibri Light" panose="020F0302020204030204" pitchFamily="34" charset="0"/>
              <a:cs typeface="Calibri Light" panose="020F0302020204030204" pitchFamily="34" charset="0"/>
            </a:endParaRPr>
          </a:p>
          <a:p>
            <a:pPr marL="742950" lvl="1" indent="-285750" algn="just">
              <a:buFont typeface="Arial" panose="020B0604020202020204" pitchFamily="34" charset="0"/>
              <a:buChar char="•"/>
            </a:pPr>
            <a:r>
              <a:rPr lang="fr-FR" sz="1400" b="1" dirty="0" smtClean="0">
                <a:latin typeface="Calibri Light" panose="020F0302020204030204" pitchFamily="34" charset="0"/>
                <a:cs typeface="Calibri Light" panose="020F0302020204030204" pitchFamily="34" charset="0"/>
              </a:rPr>
              <a:t>Parmi ceux se montrant plus réticents, </a:t>
            </a:r>
            <a:r>
              <a:rPr lang="fr-FR" sz="1400" dirty="0" smtClean="0">
                <a:latin typeface="Calibri Light" panose="020F0302020204030204" pitchFamily="34" charset="0"/>
                <a:cs typeface="Calibri Light" panose="020F0302020204030204" pitchFamily="34" charset="0"/>
              </a:rPr>
              <a:t>certains recommandent de laisser </a:t>
            </a:r>
            <a:r>
              <a:rPr lang="fr-FR" sz="1400" b="1" dirty="0" smtClean="0">
                <a:latin typeface="Calibri Light" panose="020F0302020204030204" pitchFamily="34" charset="0"/>
                <a:cs typeface="Calibri Light" panose="020F0302020204030204" pitchFamily="34" charset="0"/>
              </a:rPr>
              <a:t>la possibilité d’élargir la participation au CVS selon les thématiques et sans que cela soit obligatoire </a:t>
            </a:r>
            <a:r>
              <a:rPr lang="fr-FR" sz="1400" b="1" dirty="0">
                <a:latin typeface="Calibri Light" panose="020F0302020204030204" pitchFamily="34" charset="0"/>
                <a:cs typeface="Calibri Light" panose="020F0302020204030204" pitchFamily="34" charset="0"/>
              </a:rPr>
              <a:t>et permanent </a:t>
            </a:r>
            <a:r>
              <a:rPr lang="fr-FR" sz="1400" dirty="0" smtClean="0">
                <a:latin typeface="Calibri Light" panose="020F0302020204030204" pitchFamily="34" charset="0"/>
                <a:cs typeface="Calibri Light" panose="020F0302020204030204" pitchFamily="34" charset="0"/>
              </a:rPr>
              <a:t>(les </a:t>
            </a:r>
            <a:r>
              <a:rPr lang="fr-FR" sz="1400" dirty="0">
                <a:latin typeface="Calibri Light" panose="020F0302020204030204" pitchFamily="34" charset="0"/>
                <a:cs typeface="Calibri Light" panose="020F0302020204030204" pitchFamily="34" charset="0"/>
              </a:rPr>
              <a:t>élus locaux </a:t>
            </a:r>
            <a:r>
              <a:rPr lang="fr-FR" sz="1400" dirty="0" smtClean="0">
                <a:latin typeface="Calibri Light" panose="020F0302020204030204" pitchFamily="34" charset="0"/>
                <a:cs typeface="Calibri Light" panose="020F0302020204030204" pitchFamily="34" charset="0"/>
              </a:rPr>
              <a:t>- attention </a:t>
            </a:r>
            <a:r>
              <a:rPr lang="fr-FR" sz="1400" dirty="0">
                <a:latin typeface="Calibri Light" panose="020F0302020204030204" pitchFamily="34" charset="0"/>
                <a:cs typeface="Calibri Light" panose="020F0302020204030204" pitchFamily="34" charset="0"/>
              </a:rPr>
              <a:t>néanmoins au risque détournement du CVS), les </a:t>
            </a:r>
            <a:r>
              <a:rPr lang="fr-FR" sz="1400" dirty="0" smtClean="0">
                <a:latin typeface="Calibri Light" panose="020F0302020204030204" pitchFamily="34" charset="0"/>
                <a:cs typeface="Calibri Light" panose="020F0302020204030204" pitchFamily="34" charset="0"/>
              </a:rPr>
              <a:t>autorités </a:t>
            </a:r>
            <a:r>
              <a:rPr lang="fr-FR" sz="1400" dirty="0">
                <a:latin typeface="Calibri Light" panose="020F0302020204030204" pitchFamily="34" charset="0"/>
                <a:cs typeface="Calibri Light" panose="020F0302020204030204" pitchFamily="34" charset="0"/>
              </a:rPr>
              <a:t>(ARS, CD, CNSA/CRSA), . </a:t>
            </a:r>
            <a:endParaRPr lang="fr-FR" sz="1400" dirty="0" smtClean="0">
              <a:latin typeface="Calibri Light" panose="020F0302020204030204" pitchFamily="34" charset="0"/>
              <a:cs typeface="Calibri Light" panose="020F0302020204030204" pitchFamily="34" charset="0"/>
            </a:endParaRPr>
          </a:p>
          <a:p>
            <a:pPr algn="just"/>
            <a:endParaRPr lang="fr-FR" sz="1400" dirty="0">
              <a:latin typeface="Calibri Light" panose="020F0302020204030204" pitchFamily="34" charset="0"/>
              <a:cs typeface="Calibri Light" panose="020F0302020204030204" pitchFamily="34" charset="0"/>
            </a:endParaRPr>
          </a:p>
          <a:p>
            <a:pPr algn="just"/>
            <a:r>
              <a:rPr lang="fr-FR" sz="1400" dirty="0" smtClean="0">
                <a:latin typeface="Calibri Light" panose="020F0302020204030204" pitchFamily="34" charset="0"/>
                <a:cs typeface="Calibri Light" panose="020F0302020204030204" pitchFamily="34" charset="0"/>
              </a:rPr>
              <a:t>Il ne faut pas oublier que la personne accompagnée reste au cœur de ces dispositifs car </a:t>
            </a:r>
            <a:r>
              <a:rPr lang="fr-FR" sz="1400" b="1" dirty="0" smtClean="0">
                <a:solidFill>
                  <a:schemeClr val="tx2"/>
                </a:solidFill>
                <a:latin typeface="Calibri Light" panose="020F0302020204030204" pitchFamily="34" charset="0"/>
                <a:cs typeface="Calibri Light" panose="020F0302020204030204" pitchFamily="34" charset="0"/>
              </a:rPr>
              <a:t>53,3%</a:t>
            </a:r>
            <a:r>
              <a:rPr lang="fr-FR" sz="1400" dirty="0" smtClean="0">
                <a:latin typeface="Calibri Light" panose="020F0302020204030204" pitchFamily="34" charset="0"/>
                <a:cs typeface="Calibri Light" panose="020F0302020204030204" pitchFamily="34" charset="0"/>
              </a:rPr>
              <a:t> des répondants estiment que les usagers ne se sont pas suffisamment appropriés leur droit à la participation.</a:t>
            </a:r>
          </a:p>
          <a:p>
            <a:pPr algn="just"/>
            <a:endParaRPr lang="fr-FR" sz="1200" dirty="0" smtClean="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074191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dirty="0"/>
          </a:p>
        </p:txBody>
      </p:sp>
      <p:sp>
        <p:nvSpPr>
          <p:cNvPr id="3" name="Espace réservé du texte 2"/>
          <p:cNvSpPr>
            <a:spLocks noGrp="1"/>
          </p:cNvSpPr>
          <p:nvPr>
            <p:ph type="body" sz="quarter" idx="14"/>
          </p:nvPr>
        </p:nvSpPr>
        <p:spPr>
          <a:xfrm>
            <a:off x="107789" y="915477"/>
            <a:ext cx="8856984" cy="3745203"/>
          </a:xfrm>
        </p:spPr>
        <p:txBody>
          <a:bodyPr/>
          <a:lstStyle/>
          <a:p>
            <a:pPr algn="just"/>
            <a:r>
              <a:rPr lang="fr-FR" sz="200" dirty="0" smtClean="0">
                <a:latin typeface="Calibri Light" panose="020F0302020204030204" pitchFamily="34" charset="0"/>
                <a:cs typeface="Calibri Light" panose="020F0302020204030204" pitchFamily="34" charset="0"/>
              </a:rPr>
              <a:t>Si </a:t>
            </a:r>
            <a:endParaRPr lang="fr-FR" dirty="0">
              <a:latin typeface="Calibri Light" panose="020F0302020204030204" pitchFamily="34" charset="0"/>
              <a:cs typeface="Calibri Light" panose="020F0302020204030204" pitchFamily="34" charset="0"/>
            </a:endParaRPr>
          </a:p>
          <a:p>
            <a:endParaRPr lang="fr-FR" dirty="0" smtClean="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6" name="Titre 5"/>
          <p:cNvSpPr>
            <a:spLocks noGrp="1"/>
          </p:cNvSpPr>
          <p:nvPr>
            <p:ph type="title"/>
          </p:nvPr>
        </p:nvSpPr>
        <p:spPr>
          <a:xfrm>
            <a:off x="323850" y="375486"/>
            <a:ext cx="8424863" cy="539991"/>
          </a:xfrm>
        </p:spPr>
        <p:txBody>
          <a:bodyPr>
            <a:normAutofit fontScale="90000"/>
          </a:bodyPr>
          <a:lstStyle/>
          <a:p>
            <a:r>
              <a:rPr lang="fr-FR" sz="2000" dirty="0" smtClean="0"/>
              <a:t>Les ressources identifiées par les répondants pour dynamiser le CVS (2/2)</a:t>
            </a:r>
            <a:endParaRPr lang="fr-FR" sz="2000" dirty="0"/>
          </a:p>
        </p:txBody>
      </p:sp>
      <p:sp>
        <p:nvSpPr>
          <p:cNvPr id="7" name="Espace réservé du pied de page 6"/>
          <p:cNvSpPr>
            <a:spLocks noGrp="1"/>
          </p:cNvSpPr>
          <p:nvPr>
            <p:ph type="ftr" sz="quarter" idx="3"/>
          </p:nvPr>
        </p:nvSpPr>
        <p:spPr/>
        <p:txBody>
          <a:bodyPr/>
          <a:lstStyle/>
          <a:p>
            <a:r>
              <a:rPr lang="fr-FR" dirty="0" smtClean="0"/>
              <a:t>Direction générale de la cohésion sociale</a:t>
            </a:r>
            <a:endParaRPr lang="fr-FR" dirty="0"/>
          </a:p>
        </p:txBody>
      </p:sp>
      <p:sp>
        <p:nvSpPr>
          <p:cNvPr id="5" name="ZoneTexte 4"/>
          <p:cNvSpPr txBox="1"/>
          <p:nvPr/>
        </p:nvSpPr>
        <p:spPr>
          <a:xfrm>
            <a:off x="107789" y="905168"/>
            <a:ext cx="8938098" cy="3970318"/>
          </a:xfrm>
          <a:prstGeom prst="rect">
            <a:avLst/>
          </a:prstGeom>
          <a:noFill/>
        </p:spPr>
        <p:txBody>
          <a:bodyPr wrap="square" rtlCol="0">
            <a:spAutoFit/>
          </a:bodyPr>
          <a:lstStyle/>
          <a:p>
            <a:pPr marL="285750"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L’ouverture du CVS sur l’extérieur</a:t>
            </a:r>
          </a:p>
          <a:p>
            <a:pPr marL="285750" indent="-285750" algn="just">
              <a:buClr>
                <a:schemeClr val="tx2"/>
              </a:buClr>
              <a:buFont typeface="Arial" panose="020B0604020202020204" pitchFamily="34" charset="0"/>
              <a:buChar char="•"/>
            </a:pPr>
            <a:endParaRPr lang="fr-FR" sz="1400" dirty="0" smtClean="0">
              <a:latin typeface="Calibri Light" panose="020F0302020204030204" pitchFamily="34" charset="0"/>
              <a:cs typeface="Calibri Light" panose="020F0302020204030204" pitchFamily="34" charset="0"/>
            </a:endParaRPr>
          </a:p>
          <a:p>
            <a:pPr marL="742950" lvl="1"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71,4% des répondants sont favorables à une coopération du CVS avec d’autres instances de la vie démocratique locale</a:t>
            </a:r>
            <a:r>
              <a:rPr lang="fr-FR" sz="1400" dirty="0" smtClean="0">
                <a:latin typeface="Calibri Light" panose="020F0302020204030204" pitchFamily="34" charset="0"/>
                <a:cs typeface="Calibri Light" panose="020F0302020204030204" pitchFamily="34" charset="0"/>
              </a:rPr>
              <a:t> (conseil municipal, conseil de quartier, conseil local des travailleurs sociaux etc.)</a:t>
            </a:r>
          </a:p>
          <a:p>
            <a:pPr marL="742950" lvl="1" indent="-285750" algn="just">
              <a:buClr>
                <a:schemeClr val="tx2"/>
              </a:buClr>
              <a:buFont typeface="Arial" panose="020B0604020202020204" pitchFamily="34" charset="0"/>
              <a:buChar char="•"/>
            </a:pPr>
            <a:endParaRPr lang="fr-FR" sz="1400" dirty="0" smtClean="0">
              <a:latin typeface="Calibri Light" panose="020F0302020204030204" pitchFamily="34" charset="0"/>
              <a:cs typeface="Calibri Light" panose="020F0302020204030204" pitchFamily="34" charset="0"/>
            </a:endParaRPr>
          </a:p>
          <a:p>
            <a:pPr marL="742950" lvl="1" indent="-285750" algn="just">
              <a:buClr>
                <a:schemeClr val="tx2"/>
              </a:buClr>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75,8% sont favorables à une généralisation du dispositif inter-CVS </a:t>
            </a:r>
            <a:r>
              <a:rPr lang="fr-FR" sz="1400" dirty="0" smtClean="0">
                <a:latin typeface="Calibri Light" panose="020F0302020204030204" pitchFamily="34" charset="0"/>
                <a:cs typeface="Calibri Light" panose="020F0302020204030204" pitchFamily="34" charset="0"/>
              </a:rPr>
              <a:t>car il stimule une réflexion commune sur l’exercice du mandat d’élu, impulse une dynamique dans des CVS moins investis, aborde des thématiques spécifiques autre que le quotidien de l’ESSMS</a:t>
            </a:r>
          </a:p>
          <a:p>
            <a:pPr marL="628650" lvl="1" indent="-171450" algn="just">
              <a:buFont typeface="Arial" panose="020B0604020202020204" pitchFamily="34" charset="0"/>
              <a:buChar char="•"/>
            </a:pPr>
            <a:endParaRPr lang="fr-FR" sz="1400" dirty="0" smtClean="0">
              <a:latin typeface="Calibri Light" panose="020F0302020204030204" pitchFamily="34" charset="0"/>
              <a:cs typeface="Calibri Light" panose="020F0302020204030204" pitchFamily="34" charset="0"/>
            </a:endParaRPr>
          </a:p>
          <a:p>
            <a:pPr algn="just"/>
            <a:r>
              <a:rPr lang="fr-FR" sz="1400" dirty="0" smtClean="0">
                <a:latin typeface="Calibri Light" panose="020F0302020204030204" pitchFamily="34" charset="0"/>
                <a:cs typeface="Calibri Light" panose="020F0302020204030204" pitchFamily="34" charset="0"/>
              </a:rPr>
              <a:t>NB : Il convient d’accompagner à la généralisation et non d’imposer</a:t>
            </a:r>
          </a:p>
          <a:p>
            <a:pPr algn="just"/>
            <a:endParaRPr lang="fr-FR" sz="1400" dirty="0" smtClean="0">
              <a:latin typeface="Calibri Light" panose="020F0302020204030204" pitchFamily="34" charset="0"/>
              <a:cs typeface="Calibri Light" panose="020F0302020204030204" pitchFamily="34" charset="0"/>
            </a:endParaRPr>
          </a:p>
          <a:p>
            <a:pPr marL="171450" indent="-171450" algn="just">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Le développement des formations aux techniques de la participation</a:t>
            </a:r>
          </a:p>
          <a:p>
            <a:pPr marL="628650" lvl="1" indent="-171450" algn="just">
              <a:buFont typeface="Arial" panose="020B0604020202020204" pitchFamily="34" charset="0"/>
              <a:buChar char="•"/>
            </a:pPr>
            <a:r>
              <a:rPr lang="fr-FR" sz="1400" b="1" dirty="0" smtClean="0">
                <a:solidFill>
                  <a:schemeClr val="tx2"/>
                </a:solidFill>
                <a:latin typeface="Calibri Light" panose="020F0302020204030204" pitchFamily="34" charset="0"/>
                <a:cs typeface="Calibri Light" panose="020F0302020204030204" pitchFamily="34" charset="0"/>
              </a:rPr>
              <a:t>95% des répondants ont connaissance de formations aux techniques de la participation</a:t>
            </a:r>
            <a:r>
              <a:rPr lang="fr-FR" sz="1400" dirty="0" smtClean="0">
                <a:latin typeface="Calibri Light" panose="020F0302020204030204" pitchFamily="34" charset="0"/>
                <a:cs typeface="Calibri Light" panose="020F0302020204030204" pitchFamily="34" charset="0"/>
              </a:rPr>
              <a:t> (par l’URIOPSS, l’APAJH, la FHF etc.) mais elles restent tributaires de la bonne volonté des acteurs locaux</a:t>
            </a:r>
            <a:r>
              <a:rPr lang="fr-FR" sz="1400" b="1" dirty="0" smtClean="0">
                <a:solidFill>
                  <a:schemeClr val="tx2"/>
                </a:solidFill>
                <a:latin typeface="Calibri Light" panose="020F0302020204030204" pitchFamily="34" charset="0"/>
                <a:cs typeface="Calibri Light" panose="020F0302020204030204" pitchFamily="34" charset="0"/>
              </a:rPr>
              <a:t>. Aussi, 32% des répondants sont favorables au développement de ces formations </a:t>
            </a:r>
            <a:r>
              <a:rPr lang="fr-FR" sz="1400" dirty="0" smtClean="0">
                <a:latin typeface="Calibri Light" panose="020F0302020204030204" pitchFamily="34" charset="0"/>
                <a:cs typeface="Calibri Light" panose="020F0302020204030204" pitchFamily="34" charset="0"/>
              </a:rPr>
              <a:t>(pluridisciplinaires, externes).</a:t>
            </a:r>
            <a:endParaRPr lang="fr-FR" sz="1400" dirty="0">
              <a:latin typeface="Calibri Light" panose="020F0302020204030204" pitchFamily="34" charset="0"/>
              <a:cs typeface="Calibri Light" panose="020F0302020204030204" pitchFamily="34" charset="0"/>
            </a:endParaRPr>
          </a:p>
          <a:p>
            <a:pPr marL="628650" lvl="1" indent="-171450" algn="just">
              <a:buFont typeface="Arial" panose="020B0604020202020204" pitchFamily="34" charset="0"/>
              <a:buChar char="•"/>
            </a:pPr>
            <a:endParaRPr lang="fr-FR" sz="1400" dirty="0" smtClean="0">
              <a:latin typeface="Calibri Light" panose="020F0302020204030204" pitchFamily="34" charset="0"/>
              <a:cs typeface="Calibri Light" panose="020F0302020204030204" pitchFamily="34" charset="0"/>
            </a:endParaRPr>
          </a:p>
          <a:p>
            <a:pPr algn="just"/>
            <a:r>
              <a:rPr lang="fr-FR" sz="1400" dirty="0" smtClean="0">
                <a:latin typeface="Calibri Light" panose="020F0302020204030204" pitchFamily="34" charset="0"/>
                <a:cs typeface="Calibri Light" panose="020F0302020204030204" pitchFamily="34" charset="0"/>
              </a:rPr>
              <a:t>Les répondants ont soulignés également les bénéfices du CVS qui apporte un regard complémentaire par le biais des usagers. Il a été davantage mobilisé durant la crise sanitaire (pour les protocoles de sortie, le protocole de vaccination…). </a:t>
            </a:r>
          </a:p>
        </p:txBody>
      </p:sp>
    </p:spTree>
    <p:extLst>
      <p:ext uri="{BB962C8B-B14F-4D97-AF65-F5344CB8AC3E}">
        <p14:creationId xmlns:p14="http://schemas.microsoft.com/office/powerpoint/2010/main" val="1991716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4" name="Espace réservé de la date 3"/>
          <p:cNvSpPr>
            <a:spLocks noGrp="1"/>
          </p:cNvSpPr>
          <p:nvPr>
            <p:ph type="dt" sz="half" idx="2"/>
          </p:nvPr>
        </p:nvSpPr>
        <p:spPr/>
        <p:txBody>
          <a:bodyPr/>
          <a:lstStyle/>
          <a:p>
            <a:fld id="{0597CDB5-73DC-8641-8CC1-FAD9379FD627}" type="datetime1">
              <a:rPr lang="fr-FR" cap="all" smtClean="0"/>
              <a:pPr/>
              <a:t>06/10/2021</a:t>
            </a:fld>
            <a:endParaRPr lang="fr-FR" cap="all" dirty="0"/>
          </a:p>
        </p:txBody>
      </p:sp>
      <p:sp>
        <p:nvSpPr>
          <p:cNvPr id="6" name="Titre 5"/>
          <p:cNvSpPr>
            <a:spLocks noGrp="1"/>
          </p:cNvSpPr>
          <p:nvPr>
            <p:ph type="title"/>
          </p:nvPr>
        </p:nvSpPr>
        <p:spPr>
          <a:xfrm>
            <a:off x="539552" y="219343"/>
            <a:ext cx="8424863" cy="539991"/>
          </a:xfrm>
        </p:spPr>
        <p:txBody>
          <a:bodyPr>
            <a:normAutofit/>
          </a:bodyPr>
          <a:lstStyle/>
          <a:p>
            <a:r>
              <a:rPr lang="fr-FR" sz="1600" dirty="0" smtClean="0"/>
              <a:t>Les autres formes de participation </a:t>
            </a:r>
            <a:endParaRPr lang="fr-FR" sz="1600" dirty="0"/>
          </a:p>
        </p:txBody>
      </p:sp>
      <p:sp>
        <p:nvSpPr>
          <p:cNvPr id="7" name="Espace réservé du pied de page 6"/>
          <p:cNvSpPr>
            <a:spLocks noGrp="1"/>
          </p:cNvSpPr>
          <p:nvPr>
            <p:ph type="ftr" sz="quarter" idx="3"/>
          </p:nvPr>
        </p:nvSpPr>
        <p:spPr/>
        <p:txBody>
          <a:bodyPr/>
          <a:lstStyle/>
          <a:p>
            <a:r>
              <a:rPr lang="fr-FR" smtClean="0"/>
              <a:t>Direction générale de la cohésion sociale</a:t>
            </a:r>
            <a:endParaRPr lang="fr-FR" dirty="0"/>
          </a:p>
        </p:txBody>
      </p:sp>
      <p:sp>
        <p:nvSpPr>
          <p:cNvPr id="10" name="ZoneTexte 9"/>
          <p:cNvSpPr txBox="1"/>
          <p:nvPr/>
        </p:nvSpPr>
        <p:spPr>
          <a:xfrm>
            <a:off x="323850" y="783191"/>
            <a:ext cx="8640565" cy="4093428"/>
          </a:xfrm>
          <a:prstGeom prst="rect">
            <a:avLst/>
          </a:prstGeom>
          <a:noFill/>
        </p:spPr>
        <p:txBody>
          <a:bodyPr wrap="square" rtlCol="0">
            <a:spAutoFit/>
          </a:bodyPr>
          <a:lstStyle/>
          <a:p>
            <a:r>
              <a:rPr lang="fr-FR" sz="1400" b="1" dirty="0" smtClean="0">
                <a:solidFill>
                  <a:schemeClr val="tx2"/>
                </a:solidFill>
                <a:latin typeface="Calibri Light" panose="020F0302020204030204" pitchFamily="34" charset="0"/>
                <a:cs typeface="Calibri Light" panose="020F0302020204030204" pitchFamily="34" charset="0"/>
              </a:rPr>
              <a:t>97% des répondants ont mis en place d’autres formes de participation que le CVS</a:t>
            </a:r>
            <a:r>
              <a:rPr lang="fr-FR" sz="1400" dirty="0" smtClean="0">
                <a:latin typeface="Calibri Light" panose="020F0302020204030204" pitchFamily="34" charset="0"/>
                <a:cs typeface="Calibri Light" panose="020F0302020204030204" pitchFamily="34" charset="0"/>
              </a:rPr>
              <a:t>, notamment : </a:t>
            </a:r>
          </a:p>
          <a:p>
            <a:pPr marL="285750" indent="-285750">
              <a:buFont typeface="Arial" panose="020B0604020202020204" pitchFamily="34" charset="0"/>
              <a:buChar char="•"/>
            </a:pPr>
            <a:r>
              <a:rPr lang="fr-FR" sz="1400" dirty="0" smtClean="0">
                <a:latin typeface="Calibri Light" panose="020F0302020204030204" pitchFamily="34" charset="0"/>
                <a:cs typeface="Calibri Light" panose="020F0302020204030204" pitchFamily="34" charset="0"/>
              </a:rPr>
              <a:t>Enquêtes de satisfaction (80%)</a:t>
            </a:r>
          </a:p>
          <a:p>
            <a:pPr marL="285750" indent="-285750">
              <a:buFont typeface="Arial" panose="020B0604020202020204" pitchFamily="34" charset="0"/>
              <a:buChar char="•"/>
            </a:pPr>
            <a:r>
              <a:rPr lang="fr-FR" sz="1400" dirty="0" smtClean="0">
                <a:latin typeface="Calibri Light" panose="020F0302020204030204" pitchFamily="34" charset="0"/>
                <a:cs typeface="Calibri Light" panose="020F0302020204030204" pitchFamily="34" charset="0"/>
              </a:rPr>
              <a:t>Groupes d’expression (54%)</a:t>
            </a:r>
          </a:p>
          <a:p>
            <a:pPr marL="285750" indent="-285750">
              <a:buFont typeface="Arial" panose="020B0604020202020204" pitchFamily="34" charset="0"/>
              <a:buChar char="•"/>
            </a:pPr>
            <a:r>
              <a:rPr lang="fr-FR" sz="1400" dirty="0" smtClean="0">
                <a:latin typeface="Calibri Light" panose="020F0302020204030204" pitchFamily="34" charset="0"/>
                <a:cs typeface="Calibri Light" panose="020F0302020204030204" pitchFamily="34" charset="0"/>
              </a:rPr>
              <a:t>Consultations ponctuelles (42%)</a:t>
            </a:r>
          </a:p>
          <a:p>
            <a:endParaRPr lang="fr-FR" sz="1400" dirty="0">
              <a:latin typeface="Calibri Light" panose="020F0302020204030204" pitchFamily="34" charset="0"/>
              <a:cs typeface="Calibri Light" panose="020F0302020204030204" pitchFamily="34" charset="0"/>
            </a:endParaRPr>
          </a:p>
          <a:p>
            <a:r>
              <a:rPr lang="fr-FR" sz="1400" b="1" dirty="0" smtClean="0">
                <a:solidFill>
                  <a:schemeClr val="tx2"/>
                </a:solidFill>
                <a:latin typeface="Calibri Light" panose="020F0302020204030204" pitchFamily="34" charset="0"/>
                <a:cs typeface="Calibri Light" panose="020F0302020204030204" pitchFamily="34" charset="0"/>
              </a:rPr>
              <a:t>Les répondants font état de frein à la participation similaires à ceux du CVS</a:t>
            </a:r>
            <a:r>
              <a:rPr lang="fr-FR" sz="1400" dirty="0" smtClean="0">
                <a:solidFill>
                  <a:srgbClr val="0070C0"/>
                </a:solidFill>
                <a:latin typeface="Calibri Light" panose="020F0302020204030204" pitchFamily="34" charset="0"/>
                <a:cs typeface="Calibri Light" panose="020F0302020204030204" pitchFamily="34" charset="0"/>
              </a:rPr>
              <a:t> </a:t>
            </a:r>
            <a:r>
              <a:rPr lang="fr-FR" sz="1400" dirty="0" smtClean="0">
                <a:latin typeface="Calibri Light" panose="020F0302020204030204" pitchFamily="34" charset="0"/>
                <a:cs typeface="Calibri Light" panose="020F0302020204030204" pitchFamily="34" charset="0"/>
              </a:rPr>
              <a:t>concernant la difficulté à mobiliser les usagers et leurs familles, la formation aux outils numériques et concernant la libre expression de ces derniers. </a:t>
            </a:r>
          </a:p>
          <a:p>
            <a:endParaRPr lang="fr-FR" sz="1400" dirty="0">
              <a:latin typeface="Calibri Light" panose="020F0302020204030204" pitchFamily="34" charset="0"/>
              <a:cs typeface="Calibri Light" panose="020F0302020204030204" pitchFamily="34" charset="0"/>
            </a:endParaRPr>
          </a:p>
          <a:p>
            <a:r>
              <a:rPr lang="fr-FR" sz="1400" dirty="0" smtClean="0">
                <a:latin typeface="Calibri Light" panose="020F0302020204030204" pitchFamily="34" charset="0"/>
                <a:cs typeface="Calibri Light" panose="020F0302020204030204" pitchFamily="34" charset="0"/>
              </a:rPr>
              <a:t>Cependant il existe </a:t>
            </a:r>
            <a:r>
              <a:rPr lang="fr-FR" sz="1400" b="1" dirty="0" smtClean="0">
                <a:solidFill>
                  <a:schemeClr val="tx2"/>
                </a:solidFill>
                <a:latin typeface="Calibri Light" panose="020F0302020204030204" pitchFamily="34" charset="0"/>
                <a:cs typeface="Calibri Light" panose="020F0302020204030204" pitchFamily="34" charset="0"/>
              </a:rPr>
              <a:t>des bénéfices à ces autres formes de participation</a:t>
            </a:r>
            <a:r>
              <a:rPr lang="fr-FR" sz="1400" dirty="0" smtClean="0">
                <a:latin typeface="Calibri Light" panose="020F0302020204030204" pitchFamily="34" charset="0"/>
                <a:cs typeface="Calibri Light" panose="020F0302020204030204" pitchFamily="34" charset="0"/>
              </a:rPr>
              <a:t>, notamment, </a:t>
            </a:r>
            <a:r>
              <a:rPr lang="fr-FR" sz="1400" b="1" dirty="0" smtClean="0">
                <a:latin typeface="Calibri Light" panose="020F0302020204030204" pitchFamily="34" charset="0"/>
                <a:cs typeface="Calibri Light" panose="020F0302020204030204" pitchFamily="34" charset="0"/>
              </a:rPr>
              <a:t>la construction d’une relation de confiance</a:t>
            </a:r>
            <a:r>
              <a:rPr lang="fr-FR" sz="1400" dirty="0" smtClean="0">
                <a:latin typeface="Calibri Light" panose="020F0302020204030204" pitchFamily="34" charset="0"/>
                <a:cs typeface="Calibri Light" panose="020F0302020204030204" pitchFamily="34" charset="0"/>
              </a:rPr>
              <a:t>, apaisée et pérenne, une </a:t>
            </a:r>
            <a:r>
              <a:rPr lang="fr-FR" sz="1400" b="1" dirty="0" smtClean="0">
                <a:latin typeface="Calibri Light" panose="020F0302020204030204" pitchFamily="34" charset="0"/>
                <a:cs typeface="Calibri Light" panose="020F0302020204030204" pitchFamily="34" charset="0"/>
              </a:rPr>
              <a:t>démultiplication des modalités d’expression</a:t>
            </a:r>
            <a:r>
              <a:rPr lang="fr-FR" sz="1400" dirty="0" smtClean="0">
                <a:latin typeface="Calibri Light" panose="020F0302020204030204" pitchFamily="34" charset="0"/>
                <a:cs typeface="Calibri Light" panose="020F0302020204030204" pitchFamily="34" charset="0"/>
              </a:rPr>
              <a:t>, un </a:t>
            </a:r>
            <a:r>
              <a:rPr lang="fr-FR" sz="1400" b="1" dirty="0" smtClean="0">
                <a:latin typeface="Calibri Light" panose="020F0302020204030204" pitchFamily="34" charset="0"/>
                <a:cs typeface="Calibri Light" panose="020F0302020204030204" pitchFamily="34" charset="0"/>
              </a:rPr>
              <a:t>plus grand impact que le CVS </a:t>
            </a:r>
            <a:r>
              <a:rPr lang="fr-FR" sz="1400" dirty="0" smtClean="0">
                <a:latin typeface="Calibri Light" panose="020F0302020204030204" pitchFamily="34" charset="0"/>
                <a:cs typeface="Calibri Light" panose="020F0302020204030204" pitchFamily="34" charset="0"/>
              </a:rPr>
              <a:t>en ce qu’il s’agit d’une forme de participation moins formelle. </a:t>
            </a:r>
          </a:p>
          <a:p>
            <a:endParaRPr lang="fr-FR" sz="1400" dirty="0" smtClean="0">
              <a:latin typeface="Calibri Light" panose="020F0302020204030204" pitchFamily="34" charset="0"/>
              <a:cs typeface="Calibri Light" panose="020F0302020204030204" pitchFamily="34" charset="0"/>
            </a:endParaRPr>
          </a:p>
          <a:p>
            <a:r>
              <a:rPr lang="fr-FR" sz="1400" b="1" dirty="0" smtClean="0">
                <a:solidFill>
                  <a:schemeClr val="tx2"/>
                </a:solidFill>
                <a:latin typeface="Calibri Light" panose="020F0302020204030204" pitchFamily="34" charset="0"/>
                <a:cs typeface="Calibri Light" panose="020F0302020204030204" pitchFamily="34" charset="0"/>
              </a:rPr>
              <a:t>Quelle autre forme de participation pourrait être envisagé </a:t>
            </a:r>
            <a:r>
              <a:rPr lang="fr-FR" sz="1400" dirty="0" smtClean="0">
                <a:latin typeface="Calibri Light" panose="020F0302020204030204" pitchFamily="34" charset="0"/>
                <a:cs typeface="Calibri Light" panose="020F0302020204030204" pitchFamily="34" charset="0"/>
              </a:rPr>
              <a:t>: </a:t>
            </a:r>
          </a:p>
          <a:p>
            <a:pPr marL="285750" indent="-285750">
              <a:buFont typeface="Arial" panose="020B0604020202020204" pitchFamily="34" charset="0"/>
              <a:buChar char="•"/>
            </a:pPr>
            <a:r>
              <a:rPr lang="fr-FR" sz="1400" dirty="0" smtClean="0">
                <a:latin typeface="Calibri Light" panose="020F0302020204030204" pitchFamily="34" charset="0"/>
                <a:cs typeface="Calibri Light" panose="020F0302020204030204" pitchFamily="34" charset="0"/>
              </a:rPr>
              <a:t>Référendum sur des projets initiés par la direction </a:t>
            </a:r>
            <a:r>
              <a:rPr lang="fr-FR" sz="1400" b="1" dirty="0" smtClean="0">
                <a:solidFill>
                  <a:schemeClr val="tx2"/>
                </a:solidFill>
                <a:latin typeface="Calibri Light" panose="020F0302020204030204" pitchFamily="34" charset="0"/>
                <a:cs typeface="Calibri Light" panose="020F0302020204030204" pitchFamily="34" charset="0"/>
              </a:rPr>
              <a:t>(80%)</a:t>
            </a:r>
          </a:p>
          <a:p>
            <a:pPr marL="285750" indent="-285750">
              <a:buFont typeface="Arial" panose="020B0604020202020204" pitchFamily="34" charset="0"/>
              <a:buChar char="•"/>
            </a:pPr>
            <a:r>
              <a:rPr lang="fr-FR" sz="1400" dirty="0" smtClean="0">
                <a:latin typeface="Calibri Light" panose="020F0302020204030204" pitchFamily="34" charset="0"/>
                <a:cs typeface="Calibri Light" panose="020F0302020204030204" pitchFamily="34" charset="0"/>
              </a:rPr>
              <a:t>Ateliers thématiques : vie interne/sujet de société </a:t>
            </a:r>
            <a:r>
              <a:rPr lang="fr-FR" sz="1400" b="1" dirty="0" smtClean="0">
                <a:solidFill>
                  <a:schemeClr val="tx2"/>
                </a:solidFill>
                <a:latin typeface="Calibri Light" panose="020F0302020204030204" pitchFamily="34" charset="0"/>
                <a:cs typeface="Calibri Light" panose="020F0302020204030204" pitchFamily="34" charset="0"/>
              </a:rPr>
              <a:t>(71%)</a:t>
            </a:r>
          </a:p>
          <a:p>
            <a:pPr marL="285750" indent="-285750">
              <a:buFont typeface="Arial" panose="020B0604020202020204" pitchFamily="34" charset="0"/>
              <a:buChar char="•"/>
            </a:pPr>
            <a:r>
              <a:rPr lang="fr-FR" sz="1400" dirty="0" smtClean="0">
                <a:latin typeface="Calibri Light" panose="020F0302020204030204" pitchFamily="34" charset="0"/>
                <a:cs typeface="Calibri Light" panose="020F0302020204030204" pitchFamily="34" charset="0"/>
              </a:rPr>
              <a:t>Boites à idée </a:t>
            </a:r>
            <a:r>
              <a:rPr lang="fr-FR" sz="1400" b="1" dirty="0" smtClean="0">
                <a:solidFill>
                  <a:schemeClr val="tx2"/>
                </a:solidFill>
                <a:latin typeface="Calibri Light" panose="020F0302020204030204" pitchFamily="34" charset="0"/>
                <a:cs typeface="Calibri Light" panose="020F0302020204030204" pitchFamily="34" charset="0"/>
              </a:rPr>
              <a:t>(55%)</a:t>
            </a:r>
          </a:p>
          <a:p>
            <a:pPr marL="285750" indent="-285750">
              <a:buFont typeface="Arial" panose="020B0604020202020204" pitchFamily="34" charset="0"/>
              <a:buChar char="•"/>
            </a:pPr>
            <a:r>
              <a:rPr lang="fr-FR" sz="1400" dirty="0" smtClean="0">
                <a:latin typeface="Calibri Light" panose="020F0302020204030204" pitchFamily="34" charset="0"/>
                <a:cs typeface="Calibri Light" panose="020F0302020204030204" pitchFamily="34" charset="0"/>
              </a:rPr>
              <a:t>Budgets participatifs </a:t>
            </a:r>
            <a:r>
              <a:rPr lang="fr-FR" sz="1400" b="1" dirty="0" smtClean="0">
                <a:solidFill>
                  <a:schemeClr val="tx2"/>
                </a:solidFill>
                <a:latin typeface="Calibri Light" panose="020F0302020204030204" pitchFamily="34" charset="0"/>
                <a:cs typeface="Calibri Light" panose="020F0302020204030204" pitchFamily="34" charset="0"/>
              </a:rPr>
              <a:t>(45%)</a:t>
            </a:r>
            <a:endParaRPr lang="fr-FR" b="1" dirty="0" smtClean="0">
              <a:solidFill>
                <a:schemeClr val="tx2"/>
              </a:solidFill>
            </a:endParaRPr>
          </a:p>
          <a:p>
            <a:endParaRPr lang="fr-FR" dirty="0" smtClean="0"/>
          </a:p>
        </p:txBody>
      </p:sp>
    </p:spTree>
    <p:extLst>
      <p:ext uri="{BB962C8B-B14F-4D97-AF65-F5344CB8AC3E}">
        <p14:creationId xmlns:p14="http://schemas.microsoft.com/office/powerpoint/2010/main" val="3248178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AA706352-A86B-4C9A-8846-380F6931BB55}" vid="{3179D55C-2D1E-4343-8DA7-886D54C657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Template_présentation ppt_DGCS_GOUV</Template>
  <TotalTime>1470</TotalTime>
  <Words>3070</Words>
  <Application>Microsoft Office PowerPoint</Application>
  <PresentationFormat>Affichage à l'écran (16:9)</PresentationFormat>
  <Paragraphs>221</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Amiri</vt:lpstr>
      <vt:lpstr>Arial</vt:lpstr>
      <vt:lpstr>Calibri</vt:lpstr>
      <vt:lpstr>Calibri Light</vt:lpstr>
      <vt:lpstr>Wingdings</vt:lpstr>
      <vt:lpstr>PREMIER MINISTRE</vt:lpstr>
      <vt:lpstr>Présentation PowerPoint</vt:lpstr>
      <vt:lpstr>Présentation PowerPoint</vt:lpstr>
      <vt:lpstr>Présentation PowerPoint</vt:lpstr>
      <vt:lpstr>1. Les instances de participation en ESSMS </vt:lpstr>
      <vt:lpstr>Les freins au fonctionnement du CVS (1/2)</vt:lpstr>
      <vt:lpstr>Les freins au fonctionnement du CVS (2/2)</vt:lpstr>
      <vt:lpstr>Les ressources identifiées par les répondants pour dynamiser le CVS (1/2)</vt:lpstr>
      <vt:lpstr>Les ressources identifiées par les répondants pour dynamiser le CVS (2/2)</vt:lpstr>
      <vt:lpstr>Les autres formes de participation </vt:lpstr>
      <vt:lpstr>Quelle valorisation de la participation et de ses instances dans le secteur social et médico-social ? </vt:lpstr>
      <vt:lpstr>Le label droit des usagers de la santé  et le droit de participation des usagers du système de santé</vt:lpstr>
      <vt:lpstr>2. Le dispositif des personnes qualifiées</vt:lpstr>
      <vt:lpstr>Un dispositif connu des ESSMS mais très peu lisible et sollicité  </vt:lpstr>
      <vt:lpstr>Des dysfonctionnements liés aux difficultés de recrutement des personnes qualifiées, au manque de communication et de valorisation du dispositif</vt:lpstr>
      <vt:lpstr>Propositions de pistes de rénovation</vt:lpstr>
      <vt:lpstr>Merci de votre participation</vt:lpstr>
    </vt:vector>
  </TitlesOfParts>
  <Manager>Client</Manager>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BOULLARD, Coline (DGCS)</dc:creator>
  <cp:lastModifiedBy>LARFA, Nassim (DGCS/SERVICE DES POLITIQUES SOCIALES ET MEDICO SOCIALES/3EME SOU)</cp:lastModifiedBy>
  <cp:revision>40</cp:revision>
  <dcterms:created xsi:type="dcterms:W3CDTF">2021-09-16T12:33:04Z</dcterms:created>
  <dcterms:modified xsi:type="dcterms:W3CDTF">2021-10-06T08:25:26Z</dcterms:modified>
</cp:coreProperties>
</file>