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58" r:id="rId3"/>
    <p:sldId id="265" r:id="rId4"/>
    <p:sldId id="261" r:id="rId5"/>
    <p:sldId id="263" r:id="rId6"/>
    <p:sldId id="259" r:id="rId7"/>
    <p:sldId id="260" r:id="rId8"/>
    <p:sldId id="262" r:id="rId9"/>
    <p:sldId id="264" r:id="rId10"/>
    <p:sldId id="25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1" autoAdjust="0"/>
    <p:restoredTop sz="94660"/>
  </p:normalViewPr>
  <p:slideViewPr>
    <p:cSldViewPr snapToGrid="0">
      <p:cViewPr varScale="1">
        <p:scale>
          <a:sx n="107" d="100"/>
          <a:sy n="107" d="100"/>
        </p:scale>
        <p:origin x="13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DFDC20-0CF6-41AC-9373-E351E7301CCF}" type="datetimeFigureOut">
              <a:rPr lang="fr-FR" smtClean="0"/>
              <a:t>16/12/2024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DD6976-EEF0-4020-AF5B-84B08100A9DB}" type="slidenum">
              <a:rPr lang="fr-FR" smtClean="0"/>
              <a:t>‹N°›</a:t>
            </a:fld>
            <a:endParaRPr lang="fr-FR"/>
          </a:p>
        </p:txBody>
      </p:sp>
    </p:spTree>
    <p:extLst>
      <p:ext uri="{BB962C8B-B14F-4D97-AF65-F5344CB8AC3E}">
        <p14:creationId xmlns:p14="http://schemas.microsoft.com/office/powerpoint/2010/main" val="1548697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fr-FR"/>
              <a:t>Modifiez le style du titre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12/16/2024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fr-FR"/>
              <a:t>Cliquez sur l'icône pour ajouter une image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fr-FR"/>
              <a:t>Modifiez le style du titre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fr-FR"/>
              <a:t>Modifiez le style du titre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fr-FR"/>
              <a:t>Modifiez le style du titre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fr-FR"/>
              <a:t>Modifiez le style du titre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12/16/2024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fr-FR"/>
              <a:t>Modifiez le style du titre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12/16/2024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dirty="0"/>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fr-FR"/>
              <a:t>Modifiez le style du titre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41410" y="3073397"/>
            <a:ext cx="4878391" cy="271780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3073397"/>
            <a:ext cx="4875210" cy="271780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12/16/2024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referent-handicap-mutualise.nouvelle-aquitaine@ch-libourne.fr" TargetMode="Externa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393B70-8406-448A-B2C3-2017D2E3F46E}"/>
              </a:ext>
            </a:extLst>
          </p:cNvPr>
          <p:cNvSpPr>
            <a:spLocks noGrp="1"/>
          </p:cNvSpPr>
          <p:nvPr>
            <p:ph type="ctrTitle"/>
          </p:nvPr>
        </p:nvSpPr>
        <p:spPr>
          <a:xfrm>
            <a:off x="2157729" y="1331380"/>
            <a:ext cx="9284971" cy="2082724"/>
          </a:xfrm>
        </p:spPr>
        <p:txBody>
          <a:bodyPr>
            <a:normAutofit fontScale="90000"/>
          </a:bodyPr>
          <a:lstStyle/>
          <a:p>
            <a:pPr algn="ctr"/>
            <a:r>
              <a:rPr lang="fr-FR" dirty="0"/>
              <a:t>DUODAY 2024 AU SEIN DES </a:t>
            </a:r>
            <a:br>
              <a:rPr lang="fr-FR" dirty="0"/>
            </a:br>
            <a:r>
              <a:rPr lang="fr-FR" dirty="0"/>
              <a:t>ETABLISSEMENTS PUBLICS HOSPITALIERS DE Nouvelle aquitaine</a:t>
            </a:r>
          </a:p>
        </p:txBody>
      </p:sp>
      <p:sp>
        <p:nvSpPr>
          <p:cNvPr id="3" name="Sous-titre 2">
            <a:extLst>
              <a:ext uri="{FF2B5EF4-FFF2-40B4-BE49-F238E27FC236}">
                <a16:creationId xmlns:a16="http://schemas.microsoft.com/office/drawing/2014/main" id="{5C4AB0A6-703A-46A0-AB01-F4973BF3049A}"/>
              </a:ext>
            </a:extLst>
          </p:cNvPr>
          <p:cNvSpPr>
            <a:spLocks noGrp="1"/>
          </p:cNvSpPr>
          <p:nvPr>
            <p:ph type="subTitle" idx="1"/>
          </p:nvPr>
        </p:nvSpPr>
        <p:spPr>
          <a:xfrm>
            <a:off x="4660900" y="3602038"/>
            <a:ext cx="3811904" cy="1397000"/>
          </a:xfrm>
        </p:spPr>
        <p:txBody>
          <a:bodyPr>
            <a:normAutofit fontScale="70000" lnSpcReduction="20000"/>
          </a:bodyPr>
          <a:lstStyle/>
          <a:p>
            <a:pPr algn="ctr"/>
            <a:r>
              <a:rPr lang="fr-FR" sz="1400" b="1" dirty="0">
                <a:solidFill>
                  <a:schemeClr val="tx2">
                    <a:lumMod val="90000"/>
                  </a:schemeClr>
                </a:solidFill>
                <a:effectLst/>
                <a:latin typeface="Arial" panose="020B0604020202020204" pitchFamily="34" charset="0"/>
                <a:ea typeface="Calibri" panose="020F0502020204030204" pitchFamily="34" charset="0"/>
                <a:cs typeface="Times New Roman" panose="02020603050405020304" pitchFamily="18" charset="0"/>
              </a:rPr>
              <a:t>Magali </a:t>
            </a:r>
            <a:r>
              <a:rPr lang="fr-FR" sz="1400" b="1" dirty="0" err="1">
                <a:solidFill>
                  <a:schemeClr val="tx2">
                    <a:lumMod val="90000"/>
                  </a:schemeClr>
                </a:solidFill>
                <a:effectLst/>
                <a:latin typeface="Arial" panose="020B0604020202020204" pitchFamily="34" charset="0"/>
                <a:ea typeface="Calibri" panose="020F0502020204030204" pitchFamily="34" charset="0"/>
                <a:cs typeface="Times New Roman" panose="02020603050405020304" pitchFamily="18" charset="0"/>
              </a:rPr>
              <a:t>Doumèche</a:t>
            </a:r>
            <a:r>
              <a:rPr lang="fr-FR" sz="1400" b="1" dirty="0">
                <a:solidFill>
                  <a:schemeClr val="tx2">
                    <a:lumMod val="90000"/>
                  </a:schemeClr>
                </a:solidFill>
                <a:effectLst/>
                <a:latin typeface="Arial" panose="020B0604020202020204" pitchFamily="34" charset="0"/>
                <a:ea typeface="Calibri" panose="020F0502020204030204" pitchFamily="34" charset="0"/>
                <a:cs typeface="Times New Roman" panose="02020603050405020304" pitchFamily="18" charset="0"/>
              </a:rPr>
              <a:t> </a:t>
            </a:r>
            <a:endParaRPr lang="fr-FR" sz="1400" dirty="0">
              <a:solidFill>
                <a:schemeClr val="tx2">
                  <a:lumMod val="9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fr-FR" sz="1400" i="1" dirty="0">
                <a:solidFill>
                  <a:schemeClr val="tx2">
                    <a:lumMod val="90000"/>
                  </a:schemeClr>
                </a:solidFill>
                <a:effectLst/>
                <a:latin typeface="Arial" panose="020B0604020202020204" pitchFamily="34" charset="0"/>
                <a:ea typeface="Calibri" panose="020F0502020204030204" pitchFamily="34" charset="0"/>
                <a:cs typeface="Times New Roman" panose="02020603050405020304" pitchFamily="18" charset="0"/>
              </a:rPr>
              <a:t>Référente Handicap mutualisée Nouvelle Aquitaine</a:t>
            </a:r>
            <a:endParaRPr lang="fr-FR" sz="1400" dirty="0">
              <a:solidFill>
                <a:schemeClr val="tx2">
                  <a:lumMod val="9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fr-FR" sz="1400" b="1" dirty="0">
                <a:solidFill>
                  <a:schemeClr val="tx2">
                    <a:lumMod val="90000"/>
                  </a:schemeClr>
                </a:solidFill>
                <a:effectLst/>
                <a:latin typeface="Arial" panose="020B0604020202020204" pitchFamily="34" charset="0"/>
                <a:ea typeface="Calibri" panose="020F0502020204030204" pitchFamily="34" charset="0"/>
                <a:cs typeface="Times New Roman" panose="02020603050405020304" pitchFamily="18" charset="0"/>
              </a:rPr>
              <a:t>06 75 17 52 71 </a:t>
            </a:r>
            <a:endParaRPr lang="fr-FR" sz="1400" dirty="0">
              <a:solidFill>
                <a:schemeClr val="tx2">
                  <a:lumMod val="9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fr-FR" sz="1400" i="1" u="sng" dirty="0">
                <a:solidFill>
                  <a:schemeClr val="tx2">
                    <a:lumMod val="90000"/>
                  </a:schemeClr>
                </a:solidFill>
                <a:effectLst/>
                <a:latin typeface="Arial" panose="020B0604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referent-handicap-mutualise.nouvelle-aquitaine@ch-libourne.fr</a:t>
            </a:r>
            <a:endParaRPr lang="fr-FR" sz="1400" dirty="0">
              <a:solidFill>
                <a:schemeClr val="tx2">
                  <a:lumMod val="9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endParaRPr lang="fr-FR" sz="1400" dirty="0">
              <a:solidFill>
                <a:schemeClr val="tx2">
                  <a:lumMod val="90000"/>
                </a:schemeClr>
              </a:solidFill>
            </a:endParaRPr>
          </a:p>
        </p:txBody>
      </p:sp>
      <p:pic>
        <p:nvPicPr>
          <p:cNvPr id="16" name="Image 15">
            <a:extLst>
              <a:ext uri="{FF2B5EF4-FFF2-40B4-BE49-F238E27FC236}">
                <a16:creationId xmlns:a16="http://schemas.microsoft.com/office/drawing/2014/main" id="{03BA4089-B8EF-488A-B21B-7CF2E97BBFD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179803" y="6002999"/>
            <a:ext cx="1129058" cy="517071"/>
          </a:xfrm>
          <a:prstGeom prst="rect">
            <a:avLst/>
          </a:prstGeom>
          <a:noFill/>
          <a:ln>
            <a:noFill/>
          </a:ln>
        </p:spPr>
      </p:pic>
      <p:pic>
        <p:nvPicPr>
          <p:cNvPr id="17" name="Image 16">
            <a:extLst>
              <a:ext uri="{FF2B5EF4-FFF2-40B4-BE49-F238E27FC236}">
                <a16:creationId xmlns:a16="http://schemas.microsoft.com/office/drawing/2014/main" id="{308FFE63-9B14-4C1E-AFD1-6D390963F50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963478" y="6002999"/>
            <a:ext cx="744027" cy="659130"/>
          </a:xfrm>
          <a:prstGeom prst="rect">
            <a:avLst/>
          </a:prstGeom>
          <a:noFill/>
          <a:ln>
            <a:noFill/>
          </a:ln>
        </p:spPr>
      </p:pic>
      <p:pic>
        <p:nvPicPr>
          <p:cNvPr id="18" name="Image 17">
            <a:extLst>
              <a:ext uri="{FF2B5EF4-FFF2-40B4-BE49-F238E27FC236}">
                <a16:creationId xmlns:a16="http://schemas.microsoft.com/office/drawing/2014/main" id="{B10E08CF-27A7-4699-AA5F-8B0B0B71881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362122" y="6002999"/>
            <a:ext cx="1035767" cy="659130"/>
          </a:xfrm>
          <a:prstGeom prst="rect">
            <a:avLst/>
          </a:prstGeom>
          <a:noFill/>
          <a:ln>
            <a:noFill/>
          </a:ln>
        </p:spPr>
      </p:pic>
      <p:sp>
        <p:nvSpPr>
          <p:cNvPr id="19" name="ZoneTexte 18">
            <a:extLst>
              <a:ext uri="{FF2B5EF4-FFF2-40B4-BE49-F238E27FC236}">
                <a16:creationId xmlns:a16="http://schemas.microsoft.com/office/drawing/2014/main" id="{E3857705-A6DB-4C9D-9611-2F3C590FB0CE}"/>
              </a:ext>
            </a:extLst>
          </p:cNvPr>
          <p:cNvSpPr txBox="1"/>
          <p:nvPr/>
        </p:nvSpPr>
        <p:spPr>
          <a:xfrm>
            <a:off x="3048000" y="5445733"/>
            <a:ext cx="6096000" cy="369332"/>
          </a:xfrm>
          <a:prstGeom prst="rect">
            <a:avLst/>
          </a:prstGeom>
          <a:noFill/>
        </p:spPr>
        <p:txBody>
          <a:bodyPr wrap="square">
            <a:spAutoFit/>
          </a:bodyPr>
          <a:lstStyle/>
          <a:p>
            <a:pPr algn="ctr"/>
            <a:r>
              <a:rPr lang="fr-FR" dirty="0"/>
              <a:t>https://www.duoday.fr/</a:t>
            </a:r>
          </a:p>
        </p:txBody>
      </p:sp>
      <p:pic>
        <p:nvPicPr>
          <p:cNvPr id="11" name="Image 10">
            <a:extLst>
              <a:ext uri="{FF2B5EF4-FFF2-40B4-BE49-F238E27FC236}">
                <a16:creationId xmlns:a16="http://schemas.microsoft.com/office/drawing/2014/main" id="{333C0611-9474-4EDA-85D1-F8E39C03A3C4}"/>
              </a:ext>
            </a:extLst>
          </p:cNvPr>
          <p:cNvPicPr>
            <a:picLocks noChangeAspect="1"/>
          </p:cNvPicPr>
          <p:nvPr/>
        </p:nvPicPr>
        <p:blipFill>
          <a:blip r:embed="rId6"/>
          <a:stretch>
            <a:fillRect/>
          </a:stretch>
        </p:blipFill>
        <p:spPr>
          <a:xfrm>
            <a:off x="5235409" y="234831"/>
            <a:ext cx="2381582" cy="847843"/>
          </a:xfrm>
          <a:prstGeom prst="rect">
            <a:avLst/>
          </a:prstGeom>
        </p:spPr>
      </p:pic>
      <p:sp>
        <p:nvSpPr>
          <p:cNvPr id="12" name="Espace réservé du numéro de diapositive 11">
            <a:extLst>
              <a:ext uri="{FF2B5EF4-FFF2-40B4-BE49-F238E27FC236}">
                <a16:creationId xmlns:a16="http://schemas.microsoft.com/office/drawing/2014/main" id="{36283E4B-CFEA-493D-9709-2EB6E5F0542C}"/>
              </a:ext>
            </a:extLst>
          </p:cNvPr>
          <p:cNvSpPr>
            <a:spLocks noGrp="1"/>
          </p:cNvSpPr>
          <p:nvPr>
            <p:ph type="sldNum" sz="quarter" idx="12"/>
          </p:nvPr>
        </p:nvSpPr>
        <p:spPr/>
        <p:txBody>
          <a:bodyPr/>
          <a:lstStyle/>
          <a:p>
            <a:fld id="{6D22F896-40B5-4ADD-8801-0D06FADFA095}" type="slidenum">
              <a:rPr lang="en-US" smtClean="0"/>
              <a:t>1</a:t>
            </a:fld>
            <a:endParaRPr lang="en-US" dirty="0"/>
          </a:p>
        </p:txBody>
      </p:sp>
      <p:sp>
        <p:nvSpPr>
          <p:cNvPr id="13" name="Espace réservé de la date 12">
            <a:extLst>
              <a:ext uri="{FF2B5EF4-FFF2-40B4-BE49-F238E27FC236}">
                <a16:creationId xmlns:a16="http://schemas.microsoft.com/office/drawing/2014/main" id="{B94185D0-CAB5-439F-A233-3819EA81395D}"/>
              </a:ext>
            </a:extLst>
          </p:cNvPr>
          <p:cNvSpPr>
            <a:spLocks noGrp="1"/>
          </p:cNvSpPr>
          <p:nvPr>
            <p:ph type="dt" sz="half" idx="10"/>
          </p:nvPr>
        </p:nvSpPr>
        <p:spPr/>
        <p:txBody>
          <a:bodyPr/>
          <a:lstStyle/>
          <a:p>
            <a:r>
              <a:rPr lang="en-US"/>
              <a:t>11/26/2024</a:t>
            </a:r>
            <a:endParaRPr lang="en-US" dirty="0"/>
          </a:p>
        </p:txBody>
      </p:sp>
    </p:spTree>
    <p:extLst>
      <p:ext uri="{BB962C8B-B14F-4D97-AF65-F5344CB8AC3E}">
        <p14:creationId xmlns:p14="http://schemas.microsoft.com/office/powerpoint/2010/main" val="2787765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393B70-8406-448A-B2C3-2017D2E3F46E}"/>
              </a:ext>
            </a:extLst>
          </p:cNvPr>
          <p:cNvSpPr>
            <a:spLocks noGrp="1"/>
          </p:cNvSpPr>
          <p:nvPr>
            <p:ph type="ctrTitle"/>
          </p:nvPr>
        </p:nvSpPr>
        <p:spPr/>
        <p:txBody>
          <a:bodyPr/>
          <a:lstStyle/>
          <a:p>
            <a:pPr algn="ctr"/>
            <a:r>
              <a:rPr lang="fr-FR" dirty="0"/>
              <a:t>Partants pour 2025?</a:t>
            </a:r>
          </a:p>
        </p:txBody>
      </p:sp>
      <p:sp>
        <p:nvSpPr>
          <p:cNvPr id="8" name="ZoneTexte 7">
            <a:extLst>
              <a:ext uri="{FF2B5EF4-FFF2-40B4-BE49-F238E27FC236}">
                <a16:creationId xmlns:a16="http://schemas.microsoft.com/office/drawing/2014/main" id="{0C2C1311-A1D0-41DD-B906-B741D4EFD09A}"/>
              </a:ext>
            </a:extLst>
          </p:cNvPr>
          <p:cNvSpPr txBox="1"/>
          <p:nvPr/>
        </p:nvSpPr>
        <p:spPr>
          <a:xfrm>
            <a:off x="2908300" y="5162034"/>
            <a:ext cx="6096000" cy="369332"/>
          </a:xfrm>
          <a:prstGeom prst="rect">
            <a:avLst/>
          </a:prstGeom>
          <a:noFill/>
        </p:spPr>
        <p:txBody>
          <a:bodyPr wrap="square">
            <a:spAutoFit/>
          </a:bodyPr>
          <a:lstStyle/>
          <a:p>
            <a:pPr algn="ctr"/>
            <a:r>
              <a:rPr lang="fr-FR" dirty="0"/>
              <a:t>https://www.duoday.fr/</a:t>
            </a:r>
          </a:p>
        </p:txBody>
      </p:sp>
    </p:spTree>
    <p:extLst>
      <p:ext uri="{BB962C8B-B14F-4D97-AF65-F5344CB8AC3E}">
        <p14:creationId xmlns:p14="http://schemas.microsoft.com/office/powerpoint/2010/main" val="564259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6F2AFC-0339-41EA-9107-73421604D2D4}"/>
              </a:ext>
            </a:extLst>
          </p:cNvPr>
          <p:cNvSpPr>
            <a:spLocks noGrp="1"/>
          </p:cNvSpPr>
          <p:nvPr>
            <p:ph type="title"/>
          </p:nvPr>
        </p:nvSpPr>
        <p:spPr>
          <a:xfrm>
            <a:off x="825500" y="455544"/>
            <a:ext cx="11036300" cy="5615056"/>
          </a:xfrm>
        </p:spPr>
        <p:txBody>
          <a:bodyPr>
            <a:normAutofit/>
          </a:bodyPr>
          <a:lstStyle/>
          <a:p>
            <a:r>
              <a:rPr lang="fr-FR" b="1" dirty="0"/>
              <a:t>Duoday, c’était le 21 novembre cette année!</a:t>
            </a:r>
            <a:br>
              <a:rPr lang="fr-FR" b="1" dirty="0"/>
            </a:br>
            <a:br>
              <a:rPr lang="fr-FR" b="1" dirty="0"/>
            </a:br>
            <a:r>
              <a:rPr lang="fr-FR" sz="1600" b="1" i="0" dirty="0">
                <a:effectLst/>
                <a:latin typeface="Marianne"/>
              </a:rPr>
              <a:t>Le principe </a:t>
            </a:r>
            <a:r>
              <a:rPr lang="fr-FR" sz="1600" b="1" i="0" dirty="0" err="1">
                <a:effectLst/>
                <a:latin typeface="Marianne"/>
              </a:rPr>
              <a:t>DuoDay</a:t>
            </a:r>
            <a:r>
              <a:rPr lang="fr-FR" sz="1600" b="1" i="0" dirty="0">
                <a:effectLst/>
                <a:latin typeface="Marianne"/>
              </a:rPr>
              <a:t> est simple:</a:t>
            </a:r>
            <a:br>
              <a:rPr lang="fr-FR" sz="1600" b="1" i="0" dirty="0">
                <a:effectLst/>
                <a:latin typeface="Marianne"/>
              </a:rPr>
            </a:br>
            <a:br>
              <a:rPr lang="fr-FR" sz="1600" b="1" i="0" dirty="0">
                <a:effectLst/>
                <a:latin typeface="Marianne"/>
              </a:rPr>
            </a:br>
            <a:r>
              <a:rPr lang="fr-FR" sz="1600" b="0" i="0" dirty="0">
                <a:effectLst/>
                <a:latin typeface="Marianne"/>
              </a:rPr>
              <a:t>un établissement accueille une personne en situation de handicap, à l’occasion d'une journée nationale</a:t>
            </a:r>
            <a:br>
              <a:rPr lang="fr-FR" sz="1600" b="0" i="0" dirty="0">
                <a:effectLst/>
                <a:latin typeface="Marianne"/>
              </a:rPr>
            </a:br>
            <a:br>
              <a:rPr lang="fr-FR" sz="1600" b="0" i="0" dirty="0">
                <a:effectLst/>
                <a:latin typeface="Marianne"/>
              </a:rPr>
            </a:br>
            <a:r>
              <a:rPr lang="fr-FR" sz="1600" b="0" i="0" dirty="0">
                <a:effectLst/>
                <a:latin typeface="Marianne"/>
              </a:rPr>
              <a:t>C’est en duo avec un professionnel volontaire que la personne passera une journée de découverte du métier.</a:t>
            </a:r>
            <a:br>
              <a:rPr lang="fr-FR" sz="1600" b="0" i="0" dirty="0">
                <a:effectLst/>
                <a:latin typeface="Marianne"/>
              </a:rPr>
            </a:br>
            <a:br>
              <a:rPr lang="fr-FR" sz="1600" b="0" i="0" dirty="0">
                <a:effectLst/>
                <a:latin typeface="Marianne"/>
              </a:rPr>
            </a:br>
            <a:r>
              <a:rPr lang="fr-FR" sz="1600" b="0" i="0" dirty="0">
                <a:effectLst/>
                <a:latin typeface="Marianne"/>
              </a:rPr>
              <a:t>Cette journée représente une opportunité de rencontre pour changer de regard et, ensemble,….</a:t>
            </a:r>
            <a:br>
              <a:rPr lang="fr-FR" sz="1600" b="0" i="0" dirty="0">
                <a:effectLst/>
                <a:latin typeface="Marianne"/>
              </a:rPr>
            </a:br>
            <a:br>
              <a:rPr lang="fr-FR" sz="1600" b="0" i="0" dirty="0">
                <a:effectLst/>
                <a:latin typeface="Marianne"/>
              </a:rPr>
            </a:br>
            <a:r>
              <a:rPr lang="fr-FR" sz="1600" b="0" i="0" dirty="0">
                <a:effectLst/>
                <a:latin typeface="Marianne"/>
              </a:rPr>
              <a:t>Et surtout:</a:t>
            </a:r>
            <a:br>
              <a:rPr lang="fr-FR" sz="1600" b="0" i="0" dirty="0">
                <a:effectLst/>
                <a:latin typeface="Marianne"/>
              </a:rPr>
            </a:br>
            <a:br>
              <a:rPr lang="fr-FR" sz="1600" b="0" i="0" dirty="0">
                <a:effectLst/>
                <a:latin typeface="Marianne"/>
              </a:rPr>
            </a:br>
            <a:r>
              <a:rPr lang="fr-FR" sz="1600" b="0" i="0" dirty="0">
                <a:effectLst/>
                <a:latin typeface="Marianne"/>
              </a:rPr>
              <a:t> 			</a:t>
            </a:r>
            <a:r>
              <a:rPr lang="fr-FR" b="1" i="1" dirty="0">
                <a:effectLst/>
                <a:latin typeface="Marianne"/>
              </a:rPr>
              <a:t>dépasser nos préjugés</a:t>
            </a:r>
            <a:br>
              <a:rPr lang="fr-FR" b="1" i="1" dirty="0">
                <a:effectLst/>
                <a:latin typeface="Marianne"/>
              </a:rPr>
            </a:br>
            <a:br>
              <a:rPr lang="fr-FR" b="1" i="1" dirty="0">
                <a:effectLst/>
                <a:latin typeface="Marianne"/>
              </a:rPr>
            </a:br>
            <a:r>
              <a:rPr lang="fr-FR" b="1" i="1" dirty="0">
                <a:effectLst/>
                <a:latin typeface="Marianne"/>
              </a:rPr>
              <a:t>	Valoriser nos métiers et nos professionnels</a:t>
            </a:r>
            <a:br>
              <a:rPr lang="fr-FR" b="1" i="1" dirty="0">
                <a:effectLst/>
                <a:latin typeface="Marianne"/>
              </a:rPr>
            </a:br>
            <a:endParaRPr lang="fr-FR" b="1" i="1" dirty="0"/>
          </a:p>
        </p:txBody>
      </p:sp>
    </p:spTree>
    <p:extLst>
      <p:ext uri="{BB962C8B-B14F-4D97-AF65-F5344CB8AC3E}">
        <p14:creationId xmlns:p14="http://schemas.microsoft.com/office/powerpoint/2010/main" val="986314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6F2AFC-0339-41EA-9107-73421604D2D4}"/>
              </a:ext>
            </a:extLst>
          </p:cNvPr>
          <p:cNvSpPr>
            <a:spLocks noGrp="1"/>
          </p:cNvSpPr>
          <p:nvPr>
            <p:ph type="title"/>
          </p:nvPr>
        </p:nvSpPr>
        <p:spPr>
          <a:xfrm>
            <a:off x="787399" y="508000"/>
            <a:ext cx="10408478" cy="2880823"/>
          </a:xfrm>
        </p:spPr>
        <p:txBody>
          <a:bodyPr>
            <a:normAutofit fontScale="90000"/>
          </a:bodyPr>
          <a:lstStyle/>
          <a:p>
            <a:pPr algn="ctr"/>
            <a:r>
              <a:rPr lang="fr-FR" b="1" dirty="0"/>
              <a:t>Duoday, c’était le 21 novembre cette année!</a:t>
            </a:r>
            <a:br>
              <a:rPr lang="fr-FR" b="1" dirty="0"/>
            </a:br>
            <a:br>
              <a:rPr lang="fr-FR" dirty="0"/>
            </a:br>
            <a:r>
              <a:rPr lang="fr-FR" b="1" i="1" dirty="0">
                <a:effectLst/>
                <a:latin typeface="Marianne"/>
              </a:rPr>
              <a:t>Les Duos  2024 dans les établissements publics hospitaliers de Nouvelle-</a:t>
            </a:r>
            <a:r>
              <a:rPr lang="fr-FR" b="1" i="1" dirty="0" err="1">
                <a:effectLst/>
                <a:latin typeface="Marianne"/>
              </a:rPr>
              <a:t>AQuitaine</a:t>
            </a:r>
            <a:br>
              <a:rPr lang="fr-FR" b="1" i="1" dirty="0">
                <a:effectLst/>
                <a:latin typeface="Marianne"/>
              </a:rPr>
            </a:br>
            <a:br>
              <a:rPr lang="fr-FR" b="1" i="1" dirty="0">
                <a:effectLst/>
                <a:latin typeface="Marianne"/>
              </a:rPr>
            </a:br>
            <a:endParaRPr lang="fr-FR" b="1" i="1" dirty="0"/>
          </a:p>
        </p:txBody>
      </p:sp>
      <p:pic>
        <p:nvPicPr>
          <p:cNvPr id="5" name="Espace réservé du contenu 4">
            <a:extLst>
              <a:ext uri="{FF2B5EF4-FFF2-40B4-BE49-F238E27FC236}">
                <a16:creationId xmlns:a16="http://schemas.microsoft.com/office/drawing/2014/main" id="{BB2E1579-3B43-4E60-85EC-745472654039}"/>
              </a:ext>
            </a:extLst>
          </p:cNvPr>
          <p:cNvPicPr>
            <a:picLocks noGrp="1" noChangeAspect="1"/>
          </p:cNvPicPr>
          <p:nvPr>
            <p:ph idx="1"/>
          </p:nvPr>
        </p:nvPicPr>
        <p:blipFill>
          <a:blip r:embed="rId2"/>
          <a:stretch>
            <a:fillRect/>
          </a:stretch>
        </p:blipFill>
        <p:spPr>
          <a:xfrm>
            <a:off x="622676" y="3124814"/>
            <a:ext cx="11302624" cy="1610120"/>
          </a:xfrm>
        </p:spPr>
      </p:pic>
    </p:spTree>
    <p:extLst>
      <p:ext uri="{BB962C8B-B14F-4D97-AF65-F5344CB8AC3E}">
        <p14:creationId xmlns:p14="http://schemas.microsoft.com/office/powerpoint/2010/main" val="2655824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07FDD4-2F2E-47FE-8F41-FE01EB8C23F4}"/>
              </a:ext>
            </a:extLst>
          </p:cNvPr>
          <p:cNvSpPr>
            <a:spLocks noGrp="1"/>
          </p:cNvSpPr>
          <p:nvPr>
            <p:ph type="title"/>
          </p:nvPr>
        </p:nvSpPr>
        <p:spPr>
          <a:xfrm>
            <a:off x="1144589" y="179572"/>
            <a:ext cx="9905998" cy="1478570"/>
          </a:xfrm>
        </p:spPr>
        <p:txBody>
          <a:bodyPr/>
          <a:lstStyle/>
          <a:p>
            <a:r>
              <a:rPr lang="fr-FR" dirty="0"/>
              <a:t>Qui a proposé des Offres de Duo ?</a:t>
            </a:r>
          </a:p>
        </p:txBody>
      </p:sp>
      <p:sp>
        <p:nvSpPr>
          <p:cNvPr id="3" name="Espace réservé du contenu 2">
            <a:extLst>
              <a:ext uri="{FF2B5EF4-FFF2-40B4-BE49-F238E27FC236}">
                <a16:creationId xmlns:a16="http://schemas.microsoft.com/office/drawing/2014/main" id="{3A28C2E6-5C59-4BCB-B49A-B005F2FACFD6}"/>
              </a:ext>
            </a:extLst>
          </p:cNvPr>
          <p:cNvSpPr>
            <a:spLocks noGrp="1"/>
          </p:cNvSpPr>
          <p:nvPr>
            <p:ph idx="1"/>
          </p:nvPr>
        </p:nvSpPr>
        <p:spPr>
          <a:xfrm>
            <a:off x="1141413" y="1658142"/>
            <a:ext cx="10161587" cy="4831557"/>
          </a:xfrm>
        </p:spPr>
        <p:txBody>
          <a:bodyPr>
            <a:normAutofit fontScale="92500" lnSpcReduction="20000"/>
          </a:bodyPr>
          <a:lstStyle/>
          <a:p>
            <a:r>
              <a:rPr lang="fr-FR" dirty="0"/>
              <a:t>30 établissements publics hospitaliers ont proposé des offres en DUO cette année.</a:t>
            </a:r>
          </a:p>
          <a:p>
            <a:r>
              <a:rPr lang="fr-FR" dirty="0"/>
              <a:t>Tous les départements ont contribué à l’opération DUODAY</a:t>
            </a:r>
          </a:p>
          <a:p>
            <a:r>
              <a:rPr lang="fr-FR" dirty="0"/>
              <a:t>Certains établissements se sont très fortement mobilisés:</a:t>
            </a:r>
          </a:p>
          <a:p>
            <a:pPr lvl="1"/>
            <a:r>
              <a:rPr lang="fr-FR" dirty="0"/>
              <a:t>EPD Salagnac a déposé 55 offres!</a:t>
            </a:r>
          </a:p>
          <a:p>
            <a:pPr lvl="1"/>
            <a:r>
              <a:rPr lang="fr-FR" dirty="0"/>
              <a:t>Les CH  se sont fortement mobilisés cette année:</a:t>
            </a:r>
          </a:p>
          <a:p>
            <a:pPr lvl="2"/>
            <a:r>
              <a:rPr lang="fr-FR" dirty="0"/>
              <a:t>Aubusson, </a:t>
            </a:r>
            <a:r>
              <a:rPr lang="fr-FR" dirty="0" err="1"/>
              <a:t>Notron</a:t>
            </a:r>
            <a:r>
              <a:rPr lang="fr-FR" dirty="0"/>
              <a:t>: 4 	 Niort : 5	Libourne, Guéret : 8 	Côte Basque : 6 	Pau, Dax: 7 	</a:t>
            </a:r>
          </a:p>
          <a:p>
            <a:pPr lvl="2"/>
            <a:r>
              <a:rPr lang="fr-FR" dirty="0"/>
              <a:t>CHU Bordeaux: 9		Roland </a:t>
            </a:r>
            <a:r>
              <a:rPr lang="fr-FR" dirty="0" err="1"/>
              <a:t>Mazouin</a:t>
            </a:r>
            <a:r>
              <a:rPr lang="fr-FR" dirty="0"/>
              <a:t> : 11 	Mont de Marsan, Poitiers: 16</a:t>
            </a:r>
          </a:p>
          <a:p>
            <a:pPr lvl="2"/>
            <a:r>
              <a:rPr lang="fr-FR" sz="2400" dirty="0"/>
              <a:t>La palme 2024 sur le nombre d’offres déposées par un centre hospitalier revient au CH de Limoges qui a déposé 30 offres cette année!</a:t>
            </a:r>
          </a:p>
          <a:p>
            <a:r>
              <a:rPr lang="fr-FR" dirty="0"/>
              <a:t>Les </a:t>
            </a:r>
            <a:r>
              <a:rPr lang="fr-FR" dirty="0" err="1"/>
              <a:t>Ehpad</a:t>
            </a:r>
            <a:r>
              <a:rPr lang="fr-FR" dirty="0"/>
              <a:t> ont également été au RDV, proposant en moyenne deux offres on peut citer notamment </a:t>
            </a:r>
            <a:r>
              <a:rPr lang="fr-FR" dirty="0" err="1"/>
              <a:t>l’Ehpad</a:t>
            </a:r>
            <a:r>
              <a:rPr lang="fr-FR" dirty="0"/>
              <a:t> Les </a:t>
            </a:r>
            <a:r>
              <a:rPr lang="fr-FR" dirty="0" err="1"/>
              <a:t>Signolles</a:t>
            </a:r>
            <a:r>
              <a:rPr lang="fr-FR" dirty="0"/>
              <a:t> qui a proposé 8 offres!</a:t>
            </a:r>
          </a:p>
          <a:p>
            <a:pPr lvl="1"/>
            <a:endParaRPr lang="fr-FR" dirty="0"/>
          </a:p>
        </p:txBody>
      </p:sp>
    </p:spTree>
    <p:extLst>
      <p:ext uri="{BB962C8B-B14F-4D97-AF65-F5344CB8AC3E}">
        <p14:creationId xmlns:p14="http://schemas.microsoft.com/office/powerpoint/2010/main" val="1642009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3263D7-BC4B-4B5A-8442-D342B86B53D0}"/>
              </a:ext>
            </a:extLst>
          </p:cNvPr>
          <p:cNvSpPr>
            <a:spLocks noGrp="1"/>
          </p:cNvSpPr>
          <p:nvPr>
            <p:ph type="title"/>
          </p:nvPr>
        </p:nvSpPr>
        <p:spPr/>
        <p:txBody>
          <a:bodyPr>
            <a:normAutofit fontScale="90000"/>
          </a:bodyPr>
          <a:lstStyle/>
          <a:p>
            <a:r>
              <a:rPr lang="fr-FR" dirty="0"/>
              <a:t>Quels Duos se sont constitués?</a:t>
            </a:r>
            <a:br>
              <a:rPr lang="fr-FR" dirty="0"/>
            </a:br>
            <a:r>
              <a:rPr lang="fr-FR" dirty="0"/>
              <a:t>133 Duos se sont rencontrés le 21 novembre</a:t>
            </a:r>
          </a:p>
        </p:txBody>
      </p:sp>
      <p:sp>
        <p:nvSpPr>
          <p:cNvPr id="3" name="Espace réservé du contenu 2">
            <a:extLst>
              <a:ext uri="{FF2B5EF4-FFF2-40B4-BE49-F238E27FC236}">
                <a16:creationId xmlns:a16="http://schemas.microsoft.com/office/drawing/2014/main" id="{A0873D92-92FD-41F5-902E-388D501020C6}"/>
              </a:ext>
            </a:extLst>
          </p:cNvPr>
          <p:cNvSpPr>
            <a:spLocks noGrp="1"/>
          </p:cNvSpPr>
          <p:nvPr>
            <p:ph idx="1"/>
          </p:nvPr>
        </p:nvSpPr>
        <p:spPr>
          <a:xfrm>
            <a:off x="1141412" y="1917700"/>
            <a:ext cx="10504488" cy="3873501"/>
          </a:xfrm>
        </p:spPr>
        <p:txBody>
          <a:bodyPr>
            <a:normAutofit fontScale="70000" lnSpcReduction="20000"/>
          </a:bodyPr>
          <a:lstStyle/>
          <a:p>
            <a:pPr marL="0" indent="0">
              <a:buNone/>
            </a:pPr>
            <a:r>
              <a:rPr lang="fr-FR" dirty="0"/>
              <a:t>Une extrême diversité de métiers: coiffeur, formateur, animateur, aide soignant, Kiné, Boulanger, AMP, agent d’accueil, agent administratif…..cadre de santé, ….</a:t>
            </a:r>
          </a:p>
          <a:p>
            <a:pPr marL="0" indent="0">
              <a:buNone/>
            </a:pPr>
            <a:r>
              <a:rPr lang="fr-FR" dirty="0"/>
              <a:t>L’origine des candidats ayant fait une journée DUO dans un établissement public hospitalier:</a:t>
            </a:r>
          </a:p>
          <a:p>
            <a:pPr lvl="1"/>
            <a:r>
              <a:rPr lang="fr-FR" dirty="0"/>
              <a:t>25 candidats proposés par un Cap emploi</a:t>
            </a:r>
          </a:p>
          <a:p>
            <a:pPr lvl="1"/>
            <a:r>
              <a:rPr lang="fr-FR" dirty="0"/>
              <a:t>23 proposés par France Travail</a:t>
            </a:r>
          </a:p>
          <a:p>
            <a:pPr lvl="1"/>
            <a:r>
              <a:rPr lang="fr-FR" dirty="0"/>
              <a:t>54 proposés par un ESAT</a:t>
            </a:r>
          </a:p>
          <a:p>
            <a:pPr marL="457200" lvl="1" indent="0">
              <a:buNone/>
            </a:pPr>
            <a:endParaRPr lang="fr-FR" dirty="0"/>
          </a:p>
          <a:p>
            <a:pPr marL="0" indent="0" algn="ctr">
              <a:buNone/>
            </a:pPr>
            <a:r>
              <a:rPr lang="fr-FR" dirty="0"/>
              <a:t>ATTENTION! La référente handicap n’a de vision que sur les établissements publics hospitaliers de la région, donc, les duos réalisés hors de la FPH grâce à l’action de nos établissements ne lui sont pas accessibles.</a:t>
            </a:r>
          </a:p>
          <a:p>
            <a:pPr marL="0" indent="0">
              <a:buNone/>
            </a:pPr>
            <a:r>
              <a:rPr lang="fr-FR" dirty="0"/>
              <a:t>Par exemple, on peut saluer de nouveau cette année la Plateforme Territoriale d’Inclusion de Coutras qui, en plus de proposer 5 Duos dans son établissement, a permis à 24 personnes de bénéficier d’une immersion dans diverses structures cette année!</a:t>
            </a:r>
          </a:p>
          <a:p>
            <a:endParaRPr lang="fr-FR" dirty="0"/>
          </a:p>
          <a:p>
            <a:endParaRPr lang="fr-FR" dirty="0"/>
          </a:p>
        </p:txBody>
      </p:sp>
    </p:spTree>
    <p:extLst>
      <p:ext uri="{BB962C8B-B14F-4D97-AF65-F5344CB8AC3E}">
        <p14:creationId xmlns:p14="http://schemas.microsoft.com/office/powerpoint/2010/main" val="4031425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88F059-2903-4D3B-ACEA-0555E5D7CB50}"/>
              </a:ext>
            </a:extLst>
          </p:cNvPr>
          <p:cNvSpPr>
            <a:spLocks noGrp="1"/>
          </p:cNvSpPr>
          <p:nvPr>
            <p:ph type="title"/>
          </p:nvPr>
        </p:nvSpPr>
        <p:spPr/>
        <p:txBody>
          <a:bodyPr/>
          <a:lstStyle/>
          <a:p>
            <a:r>
              <a:rPr lang="fr-FR" dirty="0"/>
              <a:t>Zoom sur le Nord Gironde</a:t>
            </a:r>
          </a:p>
        </p:txBody>
      </p:sp>
      <p:sp>
        <p:nvSpPr>
          <p:cNvPr id="3" name="Espace réservé du contenu 2">
            <a:extLst>
              <a:ext uri="{FF2B5EF4-FFF2-40B4-BE49-F238E27FC236}">
                <a16:creationId xmlns:a16="http://schemas.microsoft.com/office/drawing/2014/main" id="{A4CC3D41-41C4-4221-BBC4-B4C4406CECD3}"/>
              </a:ext>
            </a:extLst>
          </p:cNvPr>
          <p:cNvSpPr>
            <a:spLocks noGrp="1"/>
          </p:cNvSpPr>
          <p:nvPr>
            <p:ph idx="1"/>
          </p:nvPr>
        </p:nvSpPr>
        <p:spPr/>
        <p:txBody>
          <a:bodyPr>
            <a:normAutofit fontScale="85000" lnSpcReduction="10000"/>
          </a:bodyPr>
          <a:lstStyle/>
          <a:p>
            <a:r>
              <a:rPr lang="fr-FR" sz="1800" dirty="0">
                <a:effectLst/>
                <a:latin typeface="Calibri" panose="020F0502020204030204" pitchFamily="34" charset="0"/>
                <a:ea typeface="Calibri" panose="020F0502020204030204" pitchFamily="34" charset="0"/>
              </a:rPr>
              <a:t>Cette année 10 offres  de Duos ont été déposées par les établissements du Nord Gironde :</a:t>
            </a:r>
          </a:p>
          <a:p>
            <a:pPr marL="342900" lvl="0" indent="-342900">
              <a:buFont typeface="Symbol" panose="05050102010706020507" pitchFamily="18" charset="2"/>
              <a:buChar char=""/>
            </a:pPr>
            <a:r>
              <a:rPr lang="fr-FR" sz="1800" dirty="0">
                <a:effectLst/>
                <a:latin typeface="Calibri" panose="020F0502020204030204" pitchFamily="34" charset="0"/>
                <a:ea typeface="Calibri" panose="020F0502020204030204" pitchFamily="34" charset="0"/>
              </a:rPr>
              <a:t>1 offre </a:t>
            </a:r>
            <a:r>
              <a:rPr lang="fr-FR" sz="1800" dirty="0" err="1">
                <a:effectLst/>
                <a:latin typeface="Calibri" panose="020F0502020204030204" pitchFamily="34" charset="0"/>
                <a:ea typeface="Calibri" panose="020F0502020204030204" pitchFamily="34" charset="0"/>
              </a:rPr>
              <a:t>Ehpad</a:t>
            </a:r>
            <a:r>
              <a:rPr lang="fr-FR" sz="1800" dirty="0">
                <a:effectLst/>
                <a:latin typeface="Calibri" panose="020F0502020204030204" pitchFamily="34" charset="0"/>
                <a:ea typeface="Calibri" panose="020F0502020204030204" pitchFamily="34" charset="0"/>
              </a:rPr>
              <a:t> Coutras </a:t>
            </a:r>
          </a:p>
          <a:p>
            <a:pPr marL="342900" lvl="0" indent="-342900">
              <a:buFont typeface="Symbol" panose="05050102010706020507" pitchFamily="18" charset="2"/>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1 offre IFAS Ste Foy : Formateur</a:t>
            </a:r>
            <a:endParaRPr lang="fr-FR"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7 offres sur le CH de Libourne/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Garderose</a:t>
            </a:r>
            <a:endParaRPr lang="fr-FR"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1 offre IFSI Libourne : formateur</a:t>
            </a:r>
            <a:endParaRPr lang="fr-FR" sz="1800" dirty="0">
              <a:effectLst/>
              <a:latin typeface="Calibri" panose="020F0502020204030204" pitchFamily="34" charset="0"/>
              <a:ea typeface="Calibri" panose="020F0502020204030204" pitchFamily="34" charset="0"/>
            </a:endParaRPr>
          </a:p>
          <a:p>
            <a:r>
              <a:rPr lang="fr-FR" sz="1800" b="1" dirty="0">
                <a:effectLst/>
                <a:latin typeface="Calibri" panose="020F0502020204030204" pitchFamily="34" charset="0"/>
                <a:ea typeface="Calibri" panose="020F0502020204030204" pitchFamily="34" charset="0"/>
              </a:rPr>
              <a:t>=&gt; 5 duos concrétisés CH Libourne et 1 à Coutras : 6 personnes ont été accueillies le 21/11/2024</a:t>
            </a:r>
            <a:endParaRPr lang="fr-FR" sz="1800" dirty="0">
              <a:effectLst/>
              <a:latin typeface="Calibri" panose="020F0502020204030204" pitchFamily="34" charset="0"/>
              <a:ea typeface="Calibri" panose="020F0502020204030204" pitchFamily="34" charset="0"/>
            </a:endParaRPr>
          </a:p>
          <a:p>
            <a:pPr marL="0" indent="0">
              <a:buNone/>
            </a:pPr>
            <a:r>
              <a:rPr lang="fr-FR" sz="1800" b="1" dirty="0">
                <a:effectLst/>
                <a:latin typeface="Calibri" panose="020F0502020204030204" pitchFamily="34" charset="0"/>
                <a:ea typeface="Calibri" panose="020F0502020204030204" pitchFamily="34" charset="0"/>
                <a:cs typeface="Times New Roman" panose="02020603050405020304" pitchFamily="18" charset="0"/>
              </a:rPr>
              <a:t>Remercions tous les professionnels qui ont accepté de prendre sur leur temps pour proposer à une personne en situation de handicap de découvrir leur métier !</a:t>
            </a:r>
            <a:endParaRPr lang="fr-FR" sz="1800" dirty="0">
              <a:effectLst/>
              <a:latin typeface="Calibri" panose="020F0502020204030204" pitchFamily="34" charset="0"/>
              <a:ea typeface="Calibri" panose="020F0502020204030204" pitchFamily="34" charset="0"/>
            </a:endParaRPr>
          </a:p>
          <a:p>
            <a:pPr marL="0" indent="0">
              <a:buNone/>
            </a:pPr>
            <a:r>
              <a:rPr lang="fr-FR" sz="1800" b="1" dirty="0">
                <a:effectLst/>
                <a:latin typeface="Calibri" panose="020F0502020204030204" pitchFamily="34" charset="0"/>
                <a:ea typeface="Calibri" panose="020F0502020204030204" pitchFamily="34" charset="0"/>
                <a:cs typeface="Times New Roman" panose="02020603050405020304" pitchFamily="18" charset="0"/>
              </a:rPr>
              <a:t>Certain n’ont pas eu la chance cette année de trouver un candidat, il nous faudra diffuser les offres plus tôt l’année prochaine !</a:t>
            </a:r>
            <a:endParaRPr lang="fr-FR" sz="1800" dirty="0">
              <a:effectLst/>
              <a:latin typeface="Calibri" panose="020F0502020204030204" pitchFamily="34" charset="0"/>
              <a:ea typeface="Calibri" panose="020F0502020204030204" pitchFamily="34" charset="0"/>
            </a:endParaRPr>
          </a:p>
          <a:p>
            <a:endParaRPr lang="fr-FR" sz="1800" dirty="0">
              <a:effectLst/>
              <a:latin typeface="Calibri" panose="020F0502020204030204" pitchFamily="34" charset="0"/>
              <a:ea typeface="Calibri" panose="020F0502020204030204" pitchFamily="34" charset="0"/>
            </a:endParaRPr>
          </a:p>
          <a:p>
            <a:endParaRPr lang="fr-FR" dirty="0"/>
          </a:p>
        </p:txBody>
      </p:sp>
    </p:spTree>
    <p:extLst>
      <p:ext uri="{BB962C8B-B14F-4D97-AF65-F5344CB8AC3E}">
        <p14:creationId xmlns:p14="http://schemas.microsoft.com/office/powerpoint/2010/main" val="3836506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F076B6D-1660-4746-BDFB-93EE908F4E29}"/>
              </a:ext>
            </a:extLst>
          </p:cNvPr>
          <p:cNvSpPr>
            <a:spLocks noGrp="1"/>
          </p:cNvSpPr>
          <p:nvPr>
            <p:ph idx="1"/>
          </p:nvPr>
        </p:nvSpPr>
        <p:spPr>
          <a:xfrm>
            <a:off x="996950" y="2478087"/>
            <a:ext cx="9905999" cy="3541714"/>
          </a:xfrm>
        </p:spPr>
        <p:txBody>
          <a:bodyPr>
            <a:normAutofit fontScale="85000" lnSpcReduction="10000"/>
          </a:bodyPr>
          <a:lstStyle/>
          <a:p>
            <a:r>
              <a:rPr lang="fr-FR" sz="1800" dirty="0">
                <a:effectLst/>
                <a:latin typeface="Calibri" panose="020F0502020204030204" pitchFamily="34" charset="0"/>
                <a:ea typeface="Calibri" panose="020F0502020204030204" pitchFamily="34" charset="0"/>
              </a:rPr>
              <a:t>Cette année 10 offres  de Duos ont été déposées par les établissements du Nord Gironde :</a:t>
            </a:r>
          </a:p>
          <a:p>
            <a:pPr marL="342900" lvl="0" indent="-342900">
              <a:buFont typeface="Symbol" panose="05050102010706020507" pitchFamily="18" charset="2"/>
              <a:buChar char=""/>
            </a:pPr>
            <a:r>
              <a:rPr lang="fr-FR" sz="1800" dirty="0">
                <a:effectLst/>
                <a:latin typeface="Calibri" panose="020F0502020204030204" pitchFamily="34" charset="0"/>
                <a:ea typeface="Calibri" panose="020F0502020204030204" pitchFamily="34" charset="0"/>
              </a:rPr>
              <a:t>1 offre </a:t>
            </a:r>
            <a:r>
              <a:rPr lang="fr-FR" sz="1800" dirty="0" err="1">
                <a:effectLst/>
                <a:latin typeface="Calibri" panose="020F0502020204030204" pitchFamily="34" charset="0"/>
                <a:ea typeface="Calibri" panose="020F0502020204030204" pitchFamily="34" charset="0"/>
              </a:rPr>
              <a:t>Ehpad</a:t>
            </a:r>
            <a:r>
              <a:rPr lang="fr-FR" sz="1800" dirty="0">
                <a:effectLst/>
                <a:latin typeface="Calibri" panose="020F0502020204030204" pitchFamily="34" charset="0"/>
                <a:ea typeface="Calibri" panose="020F0502020204030204" pitchFamily="34" charset="0"/>
              </a:rPr>
              <a:t> Coutras </a:t>
            </a:r>
          </a:p>
          <a:p>
            <a:pPr marL="342900" lvl="0" indent="-342900">
              <a:buFont typeface="Symbol" panose="05050102010706020507" pitchFamily="18" charset="2"/>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1 offre IFAS Ste Foy : Formateur</a:t>
            </a:r>
            <a:endParaRPr lang="fr-FR"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7 offres sur le CH de Libourne/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Garderose</a:t>
            </a:r>
            <a:endParaRPr lang="fr-FR"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1 offre IFSI Libourne : formateur</a:t>
            </a:r>
            <a:endParaRPr lang="fr-FR" sz="1800" dirty="0">
              <a:effectLst/>
              <a:latin typeface="Calibri" panose="020F0502020204030204" pitchFamily="34" charset="0"/>
              <a:ea typeface="Calibri" panose="020F0502020204030204" pitchFamily="34" charset="0"/>
            </a:endParaRPr>
          </a:p>
          <a:p>
            <a:pPr marL="0" indent="0" algn="ctr">
              <a:buNone/>
            </a:pPr>
            <a:r>
              <a:rPr lang="fr-FR" sz="1800" b="1" i="1" dirty="0">
                <a:effectLst/>
                <a:latin typeface="Calibri" panose="020F0502020204030204" pitchFamily="34" charset="0"/>
                <a:ea typeface="Calibri" panose="020F0502020204030204" pitchFamily="34" charset="0"/>
              </a:rPr>
              <a:t>=&gt; 5 duos concrétisés CH Libourne et 1 à Coutras : 6 personnes ont été accueillies le 21/11/2024</a:t>
            </a:r>
          </a:p>
          <a:p>
            <a:pPr marL="0" indent="0">
              <a:buNone/>
            </a:pPr>
            <a:r>
              <a:rPr lang="fr-FR" sz="1800" b="1" dirty="0">
                <a:effectLst/>
                <a:latin typeface="Calibri" panose="020F0502020204030204" pitchFamily="34" charset="0"/>
                <a:ea typeface="Calibri" panose="020F0502020204030204" pitchFamily="34" charset="0"/>
                <a:cs typeface="Times New Roman" panose="02020603050405020304" pitchFamily="18" charset="0"/>
              </a:rPr>
              <a:t>Je remercie tous les professionnels qui ont accepté de prendre sur leur temps pour proposer à une personne en situation de handicap de découvrir leur métier !</a:t>
            </a:r>
            <a:endParaRPr lang="fr-FR" sz="1800" dirty="0">
              <a:effectLst/>
              <a:latin typeface="Calibri" panose="020F0502020204030204" pitchFamily="34" charset="0"/>
              <a:ea typeface="Calibri" panose="020F0502020204030204" pitchFamily="34" charset="0"/>
            </a:endParaRPr>
          </a:p>
          <a:p>
            <a:pPr marL="0" indent="0">
              <a:buNone/>
            </a:pPr>
            <a:r>
              <a:rPr lang="fr-FR" sz="1800" b="1" dirty="0">
                <a:effectLst/>
                <a:latin typeface="Calibri" panose="020F0502020204030204" pitchFamily="34" charset="0"/>
                <a:ea typeface="Calibri" panose="020F0502020204030204" pitchFamily="34" charset="0"/>
                <a:cs typeface="Times New Roman" panose="02020603050405020304" pitchFamily="18" charset="0"/>
              </a:rPr>
              <a:t>Certain n’ont pas eu la chance cette année de trouver un candidat, il nous faudra diffuser les offres plus tôt l’année prochaine !</a:t>
            </a:r>
            <a:endParaRPr lang="fr-FR" sz="1800" dirty="0">
              <a:effectLst/>
              <a:latin typeface="Calibri" panose="020F0502020204030204" pitchFamily="34" charset="0"/>
              <a:ea typeface="Calibri" panose="020F0502020204030204" pitchFamily="34" charset="0"/>
            </a:endParaRPr>
          </a:p>
          <a:p>
            <a:endParaRPr lang="fr-FR" dirty="0"/>
          </a:p>
        </p:txBody>
      </p:sp>
      <p:pic>
        <p:nvPicPr>
          <p:cNvPr id="4" name="Image 3">
            <a:extLst>
              <a:ext uri="{FF2B5EF4-FFF2-40B4-BE49-F238E27FC236}">
                <a16:creationId xmlns:a16="http://schemas.microsoft.com/office/drawing/2014/main" id="{B33E42AC-9CAB-47A0-A147-732F1246F88F}"/>
              </a:ext>
            </a:extLst>
          </p:cNvPr>
          <p:cNvPicPr>
            <a:picLocks noChangeAspect="1"/>
          </p:cNvPicPr>
          <p:nvPr/>
        </p:nvPicPr>
        <p:blipFill>
          <a:blip r:embed="rId2"/>
          <a:stretch>
            <a:fillRect/>
          </a:stretch>
        </p:blipFill>
        <p:spPr>
          <a:xfrm rot="6850071">
            <a:off x="8607424" y="649778"/>
            <a:ext cx="1955800" cy="1466850"/>
          </a:xfrm>
          <a:prstGeom prst="rect">
            <a:avLst/>
          </a:prstGeom>
        </p:spPr>
      </p:pic>
      <p:pic>
        <p:nvPicPr>
          <p:cNvPr id="6" name="Image 5">
            <a:extLst>
              <a:ext uri="{FF2B5EF4-FFF2-40B4-BE49-F238E27FC236}">
                <a16:creationId xmlns:a16="http://schemas.microsoft.com/office/drawing/2014/main" id="{535BE639-5D44-4DB3-95A8-E5F4D1B02A88}"/>
              </a:ext>
            </a:extLst>
          </p:cNvPr>
          <p:cNvPicPr>
            <a:picLocks noChangeAspect="1"/>
          </p:cNvPicPr>
          <p:nvPr/>
        </p:nvPicPr>
        <p:blipFill>
          <a:blip r:embed="rId3"/>
          <a:stretch>
            <a:fillRect/>
          </a:stretch>
        </p:blipFill>
        <p:spPr>
          <a:xfrm rot="4345635">
            <a:off x="2256803" y="66901"/>
            <a:ext cx="1575841" cy="2229052"/>
          </a:xfrm>
          <a:prstGeom prst="rect">
            <a:avLst/>
          </a:prstGeom>
        </p:spPr>
      </p:pic>
    </p:spTree>
    <p:extLst>
      <p:ext uri="{BB962C8B-B14F-4D97-AF65-F5344CB8AC3E}">
        <p14:creationId xmlns:p14="http://schemas.microsoft.com/office/powerpoint/2010/main" val="2340968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3454C8-5674-4F2B-9B80-8F184C3A1BA8}"/>
              </a:ext>
            </a:extLst>
          </p:cNvPr>
          <p:cNvSpPr>
            <a:spLocks noGrp="1"/>
          </p:cNvSpPr>
          <p:nvPr>
            <p:ph type="title"/>
          </p:nvPr>
        </p:nvSpPr>
        <p:spPr/>
        <p:txBody>
          <a:bodyPr/>
          <a:lstStyle/>
          <a:p>
            <a:r>
              <a:rPr lang="fr-FR" dirty="0"/>
              <a:t>Que retenir de cette campagne 2024?</a:t>
            </a:r>
            <a:br>
              <a:rPr lang="fr-FR" dirty="0"/>
            </a:br>
            <a:endParaRPr lang="fr-FR" dirty="0"/>
          </a:p>
        </p:txBody>
      </p:sp>
      <p:sp>
        <p:nvSpPr>
          <p:cNvPr id="3" name="Espace réservé du contenu 2">
            <a:extLst>
              <a:ext uri="{FF2B5EF4-FFF2-40B4-BE49-F238E27FC236}">
                <a16:creationId xmlns:a16="http://schemas.microsoft.com/office/drawing/2014/main" id="{F9CC144A-67DE-46CE-B583-FD4D9CA8465C}"/>
              </a:ext>
            </a:extLst>
          </p:cNvPr>
          <p:cNvSpPr>
            <a:spLocks noGrp="1"/>
          </p:cNvSpPr>
          <p:nvPr>
            <p:ph idx="1"/>
          </p:nvPr>
        </p:nvSpPr>
        <p:spPr>
          <a:xfrm>
            <a:off x="1243012" y="1480342"/>
            <a:ext cx="10682288" cy="4996657"/>
          </a:xfrm>
        </p:spPr>
        <p:txBody>
          <a:bodyPr>
            <a:normAutofit/>
          </a:bodyPr>
          <a:lstStyle/>
          <a:p>
            <a:pPr>
              <a:buFont typeface="Wingdings" panose="05000000000000000000" pitchFamily="2" charset="2"/>
              <a:buChar char="ü"/>
            </a:pPr>
            <a:r>
              <a:rPr lang="fr-FR" dirty="0"/>
              <a:t>Une hausse du nombre de Duos proposés</a:t>
            </a:r>
          </a:p>
          <a:p>
            <a:pPr>
              <a:buFont typeface="Wingdings" panose="05000000000000000000" pitchFamily="2" charset="2"/>
              <a:buChar char="ü"/>
            </a:pPr>
            <a:r>
              <a:rPr lang="fr-FR" dirty="0"/>
              <a:t>Une hausse des établissements impliqués</a:t>
            </a:r>
          </a:p>
          <a:p>
            <a:pPr>
              <a:buFont typeface="Wingdings" panose="05000000000000000000" pitchFamily="2" charset="2"/>
              <a:buChar char="ü"/>
            </a:pPr>
            <a:r>
              <a:rPr lang="fr-FR" dirty="0"/>
              <a:t>Une légère hausse des duos constitués</a:t>
            </a:r>
          </a:p>
          <a:p>
            <a:pPr>
              <a:buFont typeface="Wingdings" panose="05000000000000000000" pitchFamily="2" charset="2"/>
              <a:buChar char="ü"/>
            </a:pPr>
            <a:r>
              <a:rPr lang="fr-FR" dirty="0"/>
              <a:t>Une grande diversité dans les postes proposés</a:t>
            </a:r>
          </a:p>
          <a:p>
            <a:pPr>
              <a:buFont typeface="Wingdings" panose="05000000000000000000" pitchFamily="2" charset="2"/>
              <a:buChar char="ü"/>
            </a:pPr>
            <a:r>
              <a:rPr lang="fr-FR" dirty="0"/>
              <a:t>De nombreuses offres n’ont pas pu être pourvues, sans aucun lien avec les métiers proposés</a:t>
            </a:r>
          </a:p>
          <a:p>
            <a:pPr>
              <a:buFont typeface="Wingdings" panose="05000000000000000000" pitchFamily="2" charset="2"/>
              <a:buChar char="ü"/>
            </a:pPr>
            <a:r>
              <a:rPr lang="fr-FR" dirty="0"/>
              <a:t>Tous les types de métiers sont représentés dans les Duos effectivement réalisés</a:t>
            </a:r>
          </a:p>
          <a:p>
            <a:pPr>
              <a:buFont typeface="Wingdings" panose="05000000000000000000" pitchFamily="2" charset="2"/>
              <a:buChar char="ü"/>
            </a:pPr>
            <a:r>
              <a:rPr lang="fr-FR" dirty="0"/>
              <a:t>Le taux de concrétisation d’un DUO est plus élevé quand les offres sont déposées dés septembre</a:t>
            </a:r>
          </a:p>
          <a:p>
            <a:endParaRPr lang="fr-FR" dirty="0"/>
          </a:p>
          <a:p>
            <a:pPr lvl="1"/>
            <a:endParaRPr lang="fr-FR" dirty="0"/>
          </a:p>
          <a:p>
            <a:pPr lvl="1"/>
            <a:endParaRPr lang="fr-FR" dirty="0"/>
          </a:p>
        </p:txBody>
      </p:sp>
    </p:spTree>
    <p:extLst>
      <p:ext uri="{BB962C8B-B14F-4D97-AF65-F5344CB8AC3E}">
        <p14:creationId xmlns:p14="http://schemas.microsoft.com/office/powerpoint/2010/main" val="3671841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3454C8-5674-4F2B-9B80-8F184C3A1BA8}"/>
              </a:ext>
            </a:extLst>
          </p:cNvPr>
          <p:cNvSpPr>
            <a:spLocks noGrp="1"/>
          </p:cNvSpPr>
          <p:nvPr>
            <p:ph type="title"/>
          </p:nvPr>
        </p:nvSpPr>
        <p:spPr>
          <a:xfrm>
            <a:off x="1141413" y="618518"/>
            <a:ext cx="9905998" cy="918182"/>
          </a:xfrm>
        </p:spPr>
        <p:txBody>
          <a:bodyPr>
            <a:normAutofit fontScale="90000"/>
          </a:bodyPr>
          <a:lstStyle/>
          <a:p>
            <a:br>
              <a:rPr lang="fr-FR" dirty="0"/>
            </a:br>
            <a:r>
              <a:rPr lang="fr-FR" sz="3600" b="1" dirty="0"/>
              <a:t>Pour 2025, quelles améliorations  prévoir?</a:t>
            </a:r>
            <a:br>
              <a:rPr lang="fr-FR" sz="3600" b="1" dirty="0"/>
            </a:br>
            <a:br>
              <a:rPr lang="fr-FR" dirty="0"/>
            </a:br>
            <a:endParaRPr lang="fr-FR" dirty="0"/>
          </a:p>
        </p:txBody>
      </p:sp>
      <p:sp>
        <p:nvSpPr>
          <p:cNvPr id="3" name="Espace réservé du contenu 2">
            <a:extLst>
              <a:ext uri="{FF2B5EF4-FFF2-40B4-BE49-F238E27FC236}">
                <a16:creationId xmlns:a16="http://schemas.microsoft.com/office/drawing/2014/main" id="{F9CC144A-67DE-46CE-B583-FD4D9CA8465C}"/>
              </a:ext>
            </a:extLst>
          </p:cNvPr>
          <p:cNvSpPr>
            <a:spLocks noGrp="1"/>
          </p:cNvSpPr>
          <p:nvPr>
            <p:ph idx="1"/>
          </p:nvPr>
        </p:nvSpPr>
        <p:spPr>
          <a:xfrm>
            <a:off x="1141413" y="1774218"/>
            <a:ext cx="10058400" cy="3797299"/>
          </a:xfrm>
        </p:spPr>
        <p:txBody>
          <a:bodyPr>
            <a:normAutofit/>
          </a:bodyPr>
          <a:lstStyle/>
          <a:p>
            <a:pPr lvl="1">
              <a:buFont typeface="Wingdings" panose="05000000000000000000" pitchFamily="2" charset="2"/>
              <a:buChar char="ü"/>
            </a:pPr>
            <a:r>
              <a:rPr lang="fr-FR" sz="2800" dirty="0"/>
              <a:t>Déposer les offres plus tôt, de préférence dès septembre, pour laisser le temps aux partenaires de chercher un candidat</a:t>
            </a:r>
          </a:p>
          <a:p>
            <a:pPr lvl="1">
              <a:buFont typeface="Wingdings" panose="05000000000000000000" pitchFamily="2" charset="2"/>
              <a:buChar char="ü"/>
            </a:pPr>
            <a:endParaRPr lang="fr-FR" sz="2800" dirty="0"/>
          </a:p>
          <a:p>
            <a:pPr lvl="1">
              <a:buFont typeface="Wingdings" panose="05000000000000000000" pitchFamily="2" charset="2"/>
              <a:buChar char="ü"/>
            </a:pPr>
            <a:r>
              <a:rPr lang="fr-FR" sz="2800" dirty="0"/>
              <a:t>Renforcer les partenariats locaux </a:t>
            </a:r>
          </a:p>
          <a:p>
            <a:pPr lvl="1">
              <a:buFont typeface="Wingdings" panose="05000000000000000000" pitchFamily="2" charset="2"/>
              <a:buChar char="ü"/>
            </a:pPr>
            <a:endParaRPr lang="fr-FR" sz="2800" dirty="0"/>
          </a:p>
          <a:p>
            <a:pPr lvl="1">
              <a:buFont typeface="Wingdings" panose="05000000000000000000" pitchFamily="2" charset="2"/>
              <a:buChar char="ü"/>
            </a:pPr>
            <a:r>
              <a:rPr lang="fr-FR" sz="2800" dirty="0"/>
              <a:t>Informer nos partenaires en amont du dépôt d’une offre</a:t>
            </a:r>
          </a:p>
          <a:p>
            <a:pPr lvl="1"/>
            <a:endParaRPr lang="fr-FR" dirty="0"/>
          </a:p>
          <a:p>
            <a:pPr lvl="1"/>
            <a:endParaRPr lang="fr-FR" dirty="0"/>
          </a:p>
        </p:txBody>
      </p:sp>
    </p:spTree>
    <p:extLst>
      <p:ext uri="{BB962C8B-B14F-4D97-AF65-F5344CB8AC3E}">
        <p14:creationId xmlns:p14="http://schemas.microsoft.com/office/powerpoint/2010/main" val="8000644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Personnalisé 1">
      <a:dk1>
        <a:sysClr val="windowText" lastClr="000000"/>
      </a:dk1>
      <a:lt1>
        <a:sysClr val="window" lastClr="FFFFFF"/>
      </a:lt1>
      <a:dk2>
        <a:srgbClr val="242852"/>
      </a:dk2>
      <a:lt2>
        <a:srgbClr val="D8F1FC"/>
      </a:lt2>
      <a:accent1>
        <a:srgbClr val="4A66AC"/>
      </a:accent1>
      <a:accent2>
        <a:srgbClr val="629DD1"/>
      </a:accent2>
      <a:accent3>
        <a:srgbClr val="D4E5F6"/>
      </a:accent3>
      <a:accent4>
        <a:srgbClr val="7F8FA9"/>
      </a:accent4>
      <a:accent5>
        <a:srgbClr val="5AA2AE"/>
      </a:accent5>
      <a:accent6>
        <a:srgbClr val="9D90A0"/>
      </a:accent6>
      <a:hlink>
        <a:srgbClr val="9454C3"/>
      </a:hlink>
      <a:folHlink>
        <a:srgbClr val="3EBBF0"/>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261</TotalTime>
  <Words>828</Words>
  <Application>Microsoft Office PowerPoint</Application>
  <PresentationFormat>Grand écran</PresentationFormat>
  <Paragraphs>63</Paragraphs>
  <Slides>10</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10</vt:i4>
      </vt:variant>
    </vt:vector>
  </HeadingPairs>
  <TitlesOfParts>
    <vt:vector size="17" baseType="lpstr">
      <vt:lpstr>Arial</vt:lpstr>
      <vt:lpstr>Calibri</vt:lpstr>
      <vt:lpstr>Marianne</vt:lpstr>
      <vt:lpstr>Symbol</vt:lpstr>
      <vt:lpstr>Tw Cen MT</vt:lpstr>
      <vt:lpstr>Wingdings</vt:lpstr>
      <vt:lpstr>Circuit</vt:lpstr>
      <vt:lpstr>DUODAY 2024 AU SEIN DES  ETABLISSEMENTS PUBLICS HOSPITALIERS DE Nouvelle aquitaine</vt:lpstr>
      <vt:lpstr>Duoday, c’était le 21 novembre cette année!  Le principe DuoDay est simple:  un établissement accueille une personne en situation de handicap, à l’occasion d'une journée nationale  C’est en duo avec un professionnel volontaire que la personne passera une journée de découverte du métier.  Cette journée représente une opportunité de rencontre pour changer de regard et, ensemble,….  Et surtout:      dépasser nos préjugés   Valoriser nos métiers et nos professionnels </vt:lpstr>
      <vt:lpstr>Duoday, c’était le 21 novembre cette année!  Les Duos  2024 dans les établissements publics hospitaliers de Nouvelle-AQuitaine  </vt:lpstr>
      <vt:lpstr>Qui a proposé des Offres de Duo ?</vt:lpstr>
      <vt:lpstr>Quels Duos se sont constitués? 133 Duos se sont rencontrés le 21 novembre</vt:lpstr>
      <vt:lpstr>Zoom sur le Nord Gironde</vt:lpstr>
      <vt:lpstr>Présentation PowerPoint</vt:lpstr>
      <vt:lpstr>Que retenir de cette campagne 2024? </vt:lpstr>
      <vt:lpstr> Pour 2025, quelles améliorations  prévoir?  </vt:lpstr>
      <vt:lpstr>Partants pour 2025?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DUODAY 2024  fph Nouvelle aquitaine</dc:title>
  <dc:creator>DOUMECHE Magali</dc:creator>
  <cp:lastModifiedBy>DOUMECHE Magali</cp:lastModifiedBy>
  <cp:revision>31</cp:revision>
  <dcterms:created xsi:type="dcterms:W3CDTF">2024-11-26T08:56:08Z</dcterms:created>
  <dcterms:modified xsi:type="dcterms:W3CDTF">2024-12-16T12:55:36Z</dcterms:modified>
</cp:coreProperties>
</file>