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67" r:id="rId3"/>
    <p:sldId id="268" r:id="rId4"/>
    <p:sldId id="263" r:id="rId5"/>
    <p:sldId id="265" r:id="rId6"/>
    <p:sldId id="262" r:id="rId7"/>
    <p:sldId id="260" r:id="rId8"/>
    <p:sldId id="257" r:id="rId9"/>
    <p:sldId id="258" r:id="rId10"/>
    <p:sldId id="259" r:id="rId11"/>
    <p:sldId id="266" r:id="rId12"/>
    <p:sldId id="261" r:id="rId13"/>
    <p:sldId id="264" r:id="rId14"/>
  </p:sldIdLst>
  <p:sldSz cx="12192000" cy="6858000"/>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79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34576778-2A71-4FD6-A30E-C0985CEEA76D}" type="datetimeFigureOut">
              <a:rPr lang="fr-FR" smtClean="0"/>
              <a:t>08/11/2023</a:t>
            </a:fld>
            <a:endParaRPr lang="fr-FR"/>
          </a:p>
        </p:txBody>
      </p:sp>
      <p:sp>
        <p:nvSpPr>
          <p:cNvPr id="4" name="Espace réservé de l'image des diapositives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A7B42A35-47C5-4A5C-8C15-51B4EFEF29AA}" type="slidenum">
              <a:rPr lang="fr-FR" smtClean="0"/>
              <a:t>‹N°›</a:t>
            </a:fld>
            <a:endParaRPr lang="fr-FR"/>
          </a:p>
        </p:txBody>
      </p:sp>
    </p:spTree>
    <p:extLst>
      <p:ext uri="{BB962C8B-B14F-4D97-AF65-F5344CB8AC3E}">
        <p14:creationId xmlns:p14="http://schemas.microsoft.com/office/powerpoint/2010/main" val="1281470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67F2EC7-A8C5-4EA2-A13D-725FC314FEF0}"/>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51F9BF08-FB21-41A3-8C4E-12B3ABC997D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9C316CCF-E131-4C65-A775-8D2F919CD2A4}"/>
              </a:ext>
            </a:extLst>
          </p:cNvPr>
          <p:cNvSpPr>
            <a:spLocks noGrp="1"/>
          </p:cNvSpPr>
          <p:nvPr>
            <p:ph type="dt" sz="half" idx="10"/>
          </p:nvPr>
        </p:nvSpPr>
        <p:spPr/>
        <p:txBody>
          <a:bodyPr/>
          <a:lstStyle/>
          <a:p>
            <a:fld id="{2EECF989-38C5-43D9-8282-6457FF1EB752}" type="datetime1">
              <a:rPr lang="fr-FR" smtClean="0"/>
              <a:t>08/11/2023</a:t>
            </a:fld>
            <a:endParaRPr lang="fr-FR"/>
          </a:p>
        </p:txBody>
      </p:sp>
      <p:sp>
        <p:nvSpPr>
          <p:cNvPr id="5" name="Espace réservé du pied de page 4">
            <a:extLst>
              <a:ext uri="{FF2B5EF4-FFF2-40B4-BE49-F238E27FC236}">
                <a16:creationId xmlns:a16="http://schemas.microsoft.com/office/drawing/2014/main" id="{A97E6497-F2F4-4071-AAFF-04169E0DEEB1}"/>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920718E0-4ABE-4733-829D-8F0C3C8DDD0C}"/>
              </a:ext>
            </a:extLst>
          </p:cNvPr>
          <p:cNvSpPr>
            <a:spLocks noGrp="1"/>
          </p:cNvSpPr>
          <p:nvPr>
            <p:ph type="sldNum" sz="quarter" idx="12"/>
          </p:nvPr>
        </p:nvSpPr>
        <p:spPr/>
        <p:txBody>
          <a:bodyPr/>
          <a:lstStyle/>
          <a:p>
            <a:fld id="{0A3536F2-EAB2-41F2-A158-118CFC0BA442}" type="slidenum">
              <a:rPr lang="fr-FR" smtClean="0"/>
              <a:t>‹N°›</a:t>
            </a:fld>
            <a:endParaRPr lang="fr-FR"/>
          </a:p>
        </p:txBody>
      </p:sp>
    </p:spTree>
    <p:extLst>
      <p:ext uri="{BB962C8B-B14F-4D97-AF65-F5344CB8AC3E}">
        <p14:creationId xmlns:p14="http://schemas.microsoft.com/office/powerpoint/2010/main" val="32477860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863C2B0-7AAB-43F3-9096-6013AB31A8B0}"/>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B009FF5C-3969-439B-A7F7-A37D60AFD2C4}"/>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2A343A8F-DD5C-4B53-88EB-59C6DF4EA46C}"/>
              </a:ext>
            </a:extLst>
          </p:cNvPr>
          <p:cNvSpPr>
            <a:spLocks noGrp="1"/>
          </p:cNvSpPr>
          <p:nvPr>
            <p:ph type="dt" sz="half" idx="10"/>
          </p:nvPr>
        </p:nvSpPr>
        <p:spPr/>
        <p:txBody>
          <a:bodyPr/>
          <a:lstStyle/>
          <a:p>
            <a:fld id="{142E23AF-B513-465C-A02C-D6E17E012284}" type="datetime1">
              <a:rPr lang="fr-FR" smtClean="0"/>
              <a:t>08/11/2023</a:t>
            </a:fld>
            <a:endParaRPr lang="fr-FR"/>
          </a:p>
        </p:txBody>
      </p:sp>
      <p:sp>
        <p:nvSpPr>
          <p:cNvPr id="5" name="Espace réservé du pied de page 4">
            <a:extLst>
              <a:ext uri="{FF2B5EF4-FFF2-40B4-BE49-F238E27FC236}">
                <a16:creationId xmlns:a16="http://schemas.microsoft.com/office/drawing/2014/main" id="{C005E2EB-C8D2-43F7-84D1-17DF58CE17DF}"/>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2DA6D679-5F26-486C-A16C-85DC707CAB9F}"/>
              </a:ext>
            </a:extLst>
          </p:cNvPr>
          <p:cNvSpPr>
            <a:spLocks noGrp="1"/>
          </p:cNvSpPr>
          <p:nvPr>
            <p:ph type="sldNum" sz="quarter" idx="12"/>
          </p:nvPr>
        </p:nvSpPr>
        <p:spPr/>
        <p:txBody>
          <a:bodyPr/>
          <a:lstStyle/>
          <a:p>
            <a:fld id="{0A3536F2-EAB2-41F2-A158-118CFC0BA442}" type="slidenum">
              <a:rPr lang="fr-FR" smtClean="0"/>
              <a:t>‹N°›</a:t>
            </a:fld>
            <a:endParaRPr lang="fr-FR"/>
          </a:p>
        </p:txBody>
      </p:sp>
    </p:spTree>
    <p:extLst>
      <p:ext uri="{BB962C8B-B14F-4D97-AF65-F5344CB8AC3E}">
        <p14:creationId xmlns:p14="http://schemas.microsoft.com/office/powerpoint/2010/main" val="19364177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3B814DCA-7D48-4477-A471-7509A176A96C}"/>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7BA342FA-6B43-4AFF-A531-B1FA2DD86DDC}"/>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62425994-8DEE-44E4-8768-4ED9BF914D51}"/>
              </a:ext>
            </a:extLst>
          </p:cNvPr>
          <p:cNvSpPr>
            <a:spLocks noGrp="1"/>
          </p:cNvSpPr>
          <p:nvPr>
            <p:ph type="dt" sz="half" idx="10"/>
          </p:nvPr>
        </p:nvSpPr>
        <p:spPr/>
        <p:txBody>
          <a:bodyPr/>
          <a:lstStyle/>
          <a:p>
            <a:fld id="{5387C102-DD4B-4484-A0D4-70AB6990EA8C}" type="datetime1">
              <a:rPr lang="fr-FR" smtClean="0"/>
              <a:t>08/11/2023</a:t>
            </a:fld>
            <a:endParaRPr lang="fr-FR"/>
          </a:p>
        </p:txBody>
      </p:sp>
      <p:sp>
        <p:nvSpPr>
          <p:cNvPr id="5" name="Espace réservé du pied de page 4">
            <a:extLst>
              <a:ext uri="{FF2B5EF4-FFF2-40B4-BE49-F238E27FC236}">
                <a16:creationId xmlns:a16="http://schemas.microsoft.com/office/drawing/2014/main" id="{F478500B-D34E-4C75-AB7E-78ABE005B7FA}"/>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024A037B-7C70-40D6-AF63-2F50BC521DE8}"/>
              </a:ext>
            </a:extLst>
          </p:cNvPr>
          <p:cNvSpPr>
            <a:spLocks noGrp="1"/>
          </p:cNvSpPr>
          <p:nvPr>
            <p:ph type="sldNum" sz="quarter" idx="12"/>
          </p:nvPr>
        </p:nvSpPr>
        <p:spPr/>
        <p:txBody>
          <a:bodyPr/>
          <a:lstStyle/>
          <a:p>
            <a:fld id="{0A3536F2-EAB2-41F2-A158-118CFC0BA442}" type="slidenum">
              <a:rPr lang="fr-FR" smtClean="0"/>
              <a:t>‹N°›</a:t>
            </a:fld>
            <a:endParaRPr lang="fr-FR"/>
          </a:p>
        </p:txBody>
      </p:sp>
    </p:spTree>
    <p:extLst>
      <p:ext uri="{BB962C8B-B14F-4D97-AF65-F5344CB8AC3E}">
        <p14:creationId xmlns:p14="http://schemas.microsoft.com/office/powerpoint/2010/main" val="4407554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5BECDF6-68E8-4B01-9542-698E5DD8C759}"/>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2B4E9F66-31B8-4DD0-8659-4387F8055BBB}"/>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0A02E709-FDA8-4077-BA2A-55243CBFC529}"/>
              </a:ext>
            </a:extLst>
          </p:cNvPr>
          <p:cNvSpPr>
            <a:spLocks noGrp="1"/>
          </p:cNvSpPr>
          <p:nvPr>
            <p:ph type="dt" sz="half" idx="10"/>
          </p:nvPr>
        </p:nvSpPr>
        <p:spPr/>
        <p:txBody>
          <a:bodyPr/>
          <a:lstStyle/>
          <a:p>
            <a:fld id="{F0FCB2EB-D6E6-45FD-A6E3-A174409E2BCE}" type="datetime1">
              <a:rPr lang="fr-FR" smtClean="0"/>
              <a:t>08/11/2023</a:t>
            </a:fld>
            <a:endParaRPr lang="fr-FR"/>
          </a:p>
        </p:txBody>
      </p:sp>
      <p:sp>
        <p:nvSpPr>
          <p:cNvPr id="5" name="Espace réservé du pied de page 4">
            <a:extLst>
              <a:ext uri="{FF2B5EF4-FFF2-40B4-BE49-F238E27FC236}">
                <a16:creationId xmlns:a16="http://schemas.microsoft.com/office/drawing/2014/main" id="{46F00B6D-E559-49E9-9B1C-2CE45E139BBF}"/>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F7228E41-B8B6-4652-964E-D8B1B1D67DCE}"/>
              </a:ext>
            </a:extLst>
          </p:cNvPr>
          <p:cNvSpPr>
            <a:spLocks noGrp="1"/>
          </p:cNvSpPr>
          <p:nvPr>
            <p:ph type="sldNum" sz="quarter" idx="12"/>
          </p:nvPr>
        </p:nvSpPr>
        <p:spPr/>
        <p:txBody>
          <a:bodyPr/>
          <a:lstStyle/>
          <a:p>
            <a:fld id="{0A3536F2-EAB2-41F2-A158-118CFC0BA442}" type="slidenum">
              <a:rPr lang="fr-FR" smtClean="0"/>
              <a:t>‹N°›</a:t>
            </a:fld>
            <a:endParaRPr lang="fr-FR"/>
          </a:p>
        </p:txBody>
      </p:sp>
    </p:spTree>
    <p:extLst>
      <p:ext uri="{BB962C8B-B14F-4D97-AF65-F5344CB8AC3E}">
        <p14:creationId xmlns:p14="http://schemas.microsoft.com/office/powerpoint/2010/main" val="40800287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4E8C85C-9768-4CE8-85DD-DECB7F6192DB}"/>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BAA2D4FE-1571-4EC1-847A-0DEBD37A624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CC86E39B-3EE4-4AC1-86B0-191B1E7A8A82}"/>
              </a:ext>
            </a:extLst>
          </p:cNvPr>
          <p:cNvSpPr>
            <a:spLocks noGrp="1"/>
          </p:cNvSpPr>
          <p:nvPr>
            <p:ph type="dt" sz="half" idx="10"/>
          </p:nvPr>
        </p:nvSpPr>
        <p:spPr/>
        <p:txBody>
          <a:bodyPr/>
          <a:lstStyle/>
          <a:p>
            <a:fld id="{64972010-75DA-4F23-9DD1-FBF3C21C8330}" type="datetime1">
              <a:rPr lang="fr-FR" smtClean="0"/>
              <a:t>08/11/2023</a:t>
            </a:fld>
            <a:endParaRPr lang="fr-FR"/>
          </a:p>
        </p:txBody>
      </p:sp>
      <p:sp>
        <p:nvSpPr>
          <p:cNvPr id="5" name="Espace réservé du pied de page 4">
            <a:extLst>
              <a:ext uri="{FF2B5EF4-FFF2-40B4-BE49-F238E27FC236}">
                <a16:creationId xmlns:a16="http://schemas.microsoft.com/office/drawing/2014/main" id="{F6380270-F73F-44AD-844F-39BEC67AC801}"/>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9A484FC0-7D82-43D3-B13E-961AB6742FFB}"/>
              </a:ext>
            </a:extLst>
          </p:cNvPr>
          <p:cNvSpPr>
            <a:spLocks noGrp="1"/>
          </p:cNvSpPr>
          <p:nvPr>
            <p:ph type="sldNum" sz="quarter" idx="12"/>
          </p:nvPr>
        </p:nvSpPr>
        <p:spPr/>
        <p:txBody>
          <a:bodyPr/>
          <a:lstStyle/>
          <a:p>
            <a:fld id="{0A3536F2-EAB2-41F2-A158-118CFC0BA442}" type="slidenum">
              <a:rPr lang="fr-FR" smtClean="0"/>
              <a:t>‹N°›</a:t>
            </a:fld>
            <a:endParaRPr lang="fr-FR"/>
          </a:p>
        </p:txBody>
      </p:sp>
    </p:spTree>
    <p:extLst>
      <p:ext uri="{BB962C8B-B14F-4D97-AF65-F5344CB8AC3E}">
        <p14:creationId xmlns:p14="http://schemas.microsoft.com/office/powerpoint/2010/main" val="36127662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4E3B929-B563-49FD-AAC3-5C1E7D9AB476}"/>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D7F22111-D987-43C2-A6D4-122358D199F0}"/>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CC8492B7-2374-4F10-A569-A39DD94D8821}"/>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2EE53D0F-F18E-43F2-A9DA-12117833864F}"/>
              </a:ext>
            </a:extLst>
          </p:cNvPr>
          <p:cNvSpPr>
            <a:spLocks noGrp="1"/>
          </p:cNvSpPr>
          <p:nvPr>
            <p:ph type="dt" sz="half" idx="10"/>
          </p:nvPr>
        </p:nvSpPr>
        <p:spPr/>
        <p:txBody>
          <a:bodyPr/>
          <a:lstStyle/>
          <a:p>
            <a:fld id="{A88AB1F7-4667-4046-8FAF-EA33CE08EA89}" type="datetime1">
              <a:rPr lang="fr-FR" smtClean="0"/>
              <a:t>08/11/2023</a:t>
            </a:fld>
            <a:endParaRPr lang="fr-FR"/>
          </a:p>
        </p:txBody>
      </p:sp>
      <p:sp>
        <p:nvSpPr>
          <p:cNvPr id="6" name="Espace réservé du pied de page 5">
            <a:extLst>
              <a:ext uri="{FF2B5EF4-FFF2-40B4-BE49-F238E27FC236}">
                <a16:creationId xmlns:a16="http://schemas.microsoft.com/office/drawing/2014/main" id="{8FEB3A52-BD28-46EB-B4B9-83E6DEACE707}"/>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011D4E78-02E3-401D-9C48-9D225D8D0CD9}"/>
              </a:ext>
            </a:extLst>
          </p:cNvPr>
          <p:cNvSpPr>
            <a:spLocks noGrp="1"/>
          </p:cNvSpPr>
          <p:nvPr>
            <p:ph type="sldNum" sz="quarter" idx="12"/>
          </p:nvPr>
        </p:nvSpPr>
        <p:spPr/>
        <p:txBody>
          <a:bodyPr/>
          <a:lstStyle/>
          <a:p>
            <a:fld id="{0A3536F2-EAB2-41F2-A158-118CFC0BA442}" type="slidenum">
              <a:rPr lang="fr-FR" smtClean="0"/>
              <a:t>‹N°›</a:t>
            </a:fld>
            <a:endParaRPr lang="fr-FR"/>
          </a:p>
        </p:txBody>
      </p:sp>
    </p:spTree>
    <p:extLst>
      <p:ext uri="{BB962C8B-B14F-4D97-AF65-F5344CB8AC3E}">
        <p14:creationId xmlns:p14="http://schemas.microsoft.com/office/powerpoint/2010/main" val="42005219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AB3C1CC-A75D-48C3-AE0B-A451F2CE82D7}"/>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A9FF012D-BD1F-4BFB-8C54-1338382BED8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63D3F723-8EC0-41DA-8B30-971A5F00E0FC}"/>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BEA22EAD-670E-42A0-8F84-4B75F4B3121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4104ADBF-BD34-436F-9264-CF1509B7075B}"/>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C445AF5B-29AC-4C66-8CBD-E1739CB44313}"/>
              </a:ext>
            </a:extLst>
          </p:cNvPr>
          <p:cNvSpPr>
            <a:spLocks noGrp="1"/>
          </p:cNvSpPr>
          <p:nvPr>
            <p:ph type="dt" sz="half" idx="10"/>
          </p:nvPr>
        </p:nvSpPr>
        <p:spPr/>
        <p:txBody>
          <a:bodyPr/>
          <a:lstStyle/>
          <a:p>
            <a:fld id="{CB946B13-BD46-4467-83D9-28F48DDFC48C}" type="datetime1">
              <a:rPr lang="fr-FR" smtClean="0"/>
              <a:t>08/11/2023</a:t>
            </a:fld>
            <a:endParaRPr lang="fr-FR"/>
          </a:p>
        </p:txBody>
      </p:sp>
      <p:sp>
        <p:nvSpPr>
          <p:cNvPr id="8" name="Espace réservé du pied de page 7">
            <a:extLst>
              <a:ext uri="{FF2B5EF4-FFF2-40B4-BE49-F238E27FC236}">
                <a16:creationId xmlns:a16="http://schemas.microsoft.com/office/drawing/2014/main" id="{046548FD-179D-4F95-BF6D-3EAF6D580CDC}"/>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DF93C7C6-1B5D-495F-A8C2-93056B263DA9}"/>
              </a:ext>
            </a:extLst>
          </p:cNvPr>
          <p:cNvSpPr>
            <a:spLocks noGrp="1"/>
          </p:cNvSpPr>
          <p:nvPr>
            <p:ph type="sldNum" sz="quarter" idx="12"/>
          </p:nvPr>
        </p:nvSpPr>
        <p:spPr/>
        <p:txBody>
          <a:bodyPr/>
          <a:lstStyle/>
          <a:p>
            <a:fld id="{0A3536F2-EAB2-41F2-A158-118CFC0BA442}" type="slidenum">
              <a:rPr lang="fr-FR" smtClean="0"/>
              <a:t>‹N°›</a:t>
            </a:fld>
            <a:endParaRPr lang="fr-FR"/>
          </a:p>
        </p:txBody>
      </p:sp>
    </p:spTree>
    <p:extLst>
      <p:ext uri="{BB962C8B-B14F-4D97-AF65-F5344CB8AC3E}">
        <p14:creationId xmlns:p14="http://schemas.microsoft.com/office/powerpoint/2010/main" val="13034589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4E5374A-282B-4CE7-B816-D2C69A92B798}"/>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AC5E4729-4A3E-4D32-91F6-A57DF97B25EC}"/>
              </a:ext>
            </a:extLst>
          </p:cNvPr>
          <p:cNvSpPr>
            <a:spLocks noGrp="1"/>
          </p:cNvSpPr>
          <p:nvPr>
            <p:ph type="dt" sz="half" idx="10"/>
          </p:nvPr>
        </p:nvSpPr>
        <p:spPr/>
        <p:txBody>
          <a:bodyPr/>
          <a:lstStyle/>
          <a:p>
            <a:fld id="{28F9B743-7FFD-4394-B49C-4ECCC8EDF37E}" type="datetime1">
              <a:rPr lang="fr-FR" smtClean="0"/>
              <a:t>08/11/2023</a:t>
            </a:fld>
            <a:endParaRPr lang="fr-FR"/>
          </a:p>
        </p:txBody>
      </p:sp>
      <p:sp>
        <p:nvSpPr>
          <p:cNvPr id="4" name="Espace réservé du pied de page 3">
            <a:extLst>
              <a:ext uri="{FF2B5EF4-FFF2-40B4-BE49-F238E27FC236}">
                <a16:creationId xmlns:a16="http://schemas.microsoft.com/office/drawing/2014/main" id="{615136F0-8422-4E2D-A63E-565135AF3C81}"/>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BA44AF27-D2DA-434F-9F8F-0CB1720DEEC1}"/>
              </a:ext>
            </a:extLst>
          </p:cNvPr>
          <p:cNvSpPr>
            <a:spLocks noGrp="1"/>
          </p:cNvSpPr>
          <p:nvPr>
            <p:ph type="sldNum" sz="quarter" idx="12"/>
          </p:nvPr>
        </p:nvSpPr>
        <p:spPr/>
        <p:txBody>
          <a:bodyPr/>
          <a:lstStyle/>
          <a:p>
            <a:fld id="{0A3536F2-EAB2-41F2-A158-118CFC0BA442}" type="slidenum">
              <a:rPr lang="fr-FR" smtClean="0"/>
              <a:t>‹N°›</a:t>
            </a:fld>
            <a:endParaRPr lang="fr-FR"/>
          </a:p>
        </p:txBody>
      </p:sp>
    </p:spTree>
    <p:extLst>
      <p:ext uri="{BB962C8B-B14F-4D97-AF65-F5344CB8AC3E}">
        <p14:creationId xmlns:p14="http://schemas.microsoft.com/office/powerpoint/2010/main" val="3492490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7B4059EF-F322-4F53-A349-8A41203F2AC8}"/>
              </a:ext>
            </a:extLst>
          </p:cNvPr>
          <p:cNvSpPr>
            <a:spLocks noGrp="1"/>
          </p:cNvSpPr>
          <p:nvPr>
            <p:ph type="dt" sz="half" idx="10"/>
          </p:nvPr>
        </p:nvSpPr>
        <p:spPr/>
        <p:txBody>
          <a:bodyPr/>
          <a:lstStyle/>
          <a:p>
            <a:fld id="{F697D51D-2576-4CB7-B44D-7FACDBE62AA4}" type="datetime1">
              <a:rPr lang="fr-FR" smtClean="0"/>
              <a:t>08/11/2023</a:t>
            </a:fld>
            <a:endParaRPr lang="fr-FR"/>
          </a:p>
        </p:txBody>
      </p:sp>
      <p:sp>
        <p:nvSpPr>
          <p:cNvPr id="3" name="Espace réservé du pied de page 2">
            <a:extLst>
              <a:ext uri="{FF2B5EF4-FFF2-40B4-BE49-F238E27FC236}">
                <a16:creationId xmlns:a16="http://schemas.microsoft.com/office/drawing/2014/main" id="{1B4CE580-C2AE-42CF-9F5D-9F5689948C87}"/>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D7359F6A-8EF2-4A59-9F4B-1F9DEF88A45F}"/>
              </a:ext>
            </a:extLst>
          </p:cNvPr>
          <p:cNvSpPr>
            <a:spLocks noGrp="1"/>
          </p:cNvSpPr>
          <p:nvPr>
            <p:ph type="sldNum" sz="quarter" idx="12"/>
          </p:nvPr>
        </p:nvSpPr>
        <p:spPr/>
        <p:txBody>
          <a:bodyPr/>
          <a:lstStyle/>
          <a:p>
            <a:fld id="{0A3536F2-EAB2-41F2-A158-118CFC0BA442}" type="slidenum">
              <a:rPr lang="fr-FR" smtClean="0"/>
              <a:t>‹N°›</a:t>
            </a:fld>
            <a:endParaRPr lang="fr-FR"/>
          </a:p>
        </p:txBody>
      </p:sp>
    </p:spTree>
    <p:extLst>
      <p:ext uri="{BB962C8B-B14F-4D97-AF65-F5344CB8AC3E}">
        <p14:creationId xmlns:p14="http://schemas.microsoft.com/office/powerpoint/2010/main" val="12171550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DCEB519-7ABF-4F6F-82F7-EB01A334D7E5}"/>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B31A0E40-68A7-4E35-8E4F-35E8B657822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8337F433-3C1F-4B6D-8908-4F3FC2DBD6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849E610C-AF5F-4BEC-8B99-A586A102FF20}"/>
              </a:ext>
            </a:extLst>
          </p:cNvPr>
          <p:cNvSpPr>
            <a:spLocks noGrp="1"/>
          </p:cNvSpPr>
          <p:nvPr>
            <p:ph type="dt" sz="half" idx="10"/>
          </p:nvPr>
        </p:nvSpPr>
        <p:spPr/>
        <p:txBody>
          <a:bodyPr/>
          <a:lstStyle/>
          <a:p>
            <a:fld id="{0DDE1918-143E-4815-BD39-B1A29CC15A46}" type="datetime1">
              <a:rPr lang="fr-FR" smtClean="0"/>
              <a:t>08/11/2023</a:t>
            </a:fld>
            <a:endParaRPr lang="fr-FR"/>
          </a:p>
        </p:txBody>
      </p:sp>
      <p:sp>
        <p:nvSpPr>
          <p:cNvPr id="6" name="Espace réservé du pied de page 5">
            <a:extLst>
              <a:ext uri="{FF2B5EF4-FFF2-40B4-BE49-F238E27FC236}">
                <a16:creationId xmlns:a16="http://schemas.microsoft.com/office/drawing/2014/main" id="{0F9467FE-617A-4B81-A0BA-66853A610FC8}"/>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BDD1E971-5F01-4D85-A06E-38507F539B90}"/>
              </a:ext>
            </a:extLst>
          </p:cNvPr>
          <p:cNvSpPr>
            <a:spLocks noGrp="1"/>
          </p:cNvSpPr>
          <p:nvPr>
            <p:ph type="sldNum" sz="quarter" idx="12"/>
          </p:nvPr>
        </p:nvSpPr>
        <p:spPr/>
        <p:txBody>
          <a:bodyPr/>
          <a:lstStyle/>
          <a:p>
            <a:fld id="{0A3536F2-EAB2-41F2-A158-118CFC0BA442}" type="slidenum">
              <a:rPr lang="fr-FR" smtClean="0"/>
              <a:t>‹N°›</a:t>
            </a:fld>
            <a:endParaRPr lang="fr-FR"/>
          </a:p>
        </p:txBody>
      </p:sp>
    </p:spTree>
    <p:extLst>
      <p:ext uri="{BB962C8B-B14F-4D97-AF65-F5344CB8AC3E}">
        <p14:creationId xmlns:p14="http://schemas.microsoft.com/office/powerpoint/2010/main" val="27103527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6C7299C-03F3-4710-A856-A18DDAF39176}"/>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CBA10D3A-0BF8-4BAD-8ABF-6E5CDCA64CF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E01AEA88-A1DE-4AFB-912F-E3B67F08B3B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EC7D5452-36CA-438D-8655-B87339F91246}"/>
              </a:ext>
            </a:extLst>
          </p:cNvPr>
          <p:cNvSpPr>
            <a:spLocks noGrp="1"/>
          </p:cNvSpPr>
          <p:nvPr>
            <p:ph type="dt" sz="half" idx="10"/>
          </p:nvPr>
        </p:nvSpPr>
        <p:spPr/>
        <p:txBody>
          <a:bodyPr/>
          <a:lstStyle/>
          <a:p>
            <a:fld id="{374AC9C1-0225-4336-800A-E2FE24AD90DF}" type="datetime1">
              <a:rPr lang="fr-FR" smtClean="0"/>
              <a:t>08/11/2023</a:t>
            </a:fld>
            <a:endParaRPr lang="fr-FR"/>
          </a:p>
        </p:txBody>
      </p:sp>
      <p:sp>
        <p:nvSpPr>
          <p:cNvPr id="6" name="Espace réservé du pied de page 5">
            <a:extLst>
              <a:ext uri="{FF2B5EF4-FFF2-40B4-BE49-F238E27FC236}">
                <a16:creationId xmlns:a16="http://schemas.microsoft.com/office/drawing/2014/main" id="{D853E7B5-AD71-4A37-B211-16A2234C8CBE}"/>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B5E56213-B1C6-4E83-A3F0-9ACAC95A97B8}"/>
              </a:ext>
            </a:extLst>
          </p:cNvPr>
          <p:cNvSpPr>
            <a:spLocks noGrp="1"/>
          </p:cNvSpPr>
          <p:nvPr>
            <p:ph type="sldNum" sz="quarter" idx="12"/>
          </p:nvPr>
        </p:nvSpPr>
        <p:spPr/>
        <p:txBody>
          <a:bodyPr/>
          <a:lstStyle/>
          <a:p>
            <a:fld id="{0A3536F2-EAB2-41F2-A158-118CFC0BA442}" type="slidenum">
              <a:rPr lang="fr-FR" smtClean="0"/>
              <a:t>‹N°›</a:t>
            </a:fld>
            <a:endParaRPr lang="fr-FR"/>
          </a:p>
        </p:txBody>
      </p:sp>
    </p:spTree>
    <p:extLst>
      <p:ext uri="{BB962C8B-B14F-4D97-AF65-F5344CB8AC3E}">
        <p14:creationId xmlns:p14="http://schemas.microsoft.com/office/powerpoint/2010/main" val="14612508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5ADF99A4-1281-4199-AB5B-F9A666B267B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CD3FF18D-3D65-4278-835F-94F49117979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F076FD62-EE07-4F1F-8748-CC7D95BD051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395CA3-BFCB-452D-B452-69A44E933AD3}" type="datetime1">
              <a:rPr lang="fr-FR" smtClean="0"/>
              <a:t>08/11/2023</a:t>
            </a:fld>
            <a:endParaRPr lang="fr-FR"/>
          </a:p>
        </p:txBody>
      </p:sp>
      <p:sp>
        <p:nvSpPr>
          <p:cNvPr id="5" name="Espace réservé du pied de page 4">
            <a:extLst>
              <a:ext uri="{FF2B5EF4-FFF2-40B4-BE49-F238E27FC236}">
                <a16:creationId xmlns:a16="http://schemas.microsoft.com/office/drawing/2014/main" id="{5F513E1B-6F6D-4AC4-B3E2-756B57E76D6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F0C06ECD-F271-4267-B41E-02822C0E3B9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3536F2-EAB2-41F2-A158-118CFC0BA442}" type="slidenum">
              <a:rPr lang="fr-FR" smtClean="0"/>
              <a:t>‹N°›</a:t>
            </a:fld>
            <a:endParaRPr lang="fr-FR"/>
          </a:p>
        </p:txBody>
      </p:sp>
    </p:spTree>
    <p:extLst>
      <p:ext uri="{BB962C8B-B14F-4D97-AF65-F5344CB8AC3E}">
        <p14:creationId xmlns:p14="http://schemas.microsoft.com/office/powerpoint/2010/main" val="4079711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hyperlink" Target="mailto:referent-handicap-mutualise.nouvelle-aquitaine@ch-libourne.fr" TargetMode="External"/><Relationship Id="rId1" Type="http://schemas.openxmlformats.org/officeDocument/2006/relationships/slideLayout" Target="../slideLayouts/slideLayout1.xml"/><Relationship Id="rId5" Type="http://schemas.openxmlformats.org/officeDocument/2006/relationships/image" Target="../media/image3.emf"/><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hyperlink" Target="https://mdph33.fr/ma-demande/je-veux-suivre-mes-demandes#instance-decision" TargetMode="External"/><Relationship Id="rId2" Type="http://schemas.openxmlformats.org/officeDocument/2006/relationships/hyperlink" Target="https://mdph33.fr/mes-contacts/mes-contacts#contacts-territoire" TargetMode="External"/><Relationship Id="rId1" Type="http://schemas.openxmlformats.org/officeDocument/2006/relationships/slideLayout" Target="../slideLayouts/slideLayout2.xml"/><Relationship Id="rId4" Type="http://schemas.openxmlformats.org/officeDocument/2006/relationships/hyperlink" Target="https://mdph33.fr/ma-demande/je-conteste-les-decisions-de-la-cdaph"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hyperlink" Target="mailto:referent-handicap-mutualise.nouvelle-aquitaine@ch-libourne.fr" TargetMode="External"/><Relationship Id="rId1" Type="http://schemas.openxmlformats.org/officeDocument/2006/relationships/slideLayout" Target="../slideLayouts/slideLayout2.xml"/><Relationship Id="rId5" Type="http://schemas.openxmlformats.org/officeDocument/2006/relationships/image" Target="../media/image8.emf"/><Relationship Id="rId4" Type="http://schemas.openxmlformats.org/officeDocument/2006/relationships/image" Target="../media/image7.emf"/></Relationships>
</file>

<file path=ppt/slides/_rels/slide2.xml.rels><?xml version="1.0" encoding="UTF-8" standalone="yes"?>
<Relationships xmlns="http://schemas.openxmlformats.org/package/2006/relationships"><Relationship Id="rId2" Type="http://schemas.openxmlformats.org/officeDocument/2006/relationships/hyperlink" Target="https://blog.goalmap.com/handicap-au-travail/#promouvoir-et-parler-du-handicap-en-entreprise"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youtu.be/Gsl6t2rMsQk?feature=shared"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fiphfp.fr/personnes-en-situation-de-handicap/evoluer-dans-la-fonction-publique/se-maintenir-dans-l-emploi" TargetMode="External"/><Relationship Id="rId2" Type="http://schemas.openxmlformats.org/officeDocument/2006/relationships/hyperlink" Target="https://www.agefiph.fr/personne-handicapee#nos-services-et-aides-financieres" TargetMode="External"/><Relationship Id="rId1" Type="http://schemas.openxmlformats.org/officeDocument/2006/relationships/slideLayout" Target="../slideLayouts/slideLayout2.xml"/><Relationship Id="rId4" Type="http://schemas.openxmlformats.org/officeDocument/2006/relationships/hyperlink" Target="https://www.monparcourshandicap.gouv.fr/aides"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agefiph.fr/services-et-aides-financieres?thematique=169&amp;publics=1" TargetMode="External"/><Relationship Id="rId2" Type="http://schemas.openxmlformats.org/officeDocument/2006/relationships/hyperlink" Target="https://www.agefiph.fr/employeur#nos-services-et-aides-financieres"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26D110F-17D2-47A7-ABFC-18DBC22DB399}"/>
              </a:ext>
            </a:extLst>
          </p:cNvPr>
          <p:cNvSpPr>
            <a:spLocks noGrp="1"/>
          </p:cNvSpPr>
          <p:nvPr>
            <p:ph type="ctrTitle"/>
          </p:nvPr>
        </p:nvSpPr>
        <p:spPr>
          <a:xfrm>
            <a:off x="1524000" y="179388"/>
            <a:ext cx="9144000" cy="2387600"/>
          </a:xfrm>
        </p:spPr>
        <p:txBody>
          <a:bodyPr/>
          <a:lstStyle/>
          <a:p>
            <a:r>
              <a:rPr lang="fr-FR" b="1" i="1" dirty="0">
                <a:solidFill>
                  <a:schemeClr val="accent6">
                    <a:lumMod val="75000"/>
                  </a:schemeClr>
                </a:solidFill>
              </a:rPr>
              <a:t>LES INCONTOURNABLES POUR BIEN COMPRENDRE</a:t>
            </a:r>
            <a:r>
              <a:rPr lang="fr-FR" b="1" dirty="0">
                <a:solidFill>
                  <a:schemeClr val="accent6">
                    <a:lumMod val="50000"/>
                  </a:schemeClr>
                </a:solidFill>
              </a:rPr>
              <a:t>	</a:t>
            </a:r>
          </a:p>
        </p:txBody>
      </p:sp>
      <p:sp>
        <p:nvSpPr>
          <p:cNvPr id="3" name="Sous-titre 2">
            <a:extLst>
              <a:ext uri="{FF2B5EF4-FFF2-40B4-BE49-F238E27FC236}">
                <a16:creationId xmlns:a16="http://schemas.microsoft.com/office/drawing/2014/main" id="{046DE292-710C-4D7B-A01C-755E25E0EF4D}"/>
              </a:ext>
            </a:extLst>
          </p:cNvPr>
          <p:cNvSpPr>
            <a:spLocks noGrp="1"/>
          </p:cNvSpPr>
          <p:nvPr>
            <p:ph type="subTitle" idx="1"/>
          </p:nvPr>
        </p:nvSpPr>
        <p:spPr>
          <a:xfrm>
            <a:off x="1609725" y="2566988"/>
            <a:ext cx="9144000" cy="1913499"/>
          </a:xfrm>
        </p:spPr>
        <p:txBody>
          <a:bodyPr>
            <a:normAutofit fontScale="92500" lnSpcReduction="10000"/>
          </a:bodyPr>
          <a:lstStyle/>
          <a:p>
            <a:r>
              <a:rPr lang="fr-FR" sz="2200" b="1" i="1" dirty="0">
                <a:solidFill>
                  <a:schemeClr val="accent6">
                    <a:lumMod val="75000"/>
                  </a:schemeClr>
                </a:solidFill>
              </a:rPr>
              <a:t>Qui finance quoi? Qui solliciter?</a:t>
            </a:r>
          </a:p>
          <a:p>
            <a:r>
              <a:rPr lang="fr-FR" b="1" i="1" dirty="0">
                <a:solidFill>
                  <a:srgbClr val="7030A0"/>
                </a:solidFill>
              </a:rPr>
              <a:t>AGEFIPH			FIPHFP			MDPH	</a:t>
            </a:r>
          </a:p>
          <a:p>
            <a:r>
              <a:rPr lang="fr-FR" b="1" i="1" dirty="0">
                <a:solidFill>
                  <a:srgbClr val="7030A0"/>
                </a:solidFill>
              </a:rPr>
              <a:t>Conseil départemental	 			ARS		Conseil régional</a:t>
            </a:r>
          </a:p>
          <a:p>
            <a:r>
              <a:rPr lang="fr-FR" b="1" i="1" dirty="0">
                <a:solidFill>
                  <a:srgbClr val="7030A0"/>
                </a:solidFill>
              </a:rPr>
              <a:t>ETAT					Employeur	</a:t>
            </a:r>
          </a:p>
        </p:txBody>
      </p:sp>
      <p:sp>
        <p:nvSpPr>
          <p:cNvPr id="5" name="Sous-titre 2">
            <a:extLst>
              <a:ext uri="{FF2B5EF4-FFF2-40B4-BE49-F238E27FC236}">
                <a16:creationId xmlns:a16="http://schemas.microsoft.com/office/drawing/2014/main" id="{0F1CA8A2-D033-4562-953D-5C10E44BE394}"/>
              </a:ext>
            </a:extLst>
          </p:cNvPr>
          <p:cNvSpPr txBox="1">
            <a:spLocks/>
          </p:cNvSpPr>
          <p:nvPr/>
        </p:nvSpPr>
        <p:spPr>
          <a:xfrm>
            <a:off x="1981200" y="4397935"/>
            <a:ext cx="8401050" cy="2460065"/>
          </a:xfrm>
          <a:prstGeom prst="rect">
            <a:avLst/>
          </a:prstGeom>
        </p:spPr>
        <p:txBody>
          <a:bodyPr vert="horz" lIns="91440" tIns="45720" rIns="91440" bIns="45720" rtlCol="0">
            <a:normAutofit fontScale="2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fr-FR" i="1" dirty="0"/>
          </a:p>
          <a:p>
            <a:endParaRPr lang="fr-FR" i="1" dirty="0"/>
          </a:p>
          <a:p>
            <a:r>
              <a:rPr lang="fr-FR" sz="1800" dirty="0">
                <a:latin typeface="Times New Roman" panose="02020603050405020304" pitchFamily="18" charset="0"/>
              </a:rPr>
              <a:t>				</a:t>
            </a:r>
          </a:p>
          <a:p>
            <a:endParaRPr lang="fr-FR" sz="1800" dirty="0">
              <a:latin typeface="Times New Roman" panose="02020603050405020304" pitchFamily="18" charset="0"/>
            </a:endParaRPr>
          </a:p>
          <a:p>
            <a:endParaRPr lang="fr-FR" sz="1800" dirty="0">
              <a:latin typeface="Times New Roman" panose="02020603050405020304" pitchFamily="18" charset="0"/>
            </a:endParaRPr>
          </a:p>
          <a:p>
            <a:endParaRPr lang="fr-FR" sz="1800" dirty="0">
              <a:latin typeface="Times New Roman" panose="02020603050405020304" pitchFamily="18" charset="0"/>
            </a:endParaRPr>
          </a:p>
          <a:p>
            <a:endParaRPr lang="fr-FR" sz="1800" dirty="0">
              <a:latin typeface="Times New Roman" panose="02020603050405020304" pitchFamily="18" charset="0"/>
            </a:endParaRPr>
          </a:p>
          <a:p>
            <a:endParaRPr lang="fr-FR" i="1" dirty="0"/>
          </a:p>
          <a:p>
            <a:r>
              <a:rPr lang="fr-FR" sz="3000" b="1" dirty="0">
                <a:latin typeface="Calibri" panose="020F0502020204030204" pitchFamily="34" charset="0"/>
              </a:rPr>
              <a:t>Magali </a:t>
            </a:r>
            <a:r>
              <a:rPr lang="fr-FR" sz="3000" b="1" dirty="0" err="1">
                <a:latin typeface="Calibri" panose="020F0502020204030204" pitchFamily="34" charset="0"/>
              </a:rPr>
              <a:t>Doumèche</a:t>
            </a:r>
            <a:endParaRPr lang="fr-FR" sz="3000" b="1" dirty="0">
              <a:latin typeface="Calibri" panose="020F0502020204030204" pitchFamily="34" charset="0"/>
            </a:endParaRPr>
          </a:p>
          <a:p>
            <a:r>
              <a:rPr lang="fr-FR" sz="3000" dirty="0">
                <a:latin typeface="Calibri" panose="020F0502020204030204" pitchFamily="34" charset="0"/>
              </a:rPr>
              <a:t>Référente Handicap Mutualisée Nouvelle Aquitaine</a:t>
            </a:r>
          </a:p>
          <a:p>
            <a:r>
              <a:rPr lang="fr-FR" sz="3000" b="1" dirty="0">
                <a:latin typeface="Calibri" panose="020F0502020204030204" pitchFamily="34" charset="0"/>
              </a:rPr>
              <a:t>05 24 50 17 56 06</a:t>
            </a:r>
          </a:p>
          <a:p>
            <a:r>
              <a:rPr lang="fr-FR" sz="3000" u="sng" dirty="0">
                <a:solidFill>
                  <a:srgbClr val="0563C1"/>
                </a:solidFill>
                <a:latin typeface="Calibri" panose="020F0502020204030204" pitchFamily="34" charset="0"/>
                <a:hlinkClick r:id="rId2">
                  <a:extLst>
                    <a:ext uri="{A12FA001-AC4F-418D-AE19-62706E023703}">
                      <ahyp:hlinkClr xmlns:ahyp="http://schemas.microsoft.com/office/drawing/2018/hyperlinkcolor" val="tx"/>
                    </a:ext>
                  </a:extLst>
                </a:hlinkClick>
              </a:rPr>
              <a:t>referent-handicap-mutualise.nouvelle-aquitaine@ch-libourne.fr</a:t>
            </a:r>
            <a:endParaRPr lang="fr-FR" sz="3000" dirty="0">
              <a:latin typeface="Times New Roman" panose="02020603050405020304" pitchFamily="18" charset="0"/>
              <a:hlinkClick r:id="rId2">
                <a:extLst>
                  <a:ext uri="{A12FA001-AC4F-418D-AE19-62706E023703}">
                    <ahyp:hlinkClr xmlns:ahyp="http://schemas.microsoft.com/office/drawing/2018/hyperlinkcolor" val="tx"/>
                  </a:ext>
                </a:extLst>
              </a:hlinkClick>
            </a:endParaRPr>
          </a:p>
          <a:p>
            <a:pPr algn="l"/>
            <a:endParaRPr lang="fr-FR" sz="1800" dirty="0">
              <a:latin typeface="Times New Roman" panose="02020603050405020304" pitchFamily="18" charset="0"/>
            </a:endParaRPr>
          </a:p>
        </p:txBody>
      </p:sp>
      <p:pic>
        <p:nvPicPr>
          <p:cNvPr id="6" name="Image 5">
            <a:extLst>
              <a:ext uri="{FF2B5EF4-FFF2-40B4-BE49-F238E27FC236}">
                <a16:creationId xmlns:a16="http://schemas.microsoft.com/office/drawing/2014/main" id="{CF08432E-32E1-4266-B5C2-797000C3178B}"/>
              </a:ext>
            </a:extLst>
          </p:cNvPr>
          <p:cNvPicPr>
            <a:picLocks noChangeAspect="1"/>
          </p:cNvPicPr>
          <p:nvPr/>
        </p:nvPicPr>
        <p:blipFill>
          <a:blip r:embed="rId3"/>
          <a:stretch>
            <a:fillRect/>
          </a:stretch>
        </p:blipFill>
        <p:spPr>
          <a:xfrm>
            <a:off x="2251050" y="4684583"/>
            <a:ext cx="1896316" cy="1073109"/>
          </a:xfrm>
          <a:prstGeom prst="rect">
            <a:avLst/>
          </a:prstGeom>
        </p:spPr>
      </p:pic>
      <p:pic>
        <p:nvPicPr>
          <p:cNvPr id="7" name="Image 6">
            <a:extLst>
              <a:ext uri="{FF2B5EF4-FFF2-40B4-BE49-F238E27FC236}">
                <a16:creationId xmlns:a16="http://schemas.microsoft.com/office/drawing/2014/main" id="{CAAB659C-8A71-4B93-BDDD-BFFF98FA6EA0}"/>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5414741" y="4956772"/>
            <a:ext cx="1135380" cy="671195"/>
          </a:xfrm>
          <a:prstGeom prst="rect">
            <a:avLst/>
          </a:prstGeom>
          <a:noFill/>
          <a:ln>
            <a:noFill/>
          </a:ln>
        </p:spPr>
      </p:pic>
      <p:pic>
        <p:nvPicPr>
          <p:cNvPr id="8" name="Image 7">
            <a:extLst>
              <a:ext uri="{FF2B5EF4-FFF2-40B4-BE49-F238E27FC236}">
                <a16:creationId xmlns:a16="http://schemas.microsoft.com/office/drawing/2014/main" id="{B3D1698C-E0AE-4242-B501-3B20D354F989}"/>
              </a:ext>
            </a:extLst>
          </p:cNvPr>
          <p:cNvPicPr>
            <a:picLocks noChangeAspect="1"/>
          </p:cNvPicPr>
          <p:nvPr/>
        </p:nvPicPr>
        <p:blipFill>
          <a:blip r:embed="rId5"/>
          <a:stretch>
            <a:fillRect/>
          </a:stretch>
        </p:blipFill>
        <p:spPr>
          <a:xfrm>
            <a:off x="8153400" y="4989792"/>
            <a:ext cx="1095375" cy="638175"/>
          </a:xfrm>
          <a:prstGeom prst="rect">
            <a:avLst/>
          </a:prstGeom>
        </p:spPr>
      </p:pic>
      <p:sp>
        <p:nvSpPr>
          <p:cNvPr id="9" name="Espace réservé de la date 8">
            <a:extLst>
              <a:ext uri="{FF2B5EF4-FFF2-40B4-BE49-F238E27FC236}">
                <a16:creationId xmlns:a16="http://schemas.microsoft.com/office/drawing/2014/main" id="{8914729F-54F3-43C2-9509-C5F17E1FF70D}"/>
              </a:ext>
            </a:extLst>
          </p:cNvPr>
          <p:cNvSpPr>
            <a:spLocks noGrp="1"/>
          </p:cNvSpPr>
          <p:nvPr>
            <p:ph type="dt" sz="half" idx="10"/>
          </p:nvPr>
        </p:nvSpPr>
        <p:spPr/>
        <p:txBody>
          <a:bodyPr/>
          <a:lstStyle/>
          <a:p>
            <a:fld id="{743A3B50-76EB-4BD1-BD72-1E6B6C500B05}" type="datetime1">
              <a:rPr lang="fr-FR" smtClean="0"/>
              <a:t>08/11/2023</a:t>
            </a:fld>
            <a:endParaRPr lang="fr-FR"/>
          </a:p>
        </p:txBody>
      </p:sp>
      <p:sp>
        <p:nvSpPr>
          <p:cNvPr id="10" name="Espace réservé du numéro de diapositive 9">
            <a:extLst>
              <a:ext uri="{FF2B5EF4-FFF2-40B4-BE49-F238E27FC236}">
                <a16:creationId xmlns:a16="http://schemas.microsoft.com/office/drawing/2014/main" id="{E8264510-F1D9-4788-B8B3-44A36E608686}"/>
              </a:ext>
            </a:extLst>
          </p:cNvPr>
          <p:cNvSpPr>
            <a:spLocks noGrp="1"/>
          </p:cNvSpPr>
          <p:nvPr>
            <p:ph type="sldNum" sz="quarter" idx="12"/>
          </p:nvPr>
        </p:nvSpPr>
        <p:spPr/>
        <p:txBody>
          <a:bodyPr/>
          <a:lstStyle/>
          <a:p>
            <a:fld id="{0A3536F2-EAB2-41F2-A158-118CFC0BA442}" type="slidenum">
              <a:rPr lang="fr-FR" smtClean="0"/>
              <a:t>1</a:t>
            </a:fld>
            <a:endParaRPr lang="fr-FR"/>
          </a:p>
        </p:txBody>
      </p:sp>
    </p:spTree>
    <p:extLst>
      <p:ext uri="{BB962C8B-B14F-4D97-AF65-F5344CB8AC3E}">
        <p14:creationId xmlns:p14="http://schemas.microsoft.com/office/powerpoint/2010/main" val="13952002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C33E03A-5BBA-4208-899B-14699941B15C}"/>
              </a:ext>
            </a:extLst>
          </p:cNvPr>
          <p:cNvSpPr>
            <a:spLocks noGrp="1"/>
          </p:cNvSpPr>
          <p:nvPr>
            <p:ph type="title"/>
          </p:nvPr>
        </p:nvSpPr>
        <p:spPr/>
        <p:txBody>
          <a:bodyPr/>
          <a:lstStyle/>
          <a:p>
            <a:r>
              <a:rPr lang="fr-FR" b="1" i="1" dirty="0">
                <a:solidFill>
                  <a:schemeClr val="accent6">
                    <a:lumMod val="75000"/>
                  </a:schemeClr>
                </a:solidFill>
              </a:rPr>
              <a:t>La MDPH: structure départementale</a:t>
            </a:r>
          </a:p>
        </p:txBody>
      </p:sp>
      <p:sp>
        <p:nvSpPr>
          <p:cNvPr id="3" name="Espace réservé du contenu 2">
            <a:extLst>
              <a:ext uri="{FF2B5EF4-FFF2-40B4-BE49-F238E27FC236}">
                <a16:creationId xmlns:a16="http://schemas.microsoft.com/office/drawing/2014/main" id="{F5D2ED5A-14C6-4030-AA1C-6B6CFCBEF6E9}"/>
              </a:ext>
            </a:extLst>
          </p:cNvPr>
          <p:cNvSpPr>
            <a:spLocks noGrp="1"/>
          </p:cNvSpPr>
          <p:nvPr>
            <p:ph idx="1"/>
          </p:nvPr>
        </p:nvSpPr>
        <p:spPr/>
        <p:txBody>
          <a:bodyPr>
            <a:normAutofit fontScale="92500" lnSpcReduction="10000"/>
          </a:bodyPr>
          <a:lstStyle/>
          <a:p>
            <a:pPr algn="l"/>
            <a:r>
              <a:rPr lang="fr-FR" b="0" i="0" dirty="0">
                <a:solidFill>
                  <a:srgbClr val="7030A0"/>
                </a:solidFill>
                <a:effectLst/>
                <a:latin typeface="Maison Neue"/>
              </a:rPr>
              <a:t>La Maison Départementale des Personnes Handicapées a pour missions :</a:t>
            </a:r>
          </a:p>
          <a:p>
            <a:pPr lvl="1">
              <a:buFont typeface="Wingdings" panose="05000000000000000000" pitchFamily="2" charset="2"/>
              <a:buChar char="Ø"/>
            </a:pPr>
            <a:r>
              <a:rPr lang="fr-FR" b="0" i="0" dirty="0">
                <a:solidFill>
                  <a:srgbClr val="7030A0"/>
                </a:solidFill>
                <a:effectLst/>
                <a:latin typeface="Maison Neue"/>
              </a:rPr>
              <a:t>L’information et la sensibilisation auprès des professionnels et du public ;</a:t>
            </a:r>
          </a:p>
          <a:p>
            <a:pPr lvl="1">
              <a:buFont typeface="Wingdings" panose="05000000000000000000" pitchFamily="2" charset="2"/>
              <a:buChar char="Ø"/>
            </a:pPr>
            <a:r>
              <a:rPr lang="fr-FR" b="0" i="0" dirty="0">
                <a:solidFill>
                  <a:srgbClr val="7030A0"/>
                </a:solidFill>
                <a:effectLst/>
                <a:latin typeface="Maison Neue"/>
              </a:rPr>
              <a:t>L’accueil, l’écoute, l’accompagnement dans les démarches. </a:t>
            </a:r>
            <a:r>
              <a:rPr lang="fr-FR" b="0" i="0" u="none" strike="noStrike" dirty="0">
                <a:solidFill>
                  <a:srgbClr val="7030A0"/>
                </a:solidFill>
                <a:effectLst/>
                <a:latin typeface="Maison Neue"/>
                <a:hlinkClick r:id="rId2" tooltip="Retrouvez nos points d'accueil de proximité">
                  <a:extLst>
                    <a:ext uri="{A12FA001-AC4F-418D-AE19-62706E023703}">
                      <ahyp:hlinkClr xmlns:ahyp="http://schemas.microsoft.com/office/drawing/2018/hyperlinkcolor" val="tx"/>
                    </a:ext>
                  </a:extLst>
                </a:hlinkClick>
              </a:rPr>
              <a:t>Retrouvez nos points d'accueil de proximité</a:t>
            </a:r>
            <a:r>
              <a:rPr lang="fr-FR" b="0" i="0" dirty="0">
                <a:solidFill>
                  <a:srgbClr val="7030A0"/>
                </a:solidFill>
                <a:effectLst/>
                <a:latin typeface="Maison Neue"/>
              </a:rPr>
              <a:t>.</a:t>
            </a:r>
          </a:p>
          <a:p>
            <a:pPr lvl="1">
              <a:buFont typeface="Wingdings" panose="05000000000000000000" pitchFamily="2" charset="2"/>
              <a:buChar char="Ø"/>
            </a:pPr>
            <a:r>
              <a:rPr lang="fr-FR" b="0" i="0" dirty="0">
                <a:solidFill>
                  <a:srgbClr val="7030A0"/>
                </a:solidFill>
                <a:effectLst/>
                <a:latin typeface="Maison Neue"/>
              </a:rPr>
              <a:t>L’évaluation des besoins de compensation liés à une situation de handicap ;</a:t>
            </a:r>
          </a:p>
          <a:p>
            <a:pPr lvl="1">
              <a:buFont typeface="Wingdings" panose="05000000000000000000" pitchFamily="2" charset="2"/>
              <a:buChar char="Ø"/>
            </a:pPr>
            <a:r>
              <a:rPr lang="fr-FR" b="0" i="0" dirty="0">
                <a:solidFill>
                  <a:srgbClr val="7030A0"/>
                </a:solidFill>
                <a:effectLst/>
                <a:latin typeface="Maison Neue"/>
              </a:rPr>
              <a:t>La décision par la </a:t>
            </a:r>
            <a:r>
              <a:rPr lang="fr-FR" b="0" i="0" u="none" strike="noStrike" dirty="0">
                <a:solidFill>
                  <a:srgbClr val="7030A0"/>
                </a:solidFill>
                <a:effectLst/>
                <a:latin typeface="Maison Neue"/>
                <a:hlinkClick r:id="rId3" tooltip="Commission des Droits et de l’Autonomie des Personnes Handicapées">
                  <a:extLst>
                    <a:ext uri="{A12FA001-AC4F-418D-AE19-62706E023703}">
                      <ahyp:hlinkClr xmlns:ahyp="http://schemas.microsoft.com/office/drawing/2018/hyperlinkcolor" val="tx"/>
                    </a:ext>
                  </a:extLst>
                </a:hlinkClick>
              </a:rPr>
              <a:t>Commission des Droits et de l’Autonomie des Personnes Handicapées</a:t>
            </a:r>
            <a:r>
              <a:rPr lang="fr-FR" b="0" i="0" dirty="0">
                <a:solidFill>
                  <a:srgbClr val="7030A0"/>
                </a:solidFill>
                <a:effectLst/>
                <a:latin typeface="Maison Neue"/>
              </a:rPr>
              <a:t> (CDAPH) ;</a:t>
            </a:r>
          </a:p>
          <a:p>
            <a:pPr lvl="1">
              <a:buFont typeface="Wingdings" panose="05000000000000000000" pitchFamily="2" charset="2"/>
              <a:buChar char="Ø"/>
            </a:pPr>
            <a:r>
              <a:rPr lang="fr-FR" b="0" i="0" dirty="0">
                <a:solidFill>
                  <a:srgbClr val="7030A0"/>
                </a:solidFill>
                <a:effectLst/>
                <a:latin typeface="Maison Neue"/>
              </a:rPr>
              <a:t>Le suivi de la compensation du handicap et la gestion des </a:t>
            </a:r>
            <a:r>
              <a:rPr lang="fr-FR" b="0" i="0" u="none" strike="noStrike" dirty="0">
                <a:solidFill>
                  <a:srgbClr val="7030A0"/>
                </a:solidFill>
                <a:effectLst/>
                <a:latin typeface="Maison Neue"/>
                <a:hlinkClick r:id="rId4" tooltip="Les voies de recours et contestations d’une décision">
                  <a:extLst>
                    <a:ext uri="{A12FA001-AC4F-418D-AE19-62706E023703}">
                      <ahyp:hlinkClr xmlns:ahyp="http://schemas.microsoft.com/office/drawing/2018/hyperlinkcolor" val="tx"/>
                    </a:ext>
                  </a:extLst>
                </a:hlinkClick>
              </a:rPr>
              <a:t>recours et contestations d’une décision</a:t>
            </a:r>
            <a:r>
              <a:rPr lang="fr-FR" b="0" i="0" dirty="0">
                <a:solidFill>
                  <a:srgbClr val="7030A0"/>
                </a:solidFill>
                <a:effectLst/>
                <a:latin typeface="Maison Neue"/>
              </a:rPr>
              <a:t>.</a:t>
            </a:r>
          </a:p>
          <a:p>
            <a:pPr lvl="1">
              <a:buFont typeface="Wingdings" panose="05000000000000000000" pitchFamily="2" charset="2"/>
              <a:buChar char="Ø"/>
            </a:pPr>
            <a:r>
              <a:rPr lang="fr-FR" b="0" i="0" dirty="0">
                <a:solidFill>
                  <a:srgbClr val="7030A0"/>
                </a:solidFill>
                <a:effectLst/>
                <a:latin typeface="Maison Neue"/>
              </a:rPr>
              <a:t>La gestion du Fonds de Compensation du handicap chargé d’étudier des aides financières afin de faire face aux frais restant à charge après la participation de la Prestation de Compensation du Handicap concernant les aides techniques, l’aménagement du logement, l’aménagement du véhicule.</a:t>
            </a:r>
          </a:p>
          <a:p>
            <a:endParaRPr lang="fr-FR" dirty="0"/>
          </a:p>
        </p:txBody>
      </p:sp>
      <p:sp>
        <p:nvSpPr>
          <p:cNvPr id="4" name="Espace réservé de la date 3">
            <a:extLst>
              <a:ext uri="{FF2B5EF4-FFF2-40B4-BE49-F238E27FC236}">
                <a16:creationId xmlns:a16="http://schemas.microsoft.com/office/drawing/2014/main" id="{C5338703-2874-4B8F-9132-03BDA18E1E54}"/>
              </a:ext>
            </a:extLst>
          </p:cNvPr>
          <p:cNvSpPr>
            <a:spLocks noGrp="1"/>
          </p:cNvSpPr>
          <p:nvPr>
            <p:ph type="dt" sz="half" idx="10"/>
          </p:nvPr>
        </p:nvSpPr>
        <p:spPr/>
        <p:txBody>
          <a:bodyPr/>
          <a:lstStyle/>
          <a:p>
            <a:fld id="{399E46B3-2F18-4A56-8C3C-0CAC1362CAA1}" type="datetime1">
              <a:rPr lang="fr-FR" smtClean="0"/>
              <a:t>08/11/2023</a:t>
            </a:fld>
            <a:endParaRPr lang="fr-FR"/>
          </a:p>
        </p:txBody>
      </p:sp>
      <p:sp>
        <p:nvSpPr>
          <p:cNvPr id="5" name="Espace réservé du numéro de diapositive 4">
            <a:extLst>
              <a:ext uri="{FF2B5EF4-FFF2-40B4-BE49-F238E27FC236}">
                <a16:creationId xmlns:a16="http://schemas.microsoft.com/office/drawing/2014/main" id="{07DB606E-002C-4AA8-BB4E-188474125031}"/>
              </a:ext>
            </a:extLst>
          </p:cNvPr>
          <p:cNvSpPr>
            <a:spLocks noGrp="1"/>
          </p:cNvSpPr>
          <p:nvPr>
            <p:ph type="sldNum" sz="quarter" idx="12"/>
          </p:nvPr>
        </p:nvSpPr>
        <p:spPr/>
        <p:txBody>
          <a:bodyPr/>
          <a:lstStyle/>
          <a:p>
            <a:fld id="{0A3536F2-EAB2-41F2-A158-118CFC0BA442}" type="slidenum">
              <a:rPr lang="fr-FR" smtClean="0"/>
              <a:t>10</a:t>
            </a:fld>
            <a:endParaRPr lang="fr-FR"/>
          </a:p>
        </p:txBody>
      </p:sp>
    </p:spTree>
    <p:extLst>
      <p:ext uri="{BB962C8B-B14F-4D97-AF65-F5344CB8AC3E}">
        <p14:creationId xmlns:p14="http://schemas.microsoft.com/office/powerpoint/2010/main" val="28728163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Espace réservé du contenu 6">
            <a:extLst>
              <a:ext uri="{FF2B5EF4-FFF2-40B4-BE49-F238E27FC236}">
                <a16:creationId xmlns:a16="http://schemas.microsoft.com/office/drawing/2014/main" id="{0773A156-ED8C-4946-8D95-5578B9A65983}"/>
              </a:ext>
            </a:extLst>
          </p:cNvPr>
          <p:cNvPicPr>
            <a:picLocks noGrp="1" noChangeAspect="1"/>
          </p:cNvPicPr>
          <p:nvPr>
            <p:ph idx="1"/>
          </p:nvPr>
        </p:nvPicPr>
        <p:blipFill>
          <a:blip r:embed="rId2"/>
          <a:stretch>
            <a:fillRect/>
          </a:stretch>
        </p:blipFill>
        <p:spPr>
          <a:xfrm>
            <a:off x="838200" y="379013"/>
            <a:ext cx="10260724" cy="5820709"/>
          </a:xfrm>
        </p:spPr>
      </p:pic>
      <p:sp>
        <p:nvSpPr>
          <p:cNvPr id="4" name="Espace réservé de la date 3">
            <a:extLst>
              <a:ext uri="{FF2B5EF4-FFF2-40B4-BE49-F238E27FC236}">
                <a16:creationId xmlns:a16="http://schemas.microsoft.com/office/drawing/2014/main" id="{E0641D89-1628-4B09-BADE-285326E40FA2}"/>
              </a:ext>
            </a:extLst>
          </p:cNvPr>
          <p:cNvSpPr>
            <a:spLocks noGrp="1"/>
          </p:cNvSpPr>
          <p:nvPr>
            <p:ph type="dt" sz="half" idx="10"/>
          </p:nvPr>
        </p:nvSpPr>
        <p:spPr/>
        <p:txBody>
          <a:bodyPr/>
          <a:lstStyle/>
          <a:p>
            <a:fld id="{F0FCB2EB-D6E6-45FD-A6E3-A174409E2BCE}" type="datetime1">
              <a:rPr lang="fr-FR" smtClean="0"/>
              <a:t>08/11/2023</a:t>
            </a:fld>
            <a:endParaRPr lang="fr-FR"/>
          </a:p>
        </p:txBody>
      </p:sp>
      <p:sp>
        <p:nvSpPr>
          <p:cNvPr id="5" name="Espace réservé du numéro de diapositive 4">
            <a:extLst>
              <a:ext uri="{FF2B5EF4-FFF2-40B4-BE49-F238E27FC236}">
                <a16:creationId xmlns:a16="http://schemas.microsoft.com/office/drawing/2014/main" id="{048F6966-7806-4E4D-8D7F-B75AE2108588}"/>
              </a:ext>
            </a:extLst>
          </p:cNvPr>
          <p:cNvSpPr>
            <a:spLocks noGrp="1"/>
          </p:cNvSpPr>
          <p:nvPr>
            <p:ph type="sldNum" sz="quarter" idx="12"/>
          </p:nvPr>
        </p:nvSpPr>
        <p:spPr/>
        <p:txBody>
          <a:bodyPr/>
          <a:lstStyle/>
          <a:p>
            <a:fld id="{0A3536F2-EAB2-41F2-A158-118CFC0BA442}" type="slidenum">
              <a:rPr lang="fr-FR" smtClean="0"/>
              <a:t>11</a:t>
            </a:fld>
            <a:endParaRPr lang="fr-FR"/>
          </a:p>
        </p:txBody>
      </p:sp>
    </p:spTree>
    <p:extLst>
      <p:ext uri="{BB962C8B-B14F-4D97-AF65-F5344CB8AC3E}">
        <p14:creationId xmlns:p14="http://schemas.microsoft.com/office/powerpoint/2010/main" val="19933082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CD565B0-5A9E-4941-BCF5-165F6E2B0DF4}"/>
              </a:ext>
            </a:extLst>
          </p:cNvPr>
          <p:cNvSpPr>
            <a:spLocks noGrp="1"/>
          </p:cNvSpPr>
          <p:nvPr>
            <p:ph type="title"/>
          </p:nvPr>
        </p:nvSpPr>
        <p:spPr/>
        <p:txBody>
          <a:bodyPr/>
          <a:lstStyle/>
          <a:p>
            <a:r>
              <a:rPr lang="fr-FR" b="1" i="1" dirty="0">
                <a:solidFill>
                  <a:schemeClr val="accent6">
                    <a:lumMod val="75000"/>
                  </a:schemeClr>
                </a:solidFill>
              </a:rPr>
              <a:t>Les interlocuteurs principaux			</a:t>
            </a:r>
          </a:p>
        </p:txBody>
      </p:sp>
      <p:sp>
        <p:nvSpPr>
          <p:cNvPr id="3" name="Espace réservé du contenu 2">
            <a:extLst>
              <a:ext uri="{FF2B5EF4-FFF2-40B4-BE49-F238E27FC236}">
                <a16:creationId xmlns:a16="http://schemas.microsoft.com/office/drawing/2014/main" id="{358198F7-2062-4206-A27E-F992BB58867B}"/>
              </a:ext>
            </a:extLst>
          </p:cNvPr>
          <p:cNvSpPr>
            <a:spLocks noGrp="1"/>
          </p:cNvSpPr>
          <p:nvPr>
            <p:ph idx="1"/>
          </p:nvPr>
        </p:nvSpPr>
        <p:spPr/>
        <p:txBody>
          <a:bodyPr/>
          <a:lstStyle/>
          <a:p>
            <a:r>
              <a:rPr lang="fr-FR" dirty="0">
                <a:solidFill>
                  <a:srgbClr val="7030A0"/>
                </a:solidFill>
              </a:rPr>
              <a:t>Mission locale, CAP EMPLOI et Pôle emploi: </a:t>
            </a:r>
            <a:r>
              <a:rPr lang="fr-FR" dirty="0">
                <a:solidFill>
                  <a:schemeClr val="accent6"/>
                </a:solidFill>
              </a:rPr>
              <a:t>insertion professionnelle</a:t>
            </a:r>
          </a:p>
          <a:p>
            <a:pPr lvl="1">
              <a:buFont typeface="Wingdings" panose="05000000000000000000" pitchFamily="2" charset="2"/>
              <a:buChar char="q"/>
            </a:pPr>
            <a:r>
              <a:rPr lang="fr-FR" dirty="0">
                <a:solidFill>
                  <a:srgbClr val="7030A0"/>
                </a:solidFill>
              </a:rPr>
              <a:t>Jeunes, demandeurs d’emploi et salariés du secteur privé</a:t>
            </a:r>
          </a:p>
          <a:p>
            <a:pPr lvl="1">
              <a:buFont typeface="Wingdings" panose="05000000000000000000" pitchFamily="2" charset="2"/>
              <a:buChar char="q"/>
            </a:pPr>
            <a:r>
              <a:rPr lang="fr-FR" dirty="0">
                <a:solidFill>
                  <a:srgbClr val="7030A0"/>
                </a:solidFill>
              </a:rPr>
              <a:t>Prescripteurs de toutes les prestations d’accompagnement</a:t>
            </a:r>
          </a:p>
          <a:p>
            <a:pPr lvl="1"/>
            <a:endParaRPr lang="fr-FR" dirty="0">
              <a:solidFill>
                <a:srgbClr val="7030A0"/>
              </a:solidFill>
            </a:endParaRPr>
          </a:p>
          <a:p>
            <a:r>
              <a:rPr lang="fr-FR" dirty="0">
                <a:solidFill>
                  <a:srgbClr val="7030A0"/>
                </a:solidFill>
              </a:rPr>
              <a:t>Cap emploi:  </a:t>
            </a:r>
            <a:r>
              <a:rPr lang="fr-FR" dirty="0">
                <a:solidFill>
                  <a:schemeClr val="accent6">
                    <a:lumMod val="75000"/>
                  </a:schemeClr>
                </a:solidFill>
              </a:rPr>
              <a:t>maintien dans l’emploi</a:t>
            </a:r>
          </a:p>
          <a:p>
            <a:pPr lvl="1">
              <a:buFont typeface="Wingdings" panose="05000000000000000000" pitchFamily="2" charset="2"/>
              <a:buChar char="q"/>
            </a:pPr>
            <a:r>
              <a:rPr lang="fr-FR" dirty="0">
                <a:solidFill>
                  <a:srgbClr val="7030A0"/>
                </a:solidFill>
              </a:rPr>
              <a:t> appui des employeurs dans le maintien dans l’emploi des salariés</a:t>
            </a:r>
          </a:p>
          <a:p>
            <a:pPr lvl="1">
              <a:buFont typeface="Wingdings" panose="05000000000000000000" pitchFamily="2" charset="2"/>
              <a:buChar char="q"/>
            </a:pPr>
            <a:r>
              <a:rPr lang="fr-FR" dirty="0">
                <a:solidFill>
                  <a:srgbClr val="7030A0"/>
                </a:solidFill>
              </a:rPr>
              <a:t>Unique interlocuteur pour le secteur public</a:t>
            </a:r>
          </a:p>
          <a:p>
            <a:pPr marL="0" indent="0" algn="ctr">
              <a:buNone/>
            </a:pPr>
            <a:r>
              <a:rPr lang="fr-FR" dirty="0">
                <a:solidFill>
                  <a:srgbClr val="7030A0"/>
                </a:solidFill>
              </a:rPr>
              <a:t>	</a:t>
            </a:r>
            <a:r>
              <a:rPr lang="fr-FR" sz="1400" b="1" i="1" dirty="0">
                <a:solidFill>
                  <a:srgbClr val="7030A0"/>
                </a:solidFill>
              </a:rPr>
              <a:t>https://www.monparcourshandicap.gouv.fr/emploi/qui-peut-maccompagner-vers-lemploi</a:t>
            </a:r>
          </a:p>
        </p:txBody>
      </p:sp>
      <p:sp>
        <p:nvSpPr>
          <p:cNvPr id="4" name="Espace réservé de la date 3">
            <a:extLst>
              <a:ext uri="{FF2B5EF4-FFF2-40B4-BE49-F238E27FC236}">
                <a16:creationId xmlns:a16="http://schemas.microsoft.com/office/drawing/2014/main" id="{5AEF9E82-B73A-4B34-B995-2833229BD692}"/>
              </a:ext>
            </a:extLst>
          </p:cNvPr>
          <p:cNvSpPr>
            <a:spLocks noGrp="1"/>
          </p:cNvSpPr>
          <p:nvPr>
            <p:ph type="dt" sz="half" idx="10"/>
          </p:nvPr>
        </p:nvSpPr>
        <p:spPr/>
        <p:txBody>
          <a:bodyPr/>
          <a:lstStyle/>
          <a:p>
            <a:fld id="{23751173-E674-4F08-83DC-6779F39343E9}" type="datetime1">
              <a:rPr lang="fr-FR" smtClean="0"/>
              <a:t>08/11/2023</a:t>
            </a:fld>
            <a:endParaRPr lang="fr-FR"/>
          </a:p>
        </p:txBody>
      </p:sp>
      <p:sp>
        <p:nvSpPr>
          <p:cNvPr id="5" name="Espace réservé du numéro de diapositive 4">
            <a:extLst>
              <a:ext uri="{FF2B5EF4-FFF2-40B4-BE49-F238E27FC236}">
                <a16:creationId xmlns:a16="http://schemas.microsoft.com/office/drawing/2014/main" id="{7329D1D4-71EB-49FE-9E4C-94F123A870AE}"/>
              </a:ext>
            </a:extLst>
          </p:cNvPr>
          <p:cNvSpPr>
            <a:spLocks noGrp="1"/>
          </p:cNvSpPr>
          <p:nvPr>
            <p:ph type="sldNum" sz="quarter" idx="12"/>
          </p:nvPr>
        </p:nvSpPr>
        <p:spPr/>
        <p:txBody>
          <a:bodyPr/>
          <a:lstStyle/>
          <a:p>
            <a:fld id="{0A3536F2-EAB2-41F2-A158-118CFC0BA442}" type="slidenum">
              <a:rPr lang="fr-FR" smtClean="0"/>
              <a:t>12</a:t>
            </a:fld>
            <a:endParaRPr lang="fr-FR"/>
          </a:p>
        </p:txBody>
      </p:sp>
    </p:spTree>
    <p:extLst>
      <p:ext uri="{BB962C8B-B14F-4D97-AF65-F5344CB8AC3E}">
        <p14:creationId xmlns:p14="http://schemas.microsoft.com/office/powerpoint/2010/main" val="17761339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8ACB050-1937-4CEA-AE62-64E83BBBCD6D}"/>
              </a:ext>
            </a:extLst>
          </p:cNvPr>
          <p:cNvSpPr>
            <a:spLocks noGrp="1"/>
          </p:cNvSpPr>
          <p:nvPr>
            <p:ph type="title"/>
          </p:nvPr>
        </p:nvSpPr>
        <p:spPr/>
        <p:txBody>
          <a:bodyPr/>
          <a:lstStyle/>
          <a:p>
            <a:pPr algn="ctr"/>
            <a:r>
              <a:rPr lang="fr-FR" b="1" i="1" dirty="0">
                <a:solidFill>
                  <a:schemeClr val="accent6">
                    <a:lumMod val="75000"/>
                  </a:schemeClr>
                </a:solidFill>
              </a:rPr>
              <a:t>Merci pour votre attention!</a:t>
            </a:r>
          </a:p>
        </p:txBody>
      </p:sp>
      <p:sp>
        <p:nvSpPr>
          <p:cNvPr id="4" name="Espace réservé de la date 3">
            <a:extLst>
              <a:ext uri="{FF2B5EF4-FFF2-40B4-BE49-F238E27FC236}">
                <a16:creationId xmlns:a16="http://schemas.microsoft.com/office/drawing/2014/main" id="{B32D058D-E9C9-47AF-BDE4-5DBBA3D51BD3}"/>
              </a:ext>
            </a:extLst>
          </p:cNvPr>
          <p:cNvSpPr>
            <a:spLocks noGrp="1"/>
          </p:cNvSpPr>
          <p:nvPr>
            <p:ph type="dt" sz="half" idx="10"/>
          </p:nvPr>
        </p:nvSpPr>
        <p:spPr/>
        <p:txBody>
          <a:bodyPr/>
          <a:lstStyle/>
          <a:p>
            <a:fld id="{F0FCB2EB-D6E6-45FD-A6E3-A174409E2BCE}" type="datetime1">
              <a:rPr lang="fr-FR" smtClean="0"/>
              <a:t>08/11/2023</a:t>
            </a:fld>
            <a:endParaRPr lang="fr-FR"/>
          </a:p>
        </p:txBody>
      </p:sp>
      <p:sp>
        <p:nvSpPr>
          <p:cNvPr id="5" name="Espace réservé du numéro de diapositive 4">
            <a:extLst>
              <a:ext uri="{FF2B5EF4-FFF2-40B4-BE49-F238E27FC236}">
                <a16:creationId xmlns:a16="http://schemas.microsoft.com/office/drawing/2014/main" id="{3060E7C4-2C2E-48B8-9FB8-AC08379FC0E8}"/>
              </a:ext>
            </a:extLst>
          </p:cNvPr>
          <p:cNvSpPr>
            <a:spLocks noGrp="1"/>
          </p:cNvSpPr>
          <p:nvPr>
            <p:ph type="sldNum" sz="quarter" idx="12"/>
          </p:nvPr>
        </p:nvSpPr>
        <p:spPr/>
        <p:txBody>
          <a:bodyPr/>
          <a:lstStyle/>
          <a:p>
            <a:fld id="{0A3536F2-EAB2-41F2-A158-118CFC0BA442}" type="slidenum">
              <a:rPr lang="fr-FR" smtClean="0"/>
              <a:t>13</a:t>
            </a:fld>
            <a:endParaRPr lang="fr-FR"/>
          </a:p>
        </p:txBody>
      </p:sp>
      <p:sp>
        <p:nvSpPr>
          <p:cNvPr id="6" name="Sous-titre 2">
            <a:extLst>
              <a:ext uri="{FF2B5EF4-FFF2-40B4-BE49-F238E27FC236}">
                <a16:creationId xmlns:a16="http://schemas.microsoft.com/office/drawing/2014/main" id="{87D89660-B8D3-4996-AFDD-EE4CBB3C2507}"/>
              </a:ext>
            </a:extLst>
          </p:cNvPr>
          <p:cNvSpPr txBox="1">
            <a:spLocks noGrp="1"/>
          </p:cNvSpPr>
          <p:nvPr>
            <p:ph idx="1"/>
          </p:nvPr>
        </p:nvSpPr>
        <p:spPr>
          <a:xfrm>
            <a:off x="838200" y="1825625"/>
            <a:ext cx="10515600" cy="435133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fr-FR" i="1" dirty="0"/>
          </a:p>
          <a:p>
            <a:r>
              <a:rPr lang="fr-FR" sz="3500" b="1" dirty="0">
                <a:solidFill>
                  <a:srgbClr val="7030A0"/>
                </a:solidFill>
                <a:latin typeface="Arial" panose="020B0604020202020204" pitchFamily="34" charset="0"/>
                <a:cs typeface="Arial" panose="020B0604020202020204" pitchFamily="34" charset="0"/>
              </a:rPr>
              <a:t>Je reste à votre disposition! </a:t>
            </a:r>
          </a:p>
          <a:p>
            <a:pPr marR="0" rtl="0"/>
            <a:r>
              <a:rPr lang="fr-FR" sz="1400" b="1" i="0" u="none" strike="noStrike" baseline="0" dirty="0">
                <a:solidFill>
                  <a:schemeClr val="accent6">
                    <a:lumMod val="75000"/>
                  </a:schemeClr>
                </a:solidFill>
                <a:latin typeface="Arial" panose="020B0604020202020204" pitchFamily="34" charset="0"/>
              </a:rPr>
              <a:t>Magali </a:t>
            </a:r>
            <a:r>
              <a:rPr lang="fr-FR" sz="1400" b="1" i="0" u="none" strike="noStrike" baseline="0" dirty="0" err="1">
                <a:solidFill>
                  <a:schemeClr val="accent6">
                    <a:lumMod val="75000"/>
                  </a:schemeClr>
                </a:solidFill>
                <a:latin typeface="Arial" panose="020B0604020202020204" pitchFamily="34" charset="0"/>
              </a:rPr>
              <a:t>Doumèche</a:t>
            </a:r>
            <a:r>
              <a:rPr lang="fr-FR" sz="1400" b="1" i="0" u="none" strike="noStrike" baseline="0" dirty="0">
                <a:solidFill>
                  <a:schemeClr val="accent6">
                    <a:lumMod val="75000"/>
                  </a:schemeClr>
                </a:solidFill>
                <a:latin typeface="Arial" panose="020B0604020202020204" pitchFamily="34" charset="0"/>
              </a:rPr>
              <a:t> </a:t>
            </a:r>
          </a:p>
          <a:p>
            <a:pPr marR="0" rtl="0"/>
            <a:r>
              <a:rPr lang="fr-FR" sz="1400" b="0" i="1" u="none" strike="noStrike" baseline="0" dirty="0">
                <a:solidFill>
                  <a:schemeClr val="accent6">
                    <a:lumMod val="75000"/>
                  </a:schemeClr>
                </a:solidFill>
                <a:latin typeface="Arial" panose="020B0604020202020204" pitchFamily="34" charset="0"/>
              </a:rPr>
              <a:t>Référente Handicap mutualisée Nouvelle Aquitaine</a:t>
            </a:r>
          </a:p>
          <a:p>
            <a:pPr marR="0" rtl="0"/>
            <a:r>
              <a:rPr lang="fr-FR" sz="1400" b="1" i="0" u="none" strike="noStrike" baseline="0" dirty="0">
                <a:solidFill>
                  <a:schemeClr val="accent6">
                    <a:lumMod val="75000"/>
                  </a:schemeClr>
                </a:solidFill>
                <a:latin typeface="Arial" panose="020B0604020202020204" pitchFamily="34" charset="0"/>
              </a:rPr>
              <a:t>05 24 50 17 56      mobile 06 75 17 52 71 - </a:t>
            </a:r>
            <a:r>
              <a:rPr lang="fr-FR" sz="1400" b="1" i="1" u="none" strike="noStrike" baseline="0" dirty="0">
                <a:solidFill>
                  <a:schemeClr val="accent6">
                    <a:lumMod val="75000"/>
                  </a:schemeClr>
                </a:solidFill>
                <a:latin typeface="Arial" panose="020B0604020202020204" pitchFamily="34" charset="0"/>
              </a:rPr>
              <a:t>à privilégier-</a:t>
            </a:r>
            <a:endParaRPr lang="fr-FR" sz="1400" b="1" i="0" u="none" strike="noStrike" baseline="0" dirty="0">
              <a:solidFill>
                <a:schemeClr val="accent6">
                  <a:lumMod val="75000"/>
                </a:schemeClr>
              </a:solidFill>
              <a:latin typeface="Arial" panose="020B0604020202020204" pitchFamily="34" charset="0"/>
            </a:endParaRPr>
          </a:p>
          <a:p>
            <a:pPr marR="0" rtl="0"/>
            <a:r>
              <a:rPr lang="fr-FR" sz="1400" b="0" i="1" u="sng" strike="noStrike" baseline="0" dirty="0">
                <a:solidFill>
                  <a:schemeClr val="accent6">
                    <a:lumMod val="75000"/>
                  </a:schemeClr>
                </a:solidFill>
                <a:latin typeface="Arial" panose="020B0604020202020204" pitchFamily="34" charset="0"/>
                <a:hlinkClick r:id="rId2">
                  <a:extLst>
                    <a:ext uri="{A12FA001-AC4F-418D-AE19-62706E023703}">
                      <ahyp:hlinkClr xmlns:ahyp="http://schemas.microsoft.com/office/drawing/2018/hyperlinkcolor" val="tx"/>
                    </a:ext>
                  </a:extLst>
                </a:hlinkClick>
              </a:rPr>
              <a:t>referent-handicap-mutualise.nouvelle-aquitaine@ch-libourne.fr</a:t>
            </a:r>
            <a:endParaRPr lang="fr-FR" sz="1400" b="0" i="1" u="none" strike="noStrike" baseline="0" dirty="0">
              <a:solidFill>
                <a:schemeClr val="accent6">
                  <a:lumMod val="75000"/>
                </a:schemeClr>
              </a:solidFill>
              <a:latin typeface="Times New Roman" panose="02020603050405020304" pitchFamily="18" charset="0"/>
              <a:hlinkClick r:id="rId2">
                <a:extLst>
                  <a:ext uri="{A12FA001-AC4F-418D-AE19-62706E023703}">
                    <ahyp:hlinkClr xmlns:ahyp="http://schemas.microsoft.com/office/drawing/2018/hyperlinkcolor" val="tx"/>
                  </a:ext>
                </a:extLst>
              </a:hlinkClick>
            </a:endParaRPr>
          </a:p>
          <a:p>
            <a:pPr marR="0" algn="l" rtl="0"/>
            <a:endParaRPr lang="fr-FR" sz="1800" b="0" i="0" u="none" strike="noStrike" baseline="0" dirty="0">
              <a:solidFill>
                <a:schemeClr val="accent6">
                  <a:lumMod val="75000"/>
                </a:schemeClr>
              </a:solidFill>
              <a:latin typeface="Times New Roman" panose="02020603050405020304" pitchFamily="18" charset="0"/>
            </a:endParaRPr>
          </a:p>
          <a:p>
            <a:pPr marR="0" algn="l" rtl="0"/>
            <a:endParaRPr lang="fr-FR" sz="1800" b="0" i="0" u="none" strike="noStrike" baseline="0" dirty="0">
              <a:latin typeface="Times New Roman" panose="02020603050405020304" pitchFamily="18" charset="0"/>
            </a:endParaRPr>
          </a:p>
          <a:p>
            <a:pPr algn="l"/>
            <a:r>
              <a:rPr lang="fr-FR" sz="1800" b="0" i="0" u="none" strike="noStrike" baseline="0" dirty="0">
                <a:latin typeface="Times New Roman" panose="02020603050405020304" pitchFamily="18" charset="0"/>
              </a:rPr>
              <a:t>				</a:t>
            </a:r>
          </a:p>
          <a:p>
            <a:pPr marR="0" algn="l" rtl="0"/>
            <a:endParaRPr lang="fr-FR" sz="1800" b="0" i="0" u="none" strike="noStrike" baseline="0" dirty="0">
              <a:latin typeface="Times New Roman" panose="02020603050405020304" pitchFamily="18" charset="0"/>
            </a:endParaRPr>
          </a:p>
          <a:p>
            <a:endParaRPr lang="fr-FR" i="1" dirty="0"/>
          </a:p>
          <a:p>
            <a:endParaRPr lang="fr-FR" i="1" dirty="0"/>
          </a:p>
          <a:p>
            <a:endParaRPr lang="fr-FR" sz="1800" dirty="0">
              <a:latin typeface="Times New Roman" panose="02020603050405020304" pitchFamily="18" charset="0"/>
            </a:endParaRPr>
          </a:p>
        </p:txBody>
      </p:sp>
      <p:pic>
        <p:nvPicPr>
          <p:cNvPr id="7" name="Image 6">
            <a:extLst>
              <a:ext uri="{FF2B5EF4-FFF2-40B4-BE49-F238E27FC236}">
                <a16:creationId xmlns:a16="http://schemas.microsoft.com/office/drawing/2014/main" id="{22D40819-10AA-450E-A95F-601E043EB742}"/>
              </a:ext>
            </a:extLst>
          </p:cNvPr>
          <p:cNvPicPr>
            <a:picLocks noChangeAspect="1"/>
          </p:cNvPicPr>
          <p:nvPr/>
        </p:nvPicPr>
        <p:blipFill>
          <a:blip r:embed="rId3"/>
          <a:stretch>
            <a:fillRect/>
          </a:stretch>
        </p:blipFill>
        <p:spPr>
          <a:xfrm>
            <a:off x="7201969" y="4874564"/>
            <a:ext cx="885825" cy="523875"/>
          </a:xfrm>
          <a:prstGeom prst="rect">
            <a:avLst/>
          </a:prstGeom>
        </p:spPr>
      </p:pic>
      <p:pic>
        <p:nvPicPr>
          <p:cNvPr id="9" name="Image 8">
            <a:extLst>
              <a:ext uri="{FF2B5EF4-FFF2-40B4-BE49-F238E27FC236}">
                <a16:creationId xmlns:a16="http://schemas.microsoft.com/office/drawing/2014/main" id="{79A5D8B8-5B6A-4ADF-B6FC-A175E17EBA37}"/>
              </a:ext>
            </a:extLst>
          </p:cNvPr>
          <p:cNvPicPr>
            <a:picLocks noChangeAspect="1"/>
          </p:cNvPicPr>
          <p:nvPr/>
        </p:nvPicPr>
        <p:blipFill>
          <a:blip r:embed="rId4"/>
          <a:stretch>
            <a:fillRect/>
          </a:stretch>
        </p:blipFill>
        <p:spPr>
          <a:xfrm>
            <a:off x="5786437" y="4874564"/>
            <a:ext cx="619125" cy="666750"/>
          </a:xfrm>
          <a:prstGeom prst="rect">
            <a:avLst/>
          </a:prstGeom>
        </p:spPr>
      </p:pic>
      <p:pic>
        <p:nvPicPr>
          <p:cNvPr id="11" name="Image 10">
            <a:extLst>
              <a:ext uri="{FF2B5EF4-FFF2-40B4-BE49-F238E27FC236}">
                <a16:creationId xmlns:a16="http://schemas.microsoft.com/office/drawing/2014/main" id="{A30A76F6-63A9-412F-BB71-EA6400F2A6E7}"/>
              </a:ext>
            </a:extLst>
          </p:cNvPr>
          <p:cNvPicPr>
            <a:picLocks noChangeAspect="1"/>
          </p:cNvPicPr>
          <p:nvPr/>
        </p:nvPicPr>
        <p:blipFill>
          <a:blip r:embed="rId5"/>
          <a:stretch>
            <a:fillRect/>
          </a:stretch>
        </p:blipFill>
        <p:spPr>
          <a:xfrm>
            <a:off x="3581400" y="4874564"/>
            <a:ext cx="1257300" cy="742950"/>
          </a:xfrm>
          <a:prstGeom prst="rect">
            <a:avLst/>
          </a:prstGeom>
        </p:spPr>
      </p:pic>
    </p:spTree>
    <p:extLst>
      <p:ext uri="{BB962C8B-B14F-4D97-AF65-F5344CB8AC3E}">
        <p14:creationId xmlns:p14="http://schemas.microsoft.com/office/powerpoint/2010/main" val="39263883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36A54B6-3301-4643-AB3E-87FA0A0B586F}"/>
              </a:ext>
            </a:extLst>
          </p:cNvPr>
          <p:cNvSpPr>
            <a:spLocks noGrp="1"/>
          </p:cNvSpPr>
          <p:nvPr>
            <p:ph type="title"/>
          </p:nvPr>
        </p:nvSpPr>
        <p:spPr/>
        <p:txBody>
          <a:bodyPr>
            <a:normAutofit/>
          </a:bodyPr>
          <a:lstStyle/>
          <a:p>
            <a:pPr algn="ctr"/>
            <a:r>
              <a:rPr lang="fr-FR" sz="3100" b="1" i="1" dirty="0">
                <a:solidFill>
                  <a:schemeClr val="accent6">
                    <a:lumMod val="75000"/>
                  </a:schemeClr>
                </a:solidFill>
              </a:rPr>
              <a:t>Introduction: </a:t>
            </a:r>
            <a:r>
              <a:rPr lang="fr-FR" sz="3100" b="1" i="1" dirty="0">
                <a:solidFill>
                  <a:schemeClr val="accent6">
                    <a:lumMod val="75000"/>
                  </a:schemeClr>
                </a:solidFill>
                <a:latin typeface="Poppins" panose="00000500000000000000" pitchFamily="2" charset="0"/>
              </a:rPr>
              <a:t>le handicap au travail</a:t>
            </a:r>
            <a:br>
              <a:rPr lang="fr-FR" b="1" dirty="0">
                <a:solidFill>
                  <a:schemeClr val="accent6">
                    <a:lumMod val="75000"/>
                  </a:schemeClr>
                </a:solidFill>
                <a:latin typeface="Poppins" panose="00000500000000000000" pitchFamily="2" charset="0"/>
              </a:rPr>
            </a:br>
            <a:endParaRPr lang="fr-FR" b="1" i="1" dirty="0">
              <a:solidFill>
                <a:schemeClr val="accent6">
                  <a:lumMod val="75000"/>
                </a:schemeClr>
              </a:solidFill>
            </a:endParaRPr>
          </a:p>
        </p:txBody>
      </p:sp>
      <p:sp>
        <p:nvSpPr>
          <p:cNvPr id="3" name="Espace réservé du contenu 2">
            <a:extLst>
              <a:ext uri="{FF2B5EF4-FFF2-40B4-BE49-F238E27FC236}">
                <a16:creationId xmlns:a16="http://schemas.microsoft.com/office/drawing/2014/main" id="{C10AD9AA-AAFB-4A90-9DF2-868A71CC8225}"/>
              </a:ext>
            </a:extLst>
          </p:cNvPr>
          <p:cNvSpPr>
            <a:spLocks noGrp="1"/>
          </p:cNvSpPr>
          <p:nvPr>
            <p:ph idx="1"/>
          </p:nvPr>
        </p:nvSpPr>
        <p:spPr>
          <a:xfrm>
            <a:off x="581025" y="1504950"/>
            <a:ext cx="10963275" cy="4851400"/>
          </a:xfrm>
        </p:spPr>
        <p:txBody>
          <a:bodyPr>
            <a:normAutofit/>
          </a:bodyPr>
          <a:lstStyle/>
          <a:p>
            <a:pPr marL="0" indent="0" algn="ctr">
              <a:buNone/>
            </a:pPr>
            <a:r>
              <a:rPr lang="fr-FR" sz="2000" b="1" i="0" dirty="0">
                <a:solidFill>
                  <a:schemeClr val="accent6">
                    <a:lumMod val="75000"/>
                  </a:schemeClr>
                </a:solidFill>
                <a:effectLst/>
              </a:rPr>
              <a:t>Handicap, handicap au travail, travailleur handicapé : quelles sont les différences ?</a:t>
            </a:r>
          </a:p>
          <a:p>
            <a:pPr marL="0" indent="0" algn="ctr">
              <a:buNone/>
            </a:pPr>
            <a:endParaRPr lang="fr-FR" sz="2000" b="1" i="0" dirty="0">
              <a:solidFill>
                <a:schemeClr val="accent6">
                  <a:lumMod val="75000"/>
                </a:schemeClr>
              </a:solidFill>
              <a:effectLst/>
            </a:endParaRPr>
          </a:p>
          <a:p>
            <a:pPr marL="0" indent="0" algn="l">
              <a:buNone/>
            </a:pPr>
            <a:r>
              <a:rPr lang="fr-FR" sz="2000" b="0" i="0" dirty="0">
                <a:solidFill>
                  <a:srgbClr val="46494B"/>
                </a:solidFill>
                <a:effectLst/>
              </a:rPr>
              <a:t>La notion de </a:t>
            </a:r>
            <a:r>
              <a:rPr lang="fr-FR" sz="2000" b="1" i="0" dirty="0">
                <a:solidFill>
                  <a:srgbClr val="46494B"/>
                </a:solidFill>
                <a:effectLst/>
              </a:rPr>
              <a:t>handicap</a:t>
            </a:r>
            <a:r>
              <a:rPr lang="fr-FR" sz="2000" b="0" i="0" dirty="0">
                <a:solidFill>
                  <a:srgbClr val="46494B"/>
                </a:solidFill>
                <a:effectLst/>
              </a:rPr>
              <a:t> est à différencier du </a:t>
            </a:r>
            <a:r>
              <a:rPr lang="fr-FR" sz="2000" b="1" i="0" dirty="0">
                <a:solidFill>
                  <a:srgbClr val="46494B"/>
                </a:solidFill>
                <a:effectLst/>
              </a:rPr>
              <a:t>handicap au travail </a:t>
            </a:r>
            <a:r>
              <a:rPr lang="fr-FR" sz="2000" b="0" i="0" dirty="0">
                <a:solidFill>
                  <a:srgbClr val="46494B"/>
                </a:solidFill>
                <a:effectLst/>
              </a:rPr>
              <a:t>et du statut de </a:t>
            </a:r>
            <a:r>
              <a:rPr lang="fr-FR" sz="2000" b="1" i="0" dirty="0">
                <a:solidFill>
                  <a:srgbClr val="46494B"/>
                </a:solidFill>
                <a:effectLst/>
              </a:rPr>
              <a:t>travailleur handicapé</a:t>
            </a:r>
            <a:r>
              <a:rPr lang="fr-FR" sz="2000" b="0" i="0" dirty="0">
                <a:solidFill>
                  <a:srgbClr val="46494B"/>
                </a:solidFill>
                <a:effectLst/>
              </a:rPr>
              <a:t>.</a:t>
            </a:r>
          </a:p>
          <a:p>
            <a:pPr algn="l"/>
            <a:r>
              <a:rPr lang="fr-FR" sz="2000" b="0" i="0" dirty="0">
                <a:solidFill>
                  <a:srgbClr val="46494B"/>
                </a:solidFill>
                <a:effectLst/>
              </a:rPr>
              <a:t>En effet, selon la loi du </a:t>
            </a:r>
            <a:r>
              <a:rPr lang="fr-FR" sz="2000" b="1" i="0" dirty="0">
                <a:solidFill>
                  <a:srgbClr val="46494B"/>
                </a:solidFill>
                <a:effectLst/>
              </a:rPr>
              <a:t>11 février 2005</a:t>
            </a:r>
            <a:r>
              <a:rPr lang="fr-FR" sz="2000" b="0" i="0" dirty="0">
                <a:solidFill>
                  <a:srgbClr val="46494B"/>
                </a:solidFill>
                <a:effectLst/>
              </a:rPr>
              <a:t>, </a:t>
            </a:r>
            <a:r>
              <a:rPr lang="fr-FR" sz="2000" b="0" i="0" dirty="0">
                <a:solidFill>
                  <a:schemeClr val="accent6">
                    <a:lumMod val="75000"/>
                  </a:schemeClr>
                </a:solidFill>
                <a:effectLst/>
              </a:rPr>
              <a:t>le</a:t>
            </a:r>
            <a:r>
              <a:rPr lang="fr-FR" sz="2000" b="1" i="0" dirty="0">
                <a:solidFill>
                  <a:schemeClr val="accent6">
                    <a:lumMod val="75000"/>
                  </a:schemeClr>
                </a:solidFill>
                <a:effectLst/>
              </a:rPr>
              <a:t> handicap </a:t>
            </a:r>
            <a:r>
              <a:rPr lang="fr-FR" sz="2000" b="0" i="0" dirty="0">
                <a:solidFill>
                  <a:srgbClr val="46494B"/>
                </a:solidFill>
                <a:effectLst/>
              </a:rPr>
              <a:t>désigne  « toute</a:t>
            </a:r>
            <a:r>
              <a:rPr lang="fr-FR" sz="2000" b="1" i="0" dirty="0">
                <a:solidFill>
                  <a:srgbClr val="46494B"/>
                </a:solidFill>
                <a:effectLst/>
              </a:rPr>
              <a:t> limitation d’activité ou restriction de participation</a:t>
            </a:r>
            <a:r>
              <a:rPr lang="fr-FR" sz="2000" b="0" i="0" dirty="0">
                <a:solidFill>
                  <a:srgbClr val="46494B"/>
                </a:solidFill>
                <a:effectLst/>
              </a:rPr>
              <a:t> à la vie en société subie dans son environnement par une personne en raison d’une altération substantielle, durable ou définitive d’une ou plusieurs fonctions physiques, sensorielles, mentales, cognitives ou psychiques, d’un polyhandicap ou d’un trouble de santé invalidant. »</a:t>
            </a:r>
          </a:p>
          <a:p>
            <a:r>
              <a:rPr lang="fr-FR" sz="2000" b="1" u="sng" dirty="0">
                <a:solidFill>
                  <a:schemeClr val="accent6">
                    <a:lumMod val="75000"/>
                  </a:schemeClr>
                </a:solidFill>
                <a:hlinkClick r:id="rId2">
                  <a:extLst>
                    <a:ext uri="{A12FA001-AC4F-418D-AE19-62706E023703}">
                      <ahyp:hlinkClr xmlns:ahyp="http://schemas.microsoft.com/office/drawing/2018/hyperlinkcolor" val="tx"/>
                    </a:ext>
                  </a:extLst>
                </a:hlinkClick>
              </a:rPr>
              <a:t>Le handicap au travail</a:t>
            </a:r>
            <a:r>
              <a:rPr lang="fr-FR" sz="2000" b="1" u="sng" dirty="0">
                <a:solidFill>
                  <a:schemeClr val="accent6">
                    <a:lumMod val="75000"/>
                  </a:schemeClr>
                </a:solidFill>
              </a:rPr>
              <a:t> </a:t>
            </a:r>
            <a:r>
              <a:rPr lang="fr-FR" sz="2000" dirty="0">
                <a:solidFill>
                  <a:srgbClr val="46494B"/>
                </a:solidFill>
              </a:rPr>
              <a:t>désigne l’impossibilité pour une personne, du fait de ses problématiques de santé, de pouvoir réaliser l’ensemble des tâches qui lui sont confiées au travail.</a:t>
            </a:r>
          </a:p>
          <a:p>
            <a:pPr algn="l"/>
            <a:r>
              <a:rPr lang="fr-FR" sz="2000" b="0" i="0" dirty="0">
                <a:solidFill>
                  <a:srgbClr val="46494B"/>
                </a:solidFill>
                <a:effectLst/>
              </a:rPr>
              <a:t>Un </a:t>
            </a:r>
            <a:r>
              <a:rPr lang="fr-FR" sz="2000" b="1" i="0" dirty="0">
                <a:solidFill>
                  <a:schemeClr val="accent6">
                    <a:lumMod val="75000"/>
                  </a:schemeClr>
                </a:solidFill>
                <a:effectLst/>
              </a:rPr>
              <a:t>travailleur </a:t>
            </a:r>
            <a:r>
              <a:rPr lang="fr-FR" sz="2000" b="1" i="0" dirty="0">
                <a:solidFill>
                  <a:schemeClr val="accent6">
                    <a:lumMod val="75000"/>
                  </a:schemeClr>
                </a:solidFill>
                <a:effectLst/>
                <a:latin typeface="+mj-lt"/>
              </a:rPr>
              <a:t>handicapé</a:t>
            </a:r>
            <a:r>
              <a:rPr lang="fr-FR" sz="2000" b="1" i="0" dirty="0">
                <a:solidFill>
                  <a:schemeClr val="accent6">
                    <a:lumMod val="75000"/>
                  </a:schemeClr>
                </a:solidFill>
                <a:effectLst/>
              </a:rPr>
              <a:t> </a:t>
            </a:r>
            <a:r>
              <a:rPr lang="fr-FR" sz="2000" b="0" i="0" dirty="0">
                <a:solidFill>
                  <a:srgbClr val="46494B"/>
                </a:solidFill>
                <a:effectLst/>
              </a:rPr>
              <a:t>désigne « toute personne dont les possibilités </a:t>
            </a:r>
            <a:r>
              <a:rPr lang="fr-FR" sz="2000" b="0" i="0" dirty="0">
                <a:solidFill>
                  <a:schemeClr val="accent6">
                    <a:lumMod val="75000"/>
                  </a:schemeClr>
                </a:solidFill>
                <a:effectLst/>
              </a:rPr>
              <a:t>d’obtenir ou de conserver un emploi</a:t>
            </a:r>
            <a:r>
              <a:rPr lang="fr-FR" sz="2000" b="0" i="0" dirty="0">
                <a:solidFill>
                  <a:srgbClr val="46494B"/>
                </a:solidFill>
                <a:effectLst/>
              </a:rPr>
              <a:t> sont effectivement réduites par suite de l’altération d’une ou plusieurs fonctions physique, sensorielle, mentale ou psychique. » (Source : le Code du travail).</a:t>
            </a:r>
          </a:p>
        </p:txBody>
      </p:sp>
      <p:sp>
        <p:nvSpPr>
          <p:cNvPr id="4" name="Espace réservé de la date 3">
            <a:extLst>
              <a:ext uri="{FF2B5EF4-FFF2-40B4-BE49-F238E27FC236}">
                <a16:creationId xmlns:a16="http://schemas.microsoft.com/office/drawing/2014/main" id="{806713D1-1CE2-4902-A666-A1B12FB667AD}"/>
              </a:ext>
            </a:extLst>
          </p:cNvPr>
          <p:cNvSpPr>
            <a:spLocks noGrp="1"/>
          </p:cNvSpPr>
          <p:nvPr>
            <p:ph type="dt" sz="half" idx="10"/>
          </p:nvPr>
        </p:nvSpPr>
        <p:spPr/>
        <p:txBody>
          <a:bodyPr/>
          <a:lstStyle/>
          <a:p>
            <a:fld id="{F0FCB2EB-D6E6-45FD-A6E3-A174409E2BCE}" type="datetime1">
              <a:rPr lang="fr-FR" smtClean="0"/>
              <a:t>08/11/2023</a:t>
            </a:fld>
            <a:endParaRPr lang="fr-FR"/>
          </a:p>
        </p:txBody>
      </p:sp>
      <p:sp>
        <p:nvSpPr>
          <p:cNvPr id="5" name="Espace réservé du numéro de diapositive 4">
            <a:extLst>
              <a:ext uri="{FF2B5EF4-FFF2-40B4-BE49-F238E27FC236}">
                <a16:creationId xmlns:a16="http://schemas.microsoft.com/office/drawing/2014/main" id="{C1DD3F68-3765-4533-8439-F6254AB1E032}"/>
              </a:ext>
            </a:extLst>
          </p:cNvPr>
          <p:cNvSpPr>
            <a:spLocks noGrp="1"/>
          </p:cNvSpPr>
          <p:nvPr>
            <p:ph type="sldNum" sz="quarter" idx="12"/>
          </p:nvPr>
        </p:nvSpPr>
        <p:spPr/>
        <p:txBody>
          <a:bodyPr/>
          <a:lstStyle/>
          <a:p>
            <a:fld id="{0A3536F2-EAB2-41F2-A158-118CFC0BA442}" type="slidenum">
              <a:rPr lang="fr-FR" smtClean="0"/>
              <a:t>2</a:t>
            </a:fld>
            <a:endParaRPr lang="fr-FR"/>
          </a:p>
        </p:txBody>
      </p:sp>
    </p:spTree>
    <p:extLst>
      <p:ext uri="{BB962C8B-B14F-4D97-AF65-F5344CB8AC3E}">
        <p14:creationId xmlns:p14="http://schemas.microsoft.com/office/powerpoint/2010/main" val="42243633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Espace réservé du contenu 6">
            <a:extLst>
              <a:ext uri="{FF2B5EF4-FFF2-40B4-BE49-F238E27FC236}">
                <a16:creationId xmlns:a16="http://schemas.microsoft.com/office/drawing/2014/main" id="{A843A847-EB4A-469A-9667-24BBD2F3DA44}"/>
              </a:ext>
            </a:extLst>
          </p:cNvPr>
          <p:cNvPicPr>
            <a:picLocks noGrp="1" noChangeAspect="1"/>
          </p:cNvPicPr>
          <p:nvPr>
            <p:ph idx="1"/>
          </p:nvPr>
        </p:nvPicPr>
        <p:blipFill>
          <a:blip r:embed="rId2"/>
          <a:stretch>
            <a:fillRect/>
          </a:stretch>
        </p:blipFill>
        <p:spPr>
          <a:xfrm>
            <a:off x="1982494" y="657225"/>
            <a:ext cx="8018755" cy="5451181"/>
          </a:xfrm>
        </p:spPr>
      </p:pic>
      <p:sp>
        <p:nvSpPr>
          <p:cNvPr id="4" name="Espace réservé de la date 3">
            <a:extLst>
              <a:ext uri="{FF2B5EF4-FFF2-40B4-BE49-F238E27FC236}">
                <a16:creationId xmlns:a16="http://schemas.microsoft.com/office/drawing/2014/main" id="{684721C6-3B4A-478E-8705-A0BC5429BD3B}"/>
              </a:ext>
            </a:extLst>
          </p:cNvPr>
          <p:cNvSpPr>
            <a:spLocks noGrp="1"/>
          </p:cNvSpPr>
          <p:nvPr>
            <p:ph type="dt" sz="half" idx="10"/>
          </p:nvPr>
        </p:nvSpPr>
        <p:spPr/>
        <p:txBody>
          <a:bodyPr/>
          <a:lstStyle/>
          <a:p>
            <a:fld id="{F0FCB2EB-D6E6-45FD-A6E3-A174409E2BCE}" type="datetime1">
              <a:rPr lang="fr-FR" smtClean="0"/>
              <a:t>08/11/2023</a:t>
            </a:fld>
            <a:endParaRPr lang="fr-FR"/>
          </a:p>
        </p:txBody>
      </p:sp>
      <p:sp>
        <p:nvSpPr>
          <p:cNvPr id="5" name="Espace réservé du numéro de diapositive 4">
            <a:extLst>
              <a:ext uri="{FF2B5EF4-FFF2-40B4-BE49-F238E27FC236}">
                <a16:creationId xmlns:a16="http://schemas.microsoft.com/office/drawing/2014/main" id="{C7434BD2-45CA-42B5-953A-F7EA8AA24916}"/>
              </a:ext>
            </a:extLst>
          </p:cNvPr>
          <p:cNvSpPr>
            <a:spLocks noGrp="1"/>
          </p:cNvSpPr>
          <p:nvPr>
            <p:ph type="sldNum" sz="quarter" idx="12"/>
          </p:nvPr>
        </p:nvSpPr>
        <p:spPr/>
        <p:txBody>
          <a:bodyPr/>
          <a:lstStyle/>
          <a:p>
            <a:fld id="{0A3536F2-EAB2-41F2-A158-118CFC0BA442}" type="slidenum">
              <a:rPr lang="fr-FR" smtClean="0"/>
              <a:t>3</a:t>
            </a:fld>
            <a:endParaRPr lang="fr-FR"/>
          </a:p>
        </p:txBody>
      </p:sp>
    </p:spTree>
    <p:extLst>
      <p:ext uri="{BB962C8B-B14F-4D97-AF65-F5344CB8AC3E}">
        <p14:creationId xmlns:p14="http://schemas.microsoft.com/office/powerpoint/2010/main" val="8088335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3BDEFA2-78D1-449C-BE9C-D6E1751EB019}"/>
              </a:ext>
            </a:extLst>
          </p:cNvPr>
          <p:cNvSpPr>
            <a:spLocks noGrp="1"/>
          </p:cNvSpPr>
          <p:nvPr>
            <p:ph type="title"/>
          </p:nvPr>
        </p:nvSpPr>
        <p:spPr/>
        <p:txBody>
          <a:bodyPr>
            <a:normAutofit/>
          </a:bodyPr>
          <a:lstStyle/>
          <a:p>
            <a:r>
              <a:rPr lang="fr-FR" sz="4000" b="1" i="1" dirty="0">
                <a:solidFill>
                  <a:schemeClr val="accent6">
                    <a:lumMod val="75000"/>
                  </a:schemeClr>
                </a:solidFill>
              </a:rPr>
              <a:t>Deux notions à bien comprendre: COMPENSATION	</a:t>
            </a:r>
          </a:p>
        </p:txBody>
      </p:sp>
      <p:sp>
        <p:nvSpPr>
          <p:cNvPr id="3" name="Espace réservé du contenu 2">
            <a:extLst>
              <a:ext uri="{FF2B5EF4-FFF2-40B4-BE49-F238E27FC236}">
                <a16:creationId xmlns:a16="http://schemas.microsoft.com/office/drawing/2014/main" id="{32CEE72F-F060-40EF-9778-2428CA9274A7}"/>
              </a:ext>
            </a:extLst>
          </p:cNvPr>
          <p:cNvSpPr>
            <a:spLocks noGrp="1"/>
          </p:cNvSpPr>
          <p:nvPr>
            <p:ph idx="1"/>
          </p:nvPr>
        </p:nvSpPr>
        <p:spPr/>
        <p:txBody>
          <a:bodyPr>
            <a:normAutofit fontScale="92500" lnSpcReduction="20000"/>
          </a:bodyPr>
          <a:lstStyle/>
          <a:p>
            <a:r>
              <a:rPr lang="fr-FR" b="1" i="1" dirty="0">
                <a:solidFill>
                  <a:srgbClr val="7030A0"/>
                </a:solidFill>
              </a:rPr>
              <a:t>LA COMPENSATION: </a:t>
            </a:r>
          </a:p>
          <a:p>
            <a:pPr marL="0" indent="0">
              <a:buNone/>
            </a:pPr>
            <a:r>
              <a:rPr lang="fr-FR" sz="2400" b="1" i="1" dirty="0">
                <a:solidFill>
                  <a:srgbClr val="002060"/>
                </a:solidFill>
              </a:rPr>
              <a:t>il s’agit de compenser le handicap pour permettre à la personne, autant que possible de mener une vie sans subir les conséquences de son handicap. Cela va concerner l’ensemble de la vie de la personne.</a:t>
            </a:r>
          </a:p>
          <a:p>
            <a:pPr lvl="1">
              <a:buFont typeface="Wingdings" panose="05000000000000000000" pitchFamily="2" charset="2"/>
              <a:buChar char="q"/>
            </a:pPr>
            <a:r>
              <a:rPr lang="fr-FR" b="1" i="1" dirty="0">
                <a:solidFill>
                  <a:srgbClr val="7030A0"/>
                </a:solidFill>
              </a:rPr>
              <a:t>Certaines compensations de la vie quotidienne vont être utiles dans la vie au travail </a:t>
            </a:r>
            <a:r>
              <a:rPr lang="fr-FR" sz="2000" i="1" dirty="0">
                <a:solidFill>
                  <a:srgbClr val="7030A0"/>
                </a:solidFill>
              </a:rPr>
              <a:t>(lunettes par exemple) </a:t>
            </a:r>
          </a:p>
          <a:p>
            <a:pPr lvl="2">
              <a:buFont typeface="Symbol" panose="05050102010706020507" pitchFamily="18" charset="2"/>
              <a:buChar char="Þ"/>
            </a:pPr>
            <a:r>
              <a:rPr lang="fr-FR" b="1" i="1" dirty="0">
                <a:solidFill>
                  <a:srgbClr val="7030A0"/>
                </a:solidFill>
              </a:rPr>
              <a:t>on fera intervenir une aide de droit commun (MDPH, mutuelle, …) </a:t>
            </a:r>
          </a:p>
          <a:p>
            <a:pPr lvl="2">
              <a:buFont typeface="Symbol" panose="05050102010706020507" pitchFamily="18" charset="2"/>
              <a:buChar char="Þ"/>
            </a:pPr>
            <a:r>
              <a:rPr lang="fr-FR" b="1" i="1" dirty="0">
                <a:solidFill>
                  <a:srgbClr val="7030A0"/>
                </a:solidFill>
              </a:rPr>
              <a:t>Plus, si nécessaire, une aide en tant que salarié</a:t>
            </a:r>
          </a:p>
          <a:p>
            <a:pPr marL="914400" lvl="2" indent="0">
              <a:buNone/>
            </a:pPr>
            <a:endParaRPr lang="fr-FR" b="1" i="1" dirty="0">
              <a:solidFill>
                <a:srgbClr val="7030A0"/>
              </a:solidFill>
            </a:endParaRPr>
          </a:p>
          <a:p>
            <a:pPr lvl="1">
              <a:buFont typeface="Wingdings" panose="05000000000000000000" pitchFamily="2" charset="2"/>
              <a:buChar char="q"/>
            </a:pPr>
            <a:r>
              <a:rPr lang="fr-FR" b="1" i="1" dirty="0">
                <a:solidFill>
                  <a:srgbClr val="7030A0"/>
                </a:solidFill>
              </a:rPr>
              <a:t>D’autres compensations ne seront utiles que dans une situation de travail </a:t>
            </a:r>
            <a:r>
              <a:rPr lang="fr-FR" sz="1700" i="1" dirty="0">
                <a:solidFill>
                  <a:srgbClr val="7030A0"/>
                </a:solidFill>
              </a:rPr>
              <a:t>(écran spécifique, logiciel de saisie audio, un auxiliaire d’aide à la réalisation d’actes professionnels, …outils adaptés, …)</a:t>
            </a:r>
          </a:p>
          <a:p>
            <a:pPr marL="914400" lvl="2" indent="0">
              <a:buNone/>
            </a:pPr>
            <a:r>
              <a:rPr lang="fr-FR" b="1" i="1" dirty="0">
                <a:solidFill>
                  <a:srgbClr val="7030A0"/>
                </a:solidFill>
              </a:rPr>
              <a:t>=&gt; on fera intervenir une aide destinée aux salariés </a:t>
            </a:r>
          </a:p>
          <a:p>
            <a:pPr marL="0" indent="0" algn="ctr">
              <a:buNone/>
            </a:pPr>
            <a:r>
              <a:rPr lang="fr-FR" b="1" i="1" dirty="0">
                <a:solidFill>
                  <a:srgbClr val="002060"/>
                </a:solidFill>
              </a:rPr>
              <a:t>La compensation ne sera jamais totale, des aides permettent d’aller un peu plus loin dans le maintien dans l’emploi et/ou l’insertion professionnelle.</a:t>
            </a:r>
          </a:p>
          <a:p>
            <a:pPr marL="0" indent="0" algn="ctr">
              <a:buNone/>
            </a:pPr>
            <a:r>
              <a:rPr lang="fr-FR" sz="1400" b="1" i="1" dirty="0">
                <a:solidFill>
                  <a:srgbClr val="002060"/>
                </a:solidFill>
              </a:rPr>
              <a:t>Pour aller plus loin, regardez la vidéo faite par le FIPHFP: </a:t>
            </a:r>
            <a:r>
              <a:rPr lang="fr-FR" sz="1400" b="1" i="1" dirty="0">
                <a:solidFill>
                  <a:srgbClr val="002060"/>
                </a:solidFill>
                <a:hlinkClick r:id="rId2"/>
              </a:rPr>
              <a:t>https://youtu.be/Gsl6t2rMsQk?feature=shared</a:t>
            </a:r>
            <a:endParaRPr lang="fr-FR" sz="1400" b="1" i="1" dirty="0">
              <a:solidFill>
                <a:srgbClr val="002060"/>
              </a:solidFill>
            </a:endParaRPr>
          </a:p>
          <a:p>
            <a:pPr marL="0" indent="0" algn="ctr">
              <a:buNone/>
            </a:pPr>
            <a:endParaRPr lang="fr-FR" sz="1400" b="1" i="1" dirty="0">
              <a:solidFill>
                <a:srgbClr val="002060"/>
              </a:solidFill>
            </a:endParaRPr>
          </a:p>
        </p:txBody>
      </p:sp>
      <p:sp>
        <p:nvSpPr>
          <p:cNvPr id="4" name="Espace réservé de la date 3">
            <a:extLst>
              <a:ext uri="{FF2B5EF4-FFF2-40B4-BE49-F238E27FC236}">
                <a16:creationId xmlns:a16="http://schemas.microsoft.com/office/drawing/2014/main" id="{DFE567AD-72AA-4BFD-9C94-F457305C2890}"/>
              </a:ext>
            </a:extLst>
          </p:cNvPr>
          <p:cNvSpPr>
            <a:spLocks noGrp="1"/>
          </p:cNvSpPr>
          <p:nvPr>
            <p:ph type="dt" sz="half" idx="10"/>
          </p:nvPr>
        </p:nvSpPr>
        <p:spPr/>
        <p:txBody>
          <a:bodyPr/>
          <a:lstStyle/>
          <a:p>
            <a:fld id="{F0FCB2EB-D6E6-45FD-A6E3-A174409E2BCE}" type="datetime1">
              <a:rPr lang="fr-FR" smtClean="0"/>
              <a:t>08/11/2023</a:t>
            </a:fld>
            <a:endParaRPr lang="fr-FR"/>
          </a:p>
        </p:txBody>
      </p:sp>
      <p:sp>
        <p:nvSpPr>
          <p:cNvPr id="5" name="Espace réservé du numéro de diapositive 4">
            <a:extLst>
              <a:ext uri="{FF2B5EF4-FFF2-40B4-BE49-F238E27FC236}">
                <a16:creationId xmlns:a16="http://schemas.microsoft.com/office/drawing/2014/main" id="{6339506E-37A5-4EF8-B9A1-C412119CE95B}"/>
              </a:ext>
            </a:extLst>
          </p:cNvPr>
          <p:cNvSpPr>
            <a:spLocks noGrp="1"/>
          </p:cNvSpPr>
          <p:nvPr>
            <p:ph type="sldNum" sz="quarter" idx="12"/>
          </p:nvPr>
        </p:nvSpPr>
        <p:spPr/>
        <p:txBody>
          <a:bodyPr/>
          <a:lstStyle/>
          <a:p>
            <a:fld id="{0A3536F2-EAB2-41F2-A158-118CFC0BA442}" type="slidenum">
              <a:rPr lang="fr-FR" smtClean="0"/>
              <a:t>4</a:t>
            </a:fld>
            <a:endParaRPr lang="fr-FR"/>
          </a:p>
        </p:txBody>
      </p:sp>
    </p:spTree>
    <p:extLst>
      <p:ext uri="{BB962C8B-B14F-4D97-AF65-F5344CB8AC3E}">
        <p14:creationId xmlns:p14="http://schemas.microsoft.com/office/powerpoint/2010/main" val="41216805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EA8C94AC-7B9C-421B-940C-51EF55D4FC95}"/>
              </a:ext>
            </a:extLst>
          </p:cNvPr>
          <p:cNvSpPr>
            <a:spLocks noGrp="1"/>
          </p:cNvSpPr>
          <p:nvPr>
            <p:ph idx="1"/>
          </p:nvPr>
        </p:nvSpPr>
        <p:spPr/>
        <p:txBody>
          <a:bodyPr>
            <a:normAutofit fontScale="92500" lnSpcReduction="10000"/>
          </a:bodyPr>
          <a:lstStyle/>
          <a:p>
            <a:r>
              <a:rPr lang="fr-FR" b="1" i="1" dirty="0">
                <a:solidFill>
                  <a:srgbClr val="7030A0"/>
                </a:solidFill>
              </a:rPr>
              <a:t>La notion de Bénéficiaire de l’Obligation d’Emploi : BOE</a:t>
            </a:r>
          </a:p>
          <a:p>
            <a:pPr lvl="1">
              <a:buFont typeface="Wingdings" panose="05000000000000000000" pitchFamily="2" charset="2"/>
              <a:buChar char="q"/>
            </a:pPr>
            <a:r>
              <a:rPr lang="fr-FR" b="0" i="0" dirty="0">
                <a:solidFill>
                  <a:srgbClr val="002060"/>
                </a:solidFill>
                <a:effectLst/>
                <a:latin typeface="opensans-regular"/>
              </a:rPr>
              <a:t>L’obligation d’emploi des travailleurs handicapés (OETH) est un dispositif ayant pour objectif d’inciter les employeurs privés et publics à embaucher des travailleurs handicapés.</a:t>
            </a:r>
          </a:p>
          <a:p>
            <a:pPr lvl="1">
              <a:buFont typeface="Wingdings" panose="05000000000000000000" pitchFamily="2" charset="2"/>
              <a:buChar char="q"/>
            </a:pPr>
            <a:r>
              <a:rPr lang="fr-FR" b="0" i="0" dirty="0">
                <a:solidFill>
                  <a:srgbClr val="002060"/>
                </a:solidFill>
                <a:effectLst/>
                <a:latin typeface="opensans-regular"/>
              </a:rPr>
              <a:t>Toutes les entreprises françaises de 20 salariés et plus, du secteur privé ou public, ont obligation d’employer des travailleurs en situation de handicap à hauteur de 6 % de l’effectif des salariés</a:t>
            </a:r>
          </a:p>
          <a:p>
            <a:pPr marL="457200" lvl="1" indent="0">
              <a:buNone/>
            </a:pPr>
            <a:endParaRPr lang="fr-FR" b="1" i="1" dirty="0">
              <a:solidFill>
                <a:srgbClr val="002060"/>
              </a:solidFill>
            </a:endParaRPr>
          </a:p>
          <a:p>
            <a:r>
              <a:rPr lang="fr-FR" b="1" i="1" dirty="0">
                <a:solidFill>
                  <a:srgbClr val="7030A0"/>
                </a:solidFill>
              </a:rPr>
              <a:t>Loi de 2005: </a:t>
            </a:r>
            <a:r>
              <a:rPr lang="fr-FR" sz="2600" b="0" i="0" dirty="0">
                <a:solidFill>
                  <a:srgbClr val="4A5E81"/>
                </a:solidFill>
                <a:effectLst/>
                <a:latin typeface="robotoslab"/>
              </a:rPr>
              <a:t>LOI n° 2005-102 du 11 février 2005 pour l'égalité des droits et des chances, la participation et la citoyenneté des personnes handicapées</a:t>
            </a:r>
          </a:p>
          <a:p>
            <a:endParaRPr lang="fr-FR" b="1" i="1" dirty="0">
              <a:solidFill>
                <a:srgbClr val="7030A0"/>
              </a:solidFill>
            </a:endParaRPr>
          </a:p>
          <a:p>
            <a:pPr marL="457200" lvl="1" indent="0" algn="ctr">
              <a:buNone/>
            </a:pPr>
            <a:r>
              <a:rPr lang="fr-FR" sz="2000" b="1" i="1" dirty="0">
                <a:solidFill>
                  <a:srgbClr val="7030A0"/>
                </a:solidFill>
              </a:rPr>
              <a:t>voir fiche pratique</a:t>
            </a:r>
            <a:endParaRPr lang="fr-FR" sz="2000" dirty="0">
              <a:solidFill>
                <a:srgbClr val="7030A0"/>
              </a:solidFill>
            </a:endParaRPr>
          </a:p>
          <a:p>
            <a:endParaRPr lang="fr-FR" dirty="0"/>
          </a:p>
        </p:txBody>
      </p:sp>
      <p:sp>
        <p:nvSpPr>
          <p:cNvPr id="4" name="Espace réservé de la date 3">
            <a:extLst>
              <a:ext uri="{FF2B5EF4-FFF2-40B4-BE49-F238E27FC236}">
                <a16:creationId xmlns:a16="http://schemas.microsoft.com/office/drawing/2014/main" id="{32E19581-7706-4EFF-8651-5767EF5585F0}"/>
              </a:ext>
            </a:extLst>
          </p:cNvPr>
          <p:cNvSpPr>
            <a:spLocks noGrp="1"/>
          </p:cNvSpPr>
          <p:nvPr>
            <p:ph type="dt" sz="half" idx="10"/>
          </p:nvPr>
        </p:nvSpPr>
        <p:spPr/>
        <p:txBody>
          <a:bodyPr/>
          <a:lstStyle/>
          <a:p>
            <a:fld id="{F0FCB2EB-D6E6-45FD-A6E3-A174409E2BCE}" type="datetime1">
              <a:rPr lang="fr-FR" smtClean="0"/>
              <a:t>08/11/2023</a:t>
            </a:fld>
            <a:endParaRPr lang="fr-FR" dirty="0"/>
          </a:p>
        </p:txBody>
      </p:sp>
      <p:sp>
        <p:nvSpPr>
          <p:cNvPr id="5" name="Espace réservé du numéro de diapositive 4">
            <a:extLst>
              <a:ext uri="{FF2B5EF4-FFF2-40B4-BE49-F238E27FC236}">
                <a16:creationId xmlns:a16="http://schemas.microsoft.com/office/drawing/2014/main" id="{30705D27-64FE-46D2-87CC-98E8F356A73F}"/>
              </a:ext>
            </a:extLst>
          </p:cNvPr>
          <p:cNvSpPr>
            <a:spLocks noGrp="1"/>
          </p:cNvSpPr>
          <p:nvPr>
            <p:ph type="sldNum" sz="quarter" idx="12"/>
          </p:nvPr>
        </p:nvSpPr>
        <p:spPr/>
        <p:txBody>
          <a:bodyPr/>
          <a:lstStyle/>
          <a:p>
            <a:fld id="{0A3536F2-EAB2-41F2-A158-118CFC0BA442}" type="slidenum">
              <a:rPr lang="fr-FR" smtClean="0"/>
              <a:t>5</a:t>
            </a:fld>
            <a:endParaRPr lang="fr-FR"/>
          </a:p>
        </p:txBody>
      </p:sp>
      <p:sp>
        <p:nvSpPr>
          <p:cNvPr id="6" name="Titre 1">
            <a:extLst>
              <a:ext uri="{FF2B5EF4-FFF2-40B4-BE49-F238E27FC236}">
                <a16:creationId xmlns:a16="http://schemas.microsoft.com/office/drawing/2014/main" id="{3F028D0A-649A-4E2B-A954-5B1E042E194D}"/>
              </a:ext>
            </a:extLst>
          </p:cNvPr>
          <p:cNvSpPr>
            <a:spLocks noGrp="1"/>
          </p:cNvSpPr>
          <p:nvPr>
            <p:ph type="title"/>
          </p:nvPr>
        </p:nvSpPr>
        <p:spPr>
          <a:xfrm>
            <a:off x="838200" y="365125"/>
            <a:ext cx="10515600" cy="1325563"/>
          </a:xfrm>
        </p:spPr>
        <p:txBody>
          <a:bodyPr>
            <a:normAutofit/>
          </a:bodyPr>
          <a:lstStyle/>
          <a:p>
            <a:r>
              <a:rPr lang="fr-FR" sz="4000" b="1" i="1" dirty="0">
                <a:solidFill>
                  <a:schemeClr val="accent6">
                    <a:lumMod val="50000"/>
                  </a:schemeClr>
                </a:solidFill>
              </a:rPr>
              <a:t>Deux notions à bien comprendre: BOE	</a:t>
            </a:r>
          </a:p>
        </p:txBody>
      </p:sp>
    </p:spTree>
    <p:extLst>
      <p:ext uri="{BB962C8B-B14F-4D97-AF65-F5344CB8AC3E}">
        <p14:creationId xmlns:p14="http://schemas.microsoft.com/office/powerpoint/2010/main" val="25349994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F0562A7-83FC-45DB-9D3F-C714A85D71A0}"/>
              </a:ext>
            </a:extLst>
          </p:cNvPr>
          <p:cNvSpPr>
            <a:spLocks noGrp="1"/>
          </p:cNvSpPr>
          <p:nvPr>
            <p:ph type="title"/>
          </p:nvPr>
        </p:nvSpPr>
        <p:spPr/>
        <p:txBody>
          <a:bodyPr/>
          <a:lstStyle/>
          <a:p>
            <a:r>
              <a:rPr lang="fr-FR" b="1" i="1" dirty="0">
                <a:solidFill>
                  <a:schemeClr val="accent6">
                    <a:lumMod val="75000"/>
                  </a:schemeClr>
                </a:solidFill>
              </a:rPr>
              <a:t>Le droit commun et les aides pour les salariés</a:t>
            </a:r>
          </a:p>
        </p:txBody>
      </p:sp>
      <p:sp>
        <p:nvSpPr>
          <p:cNvPr id="3" name="Espace réservé du contenu 2">
            <a:extLst>
              <a:ext uri="{FF2B5EF4-FFF2-40B4-BE49-F238E27FC236}">
                <a16:creationId xmlns:a16="http://schemas.microsoft.com/office/drawing/2014/main" id="{3B403965-C0B9-4238-A325-03B85DD3C0BE}"/>
              </a:ext>
            </a:extLst>
          </p:cNvPr>
          <p:cNvSpPr>
            <a:spLocks noGrp="1"/>
          </p:cNvSpPr>
          <p:nvPr>
            <p:ph idx="1"/>
          </p:nvPr>
        </p:nvSpPr>
        <p:spPr>
          <a:xfrm>
            <a:off x="838200" y="1573376"/>
            <a:ext cx="10515600" cy="4782974"/>
          </a:xfrm>
        </p:spPr>
        <p:txBody>
          <a:bodyPr>
            <a:normAutofit/>
          </a:bodyPr>
          <a:lstStyle/>
          <a:p>
            <a:pPr marL="0" indent="0">
              <a:buNone/>
            </a:pPr>
            <a:r>
              <a:rPr lang="fr-FR" sz="2200" dirty="0">
                <a:solidFill>
                  <a:srgbClr val="7030A0"/>
                </a:solidFill>
              </a:rPr>
              <a:t>On va distinguer </a:t>
            </a:r>
            <a:r>
              <a:rPr lang="fr-FR" sz="2200" b="1" dirty="0">
                <a:solidFill>
                  <a:srgbClr val="7030A0"/>
                </a:solidFill>
              </a:rPr>
              <a:t>deux grandes catégories d’aides</a:t>
            </a:r>
            <a:r>
              <a:rPr lang="fr-FR" sz="2200" dirty="0">
                <a:solidFill>
                  <a:srgbClr val="7030A0"/>
                </a:solidFill>
              </a:rPr>
              <a:t> et d’organismes pouvant les délivrer:</a:t>
            </a:r>
          </a:p>
          <a:p>
            <a:pPr marL="0" indent="0">
              <a:buNone/>
            </a:pPr>
            <a:endParaRPr lang="fr-FR" dirty="0">
              <a:solidFill>
                <a:srgbClr val="7030A0"/>
              </a:solidFill>
            </a:endParaRPr>
          </a:p>
          <a:p>
            <a:pPr lvl="1"/>
            <a:r>
              <a:rPr lang="fr-FR" sz="1700" b="1" dirty="0">
                <a:solidFill>
                  <a:srgbClr val="7030A0"/>
                </a:solidFill>
              </a:rPr>
              <a:t>Les aides de droit commun </a:t>
            </a:r>
            <a:r>
              <a:rPr lang="fr-FR" sz="1700" dirty="0">
                <a:solidFill>
                  <a:srgbClr val="7030A0"/>
                </a:solidFill>
              </a:rPr>
              <a:t>: pour toute personne en situation de handicap</a:t>
            </a:r>
          </a:p>
          <a:p>
            <a:pPr lvl="2">
              <a:buFont typeface="Wingdings" panose="05000000000000000000" pitchFamily="2" charset="2"/>
              <a:buChar char="q"/>
            </a:pPr>
            <a:r>
              <a:rPr lang="fr-FR" sz="1600" dirty="0">
                <a:solidFill>
                  <a:srgbClr val="7030A0"/>
                </a:solidFill>
              </a:rPr>
              <a:t>Ces aides sont globales et concernent la VIE  de la personne (aide ménagère, adaptation logement, ….)</a:t>
            </a:r>
          </a:p>
          <a:p>
            <a:pPr lvl="2">
              <a:buFont typeface="Wingdings" panose="05000000000000000000" pitchFamily="2" charset="2"/>
              <a:buChar char="q"/>
            </a:pPr>
            <a:r>
              <a:rPr lang="fr-FR" sz="1600" dirty="0">
                <a:solidFill>
                  <a:srgbClr val="7030A0"/>
                </a:solidFill>
              </a:rPr>
              <a:t>MDPH, co-financements de formation par les financeurs de formation (conseil régional), assurances, mutuelles, comités d’entreprise,…..</a:t>
            </a:r>
          </a:p>
          <a:p>
            <a:pPr lvl="3">
              <a:buFont typeface="Wingdings" panose="05000000000000000000" pitchFamily="2" charset="2"/>
              <a:buChar char="ü"/>
            </a:pPr>
            <a:r>
              <a:rPr lang="fr-FR" sz="1200" dirty="0">
                <a:solidFill>
                  <a:srgbClr val="7030A0"/>
                </a:solidFill>
              </a:rPr>
              <a:t>Exemple: la Prestation de compensation du handicap servie par la MDPH</a:t>
            </a:r>
          </a:p>
          <a:p>
            <a:pPr marL="1371600" lvl="3" indent="0">
              <a:buNone/>
            </a:pPr>
            <a:endParaRPr lang="fr-FR" dirty="0">
              <a:solidFill>
                <a:srgbClr val="7030A0"/>
              </a:solidFill>
            </a:endParaRPr>
          </a:p>
          <a:p>
            <a:pPr lvl="1"/>
            <a:r>
              <a:rPr lang="fr-FR" sz="1700" b="1" dirty="0">
                <a:solidFill>
                  <a:srgbClr val="7030A0"/>
                </a:solidFill>
              </a:rPr>
              <a:t>Les aides spécifiques aux salariés ou demandeurs d’emploi</a:t>
            </a:r>
            <a:r>
              <a:rPr lang="fr-FR" dirty="0">
                <a:solidFill>
                  <a:srgbClr val="7030A0"/>
                </a:solidFill>
              </a:rPr>
              <a:t>:</a:t>
            </a:r>
          </a:p>
          <a:p>
            <a:pPr marL="457200" lvl="1" indent="0">
              <a:buNone/>
            </a:pPr>
            <a:r>
              <a:rPr lang="fr-FR" sz="1500" dirty="0">
                <a:solidFill>
                  <a:srgbClr val="7030A0"/>
                </a:solidFill>
              </a:rPr>
              <a:t>Financées par les montants prélevés auprès des employeurs ne respectant pas leur obligation d’emploi des 6% minimum.</a:t>
            </a:r>
          </a:p>
          <a:p>
            <a:pPr lvl="2">
              <a:buFont typeface="Wingdings" panose="05000000000000000000" pitchFamily="2" charset="2"/>
              <a:buChar char="q"/>
            </a:pPr>
            <a:r>
              <a:rPr lang="fr-FR" sz="1500" dirty="0">
                <a:solidFill>
                  <a:srgbClr val="7030A0"/>
                </a:solidFill>
              </a:rPr>
              <a:t>FIPHFP secteur public</a:t>
            </a:r>
          </a:p>
          <a:p>
            <a:pPr lvl="2">
              <a:buFont typeface="Wingdings" panose="05000000000000000000" pitchFamily="2" charset="2"/>
              <a:buChar char="q"/>
            </a:pPr>
            <a:r>
              <a:rPr lang="fr-FR" sz="1500" dirty="0">
                <a:solidFill>
                  <a:srgbClr val="7030A0"/>
                </a:solidFill>
              </a:rPr>
              <a:t>Agefiph: secteur privé</a:t>
            </a:r>
          </a:p>
          <a:p>
            <a:pPr lvl="2">
              <a:buFont typeface="Wingdings" panose="05000000000000000000" pitchFamily="2" charset="2"/>
              <a:buChar char="q"/>
            </a:pPr>
            <a:r>
              <a:rPr lang="fr-FR" sz="1500" dirty="0">
                <a:solidFill>
                  <a:srgbClr val="7030A0"/>
                </a:solidFill>
              </a:rPr>
              <a:t>Quelques aides sont co-financées par les deux organismes et peuvent aussi recevoir des financements d’autres organismes comme l’ARS </a:t>
            </a:r>
          </a:p>
          <a:p>
            <a:pPr lvl="3">
              <a:buFont typeface="Wingdings" panose="05000000000000000000" pitchFamily="2" charset="2"/>
              <a:buChar char="ü"/>
            </a:pPr>
            <a:r>
              <a:rPr lang="fr-FR" sz="1200" dirty="0">
                <a:solidFill>
                  <a:srgbClr val="7030A0"/>
                </a:solidFill>
              </a:rPr>
              <a:t>Exemple: le Dispositif Emploi Accompagné (ARS, Agefiph, FIPHFP)</a:t>
            </a:r>
          </a:p>
        </p:txBody>
      </p:sp>
      <p:sp>
        <p:nvSpPr>
          <p:cNvPr id="4" name="Espace réservé de la date 3">
            <a:extLst>
              <a:ext uri="{FF2B5EF4-FFF2-40B4-BE49-F238E27FC236}">
                <a16:creationId xmlns:a16="http://schemas.microsoft.com/office/drawing/2014/main" id="{04452F88-8B8E-47D9-A1D4-D97545510DD7}"/>
              </a:ext>
            </a:extLst>
          </p:cNvPr>
          <p:cNvSpPr>
            <a:spLocks noGrp="1"/>
          </p:cNvSpPr>
          <p:nvPr>
            <p:ph type="dt" sz="half" idx="10"/>
          </p:nvPr>
        </p:nvSpPr>
        <p:spPr/>
        <p:txBody>
          <a:bodyPr/>
          <a:lstStyle/>
          <a:p>
            <a:fld id="{A3F01E52-7607-4076-866D-6B20ACEA2DE8}" type="datetime1">
              <a:rPr lang="fr-FR" smtClean="0"/>
              <a:t>08/11/2023</a:t>
            </a:fld>
            <a:endParaRPr lang="fr-FR"/>
          </a:p>
        </p:txBody>
      </p:sp>
      <p:sp>
        <p:nvSpPr>
          <p:cNvPr id="5" name="Espace réservé du numéro de diapositive 4">
            <a:extLst>
              <a:ext uri="{FF2B5EF4-FFF2-40B4-BE49-F238E27FC236}">
                <a16:creationId xmlns:a16="http://schemas.microsoft.com/office/drawing/2014/main" id="{3D02F96E-C446-4B87-9257-11E98C8ECD84}"/>
              </a:ext>
            </a:extLst>
          </p:cNvPr>
          <p:cNvSpPr>
            <a:spLocks noGrp="1"/>
          </p:cNvSpPr>
          <p:nvPr>
            <p:ph type="sldNum" sz="quarter" idx="12"/>
          </p:nvPr>
        </p:nvSpPr>
        <p:spPr/>
        <p:txBody>
          <a:bodyPr/>
          <a:lstStyle/>
          <a:p>
            <a:fld id="{0A3536F2-EAB2-41F2-A158-118CFC0BA442}" type="slidenum">
              <a:rPr lang="fr-FR" smtClean="0"/>
              <a:t>6</a:t>
            </a:fld>
            <a:endParaRPr lang="fr-FR"/>
          </a:p>
        </p:txBody>
      </p:sp>
    </p:spTree>
    <p:extLst>
      <p:ext uri="{BB962C8B-B14F-4D97-AF65-F5344CB8AC3E}">
        <p14:creationId xmlns:p14="http://schemas.microsoft.com/office/powerpoint/2010/main" val="20819966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237231E-7489-4FBA-919B-7EE1BD305679}"/>
              </a:ext>
            </a:extLst>
          </p:cNvPr>
          <p:cNvSpPr>
            <a:spLocks noGrp="1"/>
          </p:cNvSpPr>
          <p:nvPr>
            <p:ph type="title"/>
          </p:nvPr>
        </p:nvSpPr>
        <p:spPr/>
        <p:txBody>
          <a:bodyPr/>
          <a:lstStyle/>
          <a:p>
            <a:r>
              <a:rPr lang="fr-FR" b="1" i="1" dirty="0">
                <a:solidFill>
                  <a:schemeClr val="accent6">
                    <a:lumMod val="75000"/>
                  </a:schemeClr>
                </a:solidFill>
              </a:rPr>
              <a:t>Des aides selon le cas</a:t>
            </a:r>
          </a:p>
        </p:txBody>
      </p:sp>
      <p:sp>
        <p:nvSpPr>
          <p:cNvPr id="3" name="Espace réservé du contenu 2">
            <a:extLst>
              <a:ext uri="{FF2B5EF4-FFF2-40B4-BE49-F238E27FC236}">
                <a16:creationId xmlns:a16="http://schemas.microsoft.com/office/drawing/2014/main" id="{54838A4D-99E2-4329-A04C-3174318DE365}"/>
              </a:ext>
            </a:extLst>
          </p:cNvPr>
          <p:cNvSpPr>
            <a:spLocks noGrp="1"/>
          </p:cNvSpPr>
          <p:nvPr>
            <p:ph idx="1"/>
          </p:nvPr>
        </p:nvSpPr>
        <p:spPr/>
        <p:txBody>
          <a:bodyPr>
            <a:normAutofit/>
          </a:bodyPr>
          <a:lstStyle/>
          <a:p>
            <a:r>
              <a:rPr lang="fr-FR" dirty="0">
                <a:solidFill>
                  <a:srgbClr val="7030A0"/>
                </a:solidFill>
              </a:rPr>
              <a:t>Pour les salariés du secteur privé et / ou demandeurs d’emploi: </a:t>
            </a:r>
          </a:p>
          <a:p>
            <a:pPr marL="0" indent="0" algn="ctr">
              <a:buNone/>
            </a:pPr>
            <a:r>
              <a:rPr lang="fr-FR" sz="1200" b="1" dirty="0">
                <a:solidFill>
                  <a:srgbClr val="7030A0"/>
                </a:solidFill>
                <a:hlinkClick r:id="rId2">
                  <a:extLst>
                    <a:ext uri="{A12FA001-AC4F-418D-AE19-62706E023703}">
                      <ahyp:hlinkClr xmlns:ahyp="http://schemas.microsoft.com/office/drawing/2018/hyperlinkcolor" val="tx"/>
                    </a:ext>
                  </a:extLst>
                </a:hlinkClick>
              </a:rPr>
              <a:t>https://www.agefiph.fr/personne-handicapee#nos-services-et-aides-financieres</a:t>
            </a:r>
            <a:endParaRPr lang="fr-FR" sz="1200" b="1" dirty="0">
              <a:solidFill>
                <a:srgbClr val="7030A0"/>
              </a:solidFill>
            </a:endParaRPr>
          </a:p>
          <a:p>
            <a:endParaRPr lang="fr-FR" dirty="0">
              <a:solidFill>
                <a:srgbClr val="7030A0"/>
              </a:solidFill>
            </a:endParaRPr>
          </a:p>
          <a:p>
            <a:r>
              <a:rPr lang="fr-FR" dirty="0">
                <a:solidFill>
                  <a:srgbClr val="7030A0"/>
                </a:solidFill>
              </a:rPr>
              <a:t>Pour les salariés du secteur public: </a:t>
            </a:r>
          </a:p>
          <a:p>
            <a:pPr marL="0" indent="0" algn="ctr">
              <a:buNone/>
            </a:pPr>
            <a:r>
              <a:rPr lang="fr-FR" sz="1100" b="1" dirty="0">
                <a:solidFill>
                  <a:srgbClr val="7030A0"/>
                </a:solidFill>
                <a:hlinkClick r:id="rId3">
                  <a:extLst>
                    <a:ext uri="{A12FA001-AC4F-418D-AE19-62706E023703}">
                      <ahyp:hlinkClr xmlns:ahyp="http://schemas.microsoft.com/office/drawing/2018/hyperlinkcolor" val="tx"/>
                    </a:ext>
                  </a:extLst>
                </a:hlinkClick>
              </a:rPr>
              <a:t>https://www.fiphfp.fr/personnes-en-situation-de-handicap/evoluer-dans-la-fonction-publique/se-maintenir-dans-l-emploi</a:t>
            </a:r>
            <a:endParaRPr lang="fr-FR" sz="1100" b="1" dirty="0">
              <a:solidFill>
                <a:srgbClr val="7030A0"/>
              </a:solidFill>
            </a:endParaRPr>
          </a:p>
          <a:p>
            <a:pPr marL="0" indent="0">
              <a:buNone/>
            </a:pPr>
            <a:endParaRPr lang="fr-FR" dirty="0">
              <a:solidFill>
                <a:srgbClr val="7030A0"/>
              </a:solidFill>
            </a:endParaRPr>
          </a:p>
          <a:p>
            <a:r>
              <a:rPr lang="fr-FR" dirty="0">
                <a:solidFill>
                  <a:srgbClr val="7030A0"/>
                </a:solidFill>
              </a:rPr>
              <a:t>Pour toute personne en situation de handicap: les aides de droit commun: </a:t>
            </a:r>
            <a:r>
              <a:rPr lang="fr-FR" sz="1100" b="1" dirty="0">
                <a:solidFill>
                  <a:srgbClr val="7030A0"/>
                </a:solidFill>
                <a:hlinkClick r:id="rId4">
                  <a:extLst>
                    <a:ext uri="{A12FA001-AC4F-418D-AE19-62706E023703}">
                      <ahyp:hlinkClr xmlns:ahyp="http://schemas.microsoft.com/office/drawing/2018/hyperlinkcolor" val="tx"/>
                    </a:ext>
                  </a:extLst>
                </a:hlinkClick>
              </a:rPr>
              <a:t>https://www.monparcourshandicap.gouv.fr/aides</a:t>
            </a:r>
            <a:endParaRPr lang="fr-FR" sz="1100" b="1" dirty="0">
              <a:solidFill>
                <a:srgbClr val="7030A0"/>
              </a:solidFill>
            </a:endParaRPr>
          </a:p>
          <a:p>
            <a:pPr marL="457200" lvl="1" indent="0">
              <a:buNone/>
            </a:pPr>
            <a:endParaRPr lang="fr-FR" dirty="0">
              <a:solidFill>
                <a:srgbClr val="7030A0"/>
              </a:solidFill>
            </a:endParaRPr>
          </a:p>
          <a:p>
            <a:pPr lvl="1"/>
            <a:endParaRPr lang="fr-FR" dirty="0">
              <a:solidFill>
                <a:srgbClr val="7030A0"/>
              </a:solidFill>
            </a:endParaRPr>
          </a:p>
          <a:p>
            <a:pPr lvl="1"/>
            <a:endParaRPr lang="fr-FR" dirty="0">
              <a:solidFill>
                <a:srgbClr val="7030A0"/>
              </a:solidFill>
            </a:endParaRPr>
          </a:p>
          <a:p>
            <a:pPr lvl="1"/>
            <a:endParaRPr lang="fr-FR" dirty="0">
              <a:solidFill>
                <a:srgbClr val="7030A0"/>
              </a:solidFill>
            </a:endParaRPr>
          </a:p>
          <a:p>
            <a:pPr lvl="1"/>
            <a:endParaRPr lang="fr-FR" dirty="0">
              <a:solidFill>
                <a:srgbClr val="7030A0"/>
              </a:solidFill>
            </a:endParaRPr>
          </a:p>
          <a:p>
            <a:pPr lvl="1"/>
            <a:endParaRPr lang="fr-FR" dirty="0">
              <a:solidFill>
                <a:srgbClr val="7030A0"/>
              </a:solidFill>
            </a:endParaRPr>
          </a:p>
        </p:txBody>
      </p:sp>
      <p:sp>
        <p:nvSpPr>
          <p:cNvPr id="4" name="Espace réservé de la date 3">
            <a:extLst>
              <a:ext uri="{FF2B5EF4-FFF2-40B4-BE49-F238E27FC236}">
                <a16:creationId xmlns:a16="http://schemas.microsoft.com/office/drawing/2014/main" id="{158D8D19-65EE-4A7A-B2E6-C4D181BC34F8}"/>
              </a:ext>
            </a:extLst>
          </p:cNvPr>
          <p:cNvSpPr>
            <a:spLocks noGrp="1"/>
          </p:cNvSpPr>
          <p:nvPr>
            <p:ph type="dt" sz="half" idx="10"/>
          </p:nvPr>
        </p:nvSpPr>
        <p:spPr/>
        <p:txBody>
          <a:bodyPr/>
          <a:lstStyle/>
          <a:p>
            <a:fld id="{0CE590AA-FB5E-4FEC-BC29-37EED158E73F}" type="datetime1">
              <a:rPr lang="fr-FR" smtClean="0"/>
              <a:t>08/11/2023</a:t>
            </a:fld>
            <a:endParaRPr lang="fr-FR"/>
          </a:p>
        </p:txBody>
      </p:sp>
      <p:sp>
        <p:nvSpPr>
          <p:cNvPr id="5" name="Espace réservé du numéro de diapositive 4">
            <a:extLst>
              <a:ext uri="{FF2B5EF4-FFF2-40B4-BE49-F238E27FC236}">
                <a16:creationId xmlns:a16="http://schemas.microsoft.com/office/drawing/2014/main" id="{1841ADA1-55B3-40B4-9F16-4825A9690394}"/>
              </a:ext>
            </a:extLst>
          </p:cNvPr>
          <p:cNvSpPr>
            <a:spLocks noGrp="1"/>
          </p:cNvSpPr>
          <p:nvPr>
            <p:ph type="sldNum" sz="quarter" idx="12"/>
          </p:nvPr>
        </p:nvSpPr>
        <p:spPr/>
        <p:txBody>
          <a:bodyPr/>
          <a:lstStyle/>
          <a:p>
            <a:fld id="{0A3536F2-EAB2-41F2-A158-118CFC0BA442}" type="slidenum">
              <a:rPr lang="fr-FR" smtClean="0"/>
              <a:t>7</a:t>
            </a:fld>
            <a:endParaRPr lang="fr-FR"/>
          </a:p>
        </p:txBody>
      </p:sp>
    </p:spTree>
    <p:extLst>
      <p:ext uri="{BB962C8B-B14F-4D97-AF65-F5344CB8AC3E}">
        <p14:creationId xmlns:p14="http://schemas.microsoft.com/office/powerpoint/2010/main" val="40101528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7D5396F-FA5A-40E9-871C-64E38B197120}"/>
              </a:ext>
            </a:extLst>
          </p:cNvPr>
          <p:cNvSpPr>
            <a:spLocks noGrp="1"/>
          </p:cNvSpPr>
          <p:nvPr>
            <p:ph type="title"/>
          </p:nvPr>
        </p:nvSpPr>
        <p:spPr/>
        <p:txBody>
          <a:bodyPr>
            <a:normAutofit/>
          </a:bodyPr>
          <a:lstStyle/>
          <a:p>
            <a:r>
              <a:rPr lang="fr-FR" b="1" i="1" dirty="0">
                <a:solidFill>
                  <a:schemeClr val="accent6">
                    <a:lumMod val="75000"/>
                  </a:schemeClr>
                </a:solidFill>
              </a:rPr>
              <a:t>Le FIPHFP: secteur public</a:t>
            </a:r>
            <a:r>
              <a:rPr lang="fr-FR" dirty="0"/>
              <a:t>	</a:t>
            </a:r>
            <a:br>
              <a:rPr lang="fr-FR" dirty="0"/>
            </a:br>
            <a:endParaRPr lang="fr-FR" dirty="0"/>
          </a:p>
        </p:txBody>
      </p:sp>
      <p:sp>
        <p:nvSpPr>
          <p:cNvPr id="3" name="Espace réservé du contenu 2">
            <a:extLst>
              <a:ext uri="{FF2B5EF4-FFF2-40B4-BE49-F238E27FC236}">
                <a16:creationId xmlns:a16="http://schemas.microsoft.com/office/drawing/2014/main" id="{EAA1902A-3EF4-4681-B8E3-51BC0D84DDBB}"/>
              </a:ext>
            </a:extLst>
          </p:cNvPr>
          <p:cNvSpPr>
            <a:spLocks noGrp="1"/>
          </p:cNvSpPr>
          <p:nvPr>
            <p:ph idx="1"/>
          </p:nvPr>
        </p:nvSpPr>
        <p:spPr>
          <a:xfrm>
            <a:off x="838200" y="1253331"/>
            <a:ext cx="10515600" cy="4351338"/>
          </a:xfrm>
        </p:spPr>
        <p:txBody>
          <a:bodyPr>
            <a:normAutofit lnSpcReduction="10000"/>
          </a:bodyPr>
          <a:lstStyle/>
          <a:p>
            <a:pPr marL="0" indent="0" algn="ctr">
              <a:buNone/>
            </a:pPr>
            <a:r>
              <a:rPr lang="fr-FR" dirty="0">
                <a:solidFill>
                  <a:srgbClr val="7030A0"/>
                </a:solidFill>
              </a:rPr>
              <a:t>Insertion professionnelle et ou maintien dans l’emploi des salariés de la fonction publique d’état, territoriale ou hospitalière</a:t>
            </a:r>
          </a:p>
          <a:p>
            <a:pPr marL="0" indent="0" algn="ctr">
              <a:buNone/>
            </a:pPr>
            <a:endParaRPr lang="fr-FR" b="1" dirty="0">
              <a:solidFill>
                <a:srgbClr val="7030A0"/>
              </a:solidFill>
            </a:endParaRPr>
          </a:p>
          <a:p>
            <a:pPr marL="0" indent="0" algn="ctr">
              <a:buNone/>
            </a:pPr>
            <a:r>
              <a:rPr lang="fr-FR" b="1" dirty="0">
                <a:solidFill>
                  <a:srgbClr val="7030A0"/>
                </a:solidFill>
              </a:rPr>
              <a:t>Un interlocuteur: l’employeur</a:t>
            </a:r>
          </a:p>
          <a:p>
            <a:pPr marL="0" indent="0" algn="ctr">
              <a:buNone/>
            </a:pPr>
            <a:endParaRPr lang="fr-FR" b="1" dirty="0">
              <a:solidFill>
                <a:srgbClr val="7030A0"/>
              </a:solidFill>
            </a:endParaRPr>
          </a:p>
          <a:p>
            <a:r>
              <a:rPr lang="fr-FR" dirty="0">
                <a:solidFill>
                  <a:srgbClr val="7030A0"/>
                </a:solidFill>
              </a:rPr>
              <a:t>Les aides financières sont servies à l’employeur au titre de la compensation du handicap</a:t>
            </a:r>
          </a:p>
          <a:p>
            <a:r>
              <a:rPr lang="fr-FR" dirty="0">
                <a:solidFill>
                  <a:srgbClr val="7030A0"/>
                </a:solidFill>
              </a:rPr>
              <a:t>Les prestations d’appui/ accompagnement sont sollicitées par l’employeur en direction de Cap emploi au titre du maintien dans l’emploi</a:t>
            </a:r>
          </a:p>
        </p:txBody>
      </p:sp>
      <p:sp>
        <p:nvSpPr>
          <p:cNvPr id="4" name="Espace réservé de la date 3">
            <a:extLst>
              <a:ext uri="{FF2B5EF4-FFF2-40B4-BE49-F238E27FC236}">
                <a16:creationId xmlns:a16="http://schemas.microsoft.com/office/drawing/2014/main" id="{6B46E71A-6188-43AD-9F00-FBC7503EF546}"/>
              </a:ext>
            </a:extLst>
          </p:cNvPr>
          <p:cNvSpPr>
            <a:spLocks noGrp="1"/>
          </p:cNvSpPr>
          <p:nvPr>
            <p:ph type="dt" sz="half" idx="10"/>
          </p:nvPr>
        </p:nvSpPr>
        <p:spPr/>
        <p:txBody>
          <a:bodyPr/>
          <a:lstStyle/>
          <a:p>
            <a:fld id="{DB463856-1795-49E9-BB2E-DAE574AE0620}" type="datetime1">
              <a:rPr lang="fr-FR" smtClean="0"/>
              <a:t>08/11/2023</a:t>
            </a:fld>
            <a:endParaRPr lang="fr-FR"/>
          </a:p>
        </p:txBody>
      </p:sp>
      <p:sp>
        <p:nvSpPr>
          <p:cNvPr id="5" name="Espace réservé du numéro de diapositive 4">
            <a:extLst>
              <a:ext uri="{FF2B5EF4-FFF2-40B4-BE49-F238E27FC236}">
                <a16:creationId xmlns:a16="http://schemas.microsoft.com/office/drawing/2014/main" id="{C98CA7C3-C1A4-4732-B2C7-BAFD65616E5D}"/>
              </a:ext>
            </a:extLst>
          </p:cNvPr>
          <p:cNvSpPr>
            <a:spLocks noGrp="1"/>
          </p:cNvSpPr>
          <p:nvPr>
            <p:ph type="sldNum" sz="quarter" idx="12"/>
          </p:nvPr>
        </p:nvSpPr>
        <p:spPr/>
        <p:txBody>
          <a:bodyPr/>
          <a:lstStyle/>
          <a:p>
            <a:fld id="{0A3536F2-EAB2-41F2-A158-118CFC0BA442}" type="slidenum">
              <a:rPr lang="fr-FR" smtClean="0"/>
              <a:t>8</a:t>
            </a:fld>
            <a:endParaRPr lang="fr-FR"/>
          </a:p>
        </p:txBody>
      </p:sp>
    </p:spTree>
    <p:extLst>
      <p:ext uri="{BB962C8B-B14F-4D97-AF65-F5344CB8AC3E}">
        <p14:creationId xmlns:p14="http://schemas.microsoft.com/office/powerpoint/2010/main" val="14471124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EE1FF52-F2C1-425D-AF0B-C34805094F2D}"/>
              </a:ext>
            </a:extLst>
          </p:cNvPr>
          <p:cNvSpPr>
            <a:spLocks noGrp="1"/>
          </p:cNvSpPr>
          <p:nvPr>
            <p:ph type="title"/>
          </p:nvPr>
        </p:nvSpPr>
        <p:spPr/>
        <p:txBody>
          <a:bodyPr/>
          <a:lstStyle/>
          <a:p>
            <a:r>
              <a:rPr lang="fr-FR" b="1" i="1" dirty="0">
                <a:solidFill>
                  <a:schemeClr val="accent6">
                    <a:lumMod val="75000"/>
                  </a:schemeClr>
                </a:solidFill>
              </a:rPr>
              <a:t>L’Agefiph: secteur privé</a:t>
            </a:r>
          </a:p>
        </p:txBody>
      </p:sp>
      <p:sp>
        <p:nvSpPr>
          <p:cNvPr id="3" name="Espace réservé du contenu 2">
            <a:extLst>
              <a:ext uri="{FF2B5EF4-FFF2-40B4-BE49-F238E27FC236}">
                <a16:creationId xmlns:a16="http://schemas.microsoft.com/office/drawing/2014/main" id="{ACF4836C-A0A9-45A6-A762-85418AC0057B}"/>
              </a:ext>
            </a:extLst>
          </p:cNvPr>
          <p:cNvSpPr>
            <a:spLocks noGrp="1"/>
          </p:cNvSpPr>
          <p:nvPr>
            <p:ph idx="1"/>
          </p:nvPr>
        </p:nvSpPr>
        <p:spPr>
          <a:xfrm>
            <a:off x="838200" y="1881609"/>
            <a:ext cx="10515600" cy="4351338"/>
          </a:xfrm>
        </p:spPr>
        <p:txBody>
          <a:bodyPr/>
          <a:lstStyle/>
          <a:p>
            <a:pPr marL="0" indent="0" algn="ctr">
              <a:buNone/>
            </a:pPr>
            <a:r>
              <a:rPr lang="fr-FR" sz="2400" dirty="0">
                <a:solidFill>
                  <a:srgbClr val="7030A0"/>
                </a:solidFill>
              </a:rPr>
              <a:t>Insertion professionnelle et/ ou maintien dans l’emploi des salariés du secteur privé</a:t>
            </a:r>
          </a:p>
          <a:p>
            <a:pPr marL="0" indent="0" algn="ctr">
              <a:buNone/>
            </a:pPr>
            <a:r>
              <a:rPr lang="fr-FR" b="1" dirty="0">
                <a:solidFill>
                  <a:srgbClr val="7030A0"/>
                </a:solidFill>
              </a:rPr>
              <a:t>Deux interlocuteurs selon le besoin</a:t>
            </a:r>
          </a:p>
          <a:p>
            <a:r>
              <a:rPr lang="fr-FR" dirty="0">
                <a:solidFill>
                  <a:srgbClr val="7030A0"/>
                </a:solidFill>
              </a:rPr>
              <a:t>Des appuis pour </a:t>
            </a:r>
            <a:r>
              <a:rPr lang="fr-FR" b="1" dirty="0">
                <a:solidFill>
                  <a:srgbClr val="7030A0"/>
                </a:solidFill>
              </a:rPr>
              <a:t>les employeurs </a:t>
            </a:r>
            <a:r>
              <a:rPr lang="fr-FR" dirty="0">
                <a:solidFill>
                  <a:srgbClr val="7030A0"/>
                </a:solidFill>
              </a:rPr>
              <a:t>dans la construction de leur politique handicap</a:t>
            </a:r>
          </a:p>
          <a:p>
            <a:pPr marL="0" indent="0" algn="ctr">
              <a:buNone/>
            </a:pPr>
            <a:r>
              <a:rPr lang="fr-FR" sz="1100" b="1" i="1" dirty="0">
                <a:solidFill>
                  <a:srgbClr val="7030A0"/>
                </a:solidFill>
                <a:hlinkClick r:id="rId2"/>
              </a:rPr>
              <a:t>https://www.agefiph.fr/employeur#nos-services-et-aides-financieres</a:t>
            </a:r>
            <a:endParaRPr lang="fr-FR" sz="1100" b="1" i="1" dirty="0">
              <a:solidFill>
                <a:srgbClr val="7030A0"/>
              </a:solidFill>
            </a:endParaRPr>
          </a:p>
          <a:p>
            <a:pPr marL="0" indent="0" algn="ctr">
              <a:buNone/>
            </a:pPr>
            <a:endParaRPr lang="fr-FR" sz="1100" b="1" i="1" dirty="0">
              <a:solidFill>
                <a:srgbClr val="7030A0"/>
              </a:solidFill>
            </a:endParaRPr>
          </a:p>
          <a:p>
            <a:r>
              <a:rPr lang="fr-FR" dirty="0">
                <a:solidFill>
                  <a:srgbClr val="7030A0"/>
                </a:solidFill>
              </a:rPr>
              <a:t>Des aides et appuis/ accompagnements directs pour les </a:t>
            </a:r>
            <a:r>
              <a:rPr lang="fr-FR" b="1" dirty="0">
                <a:solidFill>
                  <a:srgbClr val="7030A0"/>
                </a:solidFill>
              </a:rPr>
              <a:t>salariés et / ou demandeurs d’emploi:</a:t>
            </a:r>
          </a:p>
          <a:p>
            <a:pPr marL="0" indent="0" algn="ctr">
              <a:buNone/>
            </a:pPr>
            <a:r>
              <a:rPr lang="fr-FR" sz="1100" b="1" i="1" dirty="0">
                <a:solidFill>
                  <a:srgbClr val="7030A0"/>
                </a:solidFill>
                <a:hlinkClick r:id="rId3"/>
              </a:rPr>
              <a:t>https://www.agefiph.fr/services-et-aides-financieres?thematique=169&amp;publics=1</a:t>
            </a:r>
            <a:endParaRPr lang="fr-FR" sz="1100" b="1" i="1" dirty="0">
              <a:solidFill>
                <a:srgbClr val="7030A0"/>
              </a:solidFill>
            </a:endParaRPr>
          </a:p>
          <a:p>
            <a:pPr marL="0" indent="0" algn="ctr">
              <a:buNone/>
            </a:pPr>
            <a:endParaRPr lang="fr-FR" sz="1100" b="1" i="1" dirty="0">
              <a:solidFill>
                <a:srgbClr val="7030A0"/>
              </a:solidFill>
            </a:endParaRPr>
          </a:p>
          <a:p>
            <a:endParaRPr lang="fr-FR" dirty="0"/>
          </a:p>
        </p:txBody>
      </p:sp>
      <p:sp>
        <p:nvSpPr>
          <p:cNvPr id="4" name="Espace réservé de la date 3">
            <a:extLst>
              <a:ext uri="{FF2B5EF4-FFF2-40B4-BE49-F238E27FC236}">
                <a16:creationId xmlns:a16="http://schemas.microsoft.com/office/drawing/2014/main" id="{B8B052C9-41D2-406C-8CC4-3031222A2388}"/>
              </a:ext>
            </a:extLst>
          </p:cNvPr>
          <p:cNvSpPr>
            <a:spLocks noGrp="1"/>
          </p:cNvSpPr>
          <p:nvPr>
            <p:ph type="dt" sz="half" idx="10"/>
          </p:nvPr>
        </p:nvSpPr>
        <p:spPr/>
        <p:txBody>
          <a:bodyPr/>
          <a:lstStyle/>
          <a:p>
            <a:fld id="{7B5B6B32-47CD-49B5-A222-B89E54CBB877}" type="datetime1">
              <a:rPr lang="fr-FR" smtClean="0"/>
              <a:t>08/11/2023</a:t>
            </a:fld>
            <a:endParaRPr lang="fr-FR"/>
          </a:p>
        </p:txBody>
      </p:sp>
      <p:sp>
        <p:nvSpPr>
          <p:cNvPr id="5" name="Espace réservé du numéro de diapositive 4">
            <a:extLst>
              <a:ext uri="{FF2B5EF4-FFF2-40B4-BE49-F238E27FC236}">
                <a16:creationId xmlns:a16="http://schemas.microsoft.com/office/drawing/2014/main" id="{1FA31A22-E0A1-447E-8FB8-0540648F6AC5}"/>
              </a:ext>
            </a:extLst>
          </p:cNvPr>
          <p:cNvSpPr>
            <a:spLocks noGrp="1"/>
          </p:cNvSpPr>
          <p:nvPr>
            <p:ph type="sldNum" sz="quarter" idx="12"/>
          </p:nvPr>
        </p:nvSpPr>
        <p:spPr/>
        <p:txBody>
          <a:bodyPr/>
          <a:lstStyle/>
          <a:p>
            <a:fld id="{0A3536F2-EAB2-41F2-A158-118CFC0BA442}" type="slidenum">
              <a:rPr lang="fr-FR" smtClean="0"/>
              <a:t>9</a:t>
            </a:fld>
            <a:endParaRPr lang="fr-FR"/>
          </a:p>
        </p:txBody>
      </p:sp>
    </p:spTree>
    <p:extLst>
      <p:ext uri="{BB962C8B-B14F-4D97-AF65-F5344CB8AC3E}">
        <p14:creationId xmlns:p14="http://schemas.microsoft.com/office/powerpoint/2010/main" val="1413397663"/>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158</TotalTime>
  <Words>1199</Words>
  <Application>Microsoft Office PowerPoint</Application>
  <PresentationFormat>Grand écran</PresentationFormat>
  <Paragraphs>139</Paragraphs>
  <Slides>13</Slides>
  <Notes>0</Notes>
  <HiddenSlides>0</HiddenSlides>
  <MMClips>0</MMClips>
  <ScaleCrop>false</ScaleCrop>
  <HeadingPairs>
    <vt:vector size="6" baseType="variant">
      <vt:variant>
        <vt:lpstr>Polices utilisées</vt:lpstr>
      </vt:variant>
      <vt:variant>
        <vt:i4>10</vt:i4>
      </vt:variant>
      <vt:variant>
        <vt:lpstr>Thème</vt:lpstr>
      </vt:variant>
      <vt:variant>
        <vt:i4>1</vt:i4>
      </vt:variant>
      <vt:variant>
        <vt:lpstr>Titres des diapositives</vt:lpstr>
      </vt:variant>
      <vt:variant>
        <vt:i4>13</vt:i4>
      </vt:variant>
    </vt:vector>
  </HeadingPairs>
  <TitlesOfParts>
    <vt:vector size="24" baseType="lpstr">
      <vt:lpstr>Arial</vt:lpstr>
      <vt:lpstr>Calibri</vt:lpstr>
      <vt:lpstr>Calibri Light</vt:lpstr>
      <vt:lpstr>Maison Neue</vt:lpstr>
      <vt:lpstr>opensans-regular</vt:lpstr>
      <vt:lpstr>Poppins</vt:lpstr>
      <vt:lpstr>robotoslab</vt:lpstr>
      <vt:lpstr>Symbol</vt:lpstr>
      <vt:lpstr>Times New Roman</vt:lpstr>
      <vt:lpstr>Wingdings</vt:lpstr>
      <vt:lpstr>Thème Office</vt:lpstr>
      <vt:lpstr>LES INCONTOURNABLES POUR BIEN COMPRENDRE </vt:lpstr>
      <vt:lpstr>Introduction: le handicap au travail </vt:lpstr>
      <vt:lpstr>Présentation PowerPoint</vt:lpstr>
      <vt:lpstr>Deux notions à bien comprendre: COMPENSATION </vt:lpstr>
      <vt:lpstr>Deux notions à bien comprendre: BOE </vt:lpstr>
      <vt:lpstr>Le droit commun et les aides pour les salariés</vt:lpstr>
      <vt:lpstr>Des aides selon le cas</vt:lpstr>
      <vt:lpstr>Le FIPHFP: secteur public  </vt:lpstr>
      <vt:lpstr>L’Agefiph: secteur privé</vt:lpstr>
      <vt:lpstr>La MDPH: structure départementale</vt:lpstr>
      <vt:lpstr>Présentation PowerPoint</vt:lpstr>
      <vt:lpstr>Les interlocuteurs principaux   </vt:lpstr>
      <vt:lpstr>Merci pour votre attention!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Qui finance les aides / appuis pour les BOE?</dc:title>
  <dc:creator>DOUMECHE Magali</dc:creator>
  <cp:lastModifiedBy>LE-GUENNEC SANDRINE</cp:lastModifiedBy>
  <cp:revision>46</cp:revision>
  <cp:lastPrinted>2023-10-23T07:48:53Z</cp:lastPrinted>
  <dcterms:created xsi:type="dcterms:W3CDTF">2023-07-19T07:30:18Z</dcterms:created>
  <dcterms:modified xsi:type="dcterms:W3CDTF">2023-11-08T08:02:13Z</dcterms:modified>
</cp:coreProperties>
</file>