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1116" r:id="rId2"/>
    <p:sldId id="1134" r:id="rId3"/>
    <p:sldId id="1161" r:id="rId4"/>
    <p:sldId id="1152" r:id="rId5"/>
    <p:sldId id="1154" r:id="rId6"/>
    <p:sldId id="1156" r:id="rId7"/>
    <p:sldId id="1160" r:id="rId8"/>
    <p:sldId id="1158" r:id="rId9"/>
    <p:sldId id="1151" r:id="rId10"/>
    <p:sldId id="1157"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SCHAMPS Michele" initials="DM" lastIdx="4" clrIdx="0">
    <p:extLst>
      <p:ext uri="{19B8F6BF-5375-455C-9EA6-DF929625EA0E}">
        <p15:presenceInfo xmlns:p15="http://schemas.microsoft.com/office/powerpoint/2012/main" userId="S-1-5-21-1614895754-630328440-839522115-11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93" autoAdjust="0"/>
    <p:restoredTop sz="94660"/>
  </p:normalViewPr>
  <p:slideViewPr>
    <p:cSldViewPr snapToGrid="0">
      <p:cViewPr varScale="1">
        <p:scale>
          <a:sx n="109" d="100"/>
          <a:sy n="109" d="100"/>
        </p:scale>
        <p:origin x="1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373D4-C26B-4068-8B66-28FC53FE4BD7}" type="datetimeFigureOut">
              <a:rPr lang="fr-FR" smtClean="0"/>
              <a:t>14/09/2022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7E7D80-CA0C-44AA-946A-37C05EEB55A7}" type="slidenum">
              <a:rPr lang="fr-FR" smtClean="0"/>
              <a:t>‹N°›</a:t>
            </a:fld>
            <a:endParaRPr lang="fr-FR"/>
          </a:p>
        </p:txBody>
      </p:sp>
    </p:spTree>
    <p:extLst>
      <p:ext uri="{BB962C8B-B14F-4D97-AF65-F5344CB8AC3E}">
        <p14:creationId xmlns:p14="http://schemas.microsoft.com/office/powerpoint/2010/main" val="241494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AC82FE-E8CF-4013-87E9-A50F5B2EC60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3983F5C-2DA7-4B47-A922-B2571E93B1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796C4D7-96F9-43D5-98F9-71ADE6F39748}"/>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8BA1AA43-3351-45CE-898B-6677C63643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AAFD49-5067-44F8-AC24-FFA8FE1E07E2}"/>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376012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41996-785C-4FF2-A783-0CC65A3ECBD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642A17A-2815-4AD4-9FE9-CECA42CCADE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6DA251-2982-4142-8DA7-9B1B7DBB71E5}"/>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EB5ADB94-AEF2-4ECC-BCEA-F0D8C95F7B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138447-6FF0-4EC9-B535-F99D6CF4A2BB}"/>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347383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B8E2392-D76C-48BB-BB9C-51F00D5CE1F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0A33E64-D8E4-4739-9E34-BCAD3C28E48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635BC5-DC17-4D6F-8314-C104680D076B}"/>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B597F668-A4EC-40CB-B575-7CECC9DF9A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2E8B90-5538-4D74-ADB9-EFE47303A153}"/>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1982853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2" name="Image 1" descr="adresse.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65" y="6215962"/>
            <a:ext cx="12192000" cy="65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à coins arrondis 2"/>
          <p:cNvSpPr/>
          <p:nvPr userDrawn="1"/>
        </p:nvSpPr>
        <p:spPr>
          <a:xfrm>
            <a:off x="411049" y="1119968"/>
            <a:ext cx="11373525" cy="5060007"/>
          </a:xfrm>
          <a:prstGeom prst="roundRect">
            <a:avLst>
              <a:gd name="adj" fmla="val 3325"/>
            </a:avLst>
          </a:prstGeom>
          <a:solidFill>
            <a:srgbClr val="467EBD"/>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sz="1632">
              <a:solidFill>
                <a:srgbClr val="FFFFFF"/>
              </a:solidFill>
              <a:ea typeface="Geneva" pitchFamily="28" charset="-128"/>
              <a:cs typeface="Geneva" pitchFamily="28" charset="-128"/>
            </a:endParaRPr>
          </a:p>
        </p:txBody>
      </p:sp>
      <p:pic>
        <p:nvPicPr>
          <p:cNvPr id="4" name="Image 3" descr="Logo-FHF.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2464476" cy="101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327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739DE0-B08D-44D3-8283-7037E4AC666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C7307C-F249-4F1B-BA53-05666DCCB3D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FB6F3F-936D-4EB1-BCB3-4B763717694F}"/>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D07BECE3-7A5B-4588-A185-4F0BC67658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7F3CE6-19F0-433A-BDA2-2FF7ED42F4ED}"/>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825081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0F1BBF-F41A-41A8-83B6-2D5A47A28B1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E4C496A-719A-4312-82BB-2A11768052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D2EC741-34C1-4316-90A3-AB5D54119ACE}"/>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1EE3009F-CD62-410B-A47B-61C79FFD2A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9607182-2917-4F2B-B8DF-33EE72DA8217}"/>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258372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3A8F95-D7DE-4E31-86BB-E8D0843881D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38977A-C011-4F58-93D8-7978354FA72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60349A5-6F85-4199-BFB9-AC4DCB27189E}"/>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88E735-07E2-48C2-9F57-9CCF5A855752}"/>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6" name="Espace réservé du pied de page 5">
            <a:extLst>
              <a:ext uri="{FF2B5EF4-FFF2-40B4-BE49-F238E27FC236}">
                <a16:creationId xmlns:a16="http://schemas.microsoft.com/office/drawing/2014/main" id="{01B3D373-1045-4F67-BC87-E863748A8D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38A5EC-DF0A-4E45-94E9-7866A4CF0B6F}"/>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155509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108368-37FF-4BDC-AA7D-79AC0ED04F2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8F57423-C278-4F77-B840-4663CFF2B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15DCD070-E085-4D56-A8EF-034907A8B5C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8B3CEFF-B5E9-40CA-A10C-6E5EB76070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711AE9A-73D8-41B2-9C6C-B91FC5D0A88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E4043F6-D775-48E0-99CB-45CB6D58EF95}"/>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8" name="Espace réservé du pied de page 7">
            <a:extLst>
              <a:ext uri="{FF2B5EF4-FFF2-40B4-BE49-F238E27FC236}">
                <a16:creationId xmlns:a16="http://schemas.microsoft.com/office/drawing/2014/main" id="{D4EF7C21-D60D-450D-9E37-F1B93A38684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530EED8-7FF9-45D6-BAF7-CA4BC6D87268}"/>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427594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5DC387-22E3-432D-B7C8-C9AEA9E3C53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49EB579-7F76-4A90-A47A-0D6E257A3FC8}"/>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4" name="Espace réservé du pied de page 3">
            <a:extLst>
              <a:ext uri="{FF2B5EF4-FFF2-40B4-BE49-F238E27FC236}">
                <a16:creationId xmlns:a16="http://schemas.microsoft.com/office/drawing/2014/main" id="{B314C029-A4F6-4710-803F-379485A2762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8487629-E175-47B7-9FBE-642B9F15B9BF}"/>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350107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5E8FCC1-78C8-4CDE-9E8C-C304236F5CE9}"/>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3" name="Espace réservé du pied de page 2">
            <a:extLst>
              <a:ext uri="{FF2B5EF4-FFF2-40B4-BE49-F238E27FC236}">
                <a16:creationId xmlns:a16="http://schemas.microsoft.com/office/drawing/2014/main" id="{95172216-54E4-4C22-B72A-ADFA9B65EE2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14ACE2D-4D9C-4DE4-9C83-7DF581EB69E2}"/>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82921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A2F7C0-1329-41C3-9B99-8B47F6CE7C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843571C-3767-4B19-9D60-0AF2E196EC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0C763BB-49B6-43AB-98B3-CA78008164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84BBDBC-35CD-458D-86DD-C8AFC15DAA04}"/>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6" name="Espace réservé du pied de page 5">
            <a:extLst>
              <a:ext uri="{FF2B5EF4-FFF2-40B4-BE49-F238E27FC236}">
                <a16:creationId xmlns:a16="http://schemas.microsoft.com/office/drawing/2014/main" id="{4BBF6CEB-70B7-4DE5-8EE5-5D4524EC15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F320E2-B40E-420B-A6E5-B1057652824E}"/>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8375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E0048D-4739-4D43-B6F7-17C3FC503B6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E348E0-8835-46BE-8CA9-AA85DF867E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AA6F767-1D89-4C14-83BA-2B5CC8CDA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45973F7-C88C-4D9D-AFF6-730310168054}"/>
              </a:ext>
            </a:extLst>
          </p:cNvPr>
          <p:cNvSpPr>
            <a:spLocks noGrp="1"/>
          </p:cNvSpPr>
          <p:nvPr>
            <p:ph type="dt" sz="half" idx="10"/>
          </p:nvPr>
        </p:nvSpPr>
        <p:spPr/>
        <p:txBody>
          <a:bodyPr/>
          <a:lstStyle/>
          <a:p>
            <a:fld id="{67EB19D4-482C-40CA-AE3C-2678AE65B109}" type="datetimeFigureOut">
              <a:rPr lang="fr-FR" smtClean="0"/>
              <a:t>14/09/2022</a:t>
            </a:fld>
            <a:endParaRPr lang="fr-FR"/>
          </a:p>
        </p:txBody>
      </p:sp>
      <p:sp>
        <p:nvSpPr>
          <p:cNvPr id="6" name="Espace réservé du pied de page 5">
            <a:extLst>
              <a:ext uri="{FF2B5EF4-FFF2-40B4-BE49-F238E27FC236}">
                <a16:creationId xmlns:a16="http://schemas.microsoft.com/office/drawing/2014/main" id="{A0315EDA-EF98-4674-87FA-3D18DE9AF2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9EA6D24-2DC0-4CDD-AFEF-CAB757AB9B58}"/>
              </a:ext>
            </a:extLst>
          </p:cNvPr>
          <p:cNvSpPr>
            <a:spLocks noGrp="1"/>
          </p:cNvSpPr>
          <p:nvPr>
            <p:ph type="sldNum" sz="quarter" idx="12"/>
          </p:nvPr>
        </p:nvSpPr>
        <p:spPr/>
        <p:txBody>
          <a:bodyPr/>
          <a:lstStyle/>
          <a:p>
            <a:fld id="{F8A4D044-21A6-46B5-8606-C7BCEC83D15C}" type="slidenum">
              <a:rPr lang="fr-FR" smtClean="0"/>
              <a:t>‹N°›</a:t>
            </a:fld>
            <a:endParaRPr lang="fr-FR"/>
          </a:p>
        </p:txBody>
      </p:sp>
    </p:spTree>
    <p:extLst>
      <p:ext uri="{BB962C8B-B14F-4D97-AF65-F5344CB8AC3E}">
        <p14:creationId xmlns:p14="http://schemas.microsoft.com/office/powerpoint/2010/main" val="123193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2CB2728-E130-4D31-965F-8DD023732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CD2DF72-7D37-4664-A051-BD9C3D81C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B15EB72-5AA3-4762-80E3-20819FDEE8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B19D4-482C-40CA-AE3C-2678AE65B109}" type="datetimeFigureOut">
              <a:rPr lang="fr-FR" smtClean="0"/>
              <a:t>14/09/2022</a:t>
            </a:fld>
            <a:endParaRPr lang="fr-FR"/>
          </a:p>
        </p:txBody>
      </p:sp>
      <p:sp>
        <p:nvSpPr>
          <p:cNvPr id="5" name="Espace réservé du pied de page 4">
            <a:extLst>
              <a:ext uri="{FF2B5EF4-FFF2-40B4-BE49-F238E27FC236}">
                <a16:creationId xmlns:a16="http://schemas.microsoft.com/office/drawing/2014/main" id="{694DCE60-41D9-42AD-8111-AD7BE890A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5AB4BC8-BEB8-4E8C-B417-64DC3C6AC4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4D044-21A6-46B5-8606-C7BCEC83D15C}" type="slidenum">
              <a:rPr lang="fr-FR" smtClean="0"/>
              <a:t>‹N°›</a:t>
            </a:fld>
            <a:endParaRPr lang="fr-FR"/>
          </a:p>
        </p:txBody>
      </p:sp>
    </p:spTree>
    <p:extLst>
      <p:ext uri="{BB962C8B-B14F-4D97-AF65-F5344CB8AC3E}">
        <p14:creationId xmlns:p14="http://schemas.microsoft.com/office/powerpoint/2010/main" val="1670028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ZoneTexte 10"/>
          <p:cNvSpPr txBox="1">
            <a:spLocks noChangeArrowheads="1"/>
          </p:cNvSpPr>
          <p:nvPr/>
        </p:nvSpPr>
        <p:spPr bwMode="auto">
          <a:xfrm>
            <a:off x="1300899" y="2413262"/>
            <a:ext cx="9405602"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MS PGothic" panose="020B0600070205080204" pitchFamily="34" charset="-128"/>
              </a:defRPr>
            </a:lvl1pPr>
            <a:lvl2pPr marL="742950" indent="-285750">
              <a:defRPr sz="1900">
                <a:solidFill>
                  <a:schemeClr val="tx1"/>
                </a:solidFill>
                <a:latin typeface="Arial" panose="020B0604020202020204" pitchFamily="34" charset="0"/>
                <a:ea typeface="MS PGothic" panose="020B0600070205080204" pitchFamily="34" charset="-128"/>
              </a:defRPr>
            </a:lvl2pPr>
            <a:lvl3pPr marL="1143000" indent="-228600">
              <a:defRPr sz="1900">
                <a:solidFill>
                  <a:schemeClr val="tx1"/>
                </a:solidFill>
                <a:latin typeface="Arial" panose="020B0604020202020204" pitchFamily="34" charset="0"/>
                <a:ea typeface="MS PGothic" panose="020B0600070205080204" pitchFamily="34" charset="-128"/>
              </a:defRPr>
            </a:lvl3pPr>
            <a:lvl4pPr marL="1600200" indent="-228600">
              <a:defRPr sz="1900">
                <a:solidFill>
                  <a:schemeClr val="tx1"/>
                </a:solidFill>
                <a:latin typeface="Arial" panose="020B0604020202020204" pitchFamily="34" charset="0"/>
                <a:ea typeface="MS PGothic" panose="020B0600070205080204" pitchFamily="34" charset="-128"/>
              </a:defRPr>
            </a:lvl4pPr>
            <a:lvl5pPr marL="2057400" indent="-228600">
              <a:defRPr sz="1900">
                <a:solidFill>
                  <a:schemeClr val="tx1"/>
                </a:solidFill>
                <a:latin typeface="Arial" panose="020B0604020202020204" pitchFamily="34" charset="0"/>
                <a:ea typeface="MS PGothic" panose="020B0600070205080204" pitchFamily="34" charset="-128"/>
              </a:defRPr>
            </a:lvl5pPr>
            <a:lvl6pPr marL="25146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6pPr>
            <a:lvl7pPr marL="29718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7pPr>
            <a:lvl8pPr marL="34290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8pPr>
            <a:lvl9pPr marL="38862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9pPr>
          </a:lstStyle>
          <a:p>
            <a:pPr algn="ctr"/>
            <a:r>
              <a:rPr lang="fr-FR" sz="2400" b="1" i="1" dirty="0">
                <a:solidFill>
                  <a:schemeClr val="bg1"/>
                </a:solidFill>
                <a:cs typeface="Arial" panose="020B0604020202020204" pitchFamily="34" charset="0"/>
              </a:rPr>
              <a:t>Rôle des politiques publiques en matière d’attractivité</a:t>
            </a:r>
          </a:p>
          <a:p>
            <a:pPr algn="ctr"/>
            <a:endParaRPr lang="fr-FR" sz="2400" b="1" i="1" dirty="0">
              <a:solidFill>
                <a:schemeClr val="bg1"/>
              </a:solidFill>
              <a:cs typeface="Arial" panose="020B0604020202020204" pitchFamily="34" charset="0"/>
            </a:endParaRPr>
          </a:p>
          <a:p>
            <a:pPr algn="ctr"/>
            <a:r>
              <a:rPr lang="fr-FR" sz="2000" dirty="0">
                <a:solidFill>
                  <a:schemeClr val="bg1"/>
                </a:solidFill>
                <a:cs typeface="Arial" panose="020B0604020202020204" pitchFamily="34" charset="0"/>
              </a:rPr>
              <a:t>Pôle Ressources humaines hospitalières de la Fédération hospitalière de France</a:t>
            </a:r>
          </a:p>
        </p:txBody>
      </p:sp>
      <p:sp>
        <p:nvSpPr>
          <p:cNvPr id="6146" name="ZoneTexte 12"/>
          <p:cNvSpPr txBox="1">
            <a:spLocks noChangeArrowheads="1"/>
          </p:cNvSpPr>
          <p:nvPr/>
        </p:nvSpPr>
        <p:spPr bwMode="auto">
          <a:xfrm>
            <a:off x="4485546" y="4851769"/>
            <a:ext cx="3185596" cy="35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MS PGothic" panose="020B0600070205080204" pitchFamily="34" charset="-128"/>
              </a:defRPr>
            </a:lvl1pPr>
            <a:lvl2pPr marL="742950" indent="-285750">
              <a:defRPr sz="1900">
                <a:solidFill>
                  <a:schemeClr val="tx1"/>
                </a:solidFill>
                <a:latin typeface="Arial" panose="020B0604020202020204" pitchFamily="34" charset="0"/>
                <a:ea typeface="MS PGothic" panose="020B0600070205080204" pitchFamily="34" charset="-128"/>
              </a:defRPr>
            </a:lvl2pPr>
            <a:lvl3pPr marL="1143000" indent="-228600">
              <a:defRPr sz="1900">
                <a:solidFill>
                  <a:schemeClr val="tx1"/>
                </a:solidFill>
                <a:latin typeface="Arial" panose="020B0604020202020204" pitchFamily="34" charset="0"/>
                <a:ea typeface="MS PGothic" panose="020B0600070205080204" pitchFamily="34" charset="-128"/>
              </a:defRPr>
            </a:lvl3pPr>
            <a:lvl4pPr marL="1600200" indent="-228600">
              <a:defRPr sz="1900">
                <a:solidFill>
                  <a:schemeClr val="tx1"/>
                </a:solidFill>
                <a:latin typeface="Arial" panose="020B0604020202020204" pitchFamily="34" charset="0"/>
                <a:ea typeface="MS PGothic" panose="020B0600070205080204" pitchFamily="34" charset="-128"/>
              </a:defRPr>
            </a:lvl4pPr>
            <a:lvl5pPr marL="2057400" indent="-228600">
              <a:defRPr sz="1900">
                <a:solidFill>
                  <a:schemeClr val="tx1"/>
                </a:solidFill>
                <a:latin typeface="Arial" panose="020B0604020202020204" pitchFamily="34" charset="0"/>
                <a:ea typeface="MS PGothic" panose="020B0600070205080204" pitchFamily="34" charset="-128"/>
              </a:defRPr>
            </a:lvl5pPr>
            <a:lvl6pPr marL="25146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6pPr>
            <a:lvl7pPr marL="29718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7pPr>
            <a:lvl8pPr marL="34290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8pPr>
            <a:lvl9pPr marL="3886200" indent="-228600" defTabSz="479425" eaLnBrk="0" fontAlgn="base" hangingPunct="0">
              <a:spcBef>
                <a:spcPct val="0"/>
              </a:spcBef>
              <a:spcAft>
                <a:spcPct val="0"/>
              </a:spcAft>
              <a:defRPr sz="1900">
                <a:solidFill>
                  <a:schemeClr val="tx1"/>
                </a:solidFill>
                <a:latin typeface="Arial" panose="020B0604020202020204" pitchFamily="34" charset="0"/>
                <a:ea typeface="MS PGothic" panose="020B0600070205080204" pitchFamily="34" charset="-128"/>
              </a:defRPr>
            </a:lvl9pPr>
          </a:lstStyle>
          <a:p>
            <a:pPr algn="ctr" eaLnBrk="1" hangingPunct="1"/>
            <a:r>
              <a:rPr lang="fr-FR" altLang="fr-FR" sz="1723" dirty="0">
                <a:solidFill>
                  <a:schemeClr val="bg1"/>
                </a:solidFill>
                <a:cs typeface="Arial" panose="020B0604020202020204" pitchFamily="34" charset="0"/>
              </a:rPr>
              <a:t>16 septembre 2022</a:t>
            </a:r>
          </a:p>
        </p:txBody>
      </p:sp>
      <p:cxnSp>
        <p:nvCxnSpPr>
          <p:cNvPr id="4" name="Connecteur droit 3">
            <a:extLst>
              <a:ext uri="{FF2B5EF4-FFF2-40B4-BE49-F238E27FC236}">
                <a16:creationId xmlns:a16="http://schemas.microsoft.com/office/drawing/2014/main" id="{8044820C-BE94-8E45-88D8-EE5528E319FF}"/>
              </a:ext>
            </a:extLst>
          </p:cNvPr>
          <p:cNvCxnSpPr/>
          <p:nvPr/>
        </p:nvCxnSpPr>
        <p:spPr>
          <a:xfrm>
            <a:off x="4503199" y="4362649"/>
            <a:ext cx="316794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322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5062F-A782-4D91-9FC5-8F58FBE5D087}"/>
              </a:ext>
            </a:extLst>
          </p:cNvPr>
          <p:cNvSpPr>
            <a:spLocks noGrp="1"/>
          </p:cNvSpPr>
          <p:nvPr>
            <p:ph type="title"/>
          </p:nvPr>
        </p:nvSpPr>
        <p:spPr>
          <a:xfrm>
            <a:off x="838200" y="365126"/>
            <a:ext cx="10515600" cy="593236"/>
          </a:xfrm>
        </p:spPr>
        <p:txBody>
          <a:bodyPr/>
          <a:lstStyle/>
          <a:p>
            <a:pPr algn="ctr"/>
            <a:r>
              <a:rPr lang="fr-FR" sz="2800" dirty="0">
                <a:solidFill>
                  <a:srgbClr val="005A9D"/>
                </a:solidFill>
                <a:latin typeface="Calibri" panose="020F0502020204030204"/>
              </a:rPr>
              <a:t>Quel avenir ? </a:t>
            </a:r>
            <a:endParaRPr lang="fr-FR" dirty="0"/>
          </a:p>
        </p:txBody>
      </p:sp>
      <p:sp>
        <p:nvSpPr>
          <p:cNvPr id="4" name="Rectangle 3">
            <a:extLst>
              <a:ext uri="{FF2B5EF4-FFF2-40B4-BE49-F238E27FC236}">
                <a16:creationId xmlns:a16="http://schemas.microsoft.com/office/drawing/2014/main" id="{9938A90F-F6AF-490E-A820-878B4A3F9139}"/>
              </a:ext>
            </a:extLst>
          </p:cNvPr>
          <p:cNvSpPr/>
          <p:nvPr/>
        </p:nvSpPr>
        <p:spPr>
          <a:xfrm>
            <a:off x="325315" y="1031561"/>
            <a:ext cx="11339145" cy="6863417"/>
          </a:xfrm>
          <a:prstGeom prst="rect">
            <a:avLst/>
          </a:prstGeom>
        </p:spPr>
        <p:txBody>
          <a:bodyPr wrap="square">
            <a:spAutoFit/>
          </a:bodyPr>
          <a:lstStyle/>
          <a:p>
            <a:pPr marL="342900" lvl="0" indent="-342900" algn="just">
              <a:buFont typeface="Wingdings" panose="05000000000000000000" pitchFamily="2" charset="2"/>
              <a:buChar char="Ø"/>
            </a:pPr>
            <a:r>
              <a:rPr lang="fr-FR" sz="2000" dirty="0">
                <a:solidFill>
                  <a:prstClr val="black"/>
                </a:solidFill>
              </a:rPr>
              <a:t>Evaluation en cours de la mission flash - certaines mesures à pérenniser d’urgence :</a:t>
            </a:r>
          </a:p>
          <a:p>
            <a:pPr marL="342900" lvl="0" indent="-342900" algn="just">
              <a:buFont typeface="Arial" panose="020B0604020202020204" pitchFamily="34" charset="0"/>
              <a:buChar char="•"/>
            </a:pPr>
            <a:r>
              <a:rPr lang="fr-FR" sz="2000" dirty="0">
                <a:solidFill>
                  <a:prstClr val="black"/>
                </a:solidFill>
              </a:rPr>
              <a:t>L’autorisation des étudiants de 3</a:t>
            </a:r>
            <a:r>
              <a:rPr lang="fr-FR" sz="2000" baseline="30000" dirty="0">
                <a:solidFill>
                  <a:prstClr val="black"/>
                </a:solidFill>
              </a:rPr>
              <a:t>ème</a:t>
            </a:r>
            <a:r>
              <a:rPr lang="fr-FR" sz="2000" dirty="0">
                <a:solidFill>
                  <a:prstClr val="black"/>
                </a:solidFill>
              </a:rPr>
              <a:t> cycle avec licence de remplacement à travailler à l’hôpital public,</a:t>
            </a:r>
          </a:p>
          <a:p>
            <a:pPr marL="342900" lvl="0" indent="-342900" algn="just">
              <a:buFont typeface="Arial" panose="020B0604020202020204" pitchFamily="34" charset="0"/>
              <a:buChar char="•"/>
            </a:pPr>
            <a:r>
              <a:rPr lang="fr-FR" sz="2000" dirty="0">
                <a:solidFill>
                  <a:prstClr val="black"/>
                </a:solidFill>
              </a:rPr>
              <a:t>Majoration des sujétions du travail de nuit afin de reconnaitre la pénibilité de cet exercice (PM et PNM).</a:t>
            </a:r>
          </a:p>
          <a:p>
            <a:pPr lvl="0" algn="just"/>
            <a:endParaRPr lang="fr-FR" sz="2000" dirty="0">
              <a:solidFill>
                <a:prstClr val="black"/>
              </a:solidFill>
            </a:endParaRPr>
          </a:p>
          <a:p>
            <a:pPr algn="just"/>
            <a:r>
              <a:rPr lang="fr-FR" sz="2000" dirty="0">
                <a:solidFill>
                  <a:prstClr val="black"/>
                </a:solidFill>
              </a:rPr>
              <a:t>Quelles vont être les propositions de la Conférence des parties prenantes sur l’attractivité et l’évolution des métiers ? </a:t>
            </a:r>
          </a:p>
          <a:p>
            <a:pPr lvl="0" algn="just"/>
            <a:endParaRPr lang="fr-FR" sz="2000" dirty="0">
              <a:solidFill>
                <a:prstClr val="black"/>
              </a:solidFill>
            </a:endParaRPr>
          </a:p>
          <a:p>
            <a:pPr marL="285750" lvl="0" indent="-285750" algn="just">
              <a:buFont typeface="Wingdings" panose="05000000000000000000" pitchFamily="2" charset="2"/>
              <a:buChar char="Ø"/>
            </a:pPr>
            <a:r>
              <a:rPr lang="fr-FR" sz="2000" dirty="0">
                <a:solidFill>
                  <a:prstClr val="black"/>
                </a:solidFill>
              </a:rPr>
              <a:t>Repenser et mieux valoriser la permanence des soins d’une manière générale.</a:t>
            </a:r>
          </a:p>
          <a:p>
            <a:pPr lvl="0" algn="just"/>
            <a:endParaRPr lang="fr-FR" sz="2000" dirty="0">
              <a:solidFill>
                <a:prstClr val="black"/>
              </a:solidFill>
            </a:endParaRPr>
          </a:p>
          <a:p>
            <a:pPr marL="285750" indent="-285750" algn="just">
              <a:buFont typeface="Wingdings" panose="05000000000000000000" pitchFamily="2" charset="2"/>
              <a:buChar char="Ø"/>
            </a:pPr>
            <a:r>
              <a:rPr lang="fr-FR" sz="2000" dirty="0">
                <a:solidFill>
                  <a:prstClr val="black"/>
                </a:solidFill>
              </a:rPr>
              <a:t>Faire évoluer les métiers et les coopérations. Les infirmiers pourraient avoir davantage de responsabilités, assumer un rôle de coordination pour les patients avec des pathologies chroniques.</a:t>
            </a:r>
          </a:p>
          <a:p>
            <a:pPr algn="just"/>
            <a:endParaRPr lang="fr-FR" sz="2000" dirty="0">
              <a:solidFill>
                <a:prstClr val="black"/>
              </a:solidFill>
            </a:endParaRPr>
          </a:p>
          <a:p>
            <a:pPr marL="342900" indent="-342900" algn="just">
              <a:buFont typeface="Wingdings" panose="05000000000000000000" pitchFamily="2" charset="2"/>
              <a:buChar char="Ø"/>
            </a:pPr>
            <a:r>
              <a:rPr lang="fr-FR" sz="2000" dirty="0">
                <a:solidFill>
                  <a:prstClr val="black"/>
                </a:solidFill>
              </a:rPr>
              <a:t>Allier les objectifs nationaux avec les difficultés territoriales en laissant la place à l’expérimentation sur le terrain. </a:t>
            </a:r>
          </a:p>
          <a:p>
            <a:pPr marL="342900" indent="-342900" algn="just">
              <a:buFont typeface="Wingdings" panose="05000000000000000000" pitchFamily="2" charset="2"/>
              <a:buChar char="Ø"/>
            </a:pPr>
            <a:endParaRPr lang="fr-FR" sz="2000" dirty="0">
              <a:solidFill>
                <a:prstClr val="black"/>
              </a:solidFill>
            </a:endParaRPr>
          </a:p>
          <a:p>
            <a:pPr marL="342900" indent="-342900" algn="just">
              <a:buFont typeface="Wingdings" panose="05000000000000000000" pitchFamily="2" charset="2"/>
              <a:buChar char="Ø"/>
            </a:pPr>
            <a:r>
              <a:rPr lang="fr-FR" sz="2000" dirty="0">
                <a:solidFill>
                  <a:prstClr val="black"/>
                </a:solidFill>
              </a:rPr>
              <a:t>Mettre en œuvre les mesures législatives ou règlementaires existantes – favoriser le développement du management participatif, en redonnant des marges de manœuvre aux équipes, développer le recours à la PST – réguler l’intérim médical.</a:t>
            </a:r>
          </a:p>
          <a:p>
            <a:pPr algn="just"/>
            <a:endParaRPr lang="fr-FR" sz="2000" dirty="0">
              <a:solidFill>
                <a:prstClr val="black"/>
              </a:solidFill>
            </a:endParaRPr>
          </a:p>
          <a:p>
            <a:pPr marL="742950" lvl="1" indent="-285750">
              <a:buFont typeface="Wingdings" panose="05000000000000000000" pitchFamily="2" charset="2"/>
              <a:buChar char="Ø"/>
            </a:pPr>
            <a:endParaRPr lang="fr-FR" sz="2000" dirty="0">
              <a:solidFill>
                <a:prstClr val="black"/>
              </a:solidFill>
            </a:endParaRPr>
          </a:p>
          <a:p>
            <a:pPr marL="742950" lvl="1" indent="-285750">
              <a:buFont typeface="Wingdings" panose="05000000000000000000" pitchFamily="2" charset="2"/>
              <a:buChar char="Ø"/>
            </a:pPr>
            <a:endParaRPr lang="fr-FR" sz="2000" dirty="0">
              <a:solidFill>
                <a:prstClr val="black"/>
              </a:solidFill>
            </a:endParaRPr>
          </a:p>
          <a:p>
            <a:pPr marL="742950" lvl="1" indent="-285750">
              <a:buFont typeface="Wingdings" panose="05000000000000000000" pitchFamily="2" charset="2"/>
              <a:buChar char="Ø"/>
            </a:pPr>
            <a:endParaRPr lang="fr-FR" sz="2000" dirty="0"/>
          </a:p>
        </p:txBody>
      </p:sp>
    </p:spTree>
    <p:extLst>
      <p:ext uri="{BB962C8B-B14F-4D97-AF65-F5344CB8AC3E}">
        <p14:creationId xmlns:p14="http://schemas.microsoft.com/office/powerpoint/2010/main" val="258562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9" y="-103695"/>
            <a:ext cx="11142483" cy="1025542"/>
          </a:xfrm>
        </p:spPr>
        <p:txBody>
          <a:bodyPr>
            <a:normAutofit/>
          </a:bodyPr>
          <a:lstStyle/>
          <a:p>
            <a:pPr algn="ctr">
              <a:lnSpc>
                <a:spcPct val="70000"/>
              </a:lnSpc>
            </a:pPr>
            <a:r>
              <a:rPr lang="fr-FR" sz="2800" dirty="0">
                <a:solidFill>
                  <a:schemeClr val="accent1">
                    <a:lumMod val="75000"/>
                  </a:schemeClr>
                </a:solidFill>
                <a:latin typeface="+mn-lt"/>
              </a:rPr>
              <a:t>Pourquoi un déficit d’attractivité ?</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6540252"/>
          </a:xfrm>
          <a:prstGeom prst="rect">
            <a:avLst/>
          </a:prstGeom>
          <a:noFill/>
        </p:spPr>
        <p:txBody>
          <a:bodyPr wrap="square" rtlCol="0">
            <a:spAutoFit/>
          </a:bodyPr>
          <a:lstStyle/>
          <a:p>
            <a:pPr algn="just"/>
            <a:r>
              <a:rPr lang="fr-FR" sz="2000" dirty="0"/>
              <a:t>Un système hospitalier public fragilisé avant la crise sanitaire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Avec </a:t>
            </a:r>
            <a:r>
              <a:rPr lang="fr-FR" sz="2000" b="1" dirty="0"/>
              <a:t>10 milliards d’euros d’économies</a:t>
            </a:r>
            <a:r>
              <a:rPr lang="fr-FR" sz="2000" dirty="0"/>
              <a:t> demandés aux établissements en 17 ans </a:t>
            </a:r>
          </a:p>
          <a:p>
            <a:pPr algn="just"/>
            <a:endParaRPr lang="fr-FR" sz="2000" dirty="0">
              <a:highlight>
                <a:srgbClr val="FFFF00"/>
              </a:highlight>
            </a:endParaRPr>
          </a:p>
          <a:p>
            <a:pPr marL="342900" indent="-342900" algn="just">
              <a:buFont typeface="Arial" panose="020B0604020202020204" pitchFamily="34" charset="0"/>
              <a:buChar char="•"/>
            </a:pPr>
            <a:r>
              <a:rPr lang="fr-FR" sz="2000" dirty="0"/>
              <a:t>Le gel du point d’indice depuis 12 ans </a:t>
            </a:r>
            <a:r>
              <a:rPr lang="fr-FR" dirty="0"/>
              <a:t>(en dehors des + 0,6% en juillet 2016 et janvier 2017)</a:t>
            </a:r>
          </a:p>
          <a:p>
            <a:pPr algn="just"/>
            <a:endParaRPr lang="fr-FR" sz="2000" dirty="0">
              <a:highlight>
                <a:srgbClr val="FFFF00"/>
              </a:highlight>
            </a:endParaRPr>
          </a:p>
          <a:p>
            <a:pPr marL="342900" indent="-342900" algn="just">
              <a:buFont typeface="Arial" panose="020B0604020202020204" pitchFamily="34" charset="0"/>
              <a:buChar char="•"/>
            </a:pPr>
            <a:r>
              <a:rPr lang="fr-FR" sz="2000" dirty="0"/>
              <a:t>Un numéros clausus pendant 50 ans, </a:t>
            </a:r>
            <a:r>
              <a:rPr lang="fr-FR" dirty="0"/>
              <a:t>avec une incidence forte sur les effectifs médicaux depuis les années 90</a:t>
            </a:r>
          </a:p>
          <a:p>
            <a:pPr marL="342900" indent="-342900" algn="just">
              <a:buFont typeface="Arial" panose="020B0604020202020204" pitchFamily="34" charset="0"/>
              <a:buChar char="•"/>
            </a:pPr>
            <a:endParaRPr lang="fr-FR" sz="2000" dirty="0">
              <a:highlight>
                <a:srgbClr val="FFFF00"/>
              </a:highlight>
            </a:endParaRPr>
          </a:p>
          <a:p>
            <a:pPr marL="342900" indent="-342900" algn="just">
              <a:buFont typeface="Arial" panose="020B0604020202020204" pitchFamily="34" charset="0"/>
              <a:buChar char="•"/>
            </a:pPr>
            <a:r>
              <a:rPr lang="fr-FR" sz="2000" dirty="0"/>
              <a:t>Des quotas dans les IFSI/IFAS inférieurs aux besoins des territoires </a:t>
            </a:r>
          </a:p>
          <a:p>
            <a:pPr algn="just"/>
            <a:endParaRPr lang="fr-FR" sz="2000" dirty="0"/>
          </a:p>
          <a:p>
            <a:pPr algn="just"/>
            <a:r>
              <a:rPr lang="fr-FR" sz="2000" dirty="0"/>
              <a:t>Quelques conséquences :</a:t>
            </a:r>
          </a:p>
          <a:p>
            <a:pPr algn="just"/>
            <a:endParaRPr lang="fr-FR" sz="1100" dirty="0"/>
          </a:p>
          <a:p>
            <a:pPr marL="342900" indent="-342900" algn="just">
              <a:buFont typeface="Arial" panose="020B0604020202020204" pitchFamily="34" charset="0"/>
              <a:buChar char="•"/>
            </a:pPr>
            <a:r>
              <a:rPr lang="fr-FR" sz="2000" dirty="0">
                <a:sym typeface="Wingdings" panose="05000000000000000000" pitchFamily="2" charset="2"/>
              </a:rPr>
              <a:t>Situation dégradée sur le plan des RH : 30% des postes de </a:t>
            </a:r>
            <a:r>
              <a:rPr lang="fr-FR" sz="2000" b="1" dirty="0">
                <a:solidFill>
                  <a:schemeClr val="accent1">
                    <a:lumMod val="75000"/>
                  </a:schemeClr>
                </a:solidFill>
                <a:sym typeface="Wingdings" panose="05000000000000000000" pitchFamily="2" charset="2"/>
              </a:rPr>
              <a:t>praticiens hospitaliers titulaires </a:t>
            </a:r>
            <a:r>
              <a:rPr lang="fr-FR" sz="2000" dirty="0">
                <a:sym typeface="Wingdings" panose="05000000000000000000" pitchFamily="2" charset="2"/>
              </a:rPr>
              <a:t>vacants à l’hôpital. 5% des postes d’</a:t>
            </a:r>
            <a:r>
              <a:rPr lang="fr-FR" sz="2000" b="1" dirty="0">
                <a:solidFill>
                  <a:schemeClr val="accent1">
                    <a:lumMod val="75000"/>
                  </a:schemeClr>
                </a:solidFill>
                <a:sym typeface="Wingdings" panose="05000000000000000000" pitchFamily="2" charset="2"/>
              </a:rPr>
              <a:t>infirmiers </a:t>
            </a:r>
            <a:r>
              <a:rPr lang="fr-FR" sz="2000" dirty="0">
                <a:sym typeface="Wingdings" panose="05000000000000000000" pitchFamily="2" charset="2"/>
              </a:rPr>
              <a:t>et 2,5% des postes d’</a:t>
            </a:r>
            <a:r>
              <a:rPr lang="fr-FR" sz="2000" b="1" dirty="0">
                <a:solidFill>
                  <a:schemeClr val="accent1">
                    <a:lumMod val="75000"/>
                  </a:schemeClr>
                </a:solidFill>
                <a:sym typeface="Wingdings" panose="05000000000000000000" pitchFamily="2" charset="2"/>
              </a:rPr>
              <a:t>aides-soignants</a:t>
            </a:r>
            <a:r>
              <a:rPr lang="fr-FR" sz="2000" dirty="0">
                <a:sym typeface="Wingdings" panose="05000000000000000000" pitchFamily="2" charset="2"/>
              </a:rPr>
              <a:t> sont vacants. </a:t>
            </a:r>
          </a:p>
          <a:p>
            <a:pPr algn="just"/>
            <a:endParaRPr lang="fr-FR" sz="2000" dirty="0">
              <a:sym typeface="Wingdings" panose="05000000000000000000" pitchFamily="2" charset="2"/>
            </a:endParaRPr>
          </a:p>
          <a:p>
            <a:pPr marL="342900" indent="-342900" algn="just">
              <a:buFont typeface="Arial" panose="020B0604020202020204" pitchFamily="34" charset="0"/>
              <a:buChar char="•"/>
            </a:pPr>
            <a:r>
              <a:rPr lang="fr-FR" sz="2000" dirty="0">
                <a:sym typeface="Wingdings" panose="05000000000000000000" pitchFamily="2" charset="2"/>
              </a:rPr>
              <a:t>Taux d’absentéisme moyen passant de 7,4% en 2012 à 9% en 2019 à plus de 10% en 2022 (12% pendant l’été). </a:t>
            </a:r>
          </a:p>
          <a:p>
            <a:pPr marL="342900" indent="-342900" algn="just">
              <a:buFont typeface="Arial" panose="020B0604020202020204" pitchFamily="34" charset="0"/>
              <a:buChar char="•"/>
            </a:pPr>
            <a:endParaRPr lang="fr-FR" sz="2000" b="1" dirty="0">
              <a:sym typeface="Wingdings" panose="05000000000000000000" pitchFamily="2" charset="2"/>
            </a:endParaRPr>
          </a:p>
          <a:p>
            <a:pPr marL="342900" indent="-342900" algn="just">
              <a:buFont typeface="Wingdings" panose="05000000000000000000" pitchFamily="2" charset="2"/>
              <a:buChar char="Ø"/>
            </a:pPr>
            <a:r>
              <a:rPr lang="fr-FR" sz="2000" b="1" dirty="0"/>
              <a:t>Dégradation de la situation renforcée par un accroissement de la concurrence avec le secteur privé</a:t>
            </a:r>
          </a:p>
          <a:p>
            <a:pPr algn="just"/>
            <a:endParaRPr lang="fr-FR" sz="2400" b="1" dirty="0"/>
          </a:p>
          <a:p>
            <a:pPr algn="just"/>
            <a:endParaRPr lang="fr-FR" sz="2400" b="1" dirty="0"/>
          </a:p>
        </p:txBody>
      </p:sp>
    </p:spTree>
    <p:extLst>
      <p:ext uri="{BB962C8B-B14F-4D97-AF65-F5344CB8AC3E}">
        <p14:creationId xmlns:p14="http://schemas.microsoft.com/office/powerpoint/2010/main" val="265088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9" y="-103695"/>
            <a:ext cx="11142483" cy="1025542"/>
          </a:xfrm>
        </p:spPr>
        <p:txBody>
          <a:bodyPr>
            <a:normAutofit/>
          </a:bodyPr>
          <a:lstStyle/>
          <a:p>
            <a:pPr algn="ctr">
              <a:lnSpc>
                <a:spcPct val="70000"/>
              </a:lnSpc>
            </a:pPr>
            <a:r>
              <a:rPr lang="fr-FR" sz="2800" dirty="0">
                <a:solidFill>
                  <a:srgbClr val="005A9D"/>
                </a:solidFill>
                <a:latin typeface="+mn-lt"/>
              </a:rPr>
              <a:t>Actualités de la situation RH</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496090" y="713704"/>
            <a:ext cx="10907859" cy="5816977"/>
          </a:xfrm>
          <a:prstGeom prst="rect">
            <a:avLst/>
          </a:prstGeom>
          <a:noFill/>
        </p:spPr>
        <p:txBody>
          <a:bodyPr wrap="square" rtlCol="0">
            <a:spAutoFit/>
          </a:bodyPr>
          <a:lstStyle/>
          <a:p>
            <a:pPr lvl="0" algn="ctr"/>
            <a:endParaRPr lang="fr-FR" sz="2400" dirty="0">
              <a:solidFill>
                <a:prstClr val="black"/>
              </a:solidFill>
            </a:endParaRPr>
          </a:p>
          <a:p>
            <a:pPr lvl="0" algn="ctr"/>
            <a:r>
              <a:rPr lang="fr-FR" sz="2000" u="sng" dirty="0">
                <a:solidFill>
                  <a:prstClr val="black"/>
                </a:solidFill>
              </a:rPr>
              <a:t>Enquête RH diligentée par la FHF – Juin 2022</a:t>
            </a:r>
          </a:p>
          <a:p>
            <a:pPr lvl="1" algn="ctr"/>
            <a:endParaRPr lang="fr-FR" sz="2000" dirty="0"/>
          </a:p>
          <a:p>
            <a:pPr marL="342900" indent="-342900" algn="just">
              <a:buFont typeface="Wingdings" panose="05000000000000000000" pitchFamily="2" charset="2"/>
              <a:buChar char="v"/>
            </a:pPr>
            <a:r>
              <a:rPr lang="fr-FR" sz="2000" dirty="0"/>
              <a:t>Augmentation de 2 à 3%</a:t>
            </a:r>
            <a:r>
              <a:rPr lang="fr-FR" sz="2000" dirty="0">
                <a:solidFill>
                  <a:prstClr val="black"/>
                </a:solidFill>
              </a:rPr>
              <a:t> des effectifs PNM.</a:t>
            </a:r>
          </a:p>
          <a:p>
            <a:pPr marL="342900" indent="-342900" algn="just">
              <a:buFont typeface="Wingdings" panose="05000000000000000000" pitchFamily="2" charset="2"/>
              <a:buChar char="v"/>
            </a:pPr>
            <a:endParaRPr lang="fr-FR" sz="2000" dirty="0">
              <a:solidFill>
                <a:prstClr val="black"/>
              </a:solidFill>
            </a:endParaRPr>
          </a:p>
          <a:p>
            <a:pPr marL="342900" indent="-342900" algn="just">
              <a:buFont typeface="Wingdings" panose="05000000000000000000" pitchFamily="2" charset="2"/>
              <a:buChar char="v"/>
            </a:pPr>
            <a:r>
              <a:rPr lang="fr-FR" sz="2000" dirty="0">
                <a:solidFill>
                  <a:prstClr val="black"/>
                </a:solidFill>
              </a:rPr>
              <a:t>Difficultés de recrutement variables selon les territoires, le type d’établissement et les spécialités. </a:t>
            </a:r>
          </a:p>
          <a:p>
            <a:pPr marL="342900" indent="-342900" algn="just">
              <a:buFont typeface="Wingdings" panose="05000000000000000000" pitchFamily="2" charset="2"/>
              <a:buChar char="v"/>
            </a:pPr>
            <a:endParaRPr lang="fr-FR" sz="2000" dirty="0">
              <a:solidFill>
                <a:prstClr val="black"/>
              </a:solidFill>
            </a:endParaRPr>
          </a:p>
          <a:p>
            <a:pPr marL="342900" indent="-342900" algn="just">
              <a:buFont typeface="Wingdings" panose="05000000000000000000" pitchFamily="2" charset="2"/>
              <a:buChar char="v"/>
            </a:pPr>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marL="342900" indent="-342900" algn="just">
              <a:buFont typeface="Wingdings" panose="05000000000000000000" pitchFamily="2" charset="2"/>
              <a:buChar char="v"/>
            </a:pPr>
            <a:r>
              <a:rPr lang="fr-FR" sz="2000" dirty="0">
                <a:solidFill>
                  <a:prstClr val="black"/>
                </a:solidFill>
              </a:rPr>
              <a:t>Augmentation de 15% de la masse salariale PNM. </a:t>
            </a:r>
          </a:p>
          <a:p>
            <a:pPr algn="just"/>
            <a:endParaRPr lang="fr-FR" sz="2400" dirty="0"/>
          </a:p>
          <a:p>
            <a:pPr marL="342900" indent="-342900" algn="just">
              <a:buFont typeface="Wingdings" panose="05000000000000000000" pitchFamily="2" charset="2"/>
              <a:buChar char="v"/>
            </a:pPr>
            <a:endParaRPr lang="fr-FR" sz="2400" b="1" dirty="0"/>
          </a:p>
        </p:txBody>
      </p:sp>
      <p:pic>
        <p:nvPicPr>
          <p:cNvPr id="3" name="Image 2">
            <a:extLst>
              <a:ext uri="{FF2B5EF4-FFF2-40B4-BE49-F238E27FC236}">
                <a16:creationId xmlns:a16="http://schemas.microsoft.com/office/drawing/2014/main" id="{26729D5F-901C-4916-8926-1148791DB90A}"/>
              </a:ext>
            </a:extLst>
          </p:cNvPr>
          <p:cNvPicPr>
            <a:picLocks noChangeAspect="1"/>
          </p:cNvPicPr>
          <p:nvPr/>
        </p:nvPicPr>
        <p:blipFill>
          <a:blip r:embed="rId3"/>
          <a:stretch>
            <a:fillRect/>
          </a:stretch>
        </p:blipFill>
        <p:spPr>
          <a:xfrm>
            <a:off x="3532135" y="2731426"/>
            <a:ext cx="4396154" cy="2533520"/>
          </a:xfrm>
          <a:prstGeom prst="rect">
            <a:avLst/>
          </a:prstGeom>
        </p:spPr>
      </p:pic>
    </p:spTree>
    <p:extLst>
      <p:ext uri="{BB962C8B-B14F-4D97-AF65-F5344CB8AC3E}">
        <p14:creationId xmlns:p14="http://schemas.microsoft.com/office/powerpoint/2010/main" val="2526634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9" y="-103695"/>
            <a:ext cx="11142483" cy="1025542"/>
          </a:xfrm>
        </p:spPr>
        <p:txBody>
          <a:bodyPr>
            <a:normAutofit/>
          </a:bodyPr>
          <a:lstStyle/>
          <a:p>
            <a:pPr algn="ctr">
              <a:lnSpc>
                <a:spcPct val="70000"/>
              </a:lnSpc>
            </a:pPr>
            <a:r>
              <a:rPr lang="fr-FR" sz="2800" dirty="0">
                <a:solidFill>
                  <a:srgbClr val="005A9D"/>
                </a:solidFill>
                <a:latin typeface="+mn-lt"/>
              </a:rPr>
              <a:t>Les politiques publiques de ces dernières années</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5139869"/>
          </a:xfrm>
          <a:prstGeom prst="rect">
            <a:avLst/>
          </a:prstGeom>
          <a:noFill/>
        </p:spPr>
        <p:txBody>
          <a:bodyPr wrap="square" rtlCol="0">
            <a:spAutoFit/>
          </a:bodyPr>
          <a:lstStyle/>
          <a:p>
            <a:pPr lvl="1" algn="just"/>
            <a:endParaRPr lang="fr-FR" sz="2000" dirty="0"/>
          </a:p>
          <a:p>
            <a:pPr lvl="1" algn="just"/>
            <a:endParaRPr lang="fr-FR" sz="2000" dirty="0"/>
          </a:p>
          <a:p>
            <a:pPr marL="800100" lvl="1" indent="-342900" algn="just">
              <a:buFont typeface="Wingdings" panose="05000000000000000000" pitchFamily="2" charset="2"/>
              <a:buChar char="v"/>
            </a:pPr>
            <a:r>
              <a:rPr lang="fr-FR" sz="2000" dirty="0"/>
              <a:t>Loi n° 2019-774 du 24 juillet 2019 relative à l'organisation et à la transformation du système de santé</a:t>
            </a:r>
          </a:p>
          <a:p>
            <a:pPr marL="800100" lvl="1" indent="-342900" algn="just">
              <a:buFont typeface="Wingdings" panose="05000000000000000000" pitchFamily="2" charset="2"/>
              <a:buChar char="v"/>
            </a:pPr>
            <a:endParaRPr lang="fr-FR" sz="2000" dirty="0"/>
          </a:p>
          <a:p>
            <a:pPr marL="800100" lvl="1" indent="-342900" algn="just">
              <a:buFont typeface="Wingdings" panose="05000000000000000000" pitchFamily="2" charset="2"/>
              <a:buChar char="v"/>
            </a:pPr>
            <a:r>
              <a:rPr lang="fr-FR" sz="2000" dirty="0"/>
              <a:t>Loi n° 2019-828 du 6 août 2019 de transformation de la fonction publique </a:t>
            </a:r>
          </a:p>
          <a:p>
            <a:pPr marL="800100" lvl="1" indent="-342900" algn="just">
              <a:buFont typeface="Wingdings" panose="05000000000000000000" pitchFamily="2" charset="2"/>
              <a:buChar char="v"/>
            </a:pPr>
            <a:endParaRPr lang="fr-FR" sz="2000" dirty="0"/>
          </a:p>
          <a:p>
            <a:pPr marL="800100" lvl="1" indent="-342900" algn="just">
              <a:buFont typeface="Wingdings" panose="05000000000000000000" pitchFamily="2" charset="2"/>
              <a:buChar char="v"/>
            </a:pPr>
            <a:r>
              <a:rPr lang="fr-FR" sz="2000" dirty="0"/>
              <a:t>Plan d'urgence pour l'hôpital public, lancé le 20 novembre 2019</a:t>
            </a:r>
          </a:p>
          <a:p>
            <a:pPr lvl="1" algn="just"/>
            <a:endParaRPr lang="fr-FR" sz="2000" dirty="0"/>
          </a:p>
          <a:p>
            <a:pPr marL="800100" lvl="1" indent="-342900" algn="just">
              <a:buFont typeface="Wingdings" panose="05000000000000000000" pitchFamily="2" charset="2"/>
              <a:buChar char="v"/>
            </a:pPr>
            <a:r>
              <a:rPr lang="fr-FR" sz="2000" dirty="0"/>
              <a:t>Rapport de la mission </a:t>
            </a:r>
            <a:r>
              <a:rPr lang="fr-FR" sz="2000" dirty="0" err="1"/>
              <a:t>Claris</a:t>
            </a:r>
            <a:r>
              <a:rPr lang="fr-FR" sz="2000" dirty="0"/>
              <a:t>, juin 2020</a:t>
            </a:r>
          </a:p>
          <a:p>
            <a:pPr marL="800100" lvl="1" indent="-342900" algn="just">
              <a:buFont typeface="Wingdings" panose="05000000000000000000" pitchFamily="2" charset="2"/>
              <a:buChar char="v"/>
            </a:pPr>
            <a:endParaRPr lang="fr-FR" sz="2000" dirty="0"/>
          </a:p>
          <a:p>
            <a:pPr marL="800100" lvl="1" indent="-342900" algn="just">
              <a:buFont typeface="Wingdings" panose="05000000000000000000" pitchFamily="2" charset="2"/>
              <a:buChar char="v"/>
            </a:pPr>
            <a:r>
              <a:rPr lang="fr-FR" sz="2000" dirty="0"/>
              <a:t>Accords Ségur, juillet 2020 </a:t>
            </a:r>
          </a:p>
          <a:p>
            <a:pPr marL="342900" indent="-342900" algn="just">
              <a:buFont typeface="Wingdings" panose="05000000000000000000" pitchFamily="2" charset="2"/>
              <a:buChar char="v"/>
            </a:pPr>
            <a:endParaRPr lang="fr-FR" sz="2000" dirty="0"/>
          </a:p>
          <a:p>
            <a:pPr marL="800100" lvl="1" indent="-342900" algn="just">
              <a:buFont typeface="Wingdings" panose="05000000000000000000" pitchFamily="2" charset="2"/>
              <a:buChar char="v"/>
            </a:pPr>
            <a:r>
              <a:rPr lang="fr-FR" sz="2000" dirty="0"/>
              <a:t>Loi Rist n° 2021-502 du 26 avril 2021 visant à améliorer le système de santé par la confiance et la simplification</a:t>
            </a:r>
          </a:p>
          <a:p>
            <a:pPr marL="342900" indent="-342900" algn="just">
              <a:buFont typeface="Wingdings" panose="05000000000000000000" pitchFamily="2" charset="2"/>
              <a:buChar char="v"/>
            </a:pPr>
            <a:endParaRPr lang="fr-FR" sz="2400" dirty="0"/>
          </a:p>
          <a:p>
            <a:pPr marL="342900" indent="-342900" algn="just">
              <a:buFont typeface="Wingdings" panose="05000000000000000000" pitchFamily="2" charset="2"/>
              <a:buChar char="v"/>
            </a:pPr>
            <a:endParaRPr lang="fr-FR" sz="2400" b="1" dirty="0"/>
          </a:p>
        </p:txBody>
      </p:sp>
    </p:spTree>
    <p:extLst>
      <p:ext uri="{BB962C8B-B14F-4D97-AF65-F5344CB8AC3E}">
        <p14:creationId xmlns:p14="http://schemas.microsoft.com/office/powerpoint/2010/main" val="80029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9" y="-103695"/>
            <a:ext cx="11142483" cy="1025542"/>
          </a:xfrm>
        </p:spPr>
        <p:txBody>
          <a:bodyPr>
            <a:normAutofit/>
          </a:bodyPr>
          <a:lstStyle/>
          <a:p>
            <a:pPr algn="ctr">
              <a:lnSpc>
                <a:spcPct val="70000"/>
              </a:lnSpc>
            </a:pPr>
            <a:r>
              <a:rPr lang="fr-FR" sz="2800" dirty="0">
                <a:solidFill>
                  <a:srgbClr val="005A9D"/>
                </a:solidFill>
                <a:latin typeface="+mn-lt"/>
              </a:rPr>
              <a:t>Focus sur la loi de la transformation de la fonction publique</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6678751"/>
          </a:xfrm>
          <a:prstGeom prst="rect">
            <a:avLst/>
          </a:prstGeom>
          <a:noFill/>
        </p:spPr>
        <p:txBody>
          <a:bodyPr wrap="square" rtlCol="0">
            <a:spAutoFit/>
          </a:bodyPr>
          <a:lstStyle/>
          <a:p>
            <a:pPr algn="just"/>
            <a:r>
              <a:rPr lang="fr-FR" sz="2000" dirty="0"/>
              <a:t>Cette loi constitue la réforme la plus importante du statut des fonctionnaires depuis la création, en 1983, d’un statut général et de ses trois versants (État, territorial, hospitalier). </a:t>
            </a:r>
          </a:p>
          <a:p>
            <a:pPr algn="just"/>
            <a:endParaRPr lang="fr-FR" sz="2000" dirty="0"/>
          </a:p>
          <a:p>
            <a:pPr algn="just"/>
            <a:r>
              <a:rPr lang="fr-FR" sz="2000" dirty="0"/>
              <a:t>Avec comme mesures pour la FPH notamment : </a:t>
            </a:r>
          </a:p>
          <a:p>
            <a:pPr algn="just"/>
            <a:endParaRPr lang="fr-FR" sz="2000" dirty="0"/>
          </a:p>
          <a:p>
            <a:pPr marL="342900" indent="-342900" algn="just">
              <a:buFont typeface="Arial" panose="020B0604020202020204" pitchFamily="34" charset="0"/>
              <a:buChar char="•"/>
            </a:pPr>
            <a:r>
              <a:rPr lang="fr-FR" sz="2000" dirty="0"/>
              <a:t>La création des lignes directrices de gestion dans chaque établissement qui déterminent la stratégie pluriannuelle de pilotage des ressources humaines et fixent les orientations générales en matière de promotion et de valorisation des parcours professionnels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La généralisation de l’entretien professionnel comme modalité de l’appréciation de la valeur professionnelle en lieu et place de la notation. Elle devait s’accompagner d’une refonte du régime indemnitaire dont les travaux sont toujours en cours et devront être finalisés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La modernisation du dialogue social (promotion d’un dialogue social plus stratégique) : fusion des instances CTE/CHSCT avec création des CSE, évolution des attributions des CAP et le recours à la négociation et aux accords collectifs/méthodes (ordonnance n° 2021-174 du 17 février 2021 et guide de la FHF) …</a:t>
            </a:r>
          </a:p>
          <a:p>
            <a:pPr algn="just"/>
            <a:endParaRPr lang="fr-FR" sz="2000" dirty="0"/>
          </a:p>
          <a:p>
            <a:pPr algn="just"/>
            <a:r>
              <a:rPr lang="fr-FR" sz="2000" dirty="0"/>
              <a:t>Créatrice de nouveaux outils managériaux et porteuse de nouveaux droits, cette loi a été complétée par les accords Ségur. </a:t>
            </a:r>
          </a:p>
          <a:p>
            <a:pPr algn="just"/>
            <a:endParaRPr lang="fr-FR" sz="2400" b="1" dirty="0"/>
          </a:p>
          <a:p>
            <a:pPr algn="just"/>
            <a:endParaRPr lang="fr-FR" sz="2400" b="1" dirty="0"/>
          </a:p>
        </p:txBody>
      </p:sp>
    </p:spTree>
    <p:extLst>
      <p:ext uri="{BB962C8B-B14F-4D97-AF65-F5344CB8AC3E}">
        <p14:creationId xmlns:p14="http://schemas.microsoft.com/office/powerpoint/2010/main" val="170834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7" y="141402"/>
            <a:ext cx="11142483" cy="659876"/>
          </a:xfrm>
        </p:spPr>
        <p:txBody>
          <a:bodyPr>
            <a:normAutofit/>
          </a:bodyPr>
          <a:lstStyle/>
          <a:p>
            <a:pPr algn="ctr">
              <a:lnSpc>
                <a:spcPct val="70000"/>
              </a:lnSpc>
            </a:pPr>
            <a:r>
              <a:rPr lang="fr-FR" sz="2800" dirty="0">
                <a:solidFill>
                  <a:srgbClr val="005A9D"/>
                </a:solidFill>
                <a:latin typeface="+mn-lt"/>
              </a:rPr>
              <a:t>Accords Ségur, une évolution incontestable </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9571851"/>
          </a:xfrm>
          <a:prstGeom prst="rect">
            <a:avLst/>
          </a:prstGeom>
          <a:noFill/>
        </p:spPr>
        <p:txBody>
          <a:bodyPr wrap="square" rtlCol="0">
            <a:spAutoFit/>
          </a:bodyPr>
          <a:lstStyle/>
          <a:p>
            <a:pPr algn="ctr"/>
            <a:r>
              <a:rPr lang="fr-FR" sz="2000" dirty="0">
                <a:solidFill>
                  <a:srgbClr val="005A9D"/>
                </a:solidFill>
                <a:ea typeface="+mj-ea"/>
                <a:cs typeface="+mj-cs"/>
              </a:rPr>
              <a:t>Principales mesures RH, mises en œuvre entre 2020 et 2022, portées par la FHF signataire des accords</a:t>
            </a:r>
          </a:p>
          <a:p>
            <a:pPr algn="ctr"/>
            <a:endParaRPr lang="fr-FR" sz="2800" b="1" dirty="0">
              <a:solidFill>
                <a:srgbClr val="005A9D"/>
              </a:solidFill>
              <a:ea typeface="+mj-ea"/>
              <a:cs typeface="+mj-cs"/>
            </a:endParaRPr>
          </a:p>
          <a:p>
            <a:pPr marL="342900" indent="-342900">
              <a:buFont typeface="Wingdings" panose="05000000000000000000" pitchFamily="2" charset="2"/>
              <a:buChar char="q"/>
            </a:pPr>
            <a:r>
              <a:rPr lang="fr-FR" sz="2000" b="1" dirty="0"/>
              <a:t>Carrières &amp; Rémunérations</a:t>
            </a:r>
          </a:p>
          <a:p>
            <a:endParaRPr lang="fr-FR" sz="2000" b="1" dirty="0"/>
          </a:p>
          <a:p>
            <a:r>
              <a:rPr lang="fr-FR" sz="2000" i="1" dirty="0"/>
              <a:t>PNM</a:t>
            </a:r>
          </a:p>
          <a:p>
            <a:pPr marL="342900" indent="-342900">
              <a:buFont typeface="Wingdings" panose="05000000000000000000" pitchFamily="2" charset="2"/>
              <a:buChar char="ü"/>
            </a:pPr>
            <a:r>
              <a:rPr lang="fr-FR" sz="2000" dirty="0"/>
              <a:t>Création d’un complément de traitement indiciaire de 183 euros net pour le PNM</a:t>
            </a:r>
          </a:p>
          <a:p>
            <a:pPr marL="342900" indent="-342900">
              <a:buFont typeface="Wingdings" panose="05000000000000000000" pitchFamily="2" charset="2"/>
              <a:buChar char="ü"/>
            </a:pPr>
            <a:r>
              <a:rPr lang="fr-FR" sz="2000" dirty="0"/>
              <a:t>Revalorisation des grilles indiciaires des personnels de la filière soignante, médicotechnique et rééducation</a:t>
            </a:r>
          </a:p>
          <a:p>
            <a:pPr marL="800100" lvl="1" indent="-342900">
              <a:buFont typeface="Wingdings" panose="05000000000000000000" pitchFamily="2" charset="2"/>
              <a:buChar char="§"/>
            </a:pPr>
            <a:r>
              <a:rPr lang="fr-FR" sz="2000" dirty="0"/>
              <a:t>IDE + 200 euros net en milieu de carrière et + 400 euros net en fin de carrière (hors CTI)</a:t>
            </a:r>
          </a:p>
          <a:p>
            <a:pPr marL="342900" indent="-342900">
              <a:buFont typeface="Wingdings" panose="05000000000000000000" pitchFamily="2" charset="2"/>
              <a:buChar char="ü"/>
            </a:pPr>
            <a:r>
              <a:rPr lang="fr-FR" sz="2000" dirty="0"/>
              <a:t>Augmentation des ratios promus-promouvables pour les années 2020 et 2021 - l’arrêté pour l’année 2022 va prochainement paraitre </a:t>
            </a:r>
          </a:p>
          <a:p>
            <a:endParaRPr lang="fr-FR" sz="2000" dirty="0"/>
          </a:p>
          <a:p>
            <a:r>
              <a:rPr lang="fr-FR" sz="2000" i="1" dirty="0"/>
              <a:t>PM</a:t>
            </a:r>
          </a:p>
          <a:p>
            <a:pPr marL="342900" lvl="0" indent="-342900">
              <a:buFont typeface="Wingdings" panose="05000000000000000000" pitchFamily="2" charset="2"/>
              <a:buChar char="ü"/>
            </a:pPr>
            <a:r>
              <a:rPr lang="fr-FR" sz="2000" dirty="0">
                <a:solidFill>
                  <a:prstClr val="black"/>
                </a:solidFill>
              </a:rPr>
              <a:t>Revalorisation de l’IESPE à 1010 euros brut par mois pour les praticiens éligibles</a:t>
            </a:r>
          </a:p>
          <a:p>
            <a:pPr marL="342900" lvl="0" indent="-342900">
              <a:buFont typeface="Wingdings" panose="05000000000000000000" pitchFamily="2" charset="2"/>
              <a:buChar char="ü"/>
            </a:pPr>
            <a:r>
              <a:rPr lang="fr-FR" sz="2000" dirty="0">
                <a:solidFill>
                  <a:prstClr val="black"/>
                </a:solidFill>
              </a:rPr>
              <a:t>Revalorisation des grilles des personnels médicaux afin de renforcer l’attractivité du service public</a:t>
            </a:r>
          </a:p>
          <a:p>
            <a:pPr marL="342900" lvl="0" indent="-342900">
              <a:buFont typeface="Wingdings" panose="05000000000000000000" pitchFamily="2" charset="2"/>
              <a:buChar char="ü"/>
            </a:pPr>
            <a:r>
              <a:rPr lang="fr-FR" sz="2000" dirty="0">
                <a:solidFill>
                  <a:prstClr val="black"/>
                </a:solidFill>
              </a:rPr>
              <a:t>Réformer les conditions du recours à l’emploi contractuel à l’hôpital</a:t>
            </a:r>
          </a:p>
          <a:p>
            <a:pPr marL="342900" indent="-342900">
              <a:buFont typeface="Wingdings" panose="05000000000000000000" pitchFamily="2" charset="2"/>
              <a:buChar char="ü"/>
            </a:pPr>
            <a:endParaRPr lang="fr-FR" sz="2000" dirty="0"/>
          </a:p>
          <a:p>
            <a:pPr marL="342900" lvl="0" indent="-342900">
              <a:buFont typeface="Wingdings" panose="05000000000000000000" pitchFamily="2" charset="2"/>
              <a:buChar char="ü"/>
            </a:pPr>
            <a:endParaRPr lang="fr-FR" sz="2000" dirty="0">
              <a:solidFill>
                <a:prstClr val="black"/>
              </a:solidFill>
            </a:endParaRPr>
          </a:p>
          <a:p>
            <a:pPr lvl="0"/>
            <a:endParaRPr lang="fr-FR" sz="2000" b="1" dirty="0">
              <a:solidFill>
                <a:prstClr val="black"/>
              </a:solidFill>
            </a:endParaRPr>
          </a:p>
          <a:p>
            <a:pPr lvl="0"/>
            <a:endParaRPr lang="fr-FR" sz="2000" b="1" dirty="0">
              <a:solidFill>
                <a:prstClr val="black"/>
              </a:solidFill>
            </a:endParaRPr>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400" dirty="0"/>
          </a:p>
          <a:p>
            <a:pPr algn="just"/>
            <a:endParaRPr lang="fr-FR" sz="2400" b="1" dirty="0"/>
          </a:p>
        </p:txBody>
      </p:sp>
    </p:spTree>
    <p:extLst>
      <p:ext uri="{BB962C8B-B14F-4D97-AF65-F5344CB8AC3E}">
        <p14:creationId xmlns:p14="http://schemas.microsoft.com/office/powerpoint/2010/main" val="3287499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7" y="141402"/>
            <a:ext cx="11142483" cy="659876"/>
          </a:xfrm>
        </p:spPr>
        <p:txBody>
          <a:bodyPr>
            <a:normAutofit/>
          </a:bodyPr>
          <a:lstStyle/>
          <a:p>
            <a:pPr algn="ctr">
              <a:lnSpc>
                <a:spcPct val="70000"/>
              </a:lnSpc>
            </a:pPr>
            <a:r>
              <a:rPr lang="fr-FR" sz="2800" dirty="0">
                <a:solidFill>
                  <a:srgbClr val="005A9D"/>
                </a:solidFill>
                <a:latin typeface="+mn-lt"/>
              </a:rPr>
              <a:t>Accords Ségur, une évolution incontestable </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8833187"/>
          </a:xfrm>
          <a:prstGeom prst="rect">
            <a:avLst/>
          </a:prstGeom>
          <a:noFill/>
        </p:spPr>
        <p:txBody>
          <a:bodyPr wrap="square" rtlCol="0">
            <a:spAutoFit/>
          </a:bodyPr>
          <a:lstStyle/>
          <a:p>
            <a:pPr algn="ctr"/>
            <a:r>
              <a:rPr lang="fr-FR" sz="2000" dirty="0">
                <a:solidFill>
                  <a:srgbClr val="005A9D"/>
                </a:solidFill>
                <a:ea typeface="+mj-ea"/>
                <a:cs typeface="+mj-cs"/>
              </a:rPr>
              <a:t>Principales mesures RH, mises en œuvre entre 2020 et 2022, </a:t>
            </a:r>
            <a:r>
              <a:rPr lang="fr-FR" sz="2000" dirty="0">
                <a:solidFill>
                  <a:srgbClr val="005A9D"/>
                </a:solidFill>
              </a:rPr>
              <a:t>portées par la FHF signataire des accords</a:t>
            </a:r>
          </a:p>
          <a:p>
            <a:pPr algn="ctr"/>
            <a:endParaRPr lang="fr-FR" sz="2000" dirty="0">
              <a:solidFill>
                <a:srgbClr val="005A9D"/>
              </a:solidFill>
              <a:ea typeface="+mj-ea"/>
              <a:cs typeface="+mj-cs"/>
            </a:endParaRPr>
          </a:p>
          <a:p>
            <a:endParaRPr lang="fr-FR" sz="2000" dirty="0"/>
          </a:p>
          <a:p>
            <a:pPr marL="342900" lvl="0" indent="-342900">
              <a:buFont typeface="Wingdings" panose="05000000000000000000" pitchFamily="2" charset="2"/>
              <a:buChar char="q"/>
            </a:pPr>
            <a:r>
              <a:rPr lang="fr-FR" sz="2000" b="1" dirty="0">
                <a:solidFill>
                  <a:prstClr val="black"/>
                </a:solidFill>
              </a:rPr>
              <a:t>Développement et valorisation des compétences</a:t>
            </a:r>
          </a:p>
          <a:p>
            <a:pPr lvl="0" algn="ctr"/>
            <a:endParaRPr lang="fr-FR" sz="2000" dirty="0">
              <a:solidFill>
                <a:prstClr val="black"/>
              </a:solidFill>
            </a:endParaRPr>
          </a:p>
          <a:p>
            <a:pPr marL="342900" indent="-342900">
              <a:buFont typeface="Wingdings" panose="05000000000000000000" pitchFamily="2" charset="2"/>
              <a:buChar char="ü"/>
            </a:pPr>
            <a:r>
              <a:rPr lang="fr-FR" sz="2000" dirty="0"/>
              <a:t>Former au management tous les responsables d’équipe (PNM et PM) – un module de 21h sur les parcours managériales est en cours de préparation </a:t>
            </a:r>
          </a:p>
          <a:p>
            <a:pPr marL="342900" indent="-342900">
              <a:buFont typeface="Wingdings" panose="05000000000000000000" pitchFamily="2" charset="2"/>
              <a:buChar char="ü"/>
            </a:pPr>
            <a:endParaRPr lang="fr-FR" sz="2000" dirty="0"/>
          </a:p>
          <a:p>
            <a:r>
              <a:rPr lang="fr-FR" sz="2000" i="1" dirty="0"/>
              <a:t>PM</a:t>
            </a:r>
          </a:p>
          <a:p>
            <a:pPr marL="342900" indent="-342900">
              <a:buFont typeface="Wingdings" panose="05000000000000000000" pitchFamily="2" charset="2"/>
              <a:buChar char="ü"/>
            </a:pPr>
            <a:r>
              <a:rPr lang="fr-FR" sz="2000" dirty="0">
                <a:solidFill>
                  <a:prstClr val="black"/>
                </a:solidFill>
              </a:rPr>
              <a:t>Reconnaissance des activités non cliniques par des valences </a:t>
            </a:r>
            <a:endParaRPr lang="fr-FR" sz="2000" dirty="0"/>
          </a:p>
          <a:p>
            <a:pPr marL="342900" lvl="0" indent="-342900">
              <a:buFont typeface="Wingdings" panose="05000000000000000000" pitchFamily="2" charset="2"/>
              <a:buChar char="ü"/>
            </a:pPr>
            <a:r>
              <a:rPr lang="fr-FR" sz="2000" dirty="0">
                <a:solidFill>
                  <a:prstClr val="black"/>
                </a:solidFill>
              </a:rPr>
              <a:t>Réforme statutaire – statut unique de PH </a:t>
            </a:r>
          </a:p>
          <a:p>
            <a:pPr marL="342900" lvl="0" indent="-342900">
              <a:buFont typeface="Wingdings" panose="05000000000000000000" pitchFamily="2" charset="2"/>
              <a:buChar char="ü"/>
            </a:pPr>
            <a:r>
              <a:rPr lang="fr-FR" sz="2000" dirty="0">
                <a:solidFill>
                  <a:prstClr val="black"/>
                </a:solidFill>
              </a:rPr>
              <a:t>Valoriser les remplacements des praticiens entre établissements publics – prime de solidarité territoriale </a:t>
            </a:r>
          </a:p>
          <a:p>
            <a:pPr marL="342900" indent="-342900">
              <a:buFont typeface="Wingdings" panose="05000000000000000000" pitchFamily="2" charset="2"/>
              <a:buChar char="ü"/>
            </a:pPr>
            <a:endParaRPr lang="fr-FR" sz="2000" dirty="0"/>
          </a:p>
          <a:p>
            <a:pPr marL="342900" lvl="0" indent="-342900">
              <a:buFont typeface="Wingdings" panose="05000000000000000000" pitchFamily="2" charset="2"/>
              <a:buChar char="ü"/>
            </a:pPr>
            <a:endParaRPr lang="fr-FR" sz="2000" dirty="0">
              <a:solidFill>
                <a:prstClr val="black"/>
              </a:solidFill>
            </a:endParaRPr>
          </a:p>
          <a:p>
            <a:pPr lvl="0"/>
            <a:endParaRPr lang="fr-FR" sz="2000" b="1" dirty="0">
              <a:solidFill>
                <a:prstClr val="black"/>
              </a:solidFill>
            </a:endParaRPr>
          </a:p>
          <a:p>
            <a:pPr lvl="0"/>
            <a:endParaRPr lang="fr-FR" sz="2000" b="1" dirty="0">
              <a:solidFill>
                <a:prstClr val="black"/>
              </a:solidFill>
            </a:endParaRPr>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400" dirty="0"/>
          </a:p>
          <a:p>
            <a:pPr algn="just"/>
            <a:endParaRPr lang="fr-FR" sz="2400" b="1" dirty="0"/>
          </a:p>
        </p:txBody>
      </p:sp>
    </p:spTree>
    <p:extLst>
      <p:ext uri="{BB962C8B-B14F-4D97-AF65-F5344CB8AC3E}">
        <p14:creationId xmlns:p14="http://schemas.microsoft.com/office/powerpoint/2010/main" val="4041362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777" y="141402"/>
            <a:ext cx="11142483" cy="659876"/>
          </a:xfrm>
        </p:spPr>
        <p:txBody>
          <a:bodyPr>
            <a:normAutofit/>
          </a:bodyPr>
          <a:lstStyle/>
          <a:p>
            <a:pPr algn="ctr">
              <a:lnSpc>
                <a:spcPct val="70000"/>
              </a:lnSpc>
            </a:pPr>
            <a:r>
              <a:rPr lang="fr-FR" sz="2800" dirty="0">
                <a:solidFill>
                  <a:srgbClr val="005A9D"/>
                </a:solidFill>
                <a:latin typeface="+mn-lt"/>
              </a:rPr>
              <a:t>Accords Ségur, une évolution incontestable </a:t>
            </a:r>
          </a:p>
        </p:txBody>
      </p:sp>
      <p:pic>
        <p:nvPicPr>
          <p:cNvPr id="4" name="Image 3"/>
          <p:cNvPicPr/>
          <p:nvPr/>
        </p:nvPicPr>
        <p:blipFill>
          <a:blip r:embed="rId2" cstate="print"/>
          <a:srcRect/>
          <a:stretch>
            <a:fillRect/>
          </a:stretch>
        </p:blipFill>
        <p:spPr bwMode="auto">
          <a:xfrm>
            <a:off x="10399859" y="6027420"/>
            <a:ext cx="1644650" cy="830580"/>
          </a:xfrm>
          <a:prstGeom prst="rect">
            <a:avLst/>
          </a:prstGeom>
          <a:noFill/>
          <a:ln w="9525">
            <a:noFill/>
            <a:miter lim="800000"/>
            <a:headEnd/>
            <a:tailEnd/>
          </a:ln>
        </p:spPr>
      </p:pic>
      <p:sp>
        <p:nvSpPr>
          <p:cNvPr id="5" name="ZoneTexte 4">
            <a:extLst>
              <a:ext uri="{FF2B5EF4-FFF2-40B4-BE49-F238E27FC236}">
                <a16:creationId xmlns:a16="http://schemas.microsoft.com/office/drawing/2014/main" id="{F0BD1AA1-45CA-4C22-9158-02FF924FF809}"/>
              </a:ext>
            </a:extLst>
          </p:cNvPr>
          <p:cNvSpPr txBox="1"/>
          <p:nvPr/>
        </p:nvSpPr>
        <p:spPr>
          <a:xfrm>
            <a:off x="147491" y="669333"/>
            <a:ext cx="11605057" cy="9140964"/>
          </a:xfrm>
          <a:prstGeom prst="rect">
            <a:avLst/>
          </a:prstGeom>
          <a:noFill/>
        </p:spPr>
        <p:txBody>
          <a:bodyPr wrap="square" rtlCol="0">
            <a:spAutoFit/>
          </a:bodyPr>
          <a:lstStyle/>
          <a:p>
            <a:pPr algn="ctr"/>
            <a:r>
              <a:rPr lang="fr-FR" sz="2000" dirty="0">
                <a:solidFill>
                  <a:srgbClr val="005A9D"/>
                </a:solidFill>
                <a:ea typeface="+mj-ea"/>
                <a:cs typeface="+mj-cs"/>
              </a:rPr>
              <a:t>Principales mesures RH, mises en œuvre entre 2020 et 2022, </a:t>
            </a:r>
            <a:r>
              <a:rPr lang="fr-FR" sz="2000" dirty="0">
                <a:solidFill>
                  <a:srgbClr val="005A9D"/>
                </a:solidFill>
              </a:rPr>
              <a:t>portées par la FHF signataire des accords</a:t>
            </a:r>
          </a:p>
          <a:p>
            <a:endParaRPr lang="fr-FR" sz="2000" dirty="0"/>
          </a:p>
          <a:p>
            <a:pPr marL="342900" indent="-342900">
              <a:buFont typeface="Wingdings" panose="05000000000000000000" pitchFamily="2" charset="2"/>
              <a:buChar char="q"/>
            </a:pPr>
            <a:r>
              <a:rPr lang="fr-FR" sz="2000" b="1" dirty="0"/>
              <a:t>Sécuriser les organisations et environnements de travail pour une meilleure QVT </a:t>
            </a:r>
          </a:p>
          <a:p>
            <a:r>
              <a:rPr lang="fr-FR" sz="2000" i="1" dirty="0"/>
              <a:t>PNM</a:t>
            </a:r>
          </a:p>
          <a:p>
            <a:pPr marL="342900" indent="-342900">
              <a:buFont typeface="Wingdings" panose="05000000000000000000" pitchFamily="2" charset="2"/>
              <a:buChar char="ü"/>
            </a:pPr>
            <a:r>
              <a:rPr lang="fr-FR" sz="2000" dirty="0"/>
              <a:t>Majorer le montant des heures supplémentaires, permettre leur contractualisation et réduire le recours à l’intérim </a:t>
            </a:r>
          </a:p>
          <a:p>
            <a:pPr marL="342900" indent="-342900">
              <a:buFont typeface="Wingdings" panose="05000000000000000000" pitchFamily="2" charset="2"/>
              <a:buChar char="ü"/>
            </a:pPr>
            <a:r>
              <a:rPr lang="fr-FR" sz="2000" dirty="0"/>
              <a:t>Revaloriser la monétisation des jours placés sur le CET </a:t>
            </a:r>
          </a:p>
          <a:p>
            <a:pPr marL="342900" indent="-342900">
              <a:buFont typeface="Wingdings" panose="05000000000000000000" pitchFamily="2" charset="2"/>
              <a:buChar char="ü"/>
            </a:pPr>
            <a:r>
              <a:rPr lang="fr-FR" sz="2000" dirty="0"/>
              <a:t>Négocier la mise en place des modalités d’annualisation du temps de travail</a:t>
            </a:r>
          </a:p>
          <a:p>
            <a:pPr marL="342900" indent="-342900">
              <a:buFont typeface="Wingdings" panose="05000000000000000000" pitchFamily="2" charset="2"/>
              <a:buChar char="ü"/>
            </a:pPr>
            <a:r>
              <a:rPr lang="fr-FR" sz="2000" dirty="0"/>
              <a:t>Permettre le passage à un repos quotidien de 11h</a:t>
            </a:r>
          </a:p>
          <a:p>
            <a:pPr marL="342900" indent="-342900">
              <a:buFont typeface="Wingdings" panose="05000000000000000000" pitchFamily="2" charset="2"/>
              <a:buChar char="ü"/>
            </a:pPr>
            <a:r>
              <a:rPr lang="fr-FR" sz="2000" dirty="0"/>
              <a:t>Couvrir les besoins en effectifs et résorber l’emploi précaire – </a:t>
            </a:r>
            <a:r>
              <a:rPr lang="fr-FR" dirty="0"/>
              <a:t>instruction du 26 juillet 2021</a:t>
            </a:r>
          </a:p>
          <a:p>
            <a:pPr marL="342900" indent="-342900">
              <a:buFont typeface="Wingdings" panose="05000000000000000000" pitchFamily="2" charset="2"/>
              <a:buChar char="ü"/>
            </a:pPr>
            <a:r>
              <a:rPr lang="fr-FR" sz="2000" dirty="0"/>
              <a:t>Développer la négociation dans les établissements (outils mis en place) - reste à consolider sur le terrain</a:t>
            </a:r>
          </a:p>
          <a:p>
            <a:endParaRPr lang="fr-FR" sz="2000" i="1" dirty="0"/>
          </a:p>
          <a:p>
            <a:r>
              <a:rPr lang="fr-FR" sz="2000" i="1" dirty="0"/>
              <a:t>PM</a:t>
            </a:r>
          </a:p>
          <a:p>
            <a:pPr marL="342900" lvl="0" indent="-342900">
              <a:buFont typeface="Wingdings" panose="05000000000000000000" pitchFamily="2" charset="2"/>
              <a:buChar char="ü"/>
            </a:pPr>
            <a:r>
              <a:rPr lang="fr-FR" sz="2000" dirty="0">
                <a:solidFill>
                  <a:prstClr val="black"/>
                </a:solidFill>
              </a:rPr>
              <a:t>Rendre impossible la rémunération des médecins intérimaires au-delà des conditions réglementaires – texte paru mais non appliqué </a:t>
            </a:r>
            <a:endParaRPr lang="fr-FR" sz="2000" dirty="0"/>
          </a:p>
          <a:p>
            <a:pPr marL="342900" lvl="0" indent="-342900">
              <a:buFont typeface="Wingdings" panose="05000000000000000000" pitchFamily="2" charset="2"/>
              <a:buChar char="ü"/>
            </a:pPr>
            <a:r>
              <a:rPr lang="fr-FR" sz="2000" dirty="0">
                <a:solidFill>
                  <a:prstClr val="black"/>
                </a:solidFill>
              </a:rPr>
              <a:t>Systématiser les réunions de service </a:t>
            </a:r>
          </a:p>
          <a:p>
            <a:endParaRPr lang="fr-FR" sz="2000" dirty="0"/>
          </a:p>
          <a:p>
            <a:pPr marL="342900" indent="-342900">
              <a:buFont typeface="Wingdings" panose="05000000000000000000" pitchFamily="2" charset="2"/>
              <a:buChar char="ü"/>
            </a:pPr>
            <a:r>
              <a:rPr lang="fr-FR" sz="2000" dirty="0"/>
              <a:t>Valoriser l’engagement collectif </a:t>
            </a:r>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000" dirty="0"/>
          </a:p>
          <a:p>
            <a:pPr algn="ctr"/>
            <a:endParaRPr lang="fr-FR" sz="2400" dirty="0"/>
          </a:p>
          <a:p>
            <a:pPr algn="just"/>
            <a:endParaRPr lang="fr-FR" sz="2400" b="1" dirty="0"/>
          </a:p>
        </p:txBody>
      </p:sp>
    </p:spTree>
    <p:extLst>
      <p:ext uri="{BB962C8B-B14F-4D97-AF65-F5344CB8AC3E}">
        <p14:creationId xmlns:p14="http://schemas.microsoft.com/office/powerpoint/2010/main" val="394740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5062F-A782-4D91-9FC5-8F58FBE5D087}"/>
              </a:ext>
            </a:extLst>
          </p:cNvPr>
          <p:cNvSpPr>
            <a:spLocks noGrp="1"/>
          </p:cNvSpPr>
          <p:nvPr>
            <p:ph type="title"/>
          </p:nvPr>
        </p:nvSpPr>
        <p:spPr/>
        <p:txBody>
          <a:bodyPr>
            <a:normAutofit/>
          </a:bodyPr>
          <a:lstStyle/>
          <a:p>
            <a:pPr algn="ctr"/>
            <a:r>
              <a:rPr lang="fr-FR" sz="2800" dirty="0">
                <a:solidFill>
                  <a:srgbClr val="005A9D"/>
                </a:solidFill>
                <a:latin typeface="Calibri" panose="020F0502020204030204"/>
              </a:rPr>
              <a:t>Mesures Ségur à renforcer ou encore à mettre en œuvre</a:t>
            </a:r>
            <a:br>
              <a:rPr lang="fr-FR" sz="2800" dirty="0">
                <a:solidFill>
                  <a:schemeClr val="accent1"/>
                </a:solidFill>
                <a:latin typeface="+mn-lt"/>
              </a:rPr>
            </a:br>
            <a:endParaRPr lang="fr-FR" sz="2800" dirty="0">
              <a:solidFill>
                <a:schemeClr val="accent1"/>
              </a:solidFill>
              <a:latin typeface="+mn-lt"/>
            </a:endParaRPr>
          </a:p>
        </p:txBody>
      </p:sp>
      <p:sp>
        <p:nvSpPr>
          <p:cNvPr id="3" name="Espace réservé du contenu 2">
            <a:extLst>
              <a:ext uri="{FF2B5EF4-FFF2-40B4-BE49-F238E27FC236}">
                <a16:creationId xmlns:a16="http://schemas.microsoft.com/office/drawing/2014/main" id="{70AF11F5-86D9-4E3B-99BB-C8EC01A51936}"/>
              </a:ext>
            </a:extLst>
          </p:cNvPr>
          <p:cNvSpPr>
            <a:spLocks noGrp="1"/>
          </p:cNvSpPr>
          <p:nvPr>
            <p:ph idx="1"/>
          </p:nvPr>
        </p:nvSpPr>
        <p:spPr>
          <a:xfrm>
            <a:off x="325315" y="1327638"/>
            <a:ext cx="11254154" cy="4849325"/>
          </a:xfrm>
        </p:spPr>
        <p:txBody>
          <a:bodyPr/>
          <a:lstStyle/>
          <a:p>
            <a:pPr marL="0" indent="0" algn="just">
              <a:buNone/>
            </a:pPr>
            <a:r>
              <a:rPr lang="fr-FR" sz="2000" dirty="0">
                <a:sym typeface="Wingdings" panose="05000000000000000000" pitchFamily="2" charset="2"/>
              </a:rPr>
              <a:t>La refonte du régime indemnitaire qui a pour vocation de fusionner l’ensemble des primes et indemnités pour un régime plus simple et plus transparent. </a:t>
            </a:r>
          </a:p>
          <a:p>
            <a:pPr marL="0" indent="0" algn="just">
              <a:buNone/>
            </a:pPr>
            <a:r>
              <a:rPr lang="fr-FR" sz="2000" dirty="0">
                <a:sym typeface="Wingdings" panose="05000000000000000000" pitchFamily="2" charset="2"/>
              </a:rPr>
              <a:t>Levier d’attractivité qui doit permettre de valoriser l’engagement individuel à travers :</a:t>
            </a:r>
          </a:p>
          <a:p>
            <a:pPr algn="just">
              <a:buFont typeface="Wingdings" panose="05000000000000000000" pitchFamily="2" charset="2"/>
              <a:buChar char="§"/>
            </a:pPr>
            <a:r>
              <a:rPr lang="fr-FR" sz="2000" dirty="0">
                <a:sym typeface="Wingdings" panose="05000000000000000000" pitchFamily="2" charset="2"/>
              </a:rPr>
              <a:t>Les contraintes d’exercice</a:t>
            </a:r>
          </a:p>
          <a:p>
            <a:pPr algn="just">
              <a:buFont typeface="Wingdings" panose="05000000000000000000" pitchFamily="2" charset="2"/>
              <a:buChar char="§"/>
            </a:pPr>
            <a:r>
              <a:rPr lang="fr-FR" sz="2000" dirty="0">
                <a:sym typeface="Wingdings" panose="05000000000000000000" pitchFamily="2" charset="2"/>
              </a:rPr>
              <a:t>La technicité des postes</a:t>
            </a:r>
          </a:p>
          <a:p>
            <a:pPr algn="just">
              <a:buFont typeface="Wingdings" panose="05000000000000000000" pitchFamily="2" charset="2"/>
              <a:buChar char="§"/>
            </a:pPr>
            <a:r>
              <a:rPr lang="fr-FR" sz="2000" dirty="0">
                <a:sym typeface="Wingdings" panose="05000000000000000000" pitchFamily="2" charset="2"/>
              </a:rPr>
              <a:t>La fonction managériale</a:t>
            </a:r>
          </a:p>
          <a:p>
            <a:pPr>
              <a:buFont typeface="Wingdings" panose="05000000000000000000" pitchFamily="2" charset="2"/>
              <a:buChar char="Ø"/>
            </a:pPr>
            <a:r>
              <a:rPr lang="fr-FR" sz="2000" i="1" dirty="0">
                <a:sym typeface="Wingdings" panose="05000000000000000000" pitchFamily="2" charset="2"/>
              </a:rPr>
              <a:t>Travaux toujours en cours </a:t>
            </a:r>
          </a:p>
          <a:p>
            <a:pPr marL="0" indent="0">
              <a:buNone/>
            </a:pPr>
            <a:endParaRPr lang="fr-FR" sz="2000" dirty="0">
              <a:sym typeface="Wingdings" panose="05000000000000000000" pitchFamily="2" charset="2"/>
            </a:endParaRPr>
          </a:p>
          <a:p>
            <a:pPr marL="0" indent="0">
              <a:buNone/>
            </a:pPr>
            <a:r>
              <a:rPr lang="fr-FR" sz="2000" dirty="0">
                <a:sym typeface="Wingdings" panose="05000000000000000000" pitchFamily="2" charset="2"/>
              </a:rPr>
              <a:t>Engagement collectif dont il faut poursuivre le déploiement en tenant compte des spécificités territoriales.</a:t>
            </a:r>
          </a:p>
          <a:p>
            <a:endParaRPr lang="fr-FR" sz="2000" dirty="0">
              <a:sym typeface="Wingdings" panose="05000000000000000000" pitchFamily="2" charset="2"/>
            </a:endParaRPr>
          </a:p>
          <a:p>
            <a:pPr marL="0" indent="0">
              <a:buNone/>
            </a:pPr>
            <a:r>
              <a:rPr lang="fr-FR" sz="2000" dirty="0">
                <a:sym typeface="Wingdings" panose="05000000000000000000" pitchFamily="2" charset="2"/>
              </a:rPr>
              <a:t>Intérim médical, mettre fin à cet intérim dérégulé.</a:t>
            </a:r>
          </a:p>
          <a:p>
            <a:endParaRPr lang="fr-FR" dirty="0"/>
          </a:p>
        </p:txBody>
      </p:sp>
    </p:spTree>
    <p:extLst>
      <p:ext uri="{BB962C8B-B14F-4D97-AF65-F5344CB8AC3E}">
        <p14:creationId xmlns:p14="http://schemas.microsoft.com/office/powerpoint/2010/main" val="27120449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14996</TotalTime>
  <Words>1137</Words>
  <Application>Microsoft Office PowerPoint</Application>
  <PresentationFormat>Grand écran</PresentationFormat>
  <Paragraphs>171</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MS PGothic</vt:lpstr>
      <vt:lpstr>Arial</vt:lpstr>
      <vt:lpstr>Calibri</vt:lpstr>
      <vt:lpstr>Calibri Light</vt:lpstr>
      <vt:lpstr>Geneva</vt:lpstr>
      <vt:lpstr>Wingdings</vt:lpstr>
      <vt:lpstr>Thème Office</vt:lpstr>
      <vt:lpstr>Présentation PowerPoint</vt:lpstr>
      <vt:lpstr>Pourquoi un déficit d’attractivité ?</vt:lpstr>
      <vt:lpstr>Actualités de la situation RH</vt:lpstr>
      <vt:lpstr>Les politiques publiques de ces dernières années</vt:lpstr>
      <vt:lpstr>Focus sur la loi de la transformation de la fonction publique</vt:lpstr>
      <vt:lpstr>Accords Ségur, une évolution incontestable </vt:lpstr>
      <vt:lpstr>Accords Ségur, une évolution incontestable </vt:lpstr>
      <vt:lpstr>Accords Ségur, une évolution incontestable </vt:lpstr>
      <vt:lpstr>Mesures Ségur à renforcer ou encore à mettre en œuvre </vt:lpstr>
      <vt:lpstr>Quel avenir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d’actualité – Finances</dc:title>
  <dc:creator>SOURDILLE Aurélien</dc:creator>
  <cp:lastModifiedBy>ASSAILLY Camille</cp:lastModifiedBy>
  <cp:revision>302</cp:revision>
  <dcterms:created xsi:type="dcterms:W3CDTF">2020-11-23T15:19:34Z</dcterms:created>
  <dcterms:modified xsi:type="dcterms:W3CDTF">2022-09-14T16:06:09Z</dcterms:modified>
</cp:coreProperties>
</file>