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1" r:id="rId2"/>
    <p:sldId id="578" r:id="rId3"/>
    <p:sldId id="693" r:id="rId4"/>
    <p:sldId id="692" r:id="rId5"/>
    <p:sldId id="694" r:id="rId6"/>
    <p:sldId id="583" r:id="rId7"/>
    <p:sldId id="690" r:id="rId8"/>
    <p:sldId id="691" r:id="rId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25A4E4A-089F-43F1-A996-767F023DF3E2}">
          <p14:sldIdLst>
            <p14:sldId id="261"/>
            <p14:sldId id="578"/>
            <p14:sldId id="693"/>
            <p14:sldId id="692"/>
            <p14:sldId id="694"/>
            <p14:sldId id="583"/>
            <p14:sldId id="690"/>
            <p14:sldId id="69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di Pacte CENTRE" initials="HPC" lastIdx="1" clrIdx="0">
    <p:extLst>
      <p:ext uri="{19B8F6BF-5375-455C-9EA6-DF929625EA0E}">
        <p15:presenceInfo xmlns:p15="http://schemas.microsoft.com/office/powerpoint/2012/main" userId="Handi Pacte CENTRE" providerId="None"/>
      </p:ext>
    </p:extLst>
  </p:cmAuthor>
  <p:cmAuthor id="2" name="Fanny WELVART" initials="FW" lastIdx="1" clrIdx="1">
    <p:extLst>
      <p:ext uri="{19B8F6BF-5375-455C-9EA6-DF929625EA0E}">
        <p15:presenceInfo xmlns:p15="http://schemas.microsoft.com/office/powerpoint/2012/main" userId="S-1-5-21-397622834-3399303497-2310913729-21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D1D3"/>
    <a:srgbClr val="00959A"/>
    <a:srgbClr val="E4E2D9"/>
    <a:srgbClr val="94D3D5"/>
    <a:srgbClr val="00ADD6"/>
    <a:srgbClr val="EA5046"/>
    <a:srgbClr val="00B0D9"/>
    <a:srgbClr val="F4B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72565" autoAdjust="0"/>
  </p:normalViewPr>
  <p:slideViewPr>
    <p:cSldViewPr snapToGrid="0" snapToObjects="1">
      <p:cViewPr varScale="1">
        <p:scale>
          <a:sx n="44" d="100"/>
          <a:sy n="44" d="100"/>
        </p:scale>
        <p:origin x="14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47" d="100"/>
          <a:sy n="47" d="100"/>
        </p:scale>
        <p:origin x="279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3C496-4D27-49CB-AEEF-ED5E87A06F3C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901D0-850A-48DA-BEBB-1CBE6E7D3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709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901D0-850A-48DA-BEBB-1CBE6E7D3DA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135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901D0-850A-48DA-BEBB-1CBE6E7D3DA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920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FG - Les missions de la CDC et du FIPH pour la fonction publique hospitalière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FG Recrutement, taux d’emploi, partenariats … évolutions et dynamique en Nouvelle Aquitaine</a:t>
            </a:r>
          </a:p>
          <a:p>
            <a:pPr marL="800100" lvl="1" indent="-342900">
              <a:buFont typeface="+mj-lt"/>
              <a:buAutoNum type="arabicPeriod"/>
            </a:pPr>
            <a:endParaRPr lang="fr-FR" dirty="0">
              <a:solidFill>
                <a:srgbClr val="00959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MD La référente handicap mutualisée : rôle et missions 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MD Rappel des principales des aides et appuis mobilisables</a:t>
            </a:r>
            <a:endParaRPr lang="fr-FR" dirty="0">
              <a:solidFill>
                <a:srgbClr val="00959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 Les dispositifs d’appui de l’ANFH  et son partenariat avec le </a:t>
            </a:r>
            <a:r>
              <a:rPr lang="fr-FR" dirty="0" err="1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Fiphfp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901D0-850A-48DA-BEBB-1CBE6E7D3DA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763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901D0-850A-48DA-BEBB-1CBE6E7D3DA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893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901D0-850A-48DA-BEBB-1CBE6E7D3DA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110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901D0-850A-48DA-BEBB-1CBE6E7D3DA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057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901D0-850A-48DA-BEBB-1CBE6E7D3DA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822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901D0-850A-48DA-BEBB-1CBE6E7D3DA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48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12A29754-7186-2C47-BAAC-D71F2C9874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9000"/>
          </a:blip>
          <a:stretch>
            <a:fillRect/>
          </a:stretch>
        </p:blipFill>
        <p:spPr>
          <a:xfrm rot="5400000">
            <a:off x="-401665" y="572935"/>
            <a:ext cx="2651962" cy="481180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DADF2A2-1D69-674E-80BF-3CDFF1FA8B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309684" y="662965"/>
            <a:ext cx="2463800" cy="44704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C204612-85DF-5243-A498-BA2A1F4CF4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2893551" y="1101294"/>
            <a:ext cx="430122" cy="78042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FC3CDFD9-1615-3140-B5B1-F6F14301720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81400" y="1248322"/>
            <a:ext cx="732183" cy="132849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BC98D65-4CF6-4848-B3BE-35BFB878A827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00" y="312090"/>
            <a:ext cx="1334957" cy="1447744"/>
          </a:xfrm>
          <a:prstGeom prst="rect">
            <a:avLst/>
          </a:prstGeom>
        </p:spPr>
      </p:pic>
      <p:sp>
        <p:nvSpPr>
          <p:cNvPr id="12" name="Titre 11">
            <a:extLst>
              <a:ext uri="{FF2B5EF4-FFF2-40B4-BE49-F238E27FC236}">
                <a16:creationId xmlns:a16="http://schemas.microsoft.com/office/drawing/2014/main" id="{95196ACD-C87F-6A40-90DF-D77EAFAC56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90832" y="2782731"/>
            <a:ext cx="7098960" cy="1522090"/>
          </a:xfrm>
          <a:prstGeom prst="rect">
            <a:avLst/>
          </a:prstGeom>
        </p:spPr>
        <p:txBody>
          <a:bodyPr/>
          <a:lstStyle>
            <a:lvl1pPr>
              <a:defRPr sz="5400" b="0">
                <a:latin typeface="+mj-lt"/>
              </a:defRPr>
            </a:lvl1pPr>
          </a:lstStyle>
          <a:p>
            <a:r>
              <a:rPr lang="fr-FR" dirty="0"/>
              <a:t>TITRE DE LA </a:t>
            </a:r>
            <a:br>
              <a:rPr lang="fr-FR" dirty="0"/>
            </a:br>
            <a:r>
              <a:rPr lang="fr-FR" dirty="0"/>
              <a:t>PRÉSENTATION</a:t>
            </a:r>
          </a:p>
        </p:txBody>
      </p:sp>
    </p:spTree>
    <p:extLst>
      <p:ext uri="{BB962C8B-B14F-4D97-AF65-F5344CB8AC3E}">
        <p14:creationId xmlns:p14="http://schemas.microsoft.com/office/powerpoint/2010/main" val="329768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2C6890FB-38C8-394C-946B-28254183F2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63699" y="1411356"/>
            <a:ext cx="1039743" cy="188654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6A057C2-B45F-744A-834B-281579F1E0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749511" y="1252518"/>
            <a:ext cx="579030" cy="1050610"/>
          </a:xfrm>
          <a:prstGeom prst="rect">
            <a:avLst/>
          </a:prstGeom>
        </p:spPr>
      </p:pic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5E0DE27C-3200-0F45-A0F0-088E3D6171A7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2484438" y="3428999"/>
            <a:ext cx="7703171" cy="27233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Time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 dirty="0">
                <a:effectLst/>
                <a:latin typeface="Times" pitchFamily="2" charset="0"/>
              </a:rPr>
              <a:t>Et </a:t>
            </a:r>
            <a:r>
              <a:rPr lang="fr-FR" dirty="0" err="1">
                <a:effectLst/>
                <a:latin typeface="Times" pitchFamily="2" charset="0"/>
              </a:rPr>
              <a:t>interdum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acciderat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siquid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penetrali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secreto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nullo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citerioris</a:t>
            </a:r>
            <a:r>
              <a:rPr lang="fr-FR" dirty="0">
                <a:effectLst/>
                <a:latin typeface="Times" pitchFamily="2" charset="0"/>
              </a:rPr>
              <a:t> vitae </a:t>
            </a:r>
            <a:r>
              <a:rPr lang="fr-FR" dirty="0" err="1">
                <a:effectLst/>
                <a:latin typeface="Times" pitchFamily="2" charset="0"/>
              </a:rPr>
              <a:t>ministro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praesente</a:t>
            </a:r>
            <a:r>
              <a:rPr lang="fr-FR" dirty="0">
                <a:effectLst/>
                <a:latin typeface="Times" pitchFamily="2" charset="0"/>
              </a:rPr>
              <a:t> paterfamilias </a:t>
            </a:r>
            <a:r>
              <a:rPr lang="fr-FR" dirty="0" err="1">
                <a:effectLst/>
                <a:latin typeface="Times" pitchFamily="2" charset="0"/>
              </a:rPr>
              <a:t>uxori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susurrasset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aurem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velut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Amphiarao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referente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</a:t>
            </a:r>
            <a:r>
              <a:rPr lang="fr-FR" dirty="0">
                <a:effectLst/>
                <a:latin typeface="Times" pitchFamily="2" charset="0"/>
              </a:rPr>
              <a:t> Marcio, </a:t>
            </a:r>
            <a:r>
              <a:rPr lang="fr-FR" dirty="0" err="1">
                <a:effectLst/>
                <a:latin typeface="Times" pitchFamily="2" charset="0"/>
              </a:rPr>
              <a:t>quondam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vatibus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inclitis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postridie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disceret</a:t>
            </a:r>
            <a:r>
              <a:rPr lang="fr-FR" dirty="0">
                <a:effectLst/>
                <a:latin typeface="Times" pitchFamily="2" charset="0"/>
              </a:rPr>
              <a:t> imperator. </a:t>
            </a:r>
            <a:r>
              <a:rPr lang="fr-FR" dirty="0" err="1">
                <a:effectLst/>
                <a:latin typeface="Times" pitchFamily="2" charset="0"/>
              </a:rPr>
              <a:t>ideoque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parietes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arcanorum</a:t>
            </a:r>
            <a:r>
              <a:rPr lang="fr-FR" dirty="0">
                <a:effectLst/>
                <a:latin typeface="Times" pitchFamily="2" charset="0"/>
              </a:rPr>
              <a:t> soli </a:t>
            </a:r>
            <a:r>
              <a:rPr lang="fr-FR" dirty="0" err="1">
                <a:effectLst/>
                <a:latin typeface="Times" pitchFamily="2" charset="0"/>
              </a:rPr>
              <a:t>conscii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timebantur</a:t>
            </a:r>
            <a:r>
              <a:rPr lang="fr-FR" dirty="0">
                <a:effectLst/>
                <a:latin typeface="Times" pitchFamily="2" charset="0"/>
              </a:rPr>
              <a:t>.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Nihil est </a:t>
            </a:r>
            <a:r>
              <a:rPr lang="fr-FR" dirty="0" err="1">
                <a:effectLst/>
                <a:latin typeface="Times" pitchFamily="2" charset="0"/>
              </a:rPr>
              <a:t>enim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amabilius</a:t>
            </a:r>
            <a:r>
              <a:rPr lang="fr-FR" dirty="0">
                <a:effectLst/>
                <a:latin typeface="Times" pitchFamily="2" charset="0"/>
              </a:rPr>
              <a:t>, nihil quod </a:t>
            </a:r>
            <a:r>
              <a:rPr lang="fr-FR" dirty="0" err="1">
                <a:effectLst/>
                <a:latin typeface="Times" pitchFamily="2" charset="0"/>
              </a:rPr>
              <a:t>magis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adliciat</a:t>
            </a:r>
            <a:r>
              <a:rPr lang="fr-FR" dirty="0">
                <a:effectLst/>
                <a:latin typeface="Times" pitchFamily="2" charset="0"/>
              </a:rPr>
              <a:t> ad </a:t>
            </a:r>
            <a:r>
              <a:rPr lang="fr-FR" dirty="0" err="1">
                <a:effectLst/>
                <a:latin typeface="Times" pitchFamily="2" charset="0"/>
              </a:rPr>
              <a:t>diligendum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quippe</a:t>
            </a:r>
            <a:r>
              <a:rPr lang="fr-FR" dirty="0">
                <a:effectLst/>
                <a:latin typeface="Times" pitchFamily="2" charset="0"/>
              </a:rPr>
              <a:t> cum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virtutem</a:t>
            </a:r>
            <a:r>
              <a:rPr lang="fr-FR" dirty="0">
                <a:effectLst/>
                <a:latin typeface="Times" pitchFamily="2" charset="0"/>
              </a:rPr>
              <a:t> et </a:t>
            </a:r>
            <a:r>
              <a:rPr lang="fr-FR" dirty="0" err="1">
                <a:effectLst/>
                <a:latin typeface="Times" pitchFamily="2" charset="0"/>
              </a:rPr>
              <a:t>probitatem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eos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vidimus, </a:t>
            </a:r>
            <a:r>
              <a:rPr lang="fr-FR" dirty="0" err="1">
                <a:effectLst/>
                <a:latin typeface="Times" pitchFamily="2" charset="0"/>
              </a:rPr>
              <a:t>quodam</a:t>
            </a:r>
            <a:r>
              <a:rPr lang="fr-FR" dirty="0">
                <a:effectLst/>
                <a:latin typeface="Times" pitchFamily="2" charset="0"/>
              </a:rPr>
              <a:t> modo </a:t>
            </a:r>
            <a:r>
              <a:rPr lang="fr-FR" dirty="0" err="1">
                <a:effectLst/>
                <a:latin typeface="Times" pitchFamily="2" charset="0"/>
              </a:rPr>
              <a:t>diligamus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est qui C. </a:t>
            </a:r>
            <a:r>
              <a:rPr lang="fr-FR" dirty="0" err="1">
                <a:effectLst/>
                <a:latin typeface="Times" pitchFamily="2" charset="0"/>
              </a:rPr>
              <a:t>Fabrici</a:t>
            </a:r>
            <a:r>
              <a:rPr lang="fr-FR" dirty="0">
                <a:effectLst/>
                <a:latin typeface="Times" pitchFamily="2" charset="0"/>
              </a:rPr>
              <a:t>, M'. </a:t>
            </a:r>
            <a:r>
              <a:rPr lang="fr-FR" dirty="0" err="1">
                <a:effectLst/>
                <a:latin typeface="Times" pitchFamily="2" charset="0"/>
              </a:rPr>
              <a:t>Curi</a:t>
            </a:r>
            <a:r>
              <a:rPr lang="fr-FR" dirty="0">
                <a:effectLst/>
                <a:latin typeface="Times" pitchFamily="2" charset="0"/>
              </a:rPr>
              <a:t> non cum </a:t>
            </a:r>
            <a:r>
              <a:rPr lang="fr-FR" dirty="0" err="1">
                <a:effectLst/>
                <a:latin typeface="Times" pitchFamily="2" charset="0"/>
              </a:rPr>
              <a:t>caritate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aliqua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benevola</a:t>
            </a:r>
            <a:r>
              <a:rPr lang="fr-FR" dirty="0">
                <a:effectLst/>
                <a:latin typeface="Times" pitchFamily="2" charset="0"/>
              </a:rPr>
              <a:t> memoriam </a:t>
            </a:r>
            <a:r>
              <a:rPr lang="fr-FR" dirty="0" err="1">
                <a:effectLst/>
                <a:latin typeface="Times" pitchFamily="2" charset="0"/>
              </a:rPr>
              <a:t>usurpet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viderit</a:t>
            </a:r>
            <a:r>
              <a:rPr lang="fr-FR" dirty="0">
                <a:effectLst/>
                <a:latin typeface="Times" pitchFamily="2" charset="0"/>
              </a:rPr>
              <a:t>?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autem</a:t>
            </a:r>
            <a:r>
              <a:rPr lang="fr-FR" dirty="0">
                <a:effectLst/>
                <a:latin typeface="Times" pitchFamily="2" charset="0"/>
              </a:rPr>
              <a:t> est, qui </a:t>
            </a:r>
            <a:r>
              <a:rPr lang="fr-FR" dirty="0" err="1">
                <a:effectLst/>
                <a:latin typeface="Times" pitchFamily="2" charset="0"/>
              </a:rPr>
              <a:t>Tarquinium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Superbum</a:t>
            </a:r>
            <a:r>
              <a:rPr lang="fr-FR" dirty="0">
                <a:effectLst/>
                <a:latin typeface="Times" pitchFamily="2" charset="0"/>
              </a:rPr>
              <a:t>, qui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Cassium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Maelium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oderit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A2D2764-F4C5-F642-8450-16248CAB635B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38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 d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2C6890FB-38C8-394C-946B-28254183F2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63699" y="1411356"/>
            <a:ext cx="1039743" cy="188654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6A057C2-B45F-744A-834B-281579F1E0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749511" y="1252518"/>
            <a:ext cx="579030" cy="1050610"/>
          </a:xfrm>
          <a:prstGeom prst="rect">
            <a:avLst/>
          </a:prstGeom>
        </p:spPr>
      </p:pic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E2CD597-AC4C-C64C-85A3-14C78C10835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84438" y="3428999"/>
            <a:ext cx="4910276" cy="12423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>
                <a:solidFill>
                  <a:schemeClr val="bg1"/>
                </a:solidFill>
                <a:highlight>
                  <a:srgbClr val="00ADD6"/>
                </a:highlight>
                <a:latin typeface="+mj-lt"/>
              </a:defRPr>
            </a:lvl1pPr>
          </a:lstStyle>
          <a:p>
            <a:pPr lvl="0"/>
            <a:r>
              <a:rPr lang="fr-FR" dirty="0"/>
              <a:t>MERCI DE VOTRE ATTENTION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6CE0A63-4C2A-164A-BDD6-A6BBEE39C7A1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10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blan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0944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contenu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FBF9-31FA-4B92-84A0-CA01C5EF5BE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3946-C36C-CF49-A112-777AF055A60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728283"/>
          </a:xfrm>
          <a:prstGeom prst="rect">
            <a:avLst/>
          </a:prstGeom>
          <a:solidFill>
            <a:srgbClr val="92B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466192" y="1253331"/>
            <a:ext cx="9887608" cy="488471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ea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681" y="0"/>
            <a:ext cx="11595887" cy="728283"/>
          </a:xfrm>
          <a:prstGeom prst="rect">
            <a:avLst/>
          </a:prstGeom>
        </p:spPr>
        <p:txBody>
          <a:bodyPr anchor="ctr"/>
          <a:lstStyle>
            <a:lvl1pPr algn="ctr">
              <a:defRPr sz="2800" b="1">
                <a:latin typeface="Arial" panose="020B0604020202020204" pitchFamily="34" charset="0"/>
                <a:ea typeface="Arial" panose="020B0604020202020204" pitchFamily="34" charset="0"/>
                <a:cs typeface="Arial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98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us-ti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2192000" cy="76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52615"/>
            <a:ext cx="9237717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691-9924-42B0-B77A-81CEA7C47C2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29/11/2024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3946-C36C-CF49-A112-777AF055A60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1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D4A9DE-20C2-4842-B064-255DF87E1B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63012" y="1869534"/>
            <a:ext cx="3288961" cy="637562"/>
          </a:xfrm>
          <a:prstGeom prst="rect">
            <a:avLst/>
          </a:prstGeom>
        </p:spPr>
        <p:txBody>
          <a:bodyPr/>
          <a:lstStyle>
            <a:lvl1pPr>
              <a:defRPr sz="4000" b="0">
                <a:latin typeface="+mj-lt"/>
              </a:defRPr>
            </a:lvl1pPr>
          </a:lstStyle>
          <a:p>
            <a:r>
              <a:rPr lang="fr-FR" dirty="0"/>
              <a:t>SOMMAIRE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CF14C58-45CA-034A-99A5-901848B3CB8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C9EDE4A-BA25-DD4B-AA8D-3FFE38CC73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838200" y="-987479"/>
            <a:ext cx="2165824" cy="39297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7CEAA5B-DED3-E24A-8E11-53FE6C71BC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9000"/>
          </a:blip>
          <a:stretch>
            <a:fillRect/>
          </a:stretch>
        </p:blipFill>
        <p:spPr>
          <a:xfrm rot="10800000">
            <a:off x="670575" y="-1165951"/>
            <a:ext cx="2363052" cy="42876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26E98FA-C775-E249-8D62-C0EAD77C935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6200000">
            <a:off x="2501217" y="1602695"/>
            <a:ext cx="501777" cy="910441"/>
          </a:xfrm>
          <a:prstGeom prst="rect">
            <a:avLst/>
          </a:prstGeom>
        </p:spPr>
      </p:pic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6C174540-A011-B14B-AF35-966C9B2A08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63012" y="3193996"/>
            <a:ext cx="4244975" cy="2068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+mj-lt"/>
              </a:defRPr>
            </a:lvl1pPr>
          </a:lstStyle>
          <a:p>
            <a:pPr lvl="0"/>
            <a:r>
              <a:rPr lang="fr-FR" dirty="0"/>
              <a:t>TITRE 01</a:t>
            </a:r>
          </a:p>
          <a:p>
            <a:pPr lvl="0"/>
            <a:r>
              <a:rPr lang="fr-FR" dirty="0"/>
              <a:t>TITRE 02</a:t>
            </a:r>
          </a:p>
          <a:p>
            <a:pPr lvl="0"/>
            <a:r>
              <a:rPr lang="fr-FR" dirty="0"/>
              <a:t>TITRE 03</a:t>
            </a:r>
          </a:p>
          <a:p>
            <a:pPr lvl="0"/>
            <a:r>
              <a:rPr lang="fr-FR" dirty="0"/>
              <a:t>TITRE 04</a:t>
            </a:r>
          </a:p>
        </p:txBody>
      </p:sp>
    </p:spTree>
    <p:extLst>
      <p:ext uri="{BB962C8B-B14F-4D97-AF65-F5344CB8AC3E}">
        <p14:creationId xmlns:p14="http://schemas.microsoft.com/office/powerpoint/2010/main" val="215346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7D98462-69EC-7E46-8E4C-54004F5FD8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6983" r="7513"/>
          <a:stretch/>
        </p:blipFill>
        <p:spPr>
          <a:xfrm rot="5400000">
            <a:off x="3901440" y="-6282773"/>
            <a:ext cx="4389120" cy="1695466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02B8D42-F975-8A4C-9BA7-751CF6C6EA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81887" y="2466442"/>
            <a:ext cx="7098960" cy="1095903"/>
          </a:xfrm>
          <a:prstGeom prst="rect">
            <a:avLst/>
          </a:prstGeom>
        </p:spPr>
        <p:txBody>
          <a:bodyPr/>
          <a:lstStyle>
            <a:lvl1pPr>
              <a:defRPr sz="3600" b="0">
                <a:latin typeface="+mj-lt"/>
              </a:defRPr>
            </a:lvl1pPr>
          </a:lstStyle>
          <a:p>
            <a:r>
              <a:rPr lang="fr-FR" dirty="0"/>
              <a:t>TITRE DU </a:t>
            </a:r>
            <a:br>
              <a:rPr lang="fr-FR" dirty="0"/>
            </a:br>
            <a:r>
              <a:rPr lang="fr-FR" dirty="0"/>
              <a:t>CHAPITRE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DED1EC2-6D10-D943-BF30-3F07B44A99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34866" y="1057915"/>
            <a:ext cx="1808647" cy="328167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5B624CD-7CB1-A142-96CA-39EBFA3AE7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9000"/>
          </a:blip>
          <a:stretch>
            <a:fillRect/>
          </a:stretch>
        </p:blipFill>
        <p:spPr>
          <a:xfrm>
            <a:off x="1607655" y="908795"/>
            <a:ext cx="1973018" cy="357991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3B14BF2-EA95-7B4F-A247-F6E6D4412A3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6200000">
            <a:off x="3873585" y="1686822"/>
            <a:ext cx="484071" cy="87831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EAD02A5-A1C8-E248-BC71-F33668E15D18}"/>
              </a:ext>
            </a:extLst>
          </p:cNvPr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17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nten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EAF6FD-D631-F047-8727-6B368A69E62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2057400"/>
            <a:ext cx="9894474" cy="434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 dirty="0">
                <a:effectLst/>
                <a:latin typeface="Times" pitchFamily="2" charset="0"/>
              </a:rPr>
              <a:t>Et </a:t>
            </a:r>
            <a:r>
              <a:rPr lang="fr-FR" dirty="0" err="1">
                <a:effectLst/>
                <a:latin typeface="Times" pitchFamily="2" charset="0"/>
              </a:rPr>
              <a:t>interdum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acciderat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siquid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penetrali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secreto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nullo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citerioris</a:t>
            </a:r>
            <a:r>
              <a:rPr lang="fr-FR" dirty="0">
                <a:effectLst/>
                <a:latin typeface="Times" pitchFamily="2" charset="0"/>
              </a:rPr>
              <a:t> vitae </a:t>
            </a:r>
            <a:r>
              <a:rPr lang="fr-FR" dirty="0" err="1">
                <a:effectLst/>
                <a:latin typeface="Times" pitchFamily="2" charset="0"/>
              </a:rPr>
              <a:t>ministro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praesente</a:t>
            </a:r>
            <a:r>
              <a:rPr lang="fr-FR" dirty="0">
                <a:effectLst/>
                <a:latin typeface="Times" pitchFamily="2" charset="0"/>
              </a:rPr>
              <a:t> paterfamilias </a:t>
            </a:r>
            <a:r>
              <a:rPr lang="fr-FR" dirty="0" err="1">
                <a:effectLst/>
                <a:latin typeface="Times" pitchFamily="2" charset="0"/>
              </a:rPr>
              <a:t>uxori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susurrasset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aurem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velut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Amphiarao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referente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</a:t>
            </a:r>
            <a:r>
              <a:rPr lang="fr-FR" dirty="0">
                <a:effectLst/>
                <a:latin typeface="Times" pitchFamily="2" charset="0"/>
              </a:rPr>
              <a:t> Marcio, </a:t>
            </a:r>
            <a:r>
              <a:rPr lang="fr-FR" dirty="0" err="1">
                <a:effectLst/>
                <a:latin typeface="Times" pitchFamily="2" charset="0"/>
              </a:rPr>
              <a:t>quondam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vatibus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inclitis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postridie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disceret</a:t>
            </a:r>
            <a:r>
              <a:rPr lang="fr-FR" dirty="0">
                <a:effectLst/>
                <a:latin typeface="Times" pitchFamily="2" charset="0"/>
              </a:rPr>
              <a:t> imperator. </a:t>
            </a:r>
            <a:r>
              <a:rPr lang="fr-FR" dirty="0" err="1">
                <a:effectLst/>
                <a:latin typeface="Times" pitchFamily="2" charset="0"/>
              </a:rPr>
              <a:t>ideoque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parietes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arcanorum</a:t>
            </a:r>
            <a:r>
              <a:rPr lang="fr-FR" dirty="0">
                <a:effectLst/>
                <a:latin typeface="Times" pitchFamily="2" charset="0"/>
              </a:rPr>
              <a:t> soli </a:t>
            </a:r>
            <a:r>
              <a:rPr lang="fr-FR" dirty="0" err="1">
                <a:effectLst/>
                <a:latin typeface="Times" pitchFamily="2" charset="0"/>
              </a:rPr>
              <a:t>conscii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timebantur</a:t>
            </a:r>
            <a:r>
              <a:rPr lang="fr-FR" dirty="0">
                <a:effectLst/>
                <a:latin typeface="Times" pitchFamily="2" charset="0"/>
              </a:rPr>
              <a:t>.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Nihil est </a:t>
            </a:r>
            <a:r>
              <a:rPr lang="fr-FR" dirty="0" err="1">
                <a:effectLst/>
                <a:latin typeface="Times" pitchFamily="2" charset="0"/>
              </a:rPr>
              <a:t>enim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amabilius</a:t>
            </a:r>
            <a:r>
              <a:rPr lang="fr-FR" dirty="0">
                <a:effectLst/>
                <a:latin typeface="Times" pitchFamily="2" charset="0"/>
              </a:rPr>
              <a:t>, nihil quod </a:t>
            </a:r>
            <a:r>
              <a:rPr lang="fr-FR" dirty="0" err="1">
                <a:effectLst/>
                <a:latin typeface="Times" pitchFamily="2" charset="0"/>
              </a:rPr>
              <a:t>magis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adliciat</a:t>
            </a:r>
            <a:r>
              <a:rPr lang="fr-FR" dirty="0">
                <a:effectLst/>
                <a:latin typeface="Times" pitchFamily="2" charset="0"/>
              </a:rPr>
              <a:t> ad </a:t>
            </a:r>
            <a:r>
              <a:rPr lang="fr-FR" dirty="0" err="1">
                <a:effectLst/>
                <a:latin typeface="Times" pitchFamily="2" charset="0"/>
              </a:rPr>
              <a:t>diligendum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quippe</a:t>
            </a:r>
            <a:r>
              <a:rPr lang="fr-FR" dirty="0">
                <a:effectLst/>
                <a:latin typeface="Times" pitchFamily="2" charset="0"/>
              </a:rPr>
              <a:t> cum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virtutem</a:t>
            </a:r>
            <a:r>
              <a:rPr lang="fr-FR" dirty="0">
                <a:effectLst/>
                <a:latin typeface="Times" pitchFamily="2" charset="0"/>
              </a:rPr>
              <a:t> et </a:t>
            </a:r>
            <a:r>
              <a:rPr lang="fr-FR" dirty="0" err="1">
                <a:effectLst/>
                <a:latin typeface="Times" pitchFamily="2" charset="0"/>
              </a:rPr>
              <a:t>probitatem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eos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vidimus, </a:t>
            </a:r>
            <a:r>
              <a:rPr lang="fr-FR" dirty="0" err="1">
                <a:effectLst/>
                <a:latin typeface="Times" pitchFamily="2" charset="0"/>
              </a:rPr>
              <a:t>quodam</a:t>
            </a:r>
            <a:r>
              <a:rPr lang="fr-FR" dirty="0">
                <a:effectLst/>
                <a:latin typeface="Times" pitchFamily="2" charset="0"/>
              </a:rPr>
              <a:t> modo </a:t>
            </a:r>
            <a:r>
              <a:rPr lang="fr-FR" dirty="0" err="1">
                <a:effectLst/>
                <a:latin typeface="Times" pitchFamily="2" charset="0"/>
              </a:rPr>
              <a:t>diligamus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est qui C. </a:t>
            </a:r>
            <a:r>
              <a:rPr lang="fr-FR" dirty="0" err="1">
                <a:effectLst/>
                <a:latin typeface="Times" pitchFamily="2" charset="0"/>
              </a:rPr>
              <a:t>Fabrici</a:t>
            </a:r>
            <a:r>
              <a:rPr lang="fr-FR" dirty="0">
                <a:effectLst/>
                <a:latin typeface="Times" pitchFamily="2" charset="0"/>
              </a:rPr>
              <a:t>, M'. </a:t>
            </a:r>
            <a:r>
              <a:rPr lang="fr-FR" dirty="0" err="1">
                <a:effectLst/>
                <a:latin typeface="Times" pitchFamily="2" charset="0"/>
              </a:rPr>
              <a:t>Curi</a:t>
            </a:r>
            <a:r>
              <a:rPr lang="fr-FR" dirty="0">
                <a:effectLst/>
                <a:latin typeface="Times" pitchFamily="2" charset="0"/>
              </a:rPr>
              <a:t> non cum </a:t>
            </a:r>
            <a:r>
              <a:rPr lang="fr-FR" dirty="0" err="1">
                <a:effectLst/>
                <a:latin typeface="Times" pitchFamily="2" charset="0"/>
              </a:rPr>
              <a:t>caritate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aliqua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benevola</a:t>
            </a:r>
            <a:r>
              <a:rPr lang="fr-FR" dirty="0">
                <a:effectLst/>
                <a:latin typeface="Times" pitchFamily="2" charset="0"/>
              </a:rPr>
              <a:t> memoriam </a:t>
            </a:r>
            <a:r>
              <a:rPr lang="fr-FR" dirty="0" err="1">
                <a:effectLst/>
                <a:latin typeface="Times" pitchFamily="2" charset="0"/>
              </a:rPr>
              <a:t>usurpet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viderit</a:t>
            </a:r>
            <a:r>
              <a:rPr lang="fr-FR" dirty="0">
                <a:effectLst/>
                <a:latin typeface="Times" pitchFamily="2" charset="0"/>
              </a:rPr>
              <a:t>?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autem</a:t>
            </a:r>
            <a:r>
              <a:rPr lang="fr-FR" dirty="0">
                <a:effectLst/>
                <a:latin typeface="Times" pitchFamily="2" charset="0"/>
              </a:rPr>
              <a:t> est, qui </a:t>
            </a:r>
            <a:r>
              <a:rPr lang="fr-FR" dirty="0" err="1">
                <a:effectLst/>
                <a:latin typeface="Times" pitchFamily="2" charset="0"/>
              </a:rPr>
              <a:t>Tarquinium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Superbum</a:t>
            </a:r>
            <a:r>
              <a:rPr lang="fr-FR" dirty="0">
                <a:effectLst/>
                <a:latin typeface="Times" pitchFamily="2" charset="0"/>
              </a:rPr>
              <a:t>, qui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Cassium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Maelium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oderit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Sed si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hac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eximia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fortuna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utilitatem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frui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properat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omnia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conficiat</a:t>
            </a:r>
            <a:r>
              <a:rPr lang="fr-FR" dirty="0">
                <a:effectLst/>
                <a:latin typeface="Times" pitchFamily="2" charset="0"/>
              </a:rPr>
              <a:t>, quid ego, </a:t>
            </a:r>
            <a:r>
              <a:rPr lang="fr-FR" dirty="0" err="1">
                <a:effectLst/>
                <a:latin typeface="Times" pitchFamily="2" charset="0"/>
              </a:rPr>
              <a:t>senator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facere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debeo</a:t>
            </a:r>
            <a:r>
              <a:rPr lang="fr-FR" dirty="0">
                <a:effectLst/>
                <a:latin typeface="Times" pitchFamily="2" charset="0"/>
              </a:rPr>
              <a:t>, quem, </a:t>
            </a:r>
            <a:r>
              <a:rPr lang="fr-FR" dirty="0" err="1">
                <a:effectLst/>
                <a:latin typeface="Times" pitchFamily="2" charset="0"/>
              </a:rPr>
              <a:t>etiamsi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aliud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vellet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consulere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oporteret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BF2B802-0A81-644C-991C-34CD6A7EA32A}"/>
              </a:ext>
            </a:extLst>
          </p:cNvPr>
          <p:cNvCxnSpPr/>
          <p:nvPr userDrawn="1"/>
        </p:nvCxnSpPr>
        <p:spPr>
          <a:xfrm>
            <a:off x="839787" y="1873442"/>
            <a:ext cx="4537756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6DA37A3B-46ED-DA46-958D-6C947FA58B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82096" y="634736"/>
            <a:ext cx="671396" cy="12182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6BD37A7-1746-7E43-A640-34F8EE5A78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213548" y="590020"/>
            <a:ext cx="370030" cy="671395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94068393-6057-7441-BA77-2ABA3C6EAC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552804"/>
            <a:ext cx="3932237" cy="740229"/>
          </a:xfrm>
          <a:prstGeom prst="rect">
            <a:avLst/>
          </a:prstGeom>
        </p:spPr>
        <p:txBody>
          <a:bodyPr anchor="b"/>
          <a:lstStyle>
            <a:lvl1pPr>
              <a:defRPr sz="3200" b="0">
                <a:solidFill>
                  <a:srgbClr val="00959A"/>
                </a:solidFill>
                <a:latin typeface="+mj-lt"/>
              </a:defRPr>
            </a:lvl1pPr>
          </a:lstStyle>
          <a:p>
            <a:r>
              <a:rPr lang="fr-FR" dirty="0"/>
              <a:t>Titre 1</a:t>
            </a:r>
          </a:p>
        </p:txBody>
      </p:sp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57C021EE-DB5A-454E-A171-FA60365CFD1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39787" y="1343866"/>
            <a:ext cx="3932237" cy="7402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1672FFF-57C6-8E47-BE52-2D7A583309B2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35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ntenu 1b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EAF6FD-D631-F047-8727-6B368A69E62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2057400"/>
            <a:ext cx="9894474" cy="434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 dirty="0">
                <a:effectLst/>
                <a:latin typeface="Times" pitchFamily="2" charset="0"/>
              </a:rPr>
              <a:t>Et </a:t>
            </a:r>
            <a:r>
              <a:rPr lang="fr-FR" dirty="0" err="1">
                <a:effectLst/>
                <a:latin typeface="Times" pitchFamily="2" charset="0"/>
              </a:rPr>
              <a:t>interdum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acciderat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siquid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penetrali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secreto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nullo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citerioris</a:t>
            </a:r>
            <a:r>
              <a:rPr lang="fr-FR" dirty="0">
                <a:effectLst/>
                <a:latin typeface="Times" pitchFamily="2" charset="0"/>
              </a:rPr>
              <a:t> vitae </a:t>
            </a:r>
            <a:r>
              <a:rPr lang="fr-FR" dirty="0" err="1">
                <a:effectLst/>
                <a:latin typeface="Times" pitchFamily="2" charset="0"/>
              </a:rPr>
              <a:t>ministro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praesente</a:t>
            </a:r>
            <a:r>
              <a:rPr lang="fr-FR" dirty="0">
                <a:effectLst/>
                <a:latin typeface="Times" pitchFamily="2" charset="0"/>
              </a:rPr>
              <a:t> paterfamilias </a:t>
            </a:r>
            <a:r>
              <a:rPr lang="fr-FR" dirty="0" err="1">
                <a:effectLst/>
                <a:latin typeface="Times" pitchFamily="2" charset="0"/>
              </a:rPr>
              <a:t>uxori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susurrasset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aurem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velut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Amphiarao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referente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</a:t>
            </a:r>
            <a:r>
              <a:rPr lang="fr-FR" dirty="0">
                <a:effectLst/>
                <a:latin typeface="Times" pitchFamily="2" charset="0"/>
              </a:rPr>
              <a:t> Marcio, </a:t>
            </a:r>
            <a:r>
              <a:rPr lang="fr-FR" dirty="0" err="1">
                <a:effectLst/>
                <a:latin typeface="Times" pitchFamily="2" charset="0"/>
              </a:rPr>
              <a:t>quondam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vatibus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inclitis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postridie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disceret</a:t>
            </a:r>
            <a:r>
              <a:rPr lang="fr-FR" dirty="0">
                <a:effectLst/>
                <a:latin typeface="Times" pitchFamily="2" charset="0"/>
              </a:rPr>
              <a:t> imperator. </a:t>
            </a:r>
            <a:r>
              <a:rPr lang="fr-FR" dirty="0" err="1">
                <a:effectLst/>
                <a:latin typeface="Times" pitchFamily="2" charset="0"/>
              </a:rPr>
              <a:t>ideoque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parietes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arcanorum</a:t>
            </a:r>
            <a:r>
              <a:rPr lang="fr-FR" dirty="0">
                <a:effectLst/>
                <a:latin typeface="Times" pitchFamily="2" charset="0"/>
              </a:rPr>
              <a:t> soli </a:t>
            </a:r>
            <a:r>
              <a:rPr lang="fr-FR" dirty="0" err="1">
                <a:effectLst/>
                <a:latin typeface="Times" pitchFamily="2" charset="0"/>
              </a:rPr>
              <a:t>conscii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timebantur</a:t>
            </a:r>
            <a:r>
              <a:rPr lang="fr-FR" dirty="0">
                <a:effectLst/>
                <a:latin typeface="Times" pitchFamily="2" charset="0"/>
              </a:rPr>
              <a:t>.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Nihil est </a:t>
            </a:r>
            <a:r>
              <a:rPr lang="fr-FR" dirty="0" err="1">
                <a:effectLst/>
                <a:latin typeface="Times" pitchFamily="2" charset="0"/>
              </a:rPr>
              <a:t>enim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amabilius</a:t>
            </a:r>
            <a:r>
              <a:rPr lang="fr-FR" dirty="0">
                <a:effectLst/>
                <a:latin typeface="Times" pitchFamily="2" charset="0"/>
              </a:rPr>
              <a:t>, nihil quod </a:t>
            </a:r>
            <a:r>
              <a:rPr lang="fr-FR" dirty="0" err="1">
                <a:effectLst/>
                <a:latin typeface="Times" pitchFamily="2" charset="0"/>
              </a:rPr>
              <a:t>magis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adliciat</a:t>
            </a:r>
            <a:r>
              <a:rPr lang="fr-FR" dirty="0">
                <a:effectLst/>
                <a:latin typeface="Times" pitchFamily="2" charset="0"/>
              </a:rPr>
              <a:t> ad </a:t>
            </a:r>
            <a:r>
              <a:rPr lang="fr-FR" dirty="0" err="1">
                <a:effectLst/>
                <a:latin typeface="Times" pitchFamily="2" charset="0"/>
              </a:rPr>
              <a:t>diligendum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quippe</a:t>
            </a:r>
            <a:r>
              <a:rPr lang="fr-FR" dirty="0">
                <a:effectLst/>
                <a:latin typeface="Times" pitchFamily="2" charset="0"/>
              </a:rPr>
              <a:t> cum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virtutem</a:t>
            </a:r>
            <a:r>
              <a:rPr lang="fr-FR" dirty="0">
                <a:effectLst/>
                <a:latin typeface="Times" pitchFamily="2" charset="0"/>
              </a:rPr>
              <a:t> et </a:t>
            </a:r>
            <a:r>
              <a:rPr lang="fr-FR" dirty="0" err="1">
                <a:effectLst/>
                <a:latin typeface="Times" pitchFamily="2" charset="0"/>
              </a:rPr>
              <a:t>probitatem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eos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vidimus, </a:t>
            </a:r>
            <a:r>
              <a:rPr lang="fr-FR" dirty="0" err="1">
                <a:effectLst/>
                <a:latin typeface="Times" pitchFamily="2" charset="0"/>
              </a:rPr>
              <a:t>quodam</a:t>
            </a:r>
            <a:r>
              <a:rPr lang="fr-FR" dirty="0">
                <a:effectLst/>
                <a:latin typeface="Times" pitchFamily="2" charset="0"/>
              </a:rPr>
              <a:t> modo </a:t>
            </a:r>
            <a:r>
              <a:rPr lang="fr-FR" dirty="0" err="1">
                <a:effectLst/>
                <a:latin typeface="Times" pitchFamily="2" charset="0"/>
              </a:rPr>
              <a:t>diligamus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est qui C. </a:t>
            </a:r>
            <a:r>
              <a:rPr lang="fr-FR" dirty="0" err="1">
                <a:effectLst/>
                <a:latin typeface="Times" pitchFamily="2" charset="0"/>
              </a:rPr>
              <a:t>Fabrici</a:t>
            </a:r>
            <a:r>
              <a:rPr lang="fr-FR" dirty="0">
                <a:effectLst/>
                <a:latin typeface="Times" pitchFamily="2" charset="0"/>
              </a:rPr>
              <a:t>, M'. </a:t>
            </a:r>
            <a:r>
              <a:rPr lang="fr-FR" dirty="0" err="1">
                <a:effectLst/>
                <a:latin typeface="Times" pitchFamily="2" charset="0"/>
              </a:rPr>
              <a:t>Curi</a:t>
            </a:r>
            <a:r>
              <a:rPr lang="fr-FR" dirty="0">
                <a:effectLst/>
                <a:latin typeface="Times" pitchFamily="2" charset="0"/>
              </a:rPr>
              <a:t> non cum </a:t>
            </a:r>
            <a:r>
              <a:rPr lang="fr-FR" dirty="0" err="1">
                <a:effectLst/>
                <a:latin typeface="Times" pitchFamily="2" charset="0"/>
              </a:rPr>
              <a:t>caritate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aliqua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benevola</a:t>
            </a:r>
            <a:r>
              <a:rPr lang="fr-FR" dirty="0">
                <a:effectLst/>
                <a:latin typeface="Times" pitchFamily="2" charset="0"/>
              </a:rPr>
              <a:t> memoriam </a:t>
            </a:r>
            <a:r>
              <a:rPr lang="fr-FR" dirty="0" err="1">
                <a:effectLst/>
                <a:latin typeface="Times" pitchFamily="2" charset="0"/>
              </a:rPr>
              <a:t>usurpet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viderit</a:t>
            </a:r>
            <a:r>
              <a:rPr lang="fr-FR" dirty="0">
                <a:effectLst/>
                <a:latin typeface="Times" pitchFamily="2" charset="0"/>
              </a:rPr>
              <a:t>?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autem</a:t>
            </a:r>
            <a:r>
              <a:rPr lang="fr-FR" dirty="0">
                <a:effectLst/>
                <a:latin typeface="Times" pitchFamily="2" charset="0"/>
              </a:rPr>
              <a:t> est, qui </a:t>
            </a:r>
            <a:r>
              <a:rPr lang="fr-FR" dirty="0" err="1">
                <a:effectLst/>
                <a:latin typeface="Times" pitchFamily="2" charset="0"/>
              </a:rPr>
              <a:t>Tarquinium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Superbum</a:t>
            </a:r>
            <a:r>
              <a:rPr lang="fr-FR" dirty="0">
                <a:effectLst/>
                <a:latin typeface="Times" pitchFamily="2" charset="0"/>
              </a:rPr>
              <a:t>, qui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Cassium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Maelium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oderit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Sed si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hac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eximia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fortuna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utilitatem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frui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properat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omnia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conficiat</a:t>
            </a:r>
            <a:r>
              <a:rPr lang="fr-FR" dirty="0">
                <a:effectLst/>
                <a:latin typeface="Times" pitchFamily="2" charset="0"/>
              </a:rPr>
              <a:t>, quid ego, </a:t>
            </a:r>
            <a:r>
              <a:rPr lang="fr-FR" dirty="0" err="1">
                <a:effectLst/>
                <a:latin typeface="Times" pitchFamily="2" charset="0"/>
              </a:rPr>
              <a:t>senator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facere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debeo</a:t>
            </a:r>
            <a:r>
              <a:rPr lang="fr-FR" dirty="0">
                <a:effectLst/>
                <a:latin typeface="Times" pitchFamily="2" charset="0"/>
              </a:rPr>
              <a:t>, quem, </a:t>
            </a:r>
            <a:r>
              <a:rPr lang="fr-FR" dirty="0" err="1">
                <a:effectLst/>
                <a:latin typeface="Times" pitchFamily="2" charset="0"/>
              </a:rPr>
              <a:t>etiamsi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aliud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vellet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consulere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oporteret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BF2B802-0A81-644C-991C-34CD6A7EA32A}"/>
              </a:ext>
            </a:extLst>
          </p:cNvPr>
          <p:cNvCxnSpPr/>
          <p:nvPr userDrawn="1"/>
        </p:nvCxnSpPr>
        <p:spPr>
          <a:xfrm>
            <a:off x="839787" y="1873442"/>
            <a:ext cx="4537756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6DA37A3B-46ED-DA46-958D-6C947FA58B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82096" y="634736"/>
            <a:ext cx="671396" cy="12182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6BD37A7-1746-7E43-A640-34F8EE5A78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213548" y="590020"/>
            <a:ext cx="370030" cy="671395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94068393-6057-7441-BA77-2ABA3C6EAC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079577"/>
            <a:ext cx="3932237" cy="740229"/>
          </a:xfrm>
          <a:prstGeom prst="rect">
            <a:avLst/>
          </a:prstGeom>
        </p:spPr>
        <p:txBody>
          <a:bodyPr anchor="b"/>
          <a:lstStyle>
            <a:lvl1pPr>
              <a:defRPr sz="3200" b="0">
                <a:solidFill>
                  <a:srgbClr val="00959A"/>
                </a:solidFill>
                <a:latin typeface="+mj-lt"/>
              </a:defRPr>
            </a:lvl1pPr>
          </a:lstStyle>
          <a:p>
            <a:r>
              <a:rPr lang="fr-FR" dirty="0"/>
              <a:t>Titre unique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D96489C-ACD1-E244-BE67-15A2DFC3C6F4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F9B18C37-71A5-3F40-ABA0-8AF7CB028C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43181" y="2318543"/>
            <a:ext cx="3416400" cy="2220913"/>
          </a:xfrm>
          <a:prstGeom prst="rect">
            <a:avLst/>
          </a:prstGeom>
          <a:solidFill>
            <a:srgbClr val="E4E2D9"/>
          </a:solidFill>
          <a:ln>
            <a:noFill/>
          </a:ln>
        </p:spPr>
        <p:txBody>
          <a:bodyPr lIns="144000" tIns="360000" rIns="144000" bIns="144000"/>
          <a:lstStyle>
            <a:lvl1pPr marL="0" indent="0">
              <a:buNone/>
              <a:defRPr sz="1600" b="1" i="0">
                <a:solidFill>
                  <a:schemeClr val="accent6"/>
                </a:solidFill>
                <a:latin typeface="Times" pitchFamily="2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EF6115F-D13A-B540-9305-3DE41D9E54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552804"/>
            <a:ext cx="3932237" cy="740229"/>
          </a:xfrm>
          <a:prstGeom prst="rect">
            <a:avLst/>
          </a:prstGeom>
        </p:spPr>
        <p:txBody>
          <a:bodyPr anchor="b"/>
          <a:lstStyle>
            <a:lvl1pPr>
              <a:defRPr sz="3200" b="0">
                <a:solidFill>
                  <a:srgbClr val="00959A"/>
                </a:solidFill>
                <a:latin typeface="+mj-lt"/>
              </a:defRPr>
            </a:lvl1pPr>
          </a:lstStyle>
          <a:p>
            <a:r>
              <a:rPr lang="fr-FR" dirty="0"/>
              <a:t>Titre 1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EAF6FD-D631-F047-8727-6B368A69E62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2057400"/>
            <a:ext cx="6366556" cy="434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Time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 dirty="0">
                <a:effectLst/>
                <a:latin typeface="Times" pitchFamily="2" charset="0"/>
              </a:rPr>
              <a:t>Et </a:t>
            </a:r>
            <a:r>
              <a:rPr lang="fr-FR" dirty="0" err="1">
                <a:effectLst/>
                <a:latin typeface="Times" pitchFamily="2" charset="0"/>
              </a:rPr>
              <a:t>interdum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acciderat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siquid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penetrali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secreto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nullo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citerioris</a:t>
            </a:r>
            <a:r>
              <a:rPr lang="fr-FR" dirty="0">
                <a:effectLst/>
                <a:latin typeface="Times" pitchFamily="2" charset="0"/>
              </a:rPr>
              <a:t> vitae </a:t>
            </a:r>
            <a:r>
              <a:rPr lang="fr-FR" dirty="0" err="1">
                <a:effectLst/>
                <a:latin typeface="Times" pitchFamily="2" charset="0"/>
              </a:rPr>
              <a:t>ministro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praesente</a:t>
            </a:r>
            <a:r>
              <a:rPr lang="fr-FR" dirty="0">
                <a:effectLst/>
                <a:latin typeface="Times" pitchFamily="2" charset="0"/>
              </a:rPr>
              <a:t> paterfamilias </a:t>
            </a:r>
            <a:r>
              <a:rPr lang="fr-FR" dirty="0" err="1">
                <a:effectLst/>
                <a:latin typeface="Times" pitchFamily="2" charset="0"/>
              </a:rPr>
              <a:t>uxori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susurrasset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aurem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velut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Amphiarao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referente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</a:t>
            </a:r>
            <a:r>
              <a:rPr lang="fr-FR" dirty="0">
                <a:effectLst/>
                <a:latin typeface="Times" pitchFamily="2" charset="0"/>
              </a:rPr>
              <a:t> Marcio, </a:t>
            </a:r>
            <a:r>
              <a:rPr lang="fr-FR" dirty="0" err="1">
                <a:effectLst/>
                <a:latin typeface="Times" pitchFamily="2" charset="0"/>
              </a:rPr>
              <a:t>quondam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vatibus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inclitis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postridie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disceret</a:t>
            </a:r>
            <a:r>
              <a:rPr lang="fr-FR" dirty="0">
                <a:effectLst/>
                <a:latin typeface="Times" pitchFamily="2" charset="0"/>
              </a:rPr>
              <a:t> imperator. </a:t>
            </a:r>
            <a:r>
              <a:rPr lang="fr-FR" dirty="0" err="1">
                <a:effectLst/>
                <a:latin typeface="Times" pitchFamily="2" charset="0"/>
              </a:rPr>
              <a:t>ideoque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parietes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arcanorum</a:t>
            </a:r>
            <a:r>
              <a:rPr lang="fr-FR" dirty="0">
                <a:effectLst/>
                <a:latin typeface="Times" pitchFamily="2" charset="0"/>
              </a:rPr>
              <a:t> soli </a:t>
            </a:r>
            <a:r>
              <a:rPr lang="fr-FR" dirty="0" err="1">
                <a:effectLst/>
                <a:latin typeface="Times" pitchFamily="2" charset="0"/>
              </a:rPr>
              <a:t>conscii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timebantur</a:t>
            </a:r>
            <a:r>
              <a:rPr lang="fr-FR" dirty="0">
                <a:effectLst/>
                <a:latin typeface="Times" pitchFamily="2" charset="0"/>
              </a:rPr>
              <a:t>.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Nihil est </a:t>
            </a:r>
            <a:r>
              <a:rPr lang="fr-FR" dirty="0" err="1">
                <a:effectLst/>
                <a:latin typeface="Times" pitchFamily="2" charset="0"/>
              </a:rPr>
              <a:t>enim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amabilius</a:t>
            </a:r>
            <a:r>
              <a:rPr lang="fr-FR" dirty="0">
                <a:effectLst/>
                <a:latin typeface="Times" pitchFamily="2" charset="0"/>
              </a:rPr>
              <a:t>, nihil quod </a:t>
            </a:r>
            <a:r>
              <a:rPr lang="fr-FR" dirty="0" err="1">
                <a:effectLst/>
                <a:latin typeface="Times" pitchFamily="2" charset="0"/>
              </a:rPr>
              <a:t>magis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adliciat</a:t>
            </a:r>
            <a:r>
              <a:rPr lang="fr-FR" dirty="0">
                <a:effectLst/>
                <a:latin typeface="Times" pitchFamily="2" charset="0"/>
              </a:rPr>
              <a:t> ad </a:t>
            </a:r>
            <a:r>
              <a:rPr lang="fr-FR" dirty="0" err="1">
                <a:effectLst/>
                <a:latin typeface="Times" pitchFamily="2" charset="0"/>
              </a:rPr>
              <a:t>diligendum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quippe</a:t>
            </a:r>
            <a:r>
              <a:rPr lang="fr-FR" dirty="0">
                <a:effectLst/>
                <a:latin typeface="Times" pitchFamily="2" charset="0"/>
              </a:rPr>
              <a:t> cum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virtutem</a:t>
            </a:r>
            <a:r>
              <a:rPr lang="fr-FR" dirty="0">
                <a:effectLst/>
                <a:latin typeface="Times" pitchFamily="2" charset="0"/>
              </a:rPr>
              <a:t> et </a:t>
            </a:r>
            <a:r>
              <a:rPr lang="fr-FR" dirty="0" err="1">
                <a:effectLst/>
                <a:latin typeface="Times" pitchFamily="2" charset="0"/>
              </a:rPr>
              <a:t>probitatem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eos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vidimus, </a:t>
            </a:r>
            <a:r>
              <a:rPr lang="fr-FR" dirty="0" err="1">
                <a:effectLst/>
                <a:latin typeface="Times" pitchFamily="2" charset="0"/>
              </a:rPr>
              <a:t>quodam</a:t>
            </a:r>
            <a:r>
              <a:rPr lang="fr-FR" dirty="0">
                <a:effectLst/>
                <a:latin typeface="Times" pitchFamily="2" charset="0"/>
              </a:rPr>
              <a:t> modo </a:t>
            </a:r>
            <a:r>
              <a:rPr lang="fr-FR" dirty="0" err="1">
                <a:effectLst/>
                <a:latin typeface="Times" pitchFamily="2" charset="0"/>
              </a:rPr>
              <a:t>diligamus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est qui C. </a:t>
            </a:r>
            <a:r>
              <a:rPr lang="fr-FR" dirty="0" err="1">
                <a:effectLst/>
                <a:latin typeface="Times" pitchFamily="2" charset="0"/>
              </a:rPr>
              <a:t>Fabrici</a:t>
            </a:r>
            <a:r>
              <a:rPr lang="fr-FR" dirty="0">
                <a:effectLst/>
                <a:latin typeface="Times" pitchFamily="2" charset="0"/>
              </a:rPr>
              <a:t>, M'. </a:t>
            </a:r>
            <a:r>
              <a:rPr lang="fr-FR" dirty="0" err="1">
                <a:effectLst/>
                <a:latin typeface="Times" pitchFamily="2" charset="0"/>
              </a:rPr>
              <a:t>Curi</a:t>
            </a:r>
            <a:r>
              <a:rPr lang="fr-FR" dirty="0">
                <a:effectLst/>
                <a:latin typeface="Times" pitchFamily="2" charset="0"/>
              </a:rPr>
              <a:t> non cum </a:t>
            </a:r>
            <a:r>
              <a:rPr lang="fr-FR" dirty="0" err="1">
                <a:effectLst/>
                <a:latin typeface="Times" pitchFamily="2" charset="0"/>
              </a:rPr>
              <a:t>caritate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aliqua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benevola</a:t>
            </a:r>
            <a:r>
              <a:rPr lang="fr-FR" dirty="0">
                <a:effectLst/>
                <a:latin typeface="Times" pitchFamily="2" charset="0"/>
              </a:rPr>
              <a:t> memoriam </a:t>
            </a:r>
            <a:r>
              <a:rPr lang="fr-FR" dirty="0" err="1">
                <a:effectLst/>
                <a:latin typeface="Times" pitchFamily="2" charset="0"/>
              </a:rPr>
              <a:t>usurpet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viderit</a:t>
            </a:r>
            <a:r>
              <a:rPr lang="fr-FR" dirty="0">
                <a:effectLst/>
                <a:latin typeface="Times" pitchFamily="2" charset="0"/>
              </a:rPr>
              <a:t>?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autem</a:t>
            </a:r>
            <a:r>
              <a:rPr lang="fr-FR" dirty="0">
                <a:effectLst/>
                <a:latin typeface="Times" pitchFamily="2" charset="0"/>
              </a:rPr>
              <a:t> est, qui </a:t>
            </a:r>
            <a:r>
              <a:rPr lang="fr-FR" dirty="0" err="1">
                <a:effectLst/>
                <a:latin typeface="Times" pitchFamily="2" charset="0"/>
              </a:rPr>
              <a:t>Tarquinium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Superbum</a:t>
            </a:r>
            <a:r>
              <a:rPr lang="fr-FR" dirty="0">
                <a:effectLst/>
                <a:latin typeface="Times" pitchFamily="2" charset="0"/>
              </a:rPr>
              <a:t>, qui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Cassium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Maelium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oderit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Sed si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hac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eximia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fortuna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utilitatem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frui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properat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omnia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conficiat</a:t>
            </a:r>
            <a:r>
              <a:rPr lang="fr-FR" dirty="0">
                <a:effectLst/>
                <a:latin typeface="Times" pitchFamily="2" charset="0"/>
              </a:rPr>
              <a:t>, quid ego, </a:t>
            </a:r>
            <a:r>
              <a:rPr lang="fr-FR" dirty="0" err="1">
                <a:effectLst/>
                <a:latin typeface="Times" pitchFamily="2" charset="0"/>
              </a:rPr>
              <a:t>senator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facere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debeo</a:t>
            </a:r>
            <a:r>
              <a:rPr lang="fr-FR" dirty="0">
                <a:effectLst/>
                <a:latin typeface="Times" pitchFamily="2" charset="0"/>
              </a:rPr>
              <a:t>, quem, </a:t>
            </a:r>
            <a:r>
              <a:rPr lang="fr-FR" dirty="0" err="1">
                <a:effectLst/>
                <a:latin typeface="Times" pitchFamily="2" charset="0"/>
              </a:rPr>
              <a:t>etiamsi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aliud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vellet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consulere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oporteret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BF2B802-0A81-644C-991C-34CD6A7EA32A}"/>
              </a:ext>
            </a:extLst>
          </p:cNvPr>
          <p:cNvCxnSpPr/>
          <p:nvPr userDrawn="1"/>
        </p:nvCxnSpPr>
        <p:spPr>
          <a:xfrm>
            <a:off x="839787" y="1873442"/>
            <a:ext cx="4537756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6DA37A3B-46ED-DA46-958D-6C947FA58B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82096" y="634736"/>
            <a:ext cx="671396" cy="12182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6BD37A7-1746-7E43-A640-34F8EE5A78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213548" y="590020"/>
            <a:ext cx="370030" cy="671395"/>
          </a:xfrm>
          <a:prstGeom prst="rect">
            <a:avLst/>
          </a:prstGeom>
        </p:spPr>
      </p:pic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193096DF-576A-7E42-8AF8-A96DE8B5541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39787" y="1343866"/>
            <a:ext cx="3932237" cy="7402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BE38EDD-399A-084D-8F50-1CBC6B682536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27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ntenu 2b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F9B18C37-71A5-3F40-ABA0-8AF7CB028C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43181" y="2318543"/>
            <a:ext cx="3416400" cy="2220913"/>
          </a:xfrm>
          <a:prstGeom prst="rect">
            <a:avLst/>
          </a:prstGeom>
          <a:solidFill>
            <a:srgbClr val="E4E2D9"/>
          </a:solidFill>
          <a:ln>
            <a:noFill/>
          </a:ln>
        </p:spPr>
        <p:txBody>
          <a:bodyPr lIns="144000" tIns="360000" rIns="144000" bIns="144000"/>
          <a:lstStyle>
            <a:lvl1pPr marL="0" indent="0">
              <a:buNone/>
              <a:defRPr sz="1600" b="1" i="0">
                <a:solidFill>
                  <a:schemeClr val="accent6"/>
                </a:solidFill>
                <a:latin typeface="Times" pitchFamily="2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EAF6FD-D631-F047-8727-6B368A69E62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2057400"/>
            <a:ext cx="6366556" cy="434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Time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 dirty="0">
                <a:effectLst/>
                <a:latin typeface="Times" pitchFamily="2" charset="0"/>
              </a:rPr>
              <a:t>Et </a:t>
            </a:r>
            <a:r>
              <a:rPr lang="fr-FR" dirty="0" err="1">
                <a:effectLst/>
                <a:latin typeface="Times" pitchFamily="2" charset="0"/>
              </a:rPr>
              <a:t>interdum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acciderat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siquid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penetrali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secreto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nullo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citerioris</a:t>
            </a:r>
            <a:r>
              <a:rPr lang="fr-FR" dirty="0">
                <a:effectLst/>
                <a:latin typeface="Times" pitchFamily="2" charset="0"/>
              </a:rPr>
              <a:t> vitae </a:t>
            </a:r>
            <a:r>
              <a:rPr lang="fr-FR" dirty="0" err="1">
                <a:effectLst/>
                <a:latin typeface="Times" pitchFamily="2" charset="0"/>
              </a:rPr>
              <a:t>ministro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praesente</a:t>
            </a:r>
            <a:r>
              <a:rPr lang="fr-FR" dirty="0">
                <a:effectLst/>
                <a:latin typeface="Times" pitchFamily="2" charset="0"/>
              </a:rPr>
              <a:t> paterfamilias </a:t>
            </a:r>
            <a:r>
              <a:rPr lang="fr-FR" dirty="0" err="1">
                <a:effectLst/>
                <a:latin typeface="Times" pitchFamily="2" charset="0"/>
              </a:rPr>
              <a:t>uxori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susurrasset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aurem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velut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Amphiarao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referente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</a:t>
            </a:r>
            <a:r>
              <a:rPr lang="fr-FR" dirty="0">
                <a:effectLst/>
                <a:latin typeface="Times" pitchFamily="2" charset="0"/>
              </a:rPr>
              <a:t> Marcio, </a:t>
            </a:r>
            <a:r>
              <a:rPr lang="fr-FR" dirty="0" err="1">
                <a:effectLst/>
                <a:latin typeface="Times" pitchFamily="2" charset="0"/>
              </a:rPr>
              <a:t>quondam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vatibus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inclitis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postridie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disceret</a:t>
            </a:r>
            <a:r>
              <a:rPr lang="fr-FR" dirty="0">
                <a:effectLst/>
                <a:latin typeface="Times" pitchFamily="2" charset="0"/>
              </a:rPr>
              <a:t> imperator. </a:t>
            </a:r>
            <a:r>
              <a:rPr lang="fr-FR" dirty="0" err="1">
                <a:effectLst/>
                <a:latin typeface="Times" pitchFamily="2" charset="0"/>
              </a:rPr>
              <a:t>ideoque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parietes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arcanorum</a:t>
            </a:r>
            <a:r>
              <a:rPr lang="fr-FR" dirty="0">
                <a:effectLst/>
                <a:latin typeface="Times" pitchFamily="2" charset="0"/>
              </a:rPr>
              <a:t> soli </a:t>
            </a:r>
            <a:r>
              <a:rPr lang="fr-FR" dirty="0" err="1">
                <a:effectLst/>
                <a:latin typeface="Times" pitchFamily="2" charset="0"/>
              </a:rPr>
              <a:t>conscii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timebantur</a:t>
            </a:r>
            <a:r>
              <a:rPr lang="fr-FR" dirty="0">
                <a:effectLst/>
                <a:latin typeface="Times" pitchFamily="2" charset="0"/>
              </a:rPr>
              <a:t>.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Nihil est </a:t>
            </a:r>
            <a:r>
              <a:rPr lang="fr-FR" dirty="0" err="1">
                <a:effectLst/>
                <a:latin typeface="Times" pitchFamily="2" charset="0"/>
              </a:rPr>
              <a:t>enim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amabilius</a:t>
            </a:r>
            <a:r>
              <a:rPr lang="fr-FR" dirty="0">
                <a:effectLst/>
                <a:latin typeface="Times" pitchFamily="2" charset="0"/>
              </a:rPr>
              <a:t>, nihil quod </a:t>
            </a:r>
            <a:r>
              <a:rPr lang="fr-FR" dirty="0" err="1">
                <a:effectLst/>
                <a:latin typeface="Times" pitchFamily="2" charset="0"/>
              </a:rPr>
              <a:t>magis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adliciat</a:t>
            </a:r>
            <a:r>
              <a:rPr lang="fr-FR" dirty="0">
                <a:effectLst/>
                <a:latin typeface="Times" pitchFamily="2" charset="0"/>
              </a:rPr>
              <a:t> ad </a:t>
            </a:r>
            <a:r>
              <a:rPr lang="fr-FR" dirty="0" err="1">
                <a:effectLst/>
                <a:latin typeface="Times" pitchFamily="2" charset="0"/>
              </a:rPr>
              <a:t>diligendum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quippe</a:t>
            </a:r>
            <a:r>
              <a:rPr lang="fr-FR" dirty="0">
                <a:effectLst/>
                <a:latin typeface="Times" pitchFamily="2" charset="0"/>
              </a:rPr>
              <a:t> cum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virtutem</a:t>
            </a:r>
            <a:r>
              <a:rPr lang="fr-FR" dirty="0">
                <a:effectLst/>
                <a:latin typeface="Times" pitchFamily="2" charset="0"/>
              </a:rPr>
              <a:t> et </a:t>
            </a:r>
            <a:r>
              <a:rPr lang="fr-FR" dirty="0" err="1">
                <a:effectLst/>
                <a:latin typeface="Times" pitchFamily="2" charset="0"/>
              </a:rPr>
              <a:t>probitatem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eos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vidimus, </a:t>
            </a:r>
            <a:r>
              <a:rPr lang="fr-FR" dirty="0" err="1">
                <a:effectLst/>
                <a:latin typeface="Times" pitchFamily="2" charset="0"/>
              </a:rPr>
              <a:t>quodam</a:t>
            </a:r>
            <a:r>
              <a:rPr lang="fr-FR" dirty="0">
                <a:effectLst/>
                <a:latin typeface="Times" pitchFamily="2" charset="0"/>
              </a:rPr>
              <a:t> modo </a:t>
            </a:r>
            <a:r>
              <a:rPr lang="fr-FR" dirty="0" err="1">
                <a:effectLst/>
                <a:latin typeface="Times" pitchFamily="2" charset="0"/>
              </a:rPr>
              <a:t>diligamus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est qui C. </a:t>
            </a:r>
            <a:r>
              <a:rPr lang="fr-FR" dirty="0" err="1">
                <a:effectLst/>
                <a:latin typeface="Times" pitchFamily="2" charset="0"/>
              </a:rPr>
              <a:t>Fabrici</a:t>
            </a:r>
            <a:r>
              <a:rPr lang="fr-FR" dirty="0">
                <a:effectLst/>
                <a:latin typeface="Times" pitchFamily="2" charset="0"/>
              </a:rPr>
              <a:t>, M'. </a:t>
            </a:r>
            <a:r>
              <a:rPr lang="fr-FR" dirty="0" err="1">
                <a:effectLst/>
                <a:latin typeface="Times" pitchFamily="2" charset="0"/>
              </a:rPr>
              <a:t>Curi</a:t>
            </a:r>
            <a:r>
              <a:rPr lang="fr-FR" dirty="0">
                <a:effectLst/>
                <a:latin typeface="Times" pitchFamily="2" charset="0"/>
              </a:rPr>
              <a:t> non cum </a:t>
            </a:r>
            <a:r>
              <a:rPr lang="fr-FR" dirty="0" err="1">
                <a:effectLst/>
                <a:latin typeface="Times" pitchFamily="2" charset="0"/>
              </a:rPr>
              <a:t>caritate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aliqua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benevola</a:t>
            </a:r>
            <a:r>
              <a:rPr lang="fr-FR" dirty="0">
                <a:effectLst/>
                <a:latin typeface="Times" pitchFamily="2" charset="0"/>
              </a:rPr>
              <a:t> memoriam </a:t>
            </a:r>
            <a:r>
              <a:rPr lang="fr-FR" dirty="0" err="1">
                <a:effectLst/>
                <a:latin typeface="Times" pitchFamily="2" charset="0"/>
              </a:rPr>
              <a:t>usurpet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viderit</a:t>
            </a:r>
            <a:r>
              <a:rPr lang="fr-FR" dirty="0">
                <a:effectLst/>
                <a:latin typeface="Times" pitchFamily="2" charset="0"/>
              </a:rPr>
              <a:t>?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autem</a:t>
            </a:r>
            <a:r>
              <a:rPr lang="fr-FR" dirty="0">
                <a:effectLst/>
                <a:latin typeface="Times" pitchFamily="2" charset="0"/>
              </a:rPr>
              <a:t> est, qui </a:t>
            </a:r>
            <a:r>
              <a:rPr lang="fr-FR" dirty="0" err="1">
                <a:effectLst/>
                <a:latin typeface="Times" pitchFamily="2" charset="0"/>
              </a:rPr>
              <a:t>Tarquinium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Superbum</a:t>
            </a:r>
            <a:r>
              <a:rPr lang="fr-FR" dirty="0">
                <a:effectLst/>
                <a:latin typeface="Times" pitchFamily="2" charset="0"/>
              </a:rPr>
              <a:t>, qui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Cassium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Maelium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oderit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Sed si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hac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eximia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fortuna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utilitatem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frui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properat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omnia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conficiat</a:t>
            </a:r>
            <a:r>
              <a:rPr lang="fr-FR" dirty="0">
                <a:effectLst/>
                <a:latin typeface="Times" pitchFamily="2" charset="0"/>
              </a:rPr>
              <a:t>, quid ego, </a:t>
            </a:r>
            <a:r>
              <a:rPr lang="fr-FR" dirty="0" err="1">
                <a:effectLst/>
                <a:latin typeface="Times" pitchFamily="2" charset="0"/>
              </a:rPr>
              <a:t>senator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facere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debeo</a:t>
            </a:r>
            <a:r>
              <a:rPr lang="fr-FR" dirty="0">
                <a:effectLst/>
                <a:latin typeface="Times" pitchFamily="2" charset="0"/>
              </a:rPr>
              <a:t>, quem, </a:t>
            </a:r>
            <a:r>
              <a:rPr lang="fr-FR" dirty="0" err="1">
                <a:effectLst/>
                <a:latin typeface="Times" pitchFamily="2" charset="0"/>
              </a:rPr>
              <a:t>etiamsi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aliud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vellet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consulere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oporteret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BF2B802-0A81-644C-991C-34CD6A7EA32A}"/>
              </a:ext>
            </a:extLst>
          </p:cNvPr>
          <p:cNvCxnSpPr/>
          <p:nvPr userDrawn="1"/>
        </p:nvCxnSpPr>
        <p:spPr>
          <a:xfrm>
            <a:off x="839787" y="1873442"/>
            <a:ext cx="4537756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6DA37A3B-46ED-DA46-958D-6C947FA58B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82096" y="634736"/>
            <a:ext cx="671396" cy="12182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6BD37A7-1746-7E43-A640-34F8EE5A78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213548" y="590020"/>
            <a:ext cx="370030" cy="671395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75B04DE9-7217-F141-ACE0-D597FF8BD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079577"/>
            <a:ext cx="3932237" cy="740229"/>
          </a:xfrm>
          <a:prstGeom prst="rect">
            <a:avLst/>
          </a:prstGeom>
        </p:spPr>
        <p:txBody>
          <a:bodyPr anchor="b"/>
          <a:lstStyle>
            <a:lvl1pPr>
              <a:defRPr sz="3200" b="0">
                <a:solidFill>
                  <a:srgbClr val="00959A"/>
                </a:solidFill>
                <a:latin typeface="+mj-lt"/>
              </a:defRPr>
            </a:lvl1pPr>
          </a:lstStyle>
          <a:p>
            <a:r>
              <a:rPr lang="fr-FR" dirty="0"/>
              <a:t>Titre unique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9D7CDFC-0D59-FF4B-BCEB-20224EEF2429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47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nten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EAF6FD-D631-F047-8727-6B368A69E62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740702"/>
            <a:ext cx="6366556" cy="5660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Time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 dirty="0">
                <a:effectLst/>
                <a:latin typeface="Times" pitchFamily="2" charset="0"/>
              </a:rPr>
              <a:t>Et </a:t>
            </a:r>
            <a:r>
              <a:rPr lang="fr-FR" dirty="0" err="1">
                <a:effectLst/>
                <a:latin typeface="Times" pitchFamily="2" charset="0"/>
              </a:rPr>
              <a:t>interdum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acciderat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siquid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penetrali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secreto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nullo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citerioris</a:t>
            </a:r>
            <a:r>
              <a:rPr lang="fr-FR" dirty="0">
                <a:effectLst/>
                <a:latin typeface="Times" pitchFamily="2" charset="0"/>
              </a:rPr>
              <a:t> vitae </a:t>
            </a:r>
            <a:r>
              <a:rPr lang="fr-FR" dirty="0" err="1">
                <a:effectLst/>
                <a:latin typeface="Times" pitchFamily="2" charset="0"/>
              </a:rPr>
              <a:t>ministro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praesente</a:t>
            </a:r>
            <a:r>
              <a:rPr lang="fr-FR" dirty="0">
                <a:effectLst/>
                <a:latin typeface="Times" pitchFamily="2" charset="0"/>
              </a:rPr>
              <a:t> paterfamilias </a:t>
            </a:r>
            <a:r>
              <a:rPr lang="fr-FR" dirty="0" err="1">
                <a:effectLst/>
                <a:latin typeface="Times" pitchFamily="2" charset="0"/>
              </a:rPr>
              <a:t>uxori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susurrasset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aurem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velut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Amphiarao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referente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</a:t>
            </a:r>
            <a:r>
              <a:rPr lang="fr-FR" dirty="0">
                <a:effectLst/>
                <a:latin typeface="Times" pitchFamily="2" charset="0"/>
              </a:rPr>
              <a:t> Marcio, </a:t>
            </a:r>
            <a:r>
              <a:rPr lang="fr-FR" dirty="0" err="1">
                <a:effectLst/>
                <a:latin typeface="Times" pitchFamily="2" charset="0"/>
              </a:rPr>
              <a:t>quondam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vatibus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inclitis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postridie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disceret</a:t>
            </a:r>
            <a:r>
              <a:rPr lang="fr-FR" dirty="0">
                <a:effectLst/>
                <a:latin typeface="Times" pitchFamily="2" charset="0"/>
              </a:rPr>
              <a:t> imperator. </a:t>
            </a:r>
            <a:r>
              <a:rPr lang="fr-FR" dirty="0" err="1">
                <a:effectLst/>
                <a:latin typeface="Times" pitchFamily="2" charset="0"/>
              </a:rPr>
              <a:t>ideoque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parietes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arcanorum</a:t>
            </a:r>
            <a:r>
              <a:rPr lang="fr-FR" dirty="0">
                <a:effectLst/>
                <a:latin typeface="Times" pitchFamily="2" charset="0"/>
              </a:rPr>
              <a:t> soli </a:t>
            </a:r>
            <a:r>
              <a:rPr lang="fr-FR" dirty="0" err="1">
                <a:effectLst/>
                <a:latin typeface="Times" pitchFamily="2" charset="0"/>
              </a:rPr>
              <a:t>conscii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timebantur</a:t>
            </a:r>
            <a:r>
              <a:rPr lang="fr-FR" dirty="0">
                <a:effectLst/>
                <a:latin typeface="Times" pitchFamily="2" charset="0"/>
              </a:rPr>
              <a:t>.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Nihil est </a:t>
            </a:r>
            <a:r>
              <a:rPr lang="fr-FR" dirty="0" err="1">
                <a:effectLst/>
                <a:latin typeface="Times" pitchFamily="2" charset="0"/>
              </a:rPr>
              <a:t>enim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amabilius</a:t>
            </a:r>
            <a:r>
              <a:rPr lang="fr-FR" dirty="0">
                <a:effectLst/>
                <a:latin typeface="Times" pitchFamily="2" charset="0"/>
              </a:rPr>
              <a:t>, nihil quod </a:t>
            </a:r>
            <a:r>
              <a:rPr lang="fr-FR" dirty="0" err="1">
                <a:effectLst/>
                <a:latin typeface="Times" pitchFamily="2" charset="0"/>
              </a:rPr>
              <a:t>magis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adliciat</a:t>
            </a:r>
            <a:r>
              <a:rPr lang="fr-FR" dirty="0">
                <a:effectLst/>
                <a:latin typeface="Times" pitchFamily="2" charset="0"/>
              </a:rPr>
              <a:t> ad </a:t>
            </a:r>
            <a:r>
              <a:rPr lang="fr-FR" dirty="0" err="1">
                <a:effectLst/>
                <a:latin typeface="Times" pitchFamily="2" charset="0"/>
              </a:rPr>
              <a:t>diligendum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quippe</a:t>
            </a:r>
            <a:r>
              <a:rPr lang="fr-FR" dirty="0">
                <a:effectLst/>
                <a:latin typeface="Times" pitchFamily="2" charset="0"/>
              </a:rPr>
              <a:t> cum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virtutem</a:t>
            </a:r>
            <a:r>
              <a:rPr lang="fr-FR" dirty="0">
                <a:effectLst/>
                <a:latin typeface="Times" pitchFamily="2" charset="0"/>
              </a:rPr>
              <a:t> et </a:t>
            </a:r>
            <a:r>
              <a:rPr lang="fr-FR" dirty="0" err="1">
                <a:effectLst/>
                <a:latin typeface="Times" pitchFamily="2" charset="0"/>
              </a:rPr>
              <a:t>probitatem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eos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vidimus, </a:t>
            </a:r>
            <a:r>
              <a:rPr lang="fr-FR" dirty="0" err="1">
                <a:effectLst/>
                <a:latin typeface="Times" pitchFamily="2" charset="0"/>
              </a:rPr>
              <a:t>quodam</a:t>
            </a:r>
            <a:r>
              <a:rPr lang="fr-FR" dirty="0">
                <a:effectLst/>
                <a:latin typeface="Times" pitchFamily="2" charset="0"/>
              </a:rPr>
              <a:t> modo </a:t>
            </a:r>
            <a:r>
              <a:rPr lang="fr-FR" dirty="0" err="1">
                <a:effectLst/>
                <a:latin typeface="Times" pitchFamily="2" charset="0"/>
              </a:rPr>
              <a:t>diligamus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est qui C. </a:t>
            </a:r>
            <a:r>
              <a:rPr lang="fr-FR" dirty="0" err="1">
                <a:effectLst/>
                <a:latin typeface="Times" pitchFamily="2" charset="0"/>
              </a:rPr>
              <a:t>Fabrici</a:t>
            </a:r>
            <a:r>
              <a:rPr lang="fr-FR" dirty="0">
                <a:effectLst/>
                <a:latin typeface="Times" pitchFamily="2" charset="0"/>
              </a:rPr>
              <a:t>, M'. </a:t>
            </a:r>
            <a:r>
              <a:rPr lang="fr-FR" dirty="0" err="1">
                <a:effectLst/>
                <a:latin typeface="Times" pitchFamily="2" charset="0"/>
              </a:rPr>
              <a:t>Curi</a:t>
            </a:r>
            <a:r>
              <a:rPr lang="fr-FR" dirty="0">
                <a:effectLst/>
                <a:latin typeface="Times" pitchFamily="2" charset="0"/>
              </a:rPr>
              <a:t> non cum </a:t>
            </a:r>
            <a:r>
              <a:rPr lang="fr-FR" dirty="0" err="1">
                <a:effectLst/>
                <a:latin typeface="Times" pitchFamily="2" charset="0"/>
              </a:rPr>
              <a:t>caritate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aliqua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benevola</a:t>
            </a:r>
            <a:r>
              <a:rPr lang="fr-FR" dirty="0">
                <a:effectLst/>
                <a:latin typeface="Times" pitchFamily="2" charset="0"/>
              </a:rPr>
              <a:t> memoriam </a:t>
            </a:r>
            <a:r>
              <a:rPr lang="fr-FR" dirty="0" err="1">
                <a:effectLst/>
                <a:latin typeface="Times" pitchFamily="2" charset="0"/>
              </a:rPr>
              <a:t>usurpet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viderit</a:t>
            </a:r>
            <a:r>
              <a:rPr lang="fr-FR" dirty="0">
                <a:effectLst/>
                <a:latin typeface="Times" pitchFamily="2" charset="0"/>
              </a:rPr>
              <a:t>?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autem</a:t>
            </a:r>
            <a:r>
              <a:rPr lang="fr-FR" dirty="0">
                <a:effectLst/>
                <a:latin typeface="Times" pitchFamily="2" charset="0"/>
              </a:rPr>
              <a:t> est, qui </a:t>
            </a:r>
            <a:r>
              <a:rPr lang="fr-FR" dirty="0" err="1">
                <a:effectLst/>
                <a:latin typeface="Times" pitchFamily="2" charset="0"/>
              </a:rPr>
              <a:t>Tarquinium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Superbum</a:t>
            </a:r>
            <a:r>
              <a:rPr lang="fr-FR" dirty="0">
                <a:effectLst/>
                <a:latin typeface="Times" pitchFamily="2" charset="0"/>
              </a:rPr>
              <a:t>, qui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Cassium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Maelium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oderit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Sed si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hac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eximia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fortuna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utilitatem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frui</a:t>
            </a:r>
            <a:r>
              <a:rPr lang="fr-FR" dirty="0">
                <a:effectLst/>
                <a:latin typeface="Times" pitchFamily="2" charset="0"/>
              </a:rPr>
              <a:t> non </a:t>
            </a:r>
            <a:r>
              <a:rPr lang="fr-FR" dirty="0" err="1">
                <a:effectLst/>
                <a:latin typeface="Times" pitchFamily="2" charset="0"/>
              </a:rPr>
              <a:t>properat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omnia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conficiat</a:t>
            </a:r>
            <a:r>
              <a:rPr lang="fr-FR" dirty="0">
                <a:effectLst/>
                <a:latin typeface="Times" pitchFamily="2" charset="0"/>
              </a:rPr>
              <a:t>, quid ego, </a:t>
            </a:r>
            <a:r>
              <a:rPr lang="fr-FR" dirty="0" err="1">
                <a:effectLst/>
                <a:latin typeface="Times" pitchFamily="2" charset="0"/>
              </a:rPr>
              <a:t>senator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facere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debeo</a:t>
            </a:r>
            <a:r>
              <a:rPr lang="fr-FR" dirty="0">
                <a:effectLst/>
                <a:latin typeface="Times" pitchFamily="2" charset="0"/>
              </a:rPr>
              <a:t>, quem, </a:t>
            </a:r>
            <a:r>
              <a:rPr lang="fr-FR" dirty="0" err="1">
                <a:effectLst/>
                <a:latin typeface="Times" pitchFamily="2" charset="0"/>
              </a:rPr>
              <a:t>etiamsi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ille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aliud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vellet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rei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publicae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consulere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oporteret</a:t>
            </a:r>
            <a:r>
              <a:rPr lang="fr-FR" dirty="0">
                <a:effectLst/>
                <a:latin typeface="Times" pitchFamily="2" charset="0"/>
              </a:rPr>
              <a:t>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DA37A3B-46ED-DA46-958D-6C947FA58B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82096" y="634736"/>
            <a:ext cx="671396" cy="12182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6BD37A7-1746-7E43-A640-34F8EE5A78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213548" y="590020"/>
            <a:ext cx="370030" cy="671395"/>
          </a:xfrm>
          <a:prstGeom prst="rect">
            <a:avLst/>
          </a:prstGeom>
        </p:spPr>
      </p:pic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B6CBE18F-372F-9B44-98E4-F63853451752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7454347" y="2057400"/>
            <a:ext cx="3999146" cy="434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Time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 dirty="0">
                <a:effectLst/>
                <a:latin typeface="Times" pitchFamily="2" charset="0"/>
              </a:rPr>
              <a:t>Et </a:t>
            </a:r>
            <a:r>
              <a:rPr lang="fr-FR" dirty="0" err="1">
                <a:effectLst/>
                <a:latin typeface="Times" pitchFamily="2" charset="0"/>
              </a:rPr>
              <a:t>interdum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acciderat</a:t>
            </a:r>
            <a:r>
              <a:rPr lang="fr-FR" dirty="0">
                <a:effectLst/>
                <a:latin typeface="Times" pitchFamily="2" charset="0"/>
              </a:rPr>
              <a:t>, ut </a:t>
            </a:r>
            <a:r>
              <a:rPr lang="fr-FR" dirty="0" err="1">
                <a:effectLst/>
                <a:latin typeface="Times" pitchFamily="2" charset="0"/>
              </a:rPr>
              <a:t>siquid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penetrali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secreto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nullo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citerioris</a:t>
            </a:r>
            <a:r>
              <a:rPr lang="fr-FR" dirty="0">
                <a:effectLst/>
                <a:latin typeface="Times" pitchFamily="2" charset="0"/>
              </a:rPr>
              <a:t> vitae </a:t>
            </a:r>
            <a:r>
              <a:rPr lang="fr-FR" dirty="0" err="1">
                <a:effectLst/>
                <a:latin typeface="Times" pitchFamily="2" charset="0"/>
              </a:rPr>
              <a:t>ministro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praesente</a:t>
            </a:r>
            <a:r>
              <a:rPr lang="fr-FR" dirty="0">
                <a:effectLst/>
                <a:latin typeface="Times" pitchFamily="2" charset="0"/>
              </a:rPr>
              <a:t> paterfamilias </a:t>
            </a:r>
            <a:r>
              <a:rPr lang="fr-FR" dirty="0" err="1">
                <a:effectLst/>
                <a:latin typeface="Times" pitchFamily="2" charset="0"/>
              </a:rPr>
              <a:t>uxori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susurrasset</a:t>
            </a:r>
            <a:r>
              <a:rPr lang="fr-FR" dirty="0">
                <a:effectLst/>
                <a:latin typeface="Times" pitchFamily="2" charset="0"/>
              </a:rPr>
              <a:t> in </a:t>
            </a:r>
            <a:r>
              <a:rPr lang="fr-FR" dirty="0" err="1">
                <a:effectLst/>
                <a:latin typeface="Times" pitchFamily="2" charset="0"/>
              </a:rPr>
              <a:t>aurem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velut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Amphiarao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referente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</a:t>
            </a:r>
            <a:r>
              <a:rPr lang="fr-FR" dirty="0">
                <a:effectLst/>
                <a:latin typeface="Times" pitchFamily="2" charset="0"/>
              </a:rPr>
              <a:t> Marcio, </a:t>
            </a:r>
            <a:r>
              <a:rPr lang="fr-FR" dirty="0" err="1">
                <a:effectLst/>
                <a:latin typeface="Times" pitchFamily="2" charset="0"/>
              </a:rPr>
              <a:t>quondam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vatibus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inclitis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postridie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disceret</a:t>
            </a:r>
            <a:r>
              <a:rPr lang="fr-FR" dirty="0">
                <a:effectLst/>
                <a:latin typeface="Times" pitchFamily="2" charset="0"/>
              </a:rPr>
              <a:t> imperator. </a:t>
            </a:r>
            <a:r>
              <a:rPr lang="fr-FR" dirty="0" err="1">
                <a:effectLst/>
                <a:latin typeface="Times" pitchFamily="2" charset="0"/>
              </a:rPr>
              <a:t>ideoque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parietes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arcanorum</a:t>
            </a:r>
            <a:r>
              <a:rPr lang="fr-FR" dirty="0">
                <a:effectLst/>
                <a:latin typeface="Times" pitchFamily="2" charset="0"/>
              </a:rPr>
              <a:t> soli </a:t>
            </a:r>
            <a:r>
              <a:rPr lang="fr-FR" dirty="0" err="1">
                <a:effectLst/>
                <a:latin typeface="Times" pitchFamily="2" charset="0"/>
              </a:rPr>
              <a:t>conscii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timebantur</a:t>
            </a:r>
            <a:r>
              <a:rPr lang="fr-FR" dirty="0">
                <a:effectLst/>
                <a:latin typeface="Times" pitchFamily="2" charset="0"/>
              </a:rPr>
              <a:t>.</a:t>
            </a:r>
          </a:p>
          <a:p>
            <a:endParaRPr lang="fr-FR" dirty="0">
              <a:effectLst/>
              <a:latin typeface="Times" pitchFamily="2" charset="0"/>
            </a:endParaRPr>
          </a:p>
          <a:p>
            <a:r>
              <a:rPr lang="fr-FR" dirty="0">
                <a:effectLst/>
                <a:latin typeface="Times" pitchFamily="2" charset="0"/>
              </a:rPr>
              <a:t>Nihil est </a:t>
            </a:r>
            <a:r>
              <a:rPr lang="fr-FR" dirty="0" err="1">
                <a:effectLst/>
                <a:latin typeface="Times" pitchFamily="2" charset="0"/>
              </a:rPr>
              <a:t>enim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amabilius</a:t>
            </a:r>
            <a:r>
              <a:rPr lang="fr-FR" dirty="0">
                <a:effectLst/>
                <a:latin typeface="Times" pitchFamily="2" charset="0"/>
              </a:rPr>
              <a:t>, nihil quod </a:t>
            </a:r>
            <a:r>
              <a:rPr lang="fr-FR" dirty="0" err="1">
                <a:effectLst/>
                <a:latin typeface="Times" pitchFamily="2" charset="0"/>
              </a:rPr>
              <a:t>magis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adliciat</a:t>
            </a:r>
            <a:r>
              <a:rPr lang="fr-FR" dirty="0">
                <a:effectLst/>
                <a:latin typeface="Times" pitchFamily="2" charset="0"/>
              </a:rPr>
              <a:t> ad </a:t>
            </a:r>
            <a:r>
              <a:rPr lang="fr-FR" dirty="0" err="1">
                <a:effectLst/>
                <a:latin typeface="Times" pitchFamily="2" charset="0"/>
              </a:rPr>
              <a:t>diligendum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quippe</a:t>
            </a:r>
            <a:r>
              <a:rPr lang="fr-FR" dirty="0">
                <a:effectLst/>
                <a:latin typeface="Times" pitchFamily="2" charset="0"/>
              </a:rPr>
              <a:t> cum </a:t>
            </a:r>
            <a:r>
              <a:rPr lang="fr-FR" dirty="0" err="1">
                <a:effectLst/>
                <a:latin typeface="Times" pitchFamily="2" charset="0"/>
              </a:rPr>
              <a:t>propter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virtutem</a:t>
            </a:r>
            <a:r>
              <a:rPr lang="fr-FR" dirty="0">
                <a:effectLst/>
                <a:latin typeface="Times" pitchFamily="2" charset="0"/>
              </a:rPr>
              <a:t> et </a:t>
            </a:r>
            <a:r>
              <a:rPr lang="fr-FR" dirty="0" err="1">
                <a:effectLst/>
                <a:latin typeface="Times" pitchFamily="2" charset="0"/>
              </a:rPr>
              <a:t>probitatem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etiam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eos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vidimus, </a:t>
            </a:r>
            <a:r>
              <a:rPr lang="fr-FR" dirty="0" err="1">
                <a:effectLst/>
                <a:latin typeface="Times" pitchFamily="2" charset="0"/>
              </a:rPr>
              <a:t>quodam</a:t>
            </a:r>
            <a:r>
              <a:rPr lang="fr-FR" dirty="0">
                <a:effectLst/>
                <a:latin typeface="Times" pitchFamily="2" charset="0"/>
              </a:rPr>
              <a:t> modo </a:t>
            </a:r>
            <a:r>
              <a:rPr lang="fr-FR" dirty="0" err="1">
                <a:effectLst/>
                <a:latin typeface="Times" pitchFamily="2" charset="0"/>
              </a:rPr>
              <a:t>diligamus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est qui C. </a:t>
            </a:r>
            <a:r>
              <a:rPr lang="fr-FR" dirty="0" err="1">
                <a:effectLst/>
                <a:latin typeface="Times" pitchFamily="2" charset="0"/>
              </a:rPr>
              <a:t>Fabrici</a:t>
            </a:r>
            <a:r>
              <a:rPr lang="fr-FR" dirty="0">
                <a:effectLst/>
                <a:latin typeface="Times" pitchFamily="2" charset="0"/>
              </a:rPr>
              <a:t>, M'. </a:t>
            </a:r>
            <a:r>
              <a:rPr lang="fr-FR" dirty="0" err="1">
                <a:effectLst/>
                <a:latin typeface="Times" pitchFamily="2" charset="0"/>
              </a:rPr>
              <a:t>Curi</a:t>
            </a:r>
            <a:r>
              <a:rPr lang="fr-FR" dirty="0">
                <a:effectLst/>
                <a:latin typeface="Times" pitchFamily="2" charset="0"/>
              </a:rPr>
              <a:t> non cum </a:t>
            </a:r>
            <a:r>
              <a:rPr lang="fr-FR" dirty="0" err="1">
                <a:effectLst/>
                <a:latin typeface="Times" pitchFamily="2" charset="0"/>
              </a:rPr>
              <a:t>caritate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aliqua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benevola</a:t>
            </a:r>
            <a:r>
              <a:rPr lang="fr-FR" dirty="0">
                <a:effectLst/>
                <a:latin typeface="Times" pitchFamily="2" charset="0"/>
              </a:rPr>
              <a:t> memoriam </a:t>
            </a:r>
            <a:r>
              <a:rPr lang="fr-FR" dirty="0" err="1">
                <a:effectLst/>
                <a:latin typeface="Times" pitchFamily="2" charset="0"/>
              </a:rPr>
              <a:t>usurpet</a:t>
            </a:r>
            <a:r>
              <a:rPr lang="fr-FR" dirty="0">
                <a:effectLst/>
                <a:latin typeface="Times" pitchFamily="2" charset="0"/>
              </a:rPr>
              <a:t>, </a:t>
            </a:r>
            <a:r>
              <a:rPr lang="fr-FR" dirty="0" err="1">
                <a:effectLst/>
                <a:latin typeface="Times" pitchFamily="2" charset="0"/>
              </a:rPr>
              <a:t>quos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numquam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viderit</a:t>
            </a:r>
            <a:r>
              <a:rPr lang="fr-FR" dirty="0">
                <a:effectLst/>
                <a:latin typeface="Times" pitchFamily="2" charset="0"/>
              </a:rPr>
              <a:t>? </a:t>
            </a:r>
            <a:r>
              <a:rPr lang="fr-FR" dirty="0" err="1">
                <a:effectLst/>
                <a:latin typeface="Times" pitchFamily="2" charset="0"/>
              </a:rPr>
              <a:t>quis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autem</a:t>
            </a:r>
            <a:r>
              <a:rPr lang="fr-FR" dirty="0">
                <a:effectLst/>
                <a:latin typeface="Times" pitchFamily="2" charset="0"/>
              </a:rPr>
              <a:t> est, qui </a:t>
            </a:r>
            <a:r>
              <a:rPr lang="fr-FR" dirty="0" err="1">
                <a:effectLst/>
                <a:latin typeface="Times" pitchFamily="2" charset="0"/>
              </a:rPr>
              <a:t>Tarquinium</a:t>
            </a:r>
            <a:r>
              <a:rPr lang="fr-FR" dirty="0">
                <a:effectLst/>
                <a:latin typeface="Times" pitchFamily="2" charset="0"/>
              </a:rPr>
              <a:t> </a:t>
            </a:r>
            <a:r>
              <a:rPr lang="fr-FR" dirty="0" err="1">
                <a:effectLst/>
                <a:latin typeface="Times" pitchFamily="2" charset="0"/>
              </a:rPr>
              <a:t>Superbum</a:t>
            </a:r>
            <a:r>
              <a:rPr lang="fr-FR" dirty="0">
                <a:effectLst/>
                <a:latin typeface="Times" pitchFamily="2" charset="0"/>
              </a:rPr>
              <a:t>, qui </a:t>
            </a:r>
            <a:r>
              <a:rPr lang="fr-FR" dirty="0" err="1">
                <a:effectLst/>
                <a:latin typeface="Times" pitchFamily="2" charset="0"/>
              </a:rPr>
              <a:t>Sp</a:t>
            </a:r>
            <a:r>
              <a:rPr lang="fr-FR" dirty="0">
                <a:effectLst/>
                <a:latin typeface="Times" pitchFamily="2" charset="0"/>
              </a:rPr>
              <a:t>. </a:t>
            </a:r>
            <a:r>
              <a:rPr lang="fr-FR" dirty="0" err="1">
                <a:effectLst/>
                <a:latin typeface="Times" pitchFamily="2" charset="0"/>
              </a:rPr>
              <a:t>Cassium</a:t>
            </a:r>
            <a:endParaRPr lang="fr-FR" dirty="0">
              <a:effectLst/>
              <a:latin typeface="Times" pitchFamily="2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6C12795-1B09-D54F-992D-76BF3D31A6FF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3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oubl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6C0A35-4EB9-5341-8B8E-CA3C20DDBE6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286001"/>
            <a:ext cx="5181600" cy="3890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BF8C14-E4F4-F34B-9F09-8FC954F2DBB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2286001"/>
            <a:ext cx="5181600" cy="3890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F771CBB-6C43-4D49-9822-911140128A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82096" y="634736"/>
            <a:ext cx="671396" cy="121820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A57C513-CA84-0348-8E00-D1660F540B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213548" y="590020"/>
            <a:ext cx="370030" cy="67139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E4EB570-BBEC-884D-83E7-31CC10013F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671898" y="1853196"/>
            <a:ext cx="307561" cy="55804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7F790B0-1850-E94F-867F-E535C46924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6018419" y="1853195"/>
            <a:ext cx="307561" cy="5580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B3C2D0AD-DC8C-5248-A69D-503E251BB1F3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402" y="5737529"/>
            <a:ext cx="908237" cy="97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28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967973103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DBD2B9A8-6A3A-4FF8-920E-916C1489208F}"/>
              </a:ext>
            </a:extLst>
          </p:cNvPr>
          <p:cNvSpPr txBox="1"/>
          <p:nvPr userDrawn="1"/>
        </p:nvSpPr>
        <p:spPr>
          <a:xfrm>
            <a:off x="0" y="6595656"/>
            <a:ext cx="650765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A80000"/>
                </a:solidFill>
                <a:latin typeface="Calibri" panose="020F0502020204030204" pitchFamily="34" charset="0"/>
              </a:rPr>
              <a:t>Interne</a:t>
            </a:r>
          </a:p>
        </p:txBody>
      </p:sp>
    </p:spTree>
    <p:extLst>
      <p:ext uri="{BB962C8B-B14F-4D97-AF65-F5344CB8AC3E}">
        <p14:creationId xmlns:p14="http://schemas.microsoft.com/office/powerpoint/2010/main" val="308760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72" r:id="rId4"/>
    <p:sldLayoutId id="2147483674" r:id="rId5"/>
    <p:sldLayoutId id="2147483657" r:id="rId6"/>
    <p:sldLayoutId id="2147483675" r:id="rId7"/>
    <p:sldLayoutId id="2147483673" r:id="rId8"/>
    <p:sldLayoutId id="2147483652" r:id="rId9"/>
    <p:sldLayoutId id="2147483676" r:id="rId10"/>
    <p:sldLayoutId id="2147483655" r:id="rId11"/>
    <p:sldLayoutId id="2147483653" r:id="rId12"/>
    <p:sldLayoutId id="2147483677" r:id="rId13"/>
    <p:sldLayoutId id="214748367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Raleway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phfp.fr/sites/default/files/2024-07/FIPHFP%20Rapport%20local%202024%20Nouvelle%20Aquitaine%20digital.pdf" TargetMode="External"/><Relationship Id="rId7" Type="http://schemas.openxmlformats.org/officeDocument/2006/relationships/hyperlink" Target="https://www.fiphfp.f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fiphfp.fr/employeurs/ressources-employeurs/centre-de-ressources?recherche=convention&amp;theme=All&amp;localisation=All&amp;mois=all&amp;annee=all#ressources-relatives-au-nouveau-service-en-ligne-pour-les-projets-de-conventionnement-avec-le-fiphfp" TargetMode="External"/><Relationship Id="rId5" Type="http://schemas.openxmlformats.org/officeDocument/2006/relationships/hyperlink" Target="https://www.fiphfp.fr/employeurs/nos-services/conventionner-avec-le-fiphfp" TargetMode="External"/><Relationship Id="rId4" Type="http://schemas.openxmlformats.org/officeDocument/2006/relationships/hyperlink" Target="https://www.fiphfp.fr/sites/default/files/2024-01/Catalogue%20des%20interventions%202024-01%20version%20publication%20OK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phfp.fr/" TargetMode="External"/><Relationship Id="rId3" Type="http://schemas.openxmlformats.org/officeDocument/2006/relationships/hyperlink" Target="https://www.anfh.fr/actualites/limousin/actualites-et-agenda-regional/dispositif-handicap-fiphfp-anfh" TargetMode="External"/><Relationship Id="rId7" Type="http://schemas.openxmlformats.org/officeDocument/2006/relationships/hyperlink" Target="https://www.anfh.fr/aquitaine/services-aux-etablissements/dispositif-seconde-partie-de-carriere-anticiper-et-accompagner-le-maintien-dans-l-emploi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anfh.fr/aquitaine/services-aux-etablissements/dispositif-crep" TargetMode="External"/><Relationship Id="rId5" Type="http://schemas.openxmlformats.org/officeDocument/2006/relationships/hyperlink" Target="https://www.fiphfp.fr/sites/default/files/2024-01/Catalogue%20des%20interventions%202024-01%20version%20publication%20OK.pdf" TargetMode="External"/><Relationship Id="rId4" Type="http://schemas.openxmlformats.org/officeDocument/2006/relationships/hyperlink" Target="https://www.anfh.fr/aquitaine/services-aux-agent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eferent-handicap-mutualise.nouvelle-aquitaine@ch-libourne.f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fiphfp.fr/" TargetMode="External"/><Relationship Id="rId5" Type="http://schemas.openxmlformats.org/officeDocument/2006/relationships/hyperlink" Target="https://www.fhf.fr/en-regions/nouvelle-aquitaine/nos-actualites/fiphfp-presentation-du-referent-handicap-mutualise-nouvelle-aquitaine" TargetMode="External"/><Relationship Id="rId4" Type="http://schemas.openxmlformats.org/officeDocument/2006/relationships/hyperlink" Target="https://www.anfh.fr/actualites/limousin/actualites-et-agenda-regional/dispositif-handicap-fiphfp-anf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0F93F6A0-423D-4394-BD04-3549B2D35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24" y="2782730"/>
            <a:ext cx="11640620" cy="3268749"/>
          </a:xfrm>
        </p:spPr>
        <p:txBody>
          <a:bodyPr/>
          <a:lstStyle/>
          <a:p>
            <a:pPr algn="ctr"/>
            <a:br>
              <a:rPr lang="fr-FR" sz="1800" b="1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fr-FR" sz="1800" b="1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4000" b="1" dirty="0">
                <a:solidFill>
                  <a:srgbClr val="0095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Insertion et maintien en emploi</a:t>
            </a:r>
            <a:br>
              <a:rPr lang="fr-FR" sz="2800" b="1" dirty="0">
                <a:solidFill>
                  <a:srgbClr val="00959A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800" b="1" dirty="0">
                <a:solidFill>
                  <a:srgbClr val="00959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Quels dispositifs, outils et accompagnement pour la fonction publique hospitalière en Nouvelle Aquitaine ? </a:t>
            </a:r>
            <a:br>
              <a:rPr lang="fr-FR" sz="2800" b="1" dirty="0">
                <a:solidFill>
                  <a:srgbClr val="00959A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r-FR" sz="2800" b="1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fr-FR" sz="2800" b="1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2800" b="1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vendredi 29 novembre de 14h à 16h </a:t>
            </a:r>
            <a:r>
              <a:rPr lang="fr-FR" sz="2800" b="1" dirty="0">
                <a:solidFill>
                  <a:srgbClr val="00959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 visioconférence</a:t>
            </a:r>
            <a:endParaRPr lang="fr-FR" sz="2800" dirty="0">
              <a:solidFill>
                <a:srgbClr val="00959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re 3">
            <a:extLst>
              <a:ext uri="{FF2B5EF4-FFF2-40B4-BE49-F238E27FC236}">
                <a16:creationId xmlns:a16="http://schemas.microsoft.com/office/drawing/2014/main" id="{261CC8CB-F2F7-43C5-BCFB-13ABB4ABA881}"/>
              </a:ext>
            </a:extLst>
          </p:cNvPr>
          <p:cNvSpPr txBox="1">
            <a:spLocks/>
          </p:cNvSpPr>
          <p:nvPr/>
        </p:nvSpPr>
        <p:spPr>
          <a:xfrm>
            <a:off x="3690832" y="3740423"/>
            <a:ext cx="7772622" cy="15220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7918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15CC7434-67D2-466B-90A5-2827CDDEC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79577"/>
            <a:ext cx="5598334" cy="740229"/>
          </a:xfrm>
        </p:spPr>
        <p:txBody>
          <a:bodyPr/>
          <a:lstStyle/>
          <a:p>
            <a:r>
              <a:rPr lang="fr-FR" b="1" dirty="0"/>
              <a:t>Intervenantes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90C1B235-FA3A-460F-B6BE-C126CD67B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090" y="2256818"/>
            <a:ext cx="1247775" cy="132081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EC2CE41-FFE7-110D-51B4-08414B5B960B}"/>
              </a:ext>
            </a:extLst>
          </p:cNvPr>
          <p:cNvSpPr/>
          <p:nvPr/>
        </p:nvSpPr>
        <p:spPr>
          <a:xfrm>
            <a:off x="4037752" y="2256818"/>
            <a:ext cx="6096000" cy="4524315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pPr fontAlgn="base"/>
            <a:r>
              <a:rPr lang="fr-FR" b="1" dirty="0">
                <a:solidFill>
                  <a:srgbClr val="00B0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Florence GUERY </a:t>
            </a:r>
            <a:endParaRPr lang="en-US" dirty="0">
              <a:solidFill>
                <a:srgbClr val="00B0D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Directrice territoriale Nouvelle-Aquitaine </a:t>
            </a:r>
          </a:p>
          <a:p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Banque des Territoires / FIPHFP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endParaRPr 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/>
            <a:r>
              <a:rPr lang="fr-FR" b="1" dirty="0">
                <a:solidFill>
                  <a:srgbClr val="00B0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Magali DOUMECHE  </a:t>
            </a:r>
            <a:endParaRPr lang="en-US" dirty="0">
              <a:solidFill>
                <a:srgbClr val="00B0D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/>
                <a:cs typeface="Arial"/>
              </a:rPr>
              <a:t>Référente Handicap Mutualisée FHF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Nouvelle-Aquitaine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dirty="0">
              <a:solidFill>
                <a:srgbClr val="00B0F0"/>
              </a:solidFill>
              <a:latin typeface="Aptos"/>
              <a:ea typeface="Calibri" panose="020F0502020204030204" pitchFamily="34" charset="0"/>
            </a:endParaRPr>
          </a:p>
          <a:p>
            <a:endParaRPr lang="fr-FR" b="1" dirty="0">
              <a:solidFill>
                <a:srgbClr val="00B0F0"/>
              </a:solidFill>
              <a:latin typeface="Aptos"/>
              <a:ea typeface="Calibri" panose="020F0502020204030204" pitchFamily="34" charset="0"/>
            </a:endParaRPr>
          </a:p>
          <a:p>
            <a:r>
              <a:rPr lang="fr-FR" b="1" dirty="0">
                <a:solidFill>
                  <a:srgbClr val="00B0F0"/>
                </a:solidFill>
                <a:latin typeface="Aptos"/>
                <a:ea typeface="Calibri" panose="020F0502020204030204" pitchFamily="34" charset="0"/>
              </a:rPr>
              <a:t>Marie-Laure BRIOT</a:t>
            </a:r>
            <a:endParaRPr lang="fr-FR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dirty="0">
                <a:solidFill>
                  <a:srgbClr val="002060"/>
                </a:solidFill>
                <a:latin typeface="Aptos"/>
                <a:ea typeface="Calibri" panose="020F0502020204030204" pitchFamily="34" charset="0"/>
              </a:rPr>
              <a:t>Déléguée ANFH Aquitaine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​</a:t>
            </a:r>
          </a:p>
          <a:p>
            <a:endParaRPr 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x_Image 8">
            <a:extLst>
              <a:ext uri="{FF2B5EF4-FFF2-40B4-BE49-F238E27FC236}">
                <a16:creationId xmlns:a16="http://schemas.microsoft.com/office/drawing/2014/main" id="{35FE688C-9440-4A0F-AB95-711227C80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875" y="3691771"/>
            <a:ext cx="1646745" cy="967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26AB5E1-A062-44CE-9E1A-9770977E8C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9090" y="5065763"/>
            <a:ext cx="2288736" cy="71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34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C6B4CC-FE76-4188-BB05-191F6471D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6083" y="494767"/>
            <a:ext cx="5475365" cy="1095903"/>
          </a:xfrm>
        </p:spPr>
        <p:txBody>
          <a:bodyPr/>
          <a:lstStyle/>
          <a:p>
            <a:r>
              <a:rPr lang="fr-FR" sz="3200" b="1" dirty="0">
                <a:solidFill>
                  <a:srgbClr val="00959A"/>
                </a:solidFill>
              </a:rPr>
              <a:t>Ordre du jour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65BF7BA-B293-48F5-98B3-D83E811D1280}"/>
              </a:ext>
            </a:extLst>
          </p:cNvPr>
          <p:cNvSpPr txBox="1"/>
          <p:nvPr/>
        </p:nvSpPr>
        <p:spPr>
          <a:xfrm>
            <a:off x="3461526" y="1228397"/>
            <a:ext cx="8603474" cy="5293757"/>
          </a:xfrm>
          <a:prstGeom prst="rect">
            <a:avLst/>
          </a:prstGeom>
          <a:solidFill>
            <a:srgbClr val="91D1D3"/>
          </a:solidFill>
          <a:ln>
            <a:solidFill>
              <a:srgbClr val="00959A"/>
            </a:solidFill>
          </a:ln>
        </p:spPr>
        <p:txBody>
          <a:bodyPr wrap="square" rtlCol="0">
            <a:spAutoFit/>
          </a:bodyPr>
          <a:lstStyle/>
          <a:p>
            <a:endParaRPr lang="fr-FR" sz="2000" b="1" dirty="0">
              <a:solidFill>
                <a:srgbClr val="00959A"/>
              </a:solidFill>
              <a:effectLst/>
              <a:latin typeface="+mj-lt"/>
            </a:endParaRPr>
          </a:p>
          <a:p>
            <a:r>
              <a:rPr lang="fr-FR" sz="2000" b="1" dirty="0">
                <a:solidFill>
                  <a:srgbClr val="00959A"/>
                </a:solidFill>
                <a:effectLst/>
                <a:latin typeface="+mj-lt"/>
              </a:rPr>
              <a:t>Outils et dispositifs au service de la Fonction publique Hospitalière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missions de la CDC et du FIPH pour la fonction publique hospitalière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Recrutement, taux d’emploi, partenariats … évolutions et dynamique en Nouvelle Aquitaine</a:t>
            </a:r>
            <a:endParaRPr lang="fr-FR" dirty="0">
              <a:solidFill>
                <a:srgbClr val="00959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référente handicap mutualisée : rôle et missions 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Rappel des principales des aides et appuis mobilisables</a:t>
            </a:r>
            <a:endParaRPr lang="fr-FR" dirty="0">
              <a:solidFill>
                <a:srgbClr val="00959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dispositifs d’appui de l’ANFH  et son partenariat avec le </a:t>
            </a:r>
            <a:r>
              <a:rPr lang="fr-FR" dirty="0" err="1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Fiphfp</a:t>
            </a:r>
            <a:br>
              <a:rPr lang="fr-FR" dirty="0">
                <a:solidFill>
                  <a:srgbClr val="0095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>
              <a:solidFill>
                <a:srgbClr val="00959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fr-FR" sz="2000" b="1" i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Temps d’échanges </a:t>
            </a:r>
            <a:endParaRPr lang="fr-FR" sz="2000" b="1" i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fr-FR" sz="2000" b="1" i="1" dirty="0">
              <a:solidFill>
                <a:srgbClr val="00959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/>
            <a:r>
              <a:rPr lang="fr-FR" sz="2000" b="1" dirty="0">
                <a:solidFill>
                  <a:srgbClr val="00959A"/>
                </a:solidFill>
                <a:latin typeface="+mj-lt"/>
              </a:rPr>
              <a:t>Conventionner avec le FIPHFP 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Avantages / prérequis / processus pour un conventionnement </a:t>
            </a:r>
            <a:endParaRPr lang="fr-FR" dirty="0">
              <a:solidFill>
                <a:srgbClr val="00959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Outils et appuis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>
                <a:solidFill>
                  <a:srgbClr val="00959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Insertion, sensibilisation, animation, … exemples de bonnes pratiques et actions mises en place par un établissement sous convention </a:t>
            </a:r>
          </a:p>
          <a:p>
            <a:pPr lvl="1"/>
            <a:endParaRPr lang="fr-FR" sz="2000" dirty="0">
              <a:solidFill>
                <a:srgbClr val="00959A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fr-FR" sz="2000" b="1" i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Temps d’échanges </a:t>
            </a:r>
            <a:r>
              <a:rPr lang="fr-FR" sz="2000" b="1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</a:p>
        </p:txBody>
      </p:sp>
    </p:spTree>
    <p:extLst>
      <p:ext uri="{BB962C8B-B14F-4D97-AF65-F5344CB8AC3E}">
        <p14:creationId xmlns:p14="http://schemas.microsoft.com/office/powerpoint/2010/main" val="135017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0F93F6A0-423D-4394-BD04-3549B2D35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0832" y="2782731"/>
            <a:ext cx="7772622" cy="262746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b="1" i="1" dirty="0">
                <a:solidFill>
                  <a:srgbClr val="00959A"/>
                </a:solidFill>
              </a:rPr>
              <a:t>MERCI POUR VOTRE ATTENTION ET DE VOS PARTICIPATIONS</a:t>
            </a:r>
            <a:br>
              <a:rPr lang="fr-FR" b="1" i="1" dirty="0">
                <a:solidFill>
                  <a:srgbClr val="00959A"/>
                </a:solidFill>
              </a:rPr>
            </a:br>
            <a:endParaRPr lang="fr-FR" b="1" i="1" dirty="0">
              <a:solidFill>
                <a:srgbClr val="00959A"/>
              </a:solidFill>
            </a:endParaRPr>
          </a:p>
        </p:txBody>
      </p:sp>
      <p:sp>
        <p:nvSpPr>
          <p:cNvPr id="5" name="Titre 3">
            <a:extLst>
              <a:ext uri="{FF2B5EF4-FFF2-40B4-BE49-F238E27FC236}">
                <a16:creationId xmlns:a16="http://schemas.microsoft.com/office/drawing/2014/main" id="{261CC8CB-F2F7-43C5-BCFB-13ABB4ABA881}"/>
              </a:ext>
            </a:extLst>
          </p:cNvPr>
          <p:cNvSpPr txBox="1">
            <a:spLocks/>
          </p:cNvSpPr>
          <p:nvPr/>
        </p:nvSpPr>
        <p:spPr>
          <a:xfrm>
            <a:off x="3690832" y="3740423"/>
            <a:ext cx="7772622" cy="15220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3225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0F93F6A0-423D-4394-BD04-3549B2D35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0832" y="2782731"/>
            <a:ext cx="7772622" cy="107806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b="1" dirty="0"/>
              <a:t>Sources d’information</a:t>
            </a:r>
            <a:br>
              <a:rPr lang="fr-FR" b="1" dirty="0"/>
            </a:br>
            <a:endParaRPr lang="fr-FR" b="1" dirty="0"/>
          </a:p>
        </p:txBody>
      </p:sp>
      <p:sp>
        <p:nvSpPr>
          <p:cNvPr id="5" name="Titre 3">
            <a:extLst>
              <a:ext uri="{FF2B5EF4-FFF2-40B4-BE49-F238E27FC236}">
                <a16:creationId xmlns:a16="http://schemas.microsoft.com/office/drawing/2014/main" id="{261CC8CB-F2F7-43C5-BCFB-13ABB4ABA881}"/>
              </a:ext>
            </a:extLst>
          </p:cNvPr>
          <p:cNvSpPr txBox="1">
            <a:spLocks/>
          </p:cNvSpPr>
          <p:nvPr/>
        </p:nvSpPr>
        <p:spPr>
          <a:xfrm>
            <a:off x="3690832" y="3740423"/>
            <a:ext cx="7772622" cy="15220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29939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C6B4CC-FE76-4188-BB05-191F6471D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1887" y="2466442"/>
            <a:ext cx="5475365" cy="1095903"/>
          </a:xfrm>
        </p:spPr>
        <p:txBody>
          <a:bodyPr/>
          <a:lstStyle/>
          <a:p>
            <a:r>
              <a:rPr lang="fr-FR" sz="3200" b="1" dirty="0"/>
              <a:t>Informations sur le </a:t>
            </a:r>
            <a:r>
              <a:rPr lang="fr-FR" sz="3200" b="1" dirty="0" err="1"/>
              <a:t>Fiphfp</a:t>
            </a:r>
            <a:endParaRPr lang="fr-FR" sz="3200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65BF7BA-B293-48F5-98B3-D83E811D1280}"/>
              </a:ext>
            </a:extLst>
          </p:cNvPr>
          <p:cNvSpPr txBox="1"/>
          <p:nvPr/>
        </p:nvSpPr>
        <p:spPr>
          <a:xfrm>
            <a:off x="3086876" y="4335572"/>
            <a:ext cx="7184572" cy="2308324"/>
          </a:xfrm>
          <a:prstGeom prst="rect">
            <a:avLst/>
          </a:prstGeom>
          <a:solidFill>
            <a:srgbClr val="94D3D5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 rapport Annuel du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Fiphfp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Nouvelle aquitaine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catalogue détaillé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des aides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conventionnement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Dossier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ressources pratiques conventionnés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23DF264-4DCB-4609-8E2E-4C25841B6EF6}"/>
              </a:ext>
            </a:extLst>
          </p:cNvPr>
          <p:cNvSpPr txBox="1"/>
          <p:nvPr/>
        </p:nvSpPr>
        <p:spPr>
          <a:xfrm>
            <a:off x="1852126" y="3258330"/>
            <a:ext cx="84815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u="none" strike="noStrike" dirty="0">
                <a:solidFill>
                  <a:srgbClr val="000000"/>
                </a:solidFill>
                <a:effectLst/>
                <a:latin typeface="RalewaySemiBold"/>
                <a:hlinkClick r:id="rId7" tooltip="Aller vers la page d'accueil de fiphfp.fr"/>
              </a:rPr>
              <a:t>FIPHFP</a:t>
            </a:r>
            <a:r>
              <a:rPr lang="fr-FR" sz="2400" b="1" i="0" u="none" strike="noStrike" dirty="0">
                <a:solidFill>
                  <a:srgbClr val="D13217"/>
                </a:solidFill>
                <a:effectLst/>
                <a:latin typeface="RalewaySemiBold"/>
                <a:hlinkClick r:id="rId7" tooltip="Aller vers la page d'accueil de fiphfp.fr"/>
              </a:rPr>
              <a:t>.fr</a:t>
            </a:r>
            <a:endParaRPr lang="fr-FR" sz="2400" b="1" i="0" u="none" strike="noStrike" dirty="0">
              <a:solidFill>
                <a:srgbClr val="0056B3"/>
              </a:solidFill>
              <a:effectLst/>
              <a:latin typeface="RalewaySemiBold"/>
              <a:hlinkClick r:id="rId7" tooltip="Aller vers la page d'accueil de fiphfp.fr"/>
            </a:endParaRPr>
          </a:p>
        </p:txBody>
      </p:sp>
    </p:spTree>
    <p:extLst>
      <p:ext uri="{BB962C8B-B14F-4D97-AF65-F5344CB8AC3E}">
        <p14:creationId xmlns:p14="http://schemas.microsoft.com/office/powerpoint/2010/main" val="1603613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C6B4CC-FE76-4188-BB05-191F6471D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1887" y="2466442"/>
            <a:ext cx="5475365" cy="1095903"/>
          </a:xfrm>
        </p:spPr>
        <p:txBody>
          <a:bodyPr/>
          <a:lstStyle/>
          <a:p>
            <a:r>
              <a:rPr lang="fr-FR" sz="3200" b="1" dirty="0"/>
              <a:t>Informations ANFH NAQ</a:t>
            </a:r>
          </a:p>
        </p:txBody>
      </p:sp>
      <p:sp>
        <p:nvSpPr>
          <p:cNvPr id="3" name="ZoneTexte 2">
            <a:hlinkClick r:id="rId3"/>
            <a:extLst>
              <a:ext uri="{FF2B5EF4-FFF2-40B4-BE49-F238E27FC236}">
                <a16:creationId xmlns:a16="http://schemas.microsoft.com/office/drawing/2014/main" id="{A65BF7BA-B293-48F5-98B3-D83E811D1280}"/>
              </a:ext>
            </a:extLst>
          </p:cNvPr>
          <p:cNvSpPr txBox="1"/>
          <p:nvPr/>
        </p:nvSpPr>
        <p:spPr>
          <a:xfrm>
            <a:off x="3086876" y="4335572"/>
            <a:ext cx="7184572" cy="2308324"/>
          </a:xfrm>
          <a:prstGeom prst="rect">
            <a:avLst/>
          </a:prstGeom>
          <a:solidFill>
            <a:srgbClr val="94D3D5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Accord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Fiphfp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/ ANFH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services aux agents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dispositif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CREP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dispositif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seconde partie de carrière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23DF264-4DCB-4609-8E2E-4C25841B6EF6}"/>
              </a:ext>
            </a:extLst>
          </p:cNvPr>
          <p:cNvSpPr txBox="1"/>
          <p:nvPr/>
        </p:nvSpPr>
        <p:spPr>
          <a:xfrm>
            <a:off x="1852126" y="3258330"/>
            <a:ext cx="84815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u="none" strike="noStrike">
                <a:solidFill>
                  <a:srgbClr val="0056B3"/>
                </a:solidFill>
                <a:effectLst/>
                <a:latin typeface="RalewaySemiBold"/>
                <a:hlinkClick r:id="rId8" tooltip="Aller vers la page d'accueil de fiphfp.fr"/>
              </a:rPr>
              <a:t>https://www.anfh.fr/aquitaine</a:t>
            </a:r>
            <a:endParaRPr lang="fr-FR" sz="2400" b="1" i="0" u="none" strike="noStrike" dirty="0">
              <a:solidFill>
                <a:srgbClr val="0056B3"/>
              </a:solidFill>
              <a:effectLst/>
              <a:latin typeface="RalewaySemiBold"/>
              <a:hlinkClick r:id="rId8" tooltip="Aller vers la page d'accueil de fiphfp.fr"/>
            </a:endParaRPr>
          </a:p>
        </p:txBody>
      </p:sp>
    </p:spTree>
    <p:extLst>
      <p:ext uri="{BB962C8B-B14F-4D97-AF65-F5344CB8AC3E}">
        <p14:creationId xmlns:p14="http://schemas.microsoft.com/office/powerpoint/2010/main" val="2815740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C6B4CC-FE76-4188-BB05-191F6471D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708" y="1431112"/>
            <a:ext cx="7402137" cy="1704096"/>
          </a:xfrm>
        </p:spPr>
        <p:txBody>
          <a:bodyPr/>
          <a:lstStyle/>
          <a:p>
            <a:r>
              <a:rPr lang="fr-FR" sz="3200" b="1" dirty="0"/>
              <a:t>La référente Handicap mutualisée</a:t>
            </a:r>
            <a:br>
              <a:rPr lang="fr-FR" sz="3200" b="1" dirty="0"/>
            </a:br>
            <a:r>
              <a:rPr lang="fr-FR" sz="3200" b="1" dirty="0"/>
              <a:t>06 75 17 52 71</a:t>
            </a:r>
            <a:br>
              <a:rPr lang="fr-FR" sz="3200" b="1" dirty="0"/>
            </a:br>
            <a:r>
              <a:rPr lang="fr-FR" sz="1800" i="1" u="sng" dirty="0">
                <a:solidFill>
                  <a:srgbClr val="02B4B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referent-handicap-mutualise.nouvelle-aquitaine@ch-libourne.fr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fr-FR" sz="3200" b="1" dirty="0"/>
          </a:p>
        </p:txBody>
      </p:sp>
      <p:sp>
        <p:nvSpPr>
          <p:cNvPr id="3" name="ZoneTexte 2">
            <a:hlinkClick r:id="rId4"/>
            <a:extLst>
              <a:ext uri="{FF2B5EF4-FFF2-40B4-BE49-F238E27FC236}">
                <a16:creationId xmlns:a16="http://schemas.microsoft.com/office/drawing/2014/main" id="{A65BF7BA-B293-48F5-98B3-D83E811D1280}"/>
              </a:ext>
            </a:extLst>
          </p:cNvPr>
          <p:cNvSpPr txBox="1"/>
          <p:nvPr/>
        </p:nvSpPr>
        <p:spPr>
          <a:xfrm>
            <a:off x="3086876" y="4335572"/>
            <a:ext cx="7184572" cy="1938992"/>
          </a:xfrm>
          <a:prstGeom prst="rect">
            <a:avLst/>
          </a:prstGeom>
          <a:solidFill>
            <a:srgbClr val="94D3D5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lettre mensuelle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Des fiches pratiques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Des supports d’intervention à partager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visio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mensuelle thématique  d’une heure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23DF264-4DCB-4609-8E2E-4C25841B6EF6}"/>
              </a:ext>
            </a:extLst>
          </p:cNvPr>
          <p:cNvSpPr txBox="1"/>
          <p:nvPr/>
        </p:nvSpPr>
        <p:spPr>
          <a:xfrm>
            <a:off x="1852126" y="3258330"/>
            <a:ext cx="84815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u="sng" dirty="0">
                <a:solidFill>
                  <a:srgbClr val="0056B3"/>
                </a:solidFill>
                <a:latin typeface="RalewaySemiBold"/>
                <a:hlinkClick r:id="rId5" tooltip="Aller vers la page d'accueil de fiphfp.fr"/>
              </a:rPr>
              <a:t>L’espace d’information dédié sur le site de la FHF Nouvelle Aquitaine</a:t>
            </a:r>
            <a:endParaRPr lang="fr-FR" sz="2400" b="1" i="0" u="sng" strike="noStrike" dirty="0">
              <a:solidFill>
                <a:srgbClr val="0056B3"/>
              </a:solidFill>
              <a:effectLst/>
              <a:latin typeface="RalewaySemiBold"/>
              <a:hlinkClick r:id="rId6" tooltip="Aller vers la page d'accueil de fiphfp.fr"/>
            </a:endParaRPr>
          </a:p>
        </p:txBody>
      </p:sp>
    </p:spTree>
    <p:extLst>
      <p:ext uri="{BB962C8B-B14F-4D97-AF65-F5344CB8AC3E}">
        <p14:creationId xmlns:p14="http://schemas.microsoft.com/office/powerpoint/2010/main" val="23565785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alette FIPHFP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959A"/>
      </a:accent1>
      <a:accent2>
        <a:srgbClr val="FFCC00"/>
      </a:accent2>
      <a:accent3>
        <a:srgbClr val="00ADD6"/>
      </a:accent3>
      <a:accent4>
        <a:srgbClr val="D682B5"/>
      </a:accent4>
      <a:accent5>
        <a:srgbClr val="007C66"/>
      </a:accent5>
      <a:accent6>
        <a:srgbClr val="E84E0F"/>
      </a:accent6>
      <a:hlink>
        <a:srgbClr val="1E364E"/>
      </a:hlink>
      <a:folHlink>
        <a:srgbClr val="872276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4872</TotalTime>
  <Words>347</Words>
  <Application>Microsoft Office PowerPoint</Application>
  <PresentationFormat>Grand écran</PresentationFormat>
  <Paragraphs>67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Aptos</vt:lpstr>
      <vt:lpstr>Arial</vt:lpstr>
      <vt:lpstr>Calibri</vt:lpstr>
      <vt:lpstr>Helvetica Neue</vt:lpstr>
      <vt:lpstr>Raleway</vt:lpstr>
      <vt:lpstr>RalewaySemiBold</vt:lpstr>
      <vt:lpstr>Times</vt:lpstr>
      <vt:lpstr>Times New Roman</vt:lpstr>
      <vt:lpstr>Wingdings</vt:lpstr>
      <vt:lpstr>Thème Office</vt:lpstr>
      <vt:lpstr>  Insertion et maintien en emploi Quels dispositifs, outils et accompagnement pour la fonction publique hospitalière en Nouvelle Aquitaine ?    vendredi 29 novembre de 14h à 16h en visioconférence</vt:lpstr>
      <vt:lpstr>Intervenantes</vt:lpstr>
      <vt:lpstr>Ordre du jour</vt:lpstr>
      <vt:lpstr>MERCI POUR VOTRE ATTENTION ET DE VOS PARTICIPATIONS </vt:lpstr>
      <vt:lpstr>Sources d’information </vt:lpstr>
      <vt:lpstr>Informations sur le Fiphfp</vt:lpstr>
      <vt:lpstr>Informations ANFH NAQ</vt:lpstr>
      <vt:lpstr>La référente Handicap mutualisée 06 75 17 52 71 referent-handicap-mutualise.nouvelle-aquitaine@ch-libourne.fr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Lea Valleix (TBWA Corporate)</dc:creator>
  <cp:lastModifiedBy>Guery, Florence</cp:lastModifiedBy>
  <cp:revision>185</cp:revision>
  <cp:lastPrinted>2022-02-23T12:47:12Z</cp:lastPrinted>
  <dcterms:created xsi:type="dcterms:W3CDTF">2021-05-31T17:33:54Z</dcterms:created>
  <dcterms:modified xsi:type="dcterms:W3CDTF">2024-11-29T10:05:20Z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3fbc5b3-0854-499e-ac99-1df59a3241e9_Enabled">
    <vt:lpwstr>true</vt:lpwstr>
  </property>
  <property fmtid="{D5CDD505-2E9C-101B-9397-08002B2CF9AE}" pid="3" name="MSIP_Label_b3fbc5b3-0854-499e-ac99-1df59a3241e9_SetDate">
    <vt:lpwstr>2021-06-30T07:56:15Z</vt:lpwstr>
  </property>
  <property fmtid="{D5CDD505-2E9C-101B-9397-08002B2CF9AE}" pid="4" name="MSIP_Label_b3fbc5b3-0854-499e-ac99-1df59a3241e9_Method">
    <vt:lpwstr>Standard</vt:lpwstr>
  </property>
  <property fmtid="{D5CDD505-2E9C-101B-9397-08002B2CF9AE}" pid="5" name="MSIP_Label_b3fbc5b3-0854-499e-ac99-1df59a3241e9_Name">
    <vt:lpwstr>b3fbc5b3-0854-499e-ac99-1df59a3241e9</vt:lpwstr>
  </property>
  <property fmtid="{D5CDD505-2E9C-101B-9397-08002B2CF9AE}" pid="6" name="MSIP_Label_b3fbc5b3-0854-499e-ac99-1df59a3241e9_SiteId">
    <vt:lpwstr>6eab6365-8194-49c6-a4d0-e2d1a0fbeb74</vt:lpwstr>
  </property>
  <property fmtid="{D5CDD505-2E9C-101B-9397-08002B2CF9AE}" pid="7" name="MSIP_Label_b3fbc5b3-0854-499e-ac99-1df59a3241e9_ActionId">
    <vt:lpwstr>bd98f277-9497-4d47-a037-0b93b61233ab</vt:lpwstr>
  </property>
  <property fmtid="{D5CDD505-2E9C-101B-9397-08002B2CF9AE}" pid="8" name="MSIP_Label_b3fbc5b3-0854-499e-ac99-1df59a3241e9_ContentBits">
    <vt:lpwstr>2</vt:lpwstr>
  </property>
</Properties>
</file>