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602" r:id="rId2"/>
    <p:sldId id="665" r:id="rId3"/>
    <p:sldId id="680" r:id="rId4"/>
    <p:sldId id="664" r:id="rId5"/>
    <p:sldId id="668" r:id="rId6"/>
    <p:sldId id="691" r:id="rId7"/>
    <p:sldId id="685" r:id="rId8"/>
    <p:sldId id="657" r:id="rId9"/>
    <p:sldId id="256" r:id="rId10"/>
    <p:sldId id="689" r:id="rId11"/>
    <p:sldId id="352" r:id="rId12"/>
    <p:sldId id="690" r:id="rId13"/>
    <p:sldId id="353" r:id="rId14"/>
    <p:sldId id="681" r:id="rId15"/>
    <p:sldId id="669" r:id="rId16"/>
    <p:sldId id="670" r:id="rId17"/>
    <p:sldId id="671" r:id="rId18"/>
    <p:sldId id="673" r:id="rId19"/>
    <p:sldId id="686" r:id="rId20"/>
    <p:sldId id="674" r:id="rId21"/>
    <p:sldId id="677" r:id="rId22"/>
    <p:sldId id="675" r:id="rId23"/>
    <p:sldId id="688" r:id="rId24"/>
    <p:sldId id="650" r:id="rId25"/>
    <p:sldId id="682" r:id="rId26"/>
    <p:sldId id="683" r:id="rId27"/>
    <p:sldId id="576" r:id="rId28"/>
    <p:sldId id="684"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A3E9"/>
    <a:srgbClr val="E7BF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43"/>
    <p:restoredTop sz="95833"/>
  </p:normalViewPr>
  <p:slideViewPr>
    <p:cSldViewPr snapToGrid="0" snapToObjects="1">
      <p:cViewPr varScale="1">
        <p:scale>
          <a:sx n="111" d="100"/>
          <a:sy n="111" d="100"/>
        </p:scale>
        <p:origin x="216"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2C7DD-1A0D-E44F-B148-B4CAE2A5439F}" type="datetimeFigureOut">
              <a:rPr lang="fr-FR" smtClean="0"/>
              <a:t>27/05/2021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3B14AE-7C2B-3D47-90D4-C5730C5A9F6C}" type="slidenum">
              <a:rPr lang="fr-FR" smtClean="0"/>
              <a:t>‹N°›</a:t>
            </a:fld>
            <a:endParaRPr lang="fr-FR"/>
          </a:p>
        </p:txBody>
      </p:sp>
    </p:spTree>
    <p:extLst>
      <p:ext uri="{BB962C8B-B14F-4D97-AF65-F5344CB8AC3E}">
        <p14:creationId xmlns:p14="http://schemas.microsoft.com/office/powerpoint/2010/main" val="2333511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6490F74-2FD3-4643-A9C9-4E8407718F46}" type="slidenum">
              <a:rPr lang="fr-FR" smtClean="0"/>
              <a:t>1</a:t>
            </a:fld>
            <a:endParaRPr lang="fr-FR"/>
          </a:p>
        </p:txBody>
      </p:sp>
    </p:spTree>
    <p:extLst>
      <p:ext uri="{BB962C8B-B14F-4D97-AF65-F5344CB8AC3E}">
        <p14:creationId xmlns:p14="http://schemas.microsoft.com/office/powerpoint/2010/main" val="1967432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6490F74-2FD3-4643-A9C9-4E8407718F46}" type="slidenum">
              <a:rPr lang="fr-FR" smtClean="0"/>
              <a:t>4</a:t>
            </a:fld>
            <a:endParaRPr lang="fr-FR"/>
          </a:p>
        </p:txBody>
      </p:sp>
    </p:spTree>
    <p:extLst>
      <p:ext uri="{BB962C8B-B14F-4D97-AF65-F5344CB8AC3E}">
        <p14:creationId xmlns:p14="http://schemas.microsoft.com/office/powerpoint/2010/main" val="114571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ADD2881-762A-BA44-BA82-0E940410A681}" type="slidenum">
              <a:rPr lang="fr-FR" smtClean="0"/>
              <a:t>11</a:t>
            </a:fld>
            <a:endParaRPr lang="fr-FR"/>
          </a:p>
        </p:txBody>
      </p:sp>
    </p:spTree>
    <p:extLst>
      <p:ext uri="{BB962C8B-B14F-4D97-AF65-F5344CB8AC3E}">
        <p14:creationId xmlns:p14="http://schemas.microsoft.com/office/powerpoint/2010/main" val="2795224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6490F74-2FD3-4643-A9C9-4E8407718F46}" type="slidenum">
              <a:rPr lang="fr-FR" smtClean="0"/>
              <a:t>20</a:t>
            </a:fld>
            <a:endParaRPr lang="fr-FR"/>
          </a:p>
        </p:txBody>
      </p:sp>
    </p:spTree>
    <p:extLst>
      <p:ext uri="{BB962C8B-B14F-4D97-AF65-F5344CB8AC3E}">
        <p14:creationId xmlns:p14="http://schemas.microsoft.com/office/powerpoint/2010/main" val="548328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ADD2881-762A-BA44-BA82-0E940410A681}" type="slidenum">
              <a:rPr lang="fr-FR" smtClean="0"/>
              <a:t>27</a:t>
            </a:fld>
            <a:endParaRPr lang="fr-FR"/>
          </a:p>
        </p:txBody>
      </p:sp>
    </p:spTree>
    <p:extLst>
      <p:ext uri="{BB962C8B-B14F-4D97-AF65-F5344CB8AC3E}">
        <p14:creationId xmlns:p14="http://schemas.microsoft.com/office/powerpoint/2010/main" val="2799724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6490F74-2FD3-4643-A9C9-4E8407718F46}" type="slidenum">
              <a:rPr lang="fr-FR" smtClean="0"/>
              <a:t>28</a:t>
            </a:fld>
            <a:endParaRPr lang="fr-FR"/>
          </a:p>
        </p:txBody>
      </p:sp>
    </p:spTree>
    <p:extLst>
      <p:ext uri="{BB962C8B-B14F-4D97-AF65-F5344CB8AC3E}">
        <p14:creationId xmlns:p14="http://schemas.microsoft.com/office/powerpoint/2010/main" val="2161850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C15DE9-4D44-F843-A7B1-AE3571235FB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70B658D-8EDC-FF44-A5CC-D54CFE2007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69B87BB-2713-6742-B1FB-92CC369E2B53}"/>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5" name="Espace réservé du pied de page 4">
            <a:extLst>
              <a:ext uri="{FF2B5EF4-FFF2-40B4-BE49-F238E27FC236}">
                <a16:creationId xmlns:a16="http://schemas.microsoft.com/office/drawing/2014/main" id="{8F23E43A-68CF-AF44-8DC4-1EF72D4348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53CC642-B967-2644-9A7F-99C1E10C07EB}"/>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2109462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7CBB2-9A4B-814E-8311-0D7066182C2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6891485-982A-9F4D-90A3-23BADD9E948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B8DC1FA-AEED-4045-9BD9-0E8E8A1523B0}"/>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5" name="Espace réservé du pied de page 4">
            <a:extLst>
              <a:ext uri="{FF2B5EF4-FFF2-40B4-BE49-F238E27FC236}">
                <a16:creationId xmlns:a16="http://schemas.microsoft.com/office/drawing/2014/main" id="{2358F670-E8B1-F547-A01D-699075C601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504BCC3-2771-F04F-A070-4B59C82D9101}"/>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371267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C45A69C-9480-664E-A49E-FC37ABCF6B0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07ED9A7-FB2A-8A44-8B6F-D6F1FB06C9C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9C5F59-5E81-C545-BBB5-1514A457C753}"/>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5" name="Espace réservé du pied de page 4">
            <a:extLst>
              <a:ext uri="{FF2B5EF4-FFF2-40B4-BE49-F238E27FC236}">
                <a16:creationId xmlns:a16="http://schemas.microsoft.com/office/drawing/2014/main" id="{3EE4E13E-4357-D544-9410-5145B7DFF7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B35E0BF-ECD3-1B43-A340-0750651E41E0}"/>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1599046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pic>
        <p:nvPicPr>
          <p:cNvPr id="2" name="Image 1" descr="adress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5" y="6215962"/>
            <a:ext cx="12192000" cy="65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à coins arrondis 2"/>
          <p:cNvSpPr/>
          <p:nvPr userDrawn="1"/>
        </p:nvSpPr>
        <p:spPr>
          <a:xfrm>
            <a:off x="411049" y="1119968"/>
            <a:ext cx="11373525" cy="5060007"/>
          </a:xfrm>
          <a:prstGeom prst="roundRect">
            <a:avLst>
              <a:gd name="adj" fmla="val 3325"/>
            </a:avLst>
          </a:prstGeom>
          <a:solidFill>
            <a:srgbClr val="6A1B71"/>
          </a:solidFill>
          <a:ln>
            <a:solidFill>
              <a:srgbClr val="6A1B71"/>
            </a:solidFill>
          </a:ln>
          <a:effectLst/>
        </p:spPr>
        <p:style>
          <a:lnRef idx="1">
            <a:schemeClr val="accent1"/>
          </a:lnRef>
          <a:fillRef idx="3">
            <a:schemeClr val="accent1"/>
          </a:fillRef>
          <a:effectRef idx="2">
            <a:schemeClr val="accent1"/>
          </a:effectRef>
          <a:fontRef idx="minor">
            <a:schemeClr val="lt1"/>
          </a:fontRef>
        </p:style>
        <p:txBody>
          <a:bodyPr lIns="82907" tIns="41454" rIns="82907" bIns="41454" anchor="ctr"/>
          <a:lstStyle/>
          <a:p>
            <a:pPr algn="ctr" defTabSz="435265" eaLnBrk="1" fontAlgn="auto" hangingPunct="1">
              <a:spcBef>
                <a:spcPts val="0"/>
              </a:spcBef>
              <a:spcAft>
                <a:spcPts val="0"/>
              </a:spcAft>
              <a:defRPr/>
            </a:pPr>
            <a:endParaRPr lang="fr-FR" sz="1632"/>
          </a:p>
        </p:txBody>
      </p:sp>
      <p:pic>
        <p:nvPicPr>
          <p:cNvPr id="4" name="Image 3" descr="Logo-FHF.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2464476" cy="101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997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229D6D-65F8-8D4E-A233-F2E327A5D27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C042078-D8F6-BB4F-A470-4D6B6906DAA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24A01A6-CA53-4948-83EB-99296EC52CBB}"/>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5" name="Espace réservé du pied de page 4">
            <a:extLst>
              <a:ext uri="{FF2B5EF4-FFF2-40B4-BE49-F238E27FC236}">
                <a16:creationId xmlns:a16="http://schemas.microsoft.com/office/drawing/2014/main" id="{88A09017-629B-9D43-AF00-C928F793ED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3A8A4E-51D3-5D42-8139-BBCA99FBB2F7}"/>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185912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286AF4-FB4C-584D-9435-1E3F6F73E9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AB45AF7-3385-EC4B-A704-426341DCB0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8799284-4B56-5A4C-8C37-0F2D132AE633}"/>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5" name="Espace réservé du pied de page 4">
            <a:extLst>
              <a:ext uri="{FF2B5EF4-FFF2-40B4-BE49-F238E27FC236}">
                <a16:creationId xmlns:a16="http://schemas.microsoft.com/office/drawing/2014/main" id="{5A43F448-F591-8642-891B-7941322114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4E8836A-BDC4-1B4A-BE28-848FE89A1E7E}"/>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72617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B4F3D-B627-1946-A365-7FFED1234AE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BF70FD4-75D1-6F48-ADA0-342C4CBDE29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16D0892-F982-1948-9CE5-564B5024268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9B5C97F-69A4-EB4C-A781-4F5089B5F61E}"/>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6" name="Espace réservé du pied de page 5">
            <a:extLst>
              <a:ext uri="{FF2B5EF4-FFF2-40B4-BE49-F238E27FC236}">
                <a16:creationId xmlns:a16="http://schemas.microsoft.com/office/drawing/2014/main" id="{19369852-79B2-874D-9BE1-B347D9C00B4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5902D08-8B66-A147-98ED-B6F8AE000342}"/>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2321647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775529-322C-2849-97A5-E33A2C68ABD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90535DC-BD6C-C047-A52F-EF4E480F6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BF887D5-BAE4-B744-85CD-009954DD564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6E63270-0A02-134A-A5B9-358E3CBEDE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5F9835E-E394-D64B-8F13-66D9269D82E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53B43E1-E3C9-B44D-998D-0EE659C799DD}"/>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8" name="Espace réservé du pied de page 7">
            <a:extLst>
              <a:ext uri="{FF2B5EF4-FFF2-40B4-BE49-F238E27FC236}">
                <a16:creationId xmlns:a16="http://schemas.microsoft.com/office/drawing/2014/main" id="{D9D5AE83-E0DB-C64A-8782-699BEE4F45C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3A099D1-AA6A-4B4F-87C4-31B89CEB6579}"/>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159256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49664D-31FB-8A4D-B53B-70932D84352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33651EC-59DF-9549-8D9A-3736A91F4014}"/>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4" name="Espace réservé du pied de page 3">
            <a:extLst>
              <a:ext uri="{FF2B5EF4-FFF2-40B4-BE49-F238E27FC236}">
                <a16:creationId xmlns:a16="http://schemas.microsoft.com/office/drawing/2014/main" id="{DED8D307-A4C9-AF44-8F62-24C56A7C907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17A6562-F132-584C-9477-F367E07C0F96}"/>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3776735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7E6B52-217F-AB4A-804E-EA88C01DC5ED}"/>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3" name="Espace réservé du pied de page 2">
            <a:extLst>
              <a:ext uri="{FF2B5EF4-FFF2-40B4-BE49-F238E27FC236}">
                <a16:creationId xmlns:a16="http://schemas.microsoft.com/office/drawing/2014/main" id="{000BCC06-A681-0E4F-BCA4-884E8C02999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1D8259D-C6F3-9A43-9E02-748A06ADDBDA}"/>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3876604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D5AAA8-6C12-854A-AB48-190BA750E02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0C91350-2320-D243-BCE3-10C95607D5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A2F8DFE-1F59-764E-9938-2C959612BC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30D0FA2-DBA7-B341-82D0-77FD96867102}"/>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6" name="Espace réservé du pied de page 5">
            <a:extLst>
              <a:ext uri="{FF2B5EF4-FFF2-40B4-BE49-F238E27FC236}">
                <a16:creationId xmlns:a16="http://schemas.microsoft.com/office/drawing/2014/main" id="{CBB4D49E-CED3-5F4E-A302-C62C67FB6E0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6250D60-C88C-8045-9981-6B9A44AC8FED}"/>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353755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60DC5-0F54-A44A-BB65-3B9C492EF13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FF97049-6C01-414C-83E5-0D927512FE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98FD31D-45D3-AB47-8C84-A1A14F367D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CD7E279-3822-E547-852E-1CA092CA12C0}"/>
              </a:ext>
            </a:extLst>
          </p:cNvPr>
          <p:cNvSpPr>
            <a:spLocks noGrp="1"/>
          </p:cNvSpPr>
          <p:nvPr>
            <p:ph type="dt" sz="half" idx="10"/>
          </p:nvPr>
        </p:nvSpPr>
        <p:spPr/>
        <p:txBody>
          <a:bodyPr/>
          <a:lstStyle/>
          <a:p>
            <a:fld id="{5823759D-E351-3247-89CC-BE42B298D7AC}" type="datetimeFigureOut">
              <a:rPr lang="fr-FR" smtClean="0"/>
              <a:t>27/05/2021</a:t>
            </a:fld>
            <a:endParaRPr lang="fr-FR"/>
          </a:p>
        </p:txBody>
      </p:sp>
      <p:sp>
        <p:nvSpPr>
          <p:cNvPr id="6" name="Espace réservé du pied de page 5">
            <a:extLst>
              <a:ext uri="{FF2B5EF4-FFF2-40B4-BE49-F238E27FC236}">
                <a16:creationId xmlns:a16="http://schemas.microsoft.com/office/drawing/2014/main" id="{78EE5358-2A83-B145-BE25-AAF6E6E76C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19B1090-D6DA-9D40-A83B-7626D8CED396}"/>
              </a:ext>
            </a:extLst>
          </p:cNvPr>
          <p:cNvSpPr>
            <a:spLocks noGrp="1"/>
          </p:cNvSpPr>
          <p:nvPr>
            <p:ph type="sldNum" sz="quarter" idx="12"/>
          </p:nvPr>
        </p:nvSpPr>
        <p:spPr/>
        <p:txBody>
          <a:bodyPr/>
          <a:lstStyle/>
          <a:p>
            <a:fld id="{2A612B8C-CE44-3F40-9609-C3B5D326A58F}" type="slidenum">
              <a:rPr lang="fr-FR" smtClean="0"/>
              <a:t>‹N°›</a:t>
            </a:fld>
            <a:endParaRPr lang="fr-FR"/>
          </a:p>
        </p:txBody>
      </p:sp>
    </p:spTree>
    <p:extLst>
      <p:ext uri="{BB962C8B-B14F-4D97-AF65-F5344CB8AC3E}">
        <p14:creationId xmlns:p14="http://schemas.microsoft.com/office/powerpoint/2010/main" val="229478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5FB853E-84BB-7C4A-8C80-8789D08214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ECE85C2-FA55-C047-93E6-6B661632DC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42C3C18-5092-E34B-87B5-16035E4B8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3759D-E351-3247-89CC-BE42B298D7AC}" type="datetimeFigureOut">
              <a:rPr lang="fr-FR" smtClean="0"/>
              <a:t>27/05/2021</a:t>
            </a:fld>
            <a:endParaRPr lang="fr-FR"/>
          </a:p>
        </p:txBody>
      </p:sp>
      <p:sp>
        <p:nvSpPr>
          <p:cNvPr id="5" name="Espace réservé du pied de page 4">
            <a:extLst>
              <a:ext uri="{FF2B5EF4-FFF2-40B4-BE49-F238E27FC236}">
                <a16:creationId xmlns:a16="http://schemas.microsoft.com/office/drawing/2014/main" id="{B134B843-EE8F-1944-8775-98848A14B8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61659F5-05A1-A748-A602-972F8AC151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612B8C-CE44-3F40-9609-C3B5D326A58F}" type="slidenum">
              <a:rPr lang="fr-FR" smtClean="0"/>
              <a:t>‹N°›</a:t>
            </a:fld>
            <a:endParaRPr lang="fr-FR"/>
          </a:p>
        </p:txBody>
      </p:sp>
    </p:spTree>
    <p:extLst>
      <p:ext uri="{BB962C8B-B14F-4D97-AF65-F5344CB8AC3E}">
        <p14:creationId xmlns:p14="http://schemas.microsoft.com/office/powerpoint/2010/main" val="3706906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966439" y="1449987"/>
            <a:ext cx="10259121"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r>
              <a:rPr lang="fr-FR" altLang="fr-FR" sz="3600" b="1" dirty="0">
                <a:solidFill>
                  <a:srgbClr val="FFFFFF"/>
                </a:solidFill>
                <a:cs typeface="Arial" panose="020B0604020202020204" pitchFamily="34" charset="0"/>
              </a:rPr>
              <a:t>Un an après, où en est-on dans la mise en œuvre des accords de Ségur ?</a:t>
            </a:r>
          </a:p>
          <a:p>
            <a:pPr algn="ctr" eaLnBrk="1" hangingPunct="1"/>
            <a:endParaRPr lang="fr-FR" altLang="fr-FR" sz="3600" b="1" dirty="0">
              <a:solidFill>
                <a:srgbClr val="FFFFFF"/>
              </a:solidFill>
              <a:cs typeface="Arial" panose="020B0604020202020204" pitchFamily="34" charset="0"/>
            </a:endParaRPr>
          </a:p>
          <a:p>
            <a:pPr algn="ctr" eaLnBrk="1" hangingPunct="1"/>
            <a:r>
              <a:rPr lang="fr-FR" altLang="fr-FR" sz="3600" dirty="0">
                <a:solidFill>
                  <a:srgbClr val="FFFFFF"/>
                </a:solidFill>
                <a:cs typeface="Arial" panose="020B0604020202020204" pitchFamily="34" charset="0"/>
              </a:rPr>
              <a:t>L’accord relatif à la fonction publique hospitalière (PNM)</a:t>
            </a:r>
          </a:p>
          <a:p>
            <a:pPr algn="ctr" eaLnBrk="1" hangingPunct="1"/>
            <a:r>
              <a:rPr lang="fr-FR" altLang="fr-FR" sz="3600" b="1" dirty="0">
                <a:solidFill>
                  <a:srgbClr val="FFFFFF"/>
                </a:solidFill>
                <a:cs typeface="Arial" panose="020B0604020202020204" pitchFamily="34" charset="0"/>
              </a:rPr>
              <a:t> </a:t>
            </a:r>
          </a:p>
          <a:p>
            <a:pPr algn="ctr" eaLnBrk="1" hangingPunct="1"/>
            <a:r>
              <a:rPr lang="fr-FR" altLang="fr-FR" sz="3600" dirty="0">
                <a:solidFill>
                  <a:srgbClr val="FFFFFF"/>
                </a:solidFill>
                <a:cs typeface="Arial" panose="020B0604020202020204" pitchFamily="34" charset="0"/>
              </a:rPr>
              <a:t>26 mai 2021</a:t>
            </a:r>
          </a:p>
          <a:p>
            <a:pPr algn="ctr" eaLnBrk="1" hangingPunct="1"/>
            <a:endParaRPr lang="fr-FR" altLang="fr-FR" sz="3600" b="1" dirty="0">
              <a:solidFill>
                <a:srgbClr val="FFFFFF"/>
              </a:solidFill>
              <a:cs typeface="Arial" panose="020B0604020202020204" pitchFamily="34" charset="0"/>
            </a:endParaRPr>
          </a:p>
        </p:txBody>
      </p:sp>
      <p:sp>
        <p:nvSpPr>
          <p:cNvPr id="9218" name="ZoneTexte 3">
            <a:extLst>
              <a:ext uri="{FF2B5EF4-FFF2-40B4-BE49-F238E27FC236}">
                <a16:creationId xmlns:a16="http://schemas.microsoft.com/office/drawing/2014/main" id="{45212446-A1B5-A54F-87B9-3721632BA3B8}"/>
              </a:ext>
            </a:extLst>
          </p:cNvPr>
          <p:cNvSpPr txBox="1">
            <a:spLocks noChangeArrowheads="1"/>
          </p:cNvSpPr>
          <p:nvPr/>
        </p:nvSpPr>
        <p:spPr bwMode="auto">
          <a:xfrm>
            <a:off x="1441226" y="6299456"/>
            <a:ext cx="689542" cy="245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eaLnBrk="1" hangingPunct="1"/>
            <a:fld id="{1FA56FB5-EAB9-5042-A5E1-E5F0170327B5}" type="slidenum">
              <a:rPr lang="fr-FR" altLang="fr-FR" sz="997" b="1">
                <a:solidFill>
                  <a:srgbClr val="6A1B71"/>
                </a:solidFill>
                <a:cs typeface="Arial" panose="020B0604020202020204" pitchFamily="34" charset="0"/>
              </a:rPr>
              <a:pPr eaLnBrk="1" hangingPunct="1"/>
              <a:t>1</a:t>
            </a:fld>
            <a:r>
              <a:rPr lang="fr-FR" altLang="fr-FR" sz="997">
                <a:solidFill>
                  <a:srgbClr val="6A1B71"/>
                </a:solidFill>
                <a:cs typeface="Arial" panose="020B0604020202020204" pitchFamily="34" charset="0"/>
              </a:rPr>
              <a:t> / 8</a:t>
            </a:r>
          </a:p>
        </p:txBody>
      </p:sp>
    </p:spTree>
    <p:extLst>
      <p:ext uri="{BB962C8B-B14F-4D97-AF65-F5344CB8AC3E}">
        <p14:creationId xmlns:p14="http://schemas.microsoft.com/office/powerpoint/2010/main" val="4254099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AD64A7FA-8C00-D04A-BDEB-5576458A2810}"/>
              </a:ext>
            </a:extLst>
          </p:cNvPr>
          <p:cNvGraphicFramePr>
            <a:graphicFrameLocks noGrp="1"/>
          </p:cNvGraphicFramePr>
          <p:nvPr>
            <p:extLst>
              <p:ext uri="{D42A27DB-BD31-4B8C-83A1-F6EECF244321}">
                <p14:modId xmlns:p14="http://schemas.microsoft.com/office/powerpoint/2010/main" val="4178676626"/>
              </p:ext>
            </p:extLst>
          </p:nvPr>
        </p:nvGraphicFramePr>
        <p:xfrm>
          <a:off x="491836" y="862534"/>
          <a:ext cx="5334000" cy="2750820"/>
        </p:xfrm>
        <a:graphic>
          <a:graphicData uri="http://schemas.openxmlformats.org/drawingml/2006/table">
            <a:tbl>
              <a:tblPr>
                <a:tableStyleId>{16D9F66E-5EB9-4882-86FB-DCBF35E3C3E4}</a:tableStyleId>
              </a:tblPr>
              <a:tblGrid>
                <a:gridCol w="889000">
                  <a:extLst>
                    <a:ext uri="{9D8B030D-6E8A-4147-A177-3AD203B41FA5}">
                      <a16:colId xmlns:a16="http://schemas.microsoft.com/office/drawing/2014/main" val="2703707609"/>
                    </a:ext>
                  </a:extLst>
                </a:gridCol>
                <a:gridCol w="889000">
                  <a:extLst>
                    <a:ext uri="{9D8B030D-6E8A-4147-A177-3AD203B41FA5}">
                      <a16:colId xmlns:a16="http://schemas.microsoft.com/office/drawing/2014/main" val="1062743432"/>
                    </a:ext>
                  </a:extLst>
                </a:gridCol>
                <a:gridCol w="889000">
                  <a:extLst>
                    <a:ext uri="{9D8B030D-6E8A-4147-A177-3AD203B41FA5}">
                      <a16:colId xmlns:a16="http://schemas.microsoft.com/office/drawing/2014/main" val="3032494546"/>
                    </a:ext>
                  </a:extLst>
                </a:gridCol>
                <a:gridCol w="889000">
                  <a:extLst>
                    <a:ext uri="{9D8B030D-6E8A-4147-A177-3AD203B41FA5}">
                      <a16:colId xmlns:a16="http://schemas.microsoft.com/office/drawing/2014/main" val="2666876820"/>
                    </a:ext>
                  </a:extLst>
                </a:gridCol>
                <a:gridCol w="889000">
                  <a:extLst>
                    <a:ext uri="{9D8B030D-6E8A-4147-A177-3AD203B41FA5}">
                      <a16:colId xmlns:a16="http://schemas.microsoft.com/office/drawing/2014/main" val="3973688934"/>
                    </a:ext>
                  </a:extLst>
                </a:gridCol>
                <a:gridCol w="889000">
                  <a:extLst>
                    <a:ext uri="{9D8B030D-6E8A-4147-A177-3AD203B41FA5}">
                      <a16:colId xmlns:a16="http://schemas.microsoft.com/office/drawing/2014/main" val="1718875427"/>
                    </a:ext>
                  </a:extLst>
                </a:gridCol>
              </a:tblGrid>
              <a:tr h="190500">
                <a:tc gridSpan="6">
                  <a:txBody>
                    <a:bodyPr/>
                    <a:lstStyle/>
                    <a:p>
                      <a:pPr algn="ctr" fontAlgn="ctr"/>
                      <a:r>
                        <a:rPr lang="fr-FR" sz="1400" b="1" u="none" strike="noStrike" dirty="0">
                          <a:effectLst/>
                        </a:rPr>
                        <a:t>1er grade (A type)</a:t>
                      </a:r>
                      <a:endParaRPr lang="fr-FR" sz="1400" b="1" i="0" u="none" strike="noStrike" dirty="0">
                        <a:solidFill>
                          <a:srgbClr val="000000"/>
                        </a:solidFill>
                        <a:effectLst/>
                        <a:latin typeface="Arial" panose="020B0604020202020204" pitchFamily="34" charset="0"/>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05375207"/>
                  </a:ext>
                </a:extLst>
              </a:tr>
              <a:tr h="190500">
                <a:tc>
                  <a:txBody>
                    <a:bodyPr/>
                    <a:lstStyle/>
                    <a:p>
                      <a:pPr algn="ctr" fontAlgn="ctr"/>
                      <a:r>
                        <a:rPr lang="fr-FR" sz="1000" u="none" strike="noStrike">
                          <a:effectLst/>
                        </a:rPr>
                        <a:t>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IB</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IM</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Gain 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µ</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grade</a:t>
                      </a:r>
                      <a:endParaRPr lang="fr-FR" sz="1000" b="1"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624214394"/>
                  </a:ext>
                </a:extLst>
              </a:tr>
              <a:tr h="203200">
                <a:tc>
                  <a:txBody>
                    <a:bodyPr/>
                    <a:lstStyle/>
                    <a:p>
                      <a:pPr algn="ctr" fontAlgn="ctr"/>
                      <a:r>
                        <a:rPr lang="fr-FR" sz="1400" u="none" strike="noStrike">
                          <a:effectLst/>
                        </a:rPr>
                        <a:t>11e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821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673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26,0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930311437"/>
                  </a:ext>
                </a:extLst>
              </a:tr>
              <a:tr h="203200">
                <a:tc>
                  <a:txBody>
                    <a:bodyPr/>
                    <a:lstStyle/>
                    <a:p>
                      <a:pPr algn="ctr" fontAlgn="ctr"/>
                      <a:r>
                        <a:rPr lang="fr-FR" sz="1400" u="none" strike="noStrike">
                          <a:effectLst/>
                        </a:rPr>
                        <a:t>10e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778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040572924"/>
                  </a:ext>
                </a:extLst>
              </a:tr>
              <a:tr h="203200">
                <a:tc>
                  <a:txBody>
                    <a:bodyPr/>
                    <a:lstStyle/>
                    <a:p>
                      <a:pPr algn="ctr" fontAlgn="ctr"/>
                      <a:r>
                        <a:rPr lang="fr-FR" sz="1400" u="none" strike="noStrike">
                          <a:effectLst/>
                        </a:rPr>
                        <a:t>9e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732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605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18,0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52758703"/>
                  </a:ext>
                </a:extLst>
              </a:tr>
              <a:tr h="203200">
                <a:tc>
                  <a:txBody>
                    <a:bodyPr/>
                    <a:lstStyle/>
                    <a:p>
                      <a:pPr algn="ctr" fontAlgn="ctr"/>
                      <a:r>
                        <a:rPr lang="fr-FR" sz="1400" u="none" strike="noStrike">
                          <a:effectLst/>
                        </a:rPr>
                        <a:t>8e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693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575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07321198"/>
                  </a:ext>
                </a:extLst>
              </a:tr>
              <a:tr h="203200">
                <a:tc>
                  <a:txBody>
                    <a:bodyPr/>
                    <a:lstStyle/>
                    <a:p>
                      <a:pPr algn="ctr" fontAlgn="ctr"/>
                      <a:r>
                        <a:rPr lang="fr-FR" sz="1400" u="none" strike="noStrike">
                          <a:effectLst/>
                        </a:rPr>
                        <a:t>7e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653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545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4139599"/>
                  </a:ext>
                </a:extLst>
              </a:tr>
              <a:tr h="203200">
                <a:tc>
                  <a:txBody>
                    <a:bodyPr/>
                    <a:lstStyle/>
                    <a:p>
                      <a:pPr algn="ctr" fontAlgn="ctr"/>
                      <a:r>
                        <a:rPr lang="fr-FR" sz="1400" u="none" strike="noStrike">
                          <a:effectLst/>
                        </a:rPr>
                        <a:t>6e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611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513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27</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407417697"/>
                  </a:ext>
                </a:extLst>
              </a:tr>
              <a:tr h="203200">
                <a:tc>
                  <a:txBody>
                    <a:bodyPr/>
                    <a:lstStyle/>
                    <a:p>
                      <a:pPr algn="ctr" fontAlgn="ctr"/>
                      <a:r>
                        <a:rPr lang="fr-FR" sz="1400" u="none" strike="noStrike">
                          <a:effectLst/>
                        </a:rPr>
                        <a:t>5e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576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486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570968068"/>
                  </a:ext>
                </a:extLst>
              </a:tr>
              <a:tr h="203200">
                <a:tc>
                  <a:txBody>
                    <a:bodyPr/>
                    <a:lstStyle/>
                    <a:p>
                      <a:pPr algn="ctr" fontAlgn="ctr"/>
                      <a:r>
                        <a:rPr lang="fr-FR" sz="1400" u="none" strike="noStrike">
                          <a:effectLst/>
                        </a:rPr>
                        <a:t>4e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544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463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36334121"/>
                  </a:ext>
                </a:extLst>
              </a:tr>
              <a:tr h="203200">
                <a:tc>
                  <a:txBody>
                    <a:bodyPr/>
                    <a:lstStyle/>
                    <a:p>
                      <a:pPr algn="ctr" fontAlgn="ctr"/>
                      <a:r>
                        <a:rPr lang="fr-FR" sz="1400" u="none" strike="noStrike">
                          <a:effectLst/>
                        </a:rPr>
                        <a:t>3e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514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442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674129112"/>
                  </a:ext>
                </a:extLst>
              </a:tr>
              <a:tr h="203200">
                <a:tc>
                  <a:txBody>
                    <a:bodyPr/>
                    <a:lstStyle/>
                    <a:p>
                      <a:pPr algn="ctr" fontAlgn="ctr"/>
                      <a:r>
                        <a:rPr lang="fr-FR" sz="1400" u="none" strike="noStrike">
                          <a:effectLst/>
                        </a:rPr>
                        <a:t>2e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484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419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279801"/>
                  </a:ext>
                </a:extLst>
              </a:tr>
              <a:tr h="203200">
                <a:tc>
                  <a:txBody>
                    <a:bodyPr/>
                    <a:lstStyle/>
                    <a:p>
                      <a:pPr algn="ctr" fontAlgn="ctr"/>
                      <a:r>
                        <a:rPr lang="fr-FR" sz="1400" u="none" strike="noStrike">
                          <a:effectLst/>
                        </a:rPr>
                        <a:t>1er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444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390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 </a:t>
                      </a:r>
                      <a:endParaRPr lang="fr-FR"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07965361"/>
                  </a:ext>
                </a:extLst>
              </a:tr>
            </a:tbl>
          </a:graphicData>
        </a:graphic>
      </p:graphicFrame>
      <p:graphicFrame>
        <p:nvGraphicFramePr>
          <p:cNvPr id="5" name="Tableau 4">
            <a:extLst>
              <a:ext uri="{FF2B5EF4-FFF2-40B4-BE49-F238E27FC236}">
                <a16:creationId xmlns:a16="http://schemas.microsoft.com/office/drawing/2014/main" id="{9893A036-F946-C146-99FB-370A74DE3FA5}"/>
              </a:ext>
            </a:extLst>
          </p:cNvPr>
          <p:cNvGraphicFramePr>
            <a:graphicFrameLocks noGrp="1"/>
          </p:cNvGraphicFramePr>
          <p:nvPr>
            <p:extLst>
              <p:ext uri="{D42A27DB-BD31-4B8C-83A1-F6EECF244321}">
                <p14:modId xmlns:p14="http://schemas.microsoft.com/office/powerpoint/2010/main" val="1357768899"/>
              </p:ext>
            </p:extLst>
          </p:nvPr>
        </p:nvGraphicFramePr>
        <p:xfrm>
          <a:off x="6594764" y="842616"/>
          <a:ext cx="5334000" cy="2769235"/>
        </p:xfrm>
        <a:graphic>
          <a:graphicData uri="http://schemas.openxmlformats.org/drawingml/2006/table">
            <a:tbl>
              <a:tblPr>
                <a:tableStyleId>{22838BEF-8BB2-4498-84A7-C5851F593DF1}</a:tableStyleId>
              </a:tblPr>
              <a:tblGrid>
                <a:gridCol w="889000">
                  <a:extLst>
                    <a:ext uri="{9D8B030D-6E8A-4147-A177-3AD203B41FA5}">
                      <a16:colId xmlns:a16="http://schemas.microsoft.com/office/drawing/2014/main" val="2152955741"/>
                    </a:ext>
                  </a:extLst>
                </a:gridCol>
                <a:gridCol w="889000">
                  <a:extLst>
                    <a:ext uri="{9D8B030D-6E8A-4147-A177-3AD203B41FA5}">
                      <a16:colId xmlns:a16="http://schemas.microsoft.com/office/drawing/2014/main" val="506466736"/>
                    </a:ext>
                  </a:extLst>
                </a:gridCol>
                <a:gridCol w="889000">
                  <a:extLst>
                    <a:ext uri="{9D8B030D-6E8A-4147-A177-3AD203B41FA5}">
                      <a16:colId xmlns:a16="http://schemas.microsoft.com/office/drawing/2014/main" val="1681728696"/>
                    </a:ext>
                  </a:extLst>
                </a:gridCol>
                <a:gridCol w="889000">
                  <a:extLst>
                    <a:ext uri="{9D8B030D-6E8A-4147-A177-3AD203B41FA5}">
                      <a16:colId xmlns:a16="http://schemas.microsoft.com/office/drawing/2014/main" val="3291576864"/>
                    </a:ext>
                  </a:extLst>
                </a:gridCol>
                <a:gridCol w="889000">
                  <a:extLst>
                    <a:ext uri="{9D8B030D-6E8A-4147-A177-3AD203B41FA5}">
                      <a16:colId xmlns:a16="http://schemas.microsoft.com/office/drawing/2014/main" val="3279204848"/>
                    </a:ext>
                  </a:extLst>
                </a:gridCol>
                <a:gridCol w="889000">
                  <a:extLst>
                    <a:ext uri="{9D8B030D-6E8A-4147-A177-3AD203B41FA5}">
                      <a16:colId xmlns:a16="http://schemas.microsoft.com/office/drawing/2014/main" val="1097404144"/>
                    </a:ext>
                  </a:extLst>
                </a:gridCol>
              </a:tblGrid>
              <a:tr h="165100">
                <a:tc gridSpan="6">
                  <a:txBody>
                    <a:bodyPr/>
                    <a:lstStyle/>
                    <a:p>
                      <a:pPr algn="ctr" fontAlgn="ctr"/>
                      <a:r>
                        <a:rPr lang="fr-FR" sz="1400" b="1" u="none" strike="noStrike" dirty="0">
                          <a:effectLst/>
                        </a:rPr>
                        <a:t>Nouveau 2eme grade</a:t>
                      </a:r>
                      <a:endParaRPr lang="fr-FR" sz="1400" b="1" i="0" u="none" strike="noStrike" dirty="0">
                        <a:solidFill>
                          <a:srgbClr val="000000"/>
                        </a:solidFill>
                        <a:effectLst/>
                        <a:latin typeface="Arial" panose="020B0604020202020204" pitchFamily="34" charset="0"/>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81774455"/>
                  </a:ext>
                </a:extLst>
              </a:tr>
              <a:tr h="165100">
                <a:tc>
                  <a:txBody>
                    <a:bodyPr/>
                    <a:lstStyle/>
                    <a:p>
                      <a:pPr algn="ctr" fontAlgn="ctr"/>
                      <a:r>
                        <a:rPr lang="fr-FR" sz="1000" u="none" strike="noStrike">
                          <a:effectLst/>
                        </a:rPr>
                        <a:t>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IB</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IM</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Gain 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dirty="0">
                          <a:effectLst/>
                        </a:rPr>
                        <a:t>Durée µ</a:t>
                      </a:r>
                      <a:endParaRPr lang="fr-FR" sz="10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grade</a:t>
                      </a:r>
                      <a:endParaRPr lang="fr-FR" sz="1000" b="1"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106288049"/>
                  </a:ext>
                </a:extLst>
              </a:tr>
              <a:tr h="257175">
                <a:tc>
                  <a:txBody>
                    <a:bodyPr/>
                    <a:lstStyle/>
                    <a:p>
                      <a:pPr algn="ctr" fontAlgn="ctr"/>
                      <a:r>
                        <a:rPr lang="fr-FR" sz="1400" u="none" strike="noStrike">
                          <a:effectLst/>
                        </a:rPr>
                        <a:t>11e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886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722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37</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26,0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074612140"/>
                  </a:ext>
                </a:extLst>
              </a:tr>
              <a:tr h="203200">
                <a:tc>
                  <a:txBody>
                    <a:bodyPr/>
                    <a:lstStyle/>
                    <a:p>
                      <a:pPr algn="ctr" fontAlgn="ctr"/>
                      <a:r>
                        <a:rPr lang="fr-FR" sz="1400" u="none" strike="noStrike">
                          <a:effectLst/>
                        </a:rPr>
                        <a:t>10e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836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685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872176224"/>
                  </a:ext>
                </a:extLst>
              </a:tr>
              <a:tr h="203200">
                <a:tc>
                  <a:txBody>
                    <a:bodyPr/>
                    <a:lstStyle/>
                    <a:p>
                      <a:pPr algn="ctr" fontAlgn="ctr"/>
                      <a:r>
                        <a:rPr lang="fr-FR" sz="1400" u="none" strike="noStrike">
                          <a:effectLst/>
                        </a:rPr>
                        <a:t>9e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792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651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18,0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39372677"/>
                  </a:ext>
                </a:extLst>
              </a:tr>
              <a:tr h="203200">
                <a:tc>
                  <a:txBody>
                    <a:bodyPr/>
                    <a:lstStyle/>
                    <a:p>
                      <a:pPr algn="ctr" fontAlgn="ctr"/>
                      <a:r>
                        <a:rPr lang="fr-FR" sz="1400" u="none" strike="noStrike">
                          <a:effectLst/>
                        </a:rPr>
                        <a:t>8e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750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619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3,0</a:t>
                      </a:r>
                      <a:endParaRPr lang="fr-FR"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01763108"/>
                  </a:ext>
                </a:extLst>
              </a:tr>
              <a:tr h="203200">
                <a:tc>
                  <a:txBody>
                    <a:bodyPr/>
                    <a:lstStyle/>
                    <a:p>
                      <a:pPr algn="ctr" fontAlgn="ctr"/>
                      <a:r>
                        <a:rPr lang="fr-FR" sz="1400" u="none" strike="noStrike">
                          <a:effectLst/>
                        </a:rPr>
                        <a:t>7e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709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588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338584215"/>
                  </a:ext>
                </a:extLst>
              </a:tr>
              <a:tr h="203200">
                <a:tc>
                  <a:txBody>
                    <a:bodyPr/>
                    <a:lstStyle/>
                    <a:p>
                      <a:pPr algn="ctr" fontAlgn="ctr"/>
                      <a:r>
                        <a:rPr lang="fr-FR" sz="1400" u="none" strike="noStrike">
                          <a:effectLst/>
                        </a:rPr>
                        <a:t>6e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669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558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81425109"/>
                  </a:ext>
                </a:extLst>
              </a:tr>
              <a:tr h="203200">
                <a:tc>
                  <a:txBody>
                    <a:bodyPr/>
                    <a:lstStyle/>
                    <a:p>
                      <a:pPr algn="ctr" fontAlgn="ctr"/>
                      <a:r>
                        <a:rPr lang="fr-FR" sz="1400" u="none" strike="noStrike">
                          <a:effectLst/>
                        </a:rPr>
                        <a:t>5e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631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529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795719756"/>
                  </a:ext>
                </a:extLst>
              </a:tr>
              <a:tr h="203200">
                <a:tc>
                  <a:txBody>
                    <a:bodyPr/>
                    <a:lstStyle/>
                    <a:p>
                      <a:pPr algn="ctr" fontAlgn="ctr"/>
                      <a:r>
                        <a:rPr lang="fr-FR" sz="1400" u="none" strike="noStrike">
                          <a:effectLst/>
                        </a:rPr>
                        <a:t>4e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595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501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34883314"/>
                  </a:ext>
                </a:extLst>
              </a:tr>
              <a:tr h="203200">
                <a:tc>
                  <a:txBody>
                    <a:bodyPr/>
                    <a:lstStyle/>
                    <a:p>
                      <a:pPr algn="ctr" fontAlgn="ctr"/>
                      <a:r>
                        <a:rPr lang="fr-FR" sz="1400" u="none" strike="noStrike">
                          <a:effectLst/>
                        </a:rPr>
                        <a:t>3e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558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473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10676897"/>
                  </a:ext>
                </a:extLst>
              </a:tr>
              <a:tr h="203200">
                <a:tc>
                  <a:txBody>
                    <a:bodyPr/>
                    <a:lstStyle/>
                    <a:p>
                      <a:pPr algn="ctr" fontAlgn="ctr"/>
                      <a:r>
                        <a:rPr lang="fr-FR" sz="1400" u="none" strike="noStrike">
                          <a:effectLst/>
                        </a:rPr>
                        <a:t>2e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518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445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883838527"/>
                  </a:ext>
                </a:extLst>
              </a:tr>
              <a:tr h="203200">
                <a:tc>
                  <a:txBody>
                    <a:bodyPr/>
                    <a:lstStyle/>
                    <a:p>
                      <a:pPr algn="ctr" fontAlgn="ctr"/>
                      <a:r>
                        <a:rPr lang="fr-FR" sz="1400" u="none" strike="noStrike">
                          <a:effectLst/>
                        </a:rPr>
                        <a:t>1er</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489</a:t>
                      </a:r>
                      <a:endParaRPr lang="fr-FR"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422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 </a:t>
                      </a:r>
                      <a:endParaRPr lang="fr-FR"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 </a:t>
                      </a:r>
                      <a:endParaRPr lang="fr-FR"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67960946"/>
                  </a:ext>
                </a:extLst>
              </a:tr>
            </a:tbl>
          </a:graphicData>
        </a:graphic>
      </p:graphicFrame>
      <p:graphicFrame>
        <p:nvGraphicFramePr>
          <p:cNvPr id="6" name="Tableau 5">
            <a:extLst>
              <a:ext uri="{FF2B5EF4-FFF2-40B4-BE49-F238E27FC236}">
                <a16:creationId xmlns:a16="http://schemas.microsoft.com/office/drawing/2014/main" id="{0A7F87F9-CE52-E242-96E8-E89D635DF8B9}"/>
              </a:ext>
            </a:extLst>
          </p:cNvPr>
          <p:cNvGraphicFramePr>
            <a:graphicFrameLocks noGrp="1"/>
          </p:cNvGraphicFramePr>
          <p:nvPr>
            <p:extLst>
              <p:ext uri="{D42A27DB-BD31-4B8C-83A1-F6EECF244321}">
                <p14:modId xmlns:p14="http://schemas.microsoft.com/office/powerpoint/2010/main" val="2252931281"/>
              </p:ext>
            </p:extLst>
          </p:nvPr>
        </p:nvGraphicFramePr>
        <p:xfrm>
          <a:off x="491836" y="3904644"/>
          <a:ext cx="5334000" cy="2725420"/>
        </p:xfrm>
        <a:graphic>
          <a:graphicData uri="http://schemas.openxmlformats.org/drawingml/2006/table">
            <a:tbl>
              <a:tblPr>
                <a:tableStyleId>{C4B1156A-380E-4F78-BDF5-A606A8083BF9}</a:tableStyleId>
              </a:tblPr>
              <a:tblGrid>
                <a:gridCol w="889000">
                  <a:extLst>
                    <a:ext uri="{9D8B030D-6E8A-4147-A177-3AD203B41FA5}">
                      <a16:colId xmlns:a16="http://schemas.microsoft.com/office/drawing/2014/main" val="1603087019"/>
                    </a:ext>
                  </a:extLst>
                </a:gridCol>
                <a:gridCol w="889000">
                  <a:extLst>
                    <a:ext uri="{9D8B030D-6E8A-4147-A177-3AD203B41FA5}">
                      <a16:colId xmlns:a16="http://schemas.microsoft.com/office/drawing/2014/main" val="2407214564"/>
                    </a:ext>
                  </a:extLst>
                </a:gridCol>
                <a:gridCol w="889000">
                  <a:extLst>
                    <a:ext uri="{9D8B030D-6E8A-4147-A177-3AD203B41FA5}">
                      <a16:colId xmlns:a16="http://schemas.microsoft.com/office/drawing/2014/main" val="2661791067"/>
                    </a:ext>
                  </a:extLst>
                </a:gridCol>
                <a:gridCol w="889000">
                  <a:extLst>
                    <a:ext uri="{9D8B030D-6E8A-4147-A177-3AD203B41FA5}">
                      <a16:colId xmlns:a16="http://schemas.microsoft.com/office/drawing/2014/main" val="1527281464"/>
                    </a:ext>
                  </a:extLst>
                </a:gridCol>
                <a:gridCol w="889000">
                  <a:extLst>
                    <a:ext uri="{9D8B030D-6E8A-4147-A177-3AD203B41FA5}">
                      <a16:colId xmlns:a16="http://schemas.microsoft.com/office/drawing/2014/main" val="2724074058"/>
                    </a:ext>
                  </a:extLst>
                </a:gridCol>
                <a:gridCol w="889000">
                  <a:extLst>
                    <a:ext uri="{9D8B030D-6E8A-4147-A177-3AD203B41FA5}">
                      <a16:colId xmlns:a16="http://schemas.microsoft.com/office/drawing/2014/main" val="1609200460"/>
                    </a:ext>
                  </a:extLst>
                </a:gridCol>
              </a:tblGrid>
              <a:tr h="108296">
                <a:tc gridSpan="6">
                  <a:txBody>
                    <a:bodyPr/>
                    <a:lstStyle/>
                    <a:p>
                      <a:pPr algn="ctr" fontAlgn="ctr"/>
                      <a:r>
                        <a:rPr lang="fr-FR" sz="1400" b="1" u="none" strike="noStrike" dirty="0">
                          <a:effectLst/>
                        </a:rPr>
                        <a:t>Nouveau 3eme grade</a:t>
                      </a:r>
                      <a:endParaRPr lang="fr-FR" sz="1400" b="1" i="0" u="none" strike="noStrike" dirty="0">
                        <a:solidFill>
                          <a:srgbClr val="000000"/>
                        </a:solidFill>
                        <a:effectLst/>
                        <a:latin typeface="Arial" panose="020B0604020202020204" pitchFamily="34" charset="0"/>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24792902"/>
                  </a:ext>
                </a:extLst>
              </a:tr>
              <a:tr h="165100">
                <a:tc>
                  <a:txBody>
                    <a:bodyPr/>
                    <a:lstStyle/>
                    <a:p>
                      <a:pPr algn="ctr" fontAlgn="ctr"/>
                      <a:r>
                        <a:rPr lang="fr-FR" sz="1000" u="none" strike="noStrike">
                          <a:effectLst/>
                        </a:rPr>
                        <a:t>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IB</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IM</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Gain 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µ</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grade</a:t>
                      </a:r>
                      <a:endParaRPr lang="fr-FR" sz="1000" b="1"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068790383"/>
                  </a:ext>
                </a:extLst>
              </a:tr>
              <a:tr h="203200">
                <a:tc>
                  <a:txBody>
                    <a:bodyPr/>
                    <a:lstStyle/>
                    <a:p>
                      <a:pPr algn="ctr" fontAlgn="ctr"/>
                      <a:r>
                        <a:rPr lang="fr-FR" sz="1400" u="none" strike="noStrike">
                          <a:effectLst/>
                        </a:rPr>
                        <a:t>11e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764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26,0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65728763"/>
                  </a:ext>
                </a:extLst>
              </a:tr>
              <a:tr h="203200">
                <a:tc>
                  <a:txBody>
                    <a:bodyPr/>
                    <a:lstStyle/>
                    <a:p>
                      <a:pPr algn="ctr" fontAlgn="ctr"/>
                      <a:r>
                        <a:rPr lang="fr-FR" sz="1400" u="none" strike="noStrike">
                          <a:effectLst/>
                        </a:rPr>
                        <a:t>10e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906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738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109600444"/>
                  </a:ext>
                </a:extLst>
              </a:tr>
              <a:tr h="203200">
                <a:tc>
                  <a:txBody>
                    <a:bodyPr/>
                    <a:lstStyle/>
                    <a:p>
                      <a:pPr algn="ctr" fontAlgn="ctr"/>
                      <a:r>
                        <a:rPr lang="fr-FR" sz="1400" u="none" strike="noStrike">
                          <a:effectLst/>
                        </a:rPr>
                        <a:t>9e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868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709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18,0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923270205"/>
                  </a:ext>
                </a:extLst>
              </a:tr>
              <a:tr h="203200">
                <a:tc>
                  <a:txBody>
                    <a:bodyPr/>
                    <a:lstStyle/>
                    <a:p>
                      <a:pPr algn="ctr" fontAlgn="ctr"/>
                      <a:r>
                        <a:rPr lang="fr-FR" sz="1400" u="none" strike="noStrike">
                          <a:effectLst/>
                        </a:rPr>
                        <a:t>8e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825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676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896711363"/>
                  </a:ext>
                </a:extLst>
              </a:tr>
              <a:tr h="203200">
                <a:tc>
                  <a:txBody>
                    <a:bodyPr/>
                    <a:lstStyle/>
                    <a:p>
                      <a:pPr algn="ctr" fontAlgn="ctr"/>
                      <a:r>
                        <a:rPr lang="fr-FR" sz="1400" u="none" strike="noStrike">
                          <a:effectLst/>
                        </a:rPr>
                        <a:t>7e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781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643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8881146"/>
                  </a:ext>
                </a:extLst>
              </a:tr>
              <a:tr h="203200">
                <a:tc>
                  <a:txBody>
                    <a:bodyPr/>
                    <a:lstStyle/>
                    <a:p>
                      <a:pPr algn="ctr" fontAlgn="ctr"/>
                      <a:r>
                        <a:rPr lang="fr-FR" sz="1400" u="none" strike="noStrike">
                          <a:effectLst/>
                        </a:rPr>
                        <a:t>6e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739</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610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730765719"/>
                  </a:ext>
                </a:extLst>
              </a:tr>
              <a:tr h="203200">
                <a:tc>
                  <a:txBody>
                    <a:bodyPr/>
                    <a:lstStyle/>
                    <a:p>
                      <a:pPr algn="ctr" fontAlgn="ctr"/>
                      <a:r>
                        <a:rPr lang="fr-FR" sz="1400" u="none" strike="noStrike">
                          <a:effectLst/>
                        </a:rPr>
                        <a:t>5e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695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577</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07797116"/>
                  </a:ext>
                </a:extLst>
              </a:tr>
              <a:tr h="203200">
                <a:tc>
                  <a:txBody>
                    <a:bodyPr/>
                    <a:lstStyle/>
                    <a:p>
                      <a:pPr algn="ctr" fontAlgn="ctr"/>
                      <a:r>
                        <a:rPr lang="fr-FR" sz="1400" u="none" strike="noStrike">
                          <a:effectLst/>
                        </a:rPr>
                        <a:t>4e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653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545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158246540"/>
                  </a:ext>
                </a:extLst>
              </a:tr>
              <a:tr h="203200">
                <a:tc>
                  <a:txBody>
                    <a:bodyPr/>
                    <a:lstStyle/>
                    <a:p>
                      <a:pPr algn="ctr" fontAlgn="ctr"/>
                      <a:r>
                        <a:rPr lang="fr-FR" sz="1400" u="none" strike="noStrike">
                          <a:effectLst/>
                        </a:rPr>
                        <a:t>3e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614</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515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336759620"/>
                  </a:ext>
                </a:extLst>
              </a:tr>
              <a:tr h="203200">
                <a:tc>
                  <a:txBody>
                    <a:bodyPr/>
                    <a:lstStyle/>
                    <a:p>
                      <a:pPr algn="ctr" fontAlgn="ctr"/>
                      <a:r>
                        <a:rPr lang="fr-FR" sz="1400" u="none" strike="noStrike">
                          <a:effectLst/>
                        </a:rPr>
                        <a:t>2e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577</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487</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27</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813073236"/>
                  </a:ext>
                </a:extLst>
              </a:tr>
              <a:tr h="203200">
                <a:tc>
                  <a:txBody>
                    <a:bodyPr/>
                    <a:lstStyle/>
                    <a:p>
                      <a:pPr algn="ctr" fontAlgn="ctr"/>
                      <a:r>
                        <a:rPr lang="fr-FR" sz="1400" u="none" strike="noStrike">
                          <a:effectLst/>
                        </a:rPr>
                        <a:t>1er</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541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460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1,5</a:t>
                      </a:r>
                      <a:endParaRPr lang="fr-FR"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 </a:t>
                      </a:r>
                      <a:endParaRPr lang="fr-FR"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66740200"/>
                  </a:ext>
                </a:extLst>
              </a:tr>
            </a:tbl>
          </a:graphicData>
        </a:graphic>
      </p:graphicFrame>
      <p:graphicFrame>
        <p:nvGraphicFramePr>
          <p:cNvPr id="7" name="Tableau 6">
            <a:extLst>
              <a:ext uri="{FF2B5EF4-FFF2-40B4-BE49-F238E27FC236}">
                <a16:creationId xmlns:a16="http://schemas.microsoft.com/office/drawing/2014/main" id="{FF283721-D1CF-C141-B38B-124E2E4F8BFC}"/>
              </a:ext>
            </a:extLst>
          </p:cNvPr>
          <p:cNvGraphicFramePr>
            <a:graphicFrameLocks noGrp="1"/>
          </p:cNvGraphicFramePr>
          <p:nvPr>
            <p:extLst>
              <p:ext uri="{D42A27DB-BD31-4B8C-83A1-F6EECF244321}">
                <p14:modId xmlns:p14="http://schemas.microsoft.com/office/powerpoint/2010/main" val="3210040773"/>
              </p:ext>
            </p:extLst>
          </p:nvPr>
        </p:nvGraphicFramePr>
        <p:xfrm>
          <a:off x="6594764" y="3904644"/>
          <a:ext cx="5334000" cy="2110740"/>
        </p:xfrm>
        <a:graphic>
          <a:graphicData uri="http://schemas.openxmlformats.org/drawingml/2006/table">
            <a:tbl>
              <a:tblPr>
                <a:tableStyleId>{8A107856-5554-42FB-B03E-39F5DBC370BA}</a:tableStyleId>
              </a:tblPr>
              <a:tblGrid>
                <a:gridCol w="889000">
                  <a:extLst>
                    <a:ext uri="{9D8B030D-6E8A-4147-A177-3AD203B41FA5}">
                      <a16:colId xmlns:a16="http://schemas.microsoft.com/office/drawing/2014/main" val="4212409120"/>
                    </a:ext>
                  </a:extLst>
                </a:gridCol>
                <a:gridCol w="889000">
                  <a:extLst>
                    <a:ext uri="{9D8B030D-6E8A-4147-A177-3AD203B41FA5}">
                      <a16:colId xmlns:a16="http://schemas.microsoft.com/office/drawing/2014/main" val="3153559102"/>
                    </a:ext>
                  </a:extLst>
                </a:gridCol>
                <a:gridCol w="889000">
                  <a:extLst>
                    <a:ext uri="{9D8B030D-6E8A-4147-A177-3AD203B41FA5}">
                      <a16:colId xmlns:a16="http://schemas.microsoft.com/office/drawing/2014/main" val="4279611217"/>
                    </a:ext>
                  </a:extLst>
                </a:gridCol>
                <a:gridCol w="889000">
                  <a:extLst>
                    <a:ext uri="{9D8B030D-6E8A-4147-A177-3AD203B41FA5}">
                      <a16:colId xmlns:a16="http://schemas.microsoft.com/office/drawing/2014/main" val="3395406395"/>
                    </a:ext>
                  </a:extLst>
                </a:gridCol>
                <a:gridCol w="889000">
                  <a:extLst>
                    <a:ext uri="{9D8B030D-6E8A-4147-A177-3AD203B41FA5}">
                      <a16:colId xmlns:a16="http://schemas.microsoft.com/office/drawing/2014/main" val="1169903639"/>
                    </a:ext>
                  </a:extLst>
                </a:gridCol>
                <a:gridCol w="889000">
                  <a:extLst>
                    <a:ext uri="{9D8B030D-6E8A-4147-A177-3AD203B41FA5}">
                      <a16:colId xmlns:a16="http://schemas.microsoft.com/office/drawing/2014/main" val="2570456772"/>
                    </a:ext>
                  </a:extLst>
                </a:gridCol>
              </a:tblGrid>
              <a:tr h="203200">
                <a:tc gridSpan="6">
                  <a:txBody>
                    <a:bodyPr/>
                    <a:lstStyle/>
                    <a:p>
                      <a:pPr algn="ctr" fontAlgn="ctr"/>
                      <a:r>
                        <a:rPr lang="fr-FR" sz="1400" b="1" u="none" strike="noStrike" dirty="0">
                          <a:effectLst/>
                        </a:rPr>
                        <a:t> 4ème grade</a:t>
                      </a:r>
                      <a:endParaRPr lang="fr-FR" sz="1400" b="1" i="0" u="none" strike="noStrike" dirty="0">
                        <a:solidFill>
                          <a:srgbClr val="000000"/>
                        </a:solidFill>
                        <a:effectLst/>
                        <a:latin typeface="Arial" panose="020B0604020202020204" pitchFamily="34" charset="0"/>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597458184"/>
                  </a:ext>
                </a:extLst>
              </a:tr>
              <a:tr h="190500">
                <a:tc>
                  <a:txBody>
                    <a:bodyPr/>
                    <a:lstStyle/>
                    <a:p>
                      <a:pPr algn="ctr" fontAlgn="ctr"/>
                      <a:r>
                        <a:rPr lang="fr-FR" sz="1000" u="none" strike="noStrike">
                          <a:effectLst/>
                        </a:rPr>
                        <a:t>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IB</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IM</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Gain ech</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µ</a:t>
                      </a:r>
                      <a:endParaRPr lang="fr-FR" sz="100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r-FR" sz="1000" u="none" strike="noStrike">
                          <a:effectLst/>
                        </a:rPr>
                        <a:t>Durée grade</a:t>
                      </a:r>
                      <a:endParaRPr lang="fr-FR" sz="1000" b="1"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365008503"/>
                  </a:ext>
                </a:extLst>
              </a:tr>
              <a:tr h="161925">
                <a:tc>
                  <a:txBody>
                    <a:bodyPr/>
                    <a:lstStyle/>
                    <a:p>
                      <a:pPr algn="ctr" fontAlgn="ctr"/>
                      <a:r>
                        <a:rPr lang="fr-FR" sz="1400" u="none" strike="noStrike">
                          <a:effectLst/>
                        </a:rPr>
                        <a:t>8e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1 015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821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17,0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44603785"/>
                  </a:ext>
                </a:extLst>
              </a:tr>
              <a:tr h="203200">
                <a:tc>
                  <a:txBody>
                    <a:bodyPr/>
                    <a:lstStyle/>
                    <a:p>
                      <a:pPr algn="ctr" fontAlgn="ctr"/>
                      <a:r>
                        <a:rPr lang="fr-FR" sz="1400" u="none" strike="noStrike">
                          <a:effectLst/>
                        </a:rPr>
                        <a:t>7e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995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806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14,0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77176035"/>
                  </a:ext>
                </a:extLst>
              </a:tr>
              <a:tr h="203200">
                <a:tc>
                  <a:txBody>
                    <a:bodyPr/>
                    <a:lstStyle/>
                    <a:p>
                      <a:pPr algn="ctr" fontAlgn="ctr"/>
                      <a:r>
                        <a:rPr lang="fr-FR" sz="1400" u="none" strike="noStrike">
                          <a:effectLst/>
                        </a:rPr>
                        <a:t>6e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946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768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38</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11,0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16503932"/>
                  </a:ext>
                </a:extLst>
              </a:tr>
              <a:tr h="203200">
                <a:tc>
                  <a:txBody>
                    <a:bodyPr/>
                    <a:lstStyle/>
                    <a:p>
                      <a:pPr algn="ctr" fontAlgn="ctr"/>
                      <a:r>
                        <a:rPr lang="fr-FR" sz="1400" u="none" strike="noStrike">
                          <a:effectLst/>
                        </a:rPr>
                        <a:t>5e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896</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8,5</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546761916"/>
                  </a:ext>
                </a:extLst>
              </a:tr>
              <a:tr h="203200">
                <a:tc>
                  <a:txBody>
                    <a:bodyPr/>
                    <a:lstStyle/>
                    <a:p>
                      <a:pPr algn="ctr" fontAlgn="ctr"/>
                      <a:r>
                        <a:rPr lang="fr-FR" sz="1400" u="none" strike="noStrike">
                          <a:effectLst/>
                        </a:rPr>
                        <a:t>4e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843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690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64880539"/>
                  </a:ext>
                </a:extLst>
              </a:tr>
              <a:tr h="203200">
                <a:tc>
                  <a:txBody>
                    <a:bodyPr/>
                    <a:lstStyle/>
                    <a:p>
                      <a:pPr algn="ctr" fontAlgn="ctr"/>
                      <a:r>
                        <a:rPr lang="fr-FR" sz="1400" u="none" strike="noStrike">
                          <a:effectLst/>
                        </a:rPr>
                        <a:t>3e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791</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650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4,0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3001277"/>
                  </a:ext>
                </a:extLst>
              </a:tr>
              <a:tr h="203200">
                <a:tc>
                  <a:txBody>
                    <a:bodyPr/>
                    <a:lstStyle/>
                    <a:p>
                      <a:pPr algn="ctr" fontAlgn="ctr"/>
                      <a:r>
                        <a:rPr lang="fr-FR" sz="1400" u="none" strike="noStrike">
                          <a:effectLst/>
                        </a:rPr>
                        <a:t>2e</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732</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605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30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064466249"/>
                  </a:ext>
                </a:extLst>
              </a:tr>
              <a:tr h="203200">
                <a:tc>
                  <a:txBody>
                    <a:bodyPr/>
                    <a:lstStyle/>
                    <a:p>
                      <a:pPr algn="ctr" fontAlgn="ctr"/>
                      <a:r>
                        <a:rPr lang="fr-FR" sz="1400" u="none" strike="noStrike" dirty="0">
                          <a:effectLst/>
                        </a:rPr>
                        <a:t>1er</a:t>
                      </a:r>
                      <a:endParaRPr lang="fr-FR"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693</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575</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400" u="none" strike="noStrike" dirty="0">
                          <a:effectLst/>
                        </a:rPr>
                        <a:t> </a:t>
                      </a:r>
                      <a:endParaRPr lang="fr-FR"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786211"/>
                  </a:ext>
                </a:extLst>
              </a:tr>
            </a:tbl>
          </a:graphicData>
        </a:graphic>
      </p:graphicFrame>
      <p:sp>
        <p:nvSpPr>
          <p:cNvPr id="8" name="Rectangle 7">
            <a:extLst>
              <a:ext uri="{FF2B5EF4-FFF2-40B4-BE49-F238E27FC236}">
                <a16:creationId xmlns:a16="http://schemas.microsoft.com/office/drawing/2014/main" id="{7EF4F230-00AF-6343-AEBC-0F50BCC6BB9B}"/>
              </a:ext>
            </a:extLst>
          </p:cNvPr>
          <p:cNvSpPr/>
          <p:nvPr/>
        </p:nvSpPr>
        <p:spPr>
          <a:xfrm>
            <a:off x="1637489" y="103245"/>
            <a:ext cx="8917021" cy="468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defTabSz="1219170">
              <a:defRPr/>
            </a:pPr>
            <a:r>
              <a:rPr lang="fr-FR" sz="2800" b="1" dirty="0">
                <a:solidFill>
                  <a:schemeClr val="tx1"/>
                </a:solidFill>
              </a:rPr>
              <a:t>La revalorisation des grilles des corps de catégorie A</a:t>
            </a:r>
            <a:endParaRPr lang="fr-FR" sz="2800" b="1" dirty="0">
              <a:solidFill>
                <a:schemeClr val="tx1"/>
              </a:solidFill>
              <a:latin typeface="Calibri" panose="020F0502020204030204"/>
            </a:endParaRPr>
          </a:p>
        </p:txBody>
      </p:sp>
    </p:spTree>
    <p:extLst>
      <p:ext uri="{BB962C8B-B14F-4D97-AF65-F5344CB8AC3E}">
        <p14:creationId xmlns:p14="http://schemas.microsoft.com/office/powerpoint/2010/main" val="432825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2A631C5-1AFD-4D02-A65D-414DB5FBDF50}" type="slidenum">
              <a:rPr lang="fr-FR" smtClean="0"/>
              <a:t>11</a:t>
            </a:fld>
            <a:endParaRPr lang="fr-FR"/>
          </a:p>
        </p:txBody>
      </p:sp>
      <p:pic>
        <p:nvPicPr>
          <p:cNvPr id="6"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6956" y="166769"/>
            <a:ext cx="922471" cy="718260"/>
          </a:xfrm>
          <a:prstGeom prst="rect">
            <a:avLst/>
          </a:prstGeom>
          <a:ln w="12700">
            <a:miter lim="400000"/>
          </a:ln>
        </p:spPr>
      </p:pic>
      <p:pic>
        <p:nvPicPr>
          <p:cNvPr id="8" name="Image 7"/>
          <p:cNvPicPr>
            <a:picLocks noChangeAspect="1"/>
          </p:cNvPicPr>
          <p:nvPr/>
        </p:nvPicPr>
        <p:blipFill>
          <a:blip r:embed="rId4"/>
          <a:stretch>
            <a:fillRect/>
          </a:stretch>
        </p:blipFill>
        <p:spPr>
          <a:xfrm>
            <a:off x="533566" y="835584"/>
            <a:ext cx="1324160" cy="4629796"/>
          </a:xfrm>
          <a:prstGeom prst="rect">
            <a:avLst/>
          </a:prstGeom>
        </p:spPr>
      </p:pic>
      <p:cxnSp>
        <p:nvCxnSpPr>
          <p:cNvPr id="17" name="Connecteur droit 16"/>
          <p:cNvCxnSpPr/>
          <p:nvPr/>
        </p:nvCxnSpPr>
        <p:spPr>
          <a:xfrm>
            <a:off x="550498" y="885029"/>
            <a:ext cx="11206530" cy="0"/>
          </a:xfrm>
          <a:prstGeom prst="line">
            <a:avLst/>
          </a:prstGeom>
          <a:ln w="22225">
            <a:solidFill>
              <a:srgbClr val="0A0091"/>
            </a:solidFill>
          </a:ln>
        </p:spPr>
        <p:style>
          <a:lnRef idx="1">
            <a:schemeClr val="accent1"/>
          </a:lnRef>
          <a:fillRef idx="0">
            <a:schemeClr val="accent1"/>
          </a:fillRef>
          <a:effectRef idx="0">
            <a:schemeClr val="accent1"/>
          </a:effectRef>
          <a:fontRef idx="minor">
            <a:schemeClr val="tx1"/>
          </a:fontRef>
        </p:style>
      </p:cxnSp>
      <p:sp>
        <p:nvSpPr>
          <p:cNvPr id="18" name="Titre 1"/>
          <p:cNvSpPr>
            <a:spLocks noGrp="1"/>
          </p:cNvSpPr>
          <p:nvPr>
            <p:ph type="title"/>
          </p:nvPr>
        </p:nvSpPr>
        <p:spPr>
          <a:xfrm>
            <a:off x="1339920" y="294565"/>
            <a:ext cx="10515600" cy="499197"/>
          </a:xfrm>
        </p:spPr>
        <p:txBody>
          <a:bodyPr vert="horz" lIns="91440" tIns="45720" rIns="91440" bIns="45720" rtlCol="0" anchor="ctr">
            <a:noAutofit/>
          </a:bodyPr>
          <a:lstStyle/>
          <a:p>
            <a:r>
              <a:rPr lang="fr-FR" sz="3200" b="1" dirty="0">
                <a:solidFill>
                  <a:srgbClr val="0A0091"/>
                </a:solidFill>
                <a:latin typeface="Marianne" panose="02000000000000000000"/>
              </a:rPr>
              <a:t>Revalorisations salariales des infirmiers en soins généraux : cas-types</a:t>
            </a:r>
          </a:p>
        </p:txBody>
      </p:sp>
      <p:cxnSp>
        <p:nvCxnSpPr>
          <p:cNvPr id="19" name="Connecteur droit 18">
            <a:extLst>
              <a:ext uri="{FF2B5EF4-FFF2-40B4-BE49-F238E27FC236}">
                <a16:creationId xmlns:a16="http://schemas.microsoft.com/office/drawing/2014/main" id="{8F6B6B6C-34D6-194A-8A76-014D41041F58}"/>
              </a:ext>
            </a:extLst>
          </p:cNvPr>
          <p:cNvCxnSpPr>
            <a:cxnSpLocks/>
          </p:cNvCxnSpPr>
          <p:nvPr/>
        </p:nvCxnSpPr>
        <p:spPr>
          <a:xfrm>
            <a:off x="496956" y="6303715"/>
            <a:ext cx="11206530" cy="0"/>
          </a:xfrm>
          <a:prstGeom prst="line">
            <a:avLst/>
          </a:prstGeom>
          <a:ln w="28575">
            <a:solidFill>
              <a:srgbClr val="0A0091"/>
            </a:solidFill>
          </a:ln>
        </p:spPr>
        <p:style>
          <a:lnRef idx="1">
            <a:schemeClr val="accent1"/>
          </a:lnRef>
          <a:fillRef idx="0">
            <a:schemeClr val="accent1"/>
          </a:fillRef>
          <a:effectRef idx="0">
            <a:schemeClr val="accent1"/>
          </a:effectRef>
          <a:fontRef idx="minor">
            <a:schemeClr val="tx1"/>
          </a:fontRef>
        </p:style>
      </p:cxnSp>
      <p:pic>
        <p:nvPicPr>
          <p:cNvPr id="2" name="Image 1"/>
          <p:cNvPicPr>
            <a:picLocks noChangeAspect="1"/>
          </p:cNvPicPr>
          <p:nvPr/>
        </p:nvPicPr>
        <p:blipFill>
          <a:blip r:embed="rId5"/>
          <a:stretch>
            <a:fillRect/>
          </a:stretch>
        </p:blipFill>
        <p:spPr>
          <a:xfrm>
            <a:off x="1932348" y="1302694"/>
            <a:ext cx="4824000" cy="1980520"/>
          </a:xfrm>
          <a:prstGeom prst="rect">
            <a:avLst/>
          </a:prstGeom>
        </p:spPr>
      </p:pic>
      <p:pic>
        <p:nvPicPr>
          <p:cNvPr id="3" name="Image 2"/>
          <p:cNvPicPr>
            <a:picLocks noChangeAspect="1"/>
          </p:cNvPicPr>
          <p:nvPr/>
        </p:nvPicPr>
        <p:blipFill>
          <a:blip r:embed="rId6"/>
          <a:stretch>
            <a:fillRect/>
          </a:stretch>
        </p:blipFill>
        <p:spPr>
          <a:xfrm>
            <a:off x="6853653" y="1307178"/>
            <a:ext cx="4824000" cy="1843304"/>
          </a:xfrm>
          <a:prstGeom prst="rect">
            <a:avLst/>
          </a:prstGeom>
        </p:spPr>
      </p:pic>
      <p:pic>
        <p:nvPicPr>
          <p:cNvPr id="7" name="Image 6"/>
          <p:cNvPicPr>
            <a:picLocks noChangeAspect="1"/>
          </p:cNvPicPr>
          <p:nvPr/>
        </p:nvPicPr>
        <p:blipFill>
          <a:blip r:embed="rId7"/>
          <a:stretch>
            <a:fillRect/>
          </a:stretch>
        </p:blipFill>
        <p:spPr>
          <a:xfrm>
            <a:off x="1932348" y="3572382"/>
            <a:ext cx="4824000" cy="1867558"/>
          </a:xfrm>
          <a:prstGeom prst="rect">
            <a:avLst/>
          </a:prstGeom>
        </p:spPr>
      </p:pic>
      <p:pic>
        <p:nvPicPr>
          <p:cNvPr id="20" name="Image 19"/>
          <p:cNvPicPr>
            <a:picLocks noChangeAspect="1"/>
          </p:cNvPicPr>
          <p:nvPr/>
        </p:nvPicPr>
        <p:blipFill>
          <a:blip r:embed="rId8"/>
          <a:stretch>
            <a:fillRect/>
          </a:stretch>
        </p:blipFill>
        <p:spPr>
          <a:xfrm>
            <a:off x="6843970" y="3595540"/>
            <a:ext cx="4824000" cy="1800156"/>
          </a:xfrm>
          <a:prstGeom prst="rect">
            <a:avLst/>
          </a:prstGeom>
        </p:spPr>
      </p:pic>
      <p:cxnSp>
        <p:nvCxnSpPr>
          <p:cNvPr id="23" name="Connecteur droit 22"/>
          <p:cNvCxnSpPr/>
          <p:nvPr/>
        </p:nvCxnSpPr>
        <p:spPr>
          <a:xfrm>
            <a:off x="6800592" y="1166308"/>
            <a:ext cx="0" cy="4511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flipH="1">
            <a:off x="1932349" y="3465747"/>
            <a:ext cx="9735621"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678426" y="5706907"/>
            <a:ext cx="11025060" cy="584775"/>
          </a:xfrm>
          <a:prstGeom prst="rect">
            <a:avLst/>
          </a:prstGeom>
          <a:noFill/>
        </p:spPr>
        <p:txBody>
          <a:bodyPr wrap="square" rtlCol="0">
            <a:spAutoFit/>
          </a:bodyPr>
          <a:lstStyle/>
          <a:p>
            <a:pPr algn="ctr"/>
            <a:r>
              <a:rPr lang="fr-FR" sz="1600" dirty="0">
                <a:solidFill>
                  <a:schemeClr val="accent1"/>
                </a:solidFill>
              </a:rPr>
              <a:t>Cette revalorisation concernera de la même manière les manipulateurs en électroradiologie, les ergothérapeutes, les orthoptistes, des psychomotriciens ou encore les pédicures-podologues.</a:t>
            </a:r>
          </a:p>
        </p:txBody>
      </p:sp>
    </p:spTree>
    <p:extLst>
      <p:ext uri="{BB962C8B-B14F-4D97-AF65-F5344CB8AC3E}">
        <p14:creationId xmlns:p14="http://schemas.microsoft.com/office/powerpoint/2010/main" val="2467934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EF4F230-00AF-6343-AEBC-0F50BCC6BB9B}"/>
              </a:ext>
            </a:extLst>
          </p:cNvPr>
          <p:cNvSpPr/>
          <p:nvPr/>
        </p:nvSpPr>
        <p:spPr>
          <a:xfrm>
            <a:off x="1637488" y="768263"/>
            <a:ext cx="8917021" cy="468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defTabSz="1219170">
              <a:defRPr/>
            </a:pPr>
            <a:r>
              <a:rPr lang="fr-FR" sz="2800" b="1" dirty="0">
                <a:solidFill>
                  <a:schemeClr val="tx1"/>
                </a:solidFill>
              </a:rPr>
              <a:t>La revalorisation des grilles AS/AP</a:t>
            </a:r>
            <a:endParaRPr lang="fr-FR" sz="2800" b="1" dirty="0">
              <a:solidFill>
                <a:schemeClr val="tx1"/>
              </a:solidFill>
              <a:latin typeface="Calibri" panose="020F0502020204030204"/>
            </a:endParaRPr>
          </a:p>
        </p:txBody>
      </p:sp>
      <p:pic>
        <p:nvPicPr>
          <p:cNvPr id="9" name="Image 8">
            <a:extLst>
              <a:ext uri="{FF2B5EF4-FFF2-40B4-BE49-F238E27FC236}">
                <a16:creationId xmlns:a16="http://schemas.microsoft.com/office/drawing/2014/main" id="{D44DB7EF-4814-244B-A688-A6E5774520B2}"/>
              </a:ext>
            </a:extLst>
          </p:cNvPr>
          <p:cNvPicPr>
            <a:picLocks noChangeAspect="1"/>
          </p:cNvPicPr>
          <p:nvPr/>
        </p:nvPicPr>
        <p:blipFill>
          <a:blip r:embed="rId2"/>
          <a:stretch>
            <a:fillRect/>
          </a:stretch>
        </p:blipFill>
        <p:spPr>
          <a:xfrm>
            <a:off x="32037" y="1995053"/>
            <a:ext cx="3936283" cy="3178736"/>
          </a:xfrm>
          <a:prstGeom prst="rect">
            <a:avLst/>
          </a:prstGeom>
        </p:spPr>
      </p:pic>
      <p:pic>
        <p:nvPicPr>
          <p:cNvPr id="10" name="Image 9">
            <a:extLst>
              <a:ext uri="{FF2B5EF4-FFF2-40B4-BE49-F238E27FC236}">
                <a16:creationId xmlns:a16="http://schemas.microsoft.com/office/drawing/2014/main" id="{2D472F61-C0E6-894B-85F7-2ADD66EE623B}"/>
              </a:ext>
            </a:extLst>
          </p:cNvPr>
          <p:cNvPicPr>
            <a:picLocks noChangeAspect="1"/>
          </p:cNvPicPr>
          <p:nvPr/>
        </p:nvPicPr>
        <p:blipFill>
          <a:blip r:embed="rId3"/>
          <a:stretch>
            <a:fillRect/>
          </a:stretch>
        </p:blipFill>
        <p:spPr>
          <a:xfrm>
            <a:off x="4127857" y="1995054"/>
            <a:ext cx="3936284" cy="3178734"/>
          </a:xfrm>
          <a:prstGeom prst="rect">
            <a:avLst/>
          </a:prstGeom>
        </p:spPr>
      </p:pic>
      <p:pic>
        <p:nvPicPr>
          <p:cNvPr id="11" name="Image 10">
            <a:extLst>
              <a:ext uri="{FF2B5EF4-FFF2-40B4-BE49-F238E27FC236}">
                <a16:creationId xmlns:a16="http://schemas.microsoft.com/office/drawing/2014/main" id="{3F7A137B-20C7-7F43-9802-75394678E0B0}"/>
              </a:ext>
            </a:extLst>
          </p:cNvPr>
          <p:cNvPicPr>
            <a:picLocks noChangeAspect="1"/>
          </p:cNvPicPr>
          <p:nvPr/>
        </p:nvPicPr>
        <p:blipFill>
          <a:blip r:embed="rId4"/>
          <a:stretch>
            <a:fillRect/>
          </a:stretch>
        </p:blipFill>
        <p:spPr>
          <a:xfrm>
            <a:off x="8223679" y="1995053"/>
            <a:ext cx="3936284" cy="3178735"/>
          </a:xfrm>
          <a:prstGeom prst="rect">
            <a:avLst/>
          </a:prstGeom>
        </p:spPr>
      </p:pic>
    </p:spTree>
    <p:extLst>
      <p:ext uri="{BB962C8B-B14F-4D97-AF65-F5344CB8AC3E}">
        <p14:creationId xmlns:p14="http://schemas.microsoft.com/office/powerpoint/2010/main" val="468472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2A631C5-1AFD-4D02-A65D-414DB5FBDF50}" type="slidenum">
              <a:rPr lang="fr-FR" smtClean="0"/>
              <a:t>13</a:t>
            </a:fld>
            <a:endParaRPr lang="fr-FR"/>
          </a:p>
        </p:txBody>
      </p:sp>
      <p:pic>
        <p:nvPicPr>
          <p:cNvPr id="6"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6956" y="166769"/>
            <a:ext cx="922471" cy="718260"/>
          </a:xfrm>
          <a:prstGeom prst="rect">
            <a:avLst/>
          </a:prstGeom>
          <a:ln w="12700">
            <a:miter lim="400000"/>
          </a:ln>
        </p:spPr>
      </p:pic>
      <p:cxnSp>
        <p:nvCxnSpPr>
          <p:cNvPr id="17" name="Connecteur droit 16"/>
          <p:cNvCxnSpPr/>
          <p:nvPr/>
        </p:nvCxnSpPr>
        <p:spPr>
          <a:xfrm>
            <a:off x="550498" y="885029"/>
            <a:ext cx="11206530" cy="0"/>
          </a:xfrm>
          <a:prstGeom prst="line">
            <a:avLst/>
          </a:prstGeom>
          <a:ln w="22225">
            <a:solidFill>
              <a:srgbClr val="0A0091"/>
            </a:solidFill>
          </a:ln>
        </p:spPr>
        <p:style>
          <a:lnRef idx="1">
            <a:schemeClr val="accent1"/>
          </a:lnRef>
          <a:fillRef idx="0">
            <a:schemeClr val="accent1"/>
          </a:fillRef>
          <a:effectRef idx="0">
            <a:schemeClr val="accent1"/>
          </a:effectRef>
          <a:fontRef idx="minor">
            <a:schemeClr val="tx1"/>
          </a:fontRef>
        </p:style>
      </p:cxnSp>
      <p:sp>
        <p:nvSpPr>
          <p:cNvPr id="18" name="Titre 1"/>
          <p:cNvSpPr>
            <a:spLocks noGrp="1"/>
          </p:cNvSpPr>
          <p:nvPr>
            <p:ph type="title"/>
          </p:nvPr>
        </p:nvSpPr>
        <p:spPr>
          <a:xfrm>
            <a:off x="1339920" y="325129"/>
            <a:ext cx="10515600" cy="499197"/>
          </a:xfrm>
        </p:spPr>
        <p:txBody>
          <a:bodyPr>
            <a:noAutofit/>
          </a:bodyPr>
          <a:lstStyle/>
          <a:p>
            <a:r>
              <a:rPr lang="fr-FR" sz="3200" b="1" dirty="0">
                <a:solidFill>
                  <a:srgbClr val="0A0091"/>
                </a:solidFill>
                <a:latin typeface="Marianne" panose="02000000000000000000" pitchFamily="2" charset="0"/>
              </a:rPr>
              <a:t>Revalorisations salariales des aides-soignants : cas-types</a:t>
            </a:r>
            <a:endParaRPr lang="fr-FR" sz="3200" dirty="0"/>
          </a:p>
        </p:txBody>
      </p:sp>
      <p:cxnSp>
        <p:nvCxnSpPr>
          <p:cNvPr id="19" name="Connecteur droit 18">
            <a:extLst>
              <a:ext uri="{FF2B5EF4-FFF2-40B4-BE49-F238E27FC236}">
                <a16:creationId xmlns:a16="http://schemas.microsoft.com/office/drawing/2014/main" id="{8F6B6B6C-34D6-194A-8A76-014D41041F58}"/>
              </a:ext>
            </a:extLst>
          </p:cNvPr>
          <p:cNvCxnSpPr>
            <a:cxnSpLocks/>
          </p:cNvCxnSpPr>
          <p:nvPr/>
        </p:nvCxnSpPr>
        <p:spPr>
          <a:xfrm>
            <a:off x="496956" y="6303715"/>
            <a:ext cx="11206530" cy="0"/>
          </a:xfrm>
          <a:prstGeom prst="line">
            <a:avLst/>
          </a:prstGeom>
          <a:ln w="28575">
            <a:solidFill>
              <a:srgbClr val="0A009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6564623" y="1240049"/>
            <a:ext cx="0" cy="4511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flipH="1">
            <a:off x="1696380" y="3539488"/>
            <a:ext cx="9735621"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Image 14"/>
          <p:cNvPicPr>
            <a:picLocks noChangeAspect="1"/>
          </p:cNvPicPr>
          <p:nvPr/>
        </p:nvPicPr>
        <p:blipFill>
          <a:blip r:embed="rId3"/>
          <a:stretch>
            <a:fillRect/>
          </a:stretch>
        </p:blipFill>
        <p:spPr>
          <a:xfrm>
            <a:off x="400836" y="1194530"/>
            <a:ext cx="1067856" cy="4356853"/>
          </a:xfrm>
          <a:prstGeom prst="rect">
            <a:avLst/>
          </a:prstGeom>
        </p:spPr>
      </p:pic>
      <p:pic>
        <p:nvPicPr>
          <p:cNvPr id="5" name="Image 4"/>
          <p:cNvPicPr>
            <a:picLocks noChangeAspect="1"/>
          </p:cNvPicPr>
          <p:nvPr/>
        </p:nvPicPr>
        <p:blipFill>
          <a:blip r:embed="rId4"/>
          <a:stretch>
            <a:fillRect/>
          </a:stretch>
        </p:blipFill>
        <p:spPr>
          <a:xfrm>
            <a:off x="1618184" y="1330363"/>
            <a:ext cx="4916943" cy="2034045"/>
          </a:xfrm>
          <a:prstGeom prst="rect">
            <a:avLst/>
          </a:prstGeom>
        </p:spPr>
      </p:pic>
      <p:pic>
        <p:nvPicPr>
          <p:cNvPr id="9" name="Image 8"/>
          <p:cNvPicPr>
            <a:picLocks noChangeAspect="1"/>
          </p:cNvPicPr>
          <p:nvPr/>
        </p:nvPicPr>
        <p:blipFill>
          <a:blip r:embed="rId5"/>
          <a:stretch>
            <a:fillRect/>
          </a:stretch>
        </p:blipFill>
        <p:spPr>
          <a:xfrm>
            <a:off x="6652999" y="1256623"/>
            <a:ext cx="4992808" cy="1971059"/>
          </a:xfrm>
          <a:prstGeom prst="rect">
            <a:avLst/>
          </a:prstGeom>
        </p:spPr>
      </p:pic>
      <p:pic>
        <p:nvPicPr>
          <p:cNvPr id="10" name="Image 9"/>
          <p:cNvPicPr>
            <a:picLocks noChangeAspect="1"/>
          </p:cNvPicPr>
          <p:nvPr/>
        </p:nvPicPr>
        <p:blipFill>
          <a:blip r:embed="rId6"/>
          <a:stretch>
            <a:fillRect/>
          </a:stretch>
        </p:blipFill>
        <p:spPr>
          <a:xfrm>
            <a:off x="1647680" y="3637918"/>
            <a:ext cx="4813821" cy="1870288"/>
          </a:xfrm>
          <a:prstGeom prst="rect">
            <a:avLst/>
          </a:prstGeom>
        </p:spPr>
      </p:pic>
      <p:pic>
        <p:nvPicPr>
          <p:cNvPr id="11" name="Image 10"/>
          <p:cNvPicPr>
            <a:picLocks noChangeAspect="1"/>
          </p:cNvPicPr>
          <p:nvPr/>
        </p:nvPicPr>
        <p:blipFill>
          <a:blip r:embed="rId7"/>
          <a:stretch>
            <a:fillRect/>
          </a:stretch>
        </p:blipFill>
        <p:spPr>
          <a:xfrm>
            <a:off x="6665324" y="3562805"/>
            <a:ext cx="4995231" cy="1983520"/>
          </a:xfrm>
          <a:prstGeom prst="rect">
            <a:avLst/>
          </a:prstGeom>
        </p:spPr>
      </p:pic>
    </p:spTree>
    <p:extLst>
      <p:ext uri="{BB962C8B-B14F-4D97-AF65-F5344CB8AC3E}">
        <p14:creationId xmlns:p14="http://schemas.microsoft.com/office/powerpoint/2010/main" val="498958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199" y="349311"/>
            <a:ext cx="10515600" cy="549275"/>
          </a:xfrm>
        </p:spPr>
        <p:txBody>
          <a:bodyPr>
            <a:normAutofit/>
          </a:bodyPr>
          <a:lstStyle/>
          <a:p>
            <a:r>
              <a:rPr lang="fr-FR" sz="2800" b="1" dirty="0">
                <a:solidFill>
                  <a:srgbClr val="7030A0"/>
                </a:solidFill>
              </a:rPr>
              <a:t>3. Quand prendront effet les revalorisations de grilles indiciaires ?</a:t>
            </a:r>
          </a:p>
        </p:txBody>
      </p:sp>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710" y="1087069"/>
            <a:ext cx="11498579" cy="5546311"/>
          </a:xfrm>
        </p:spPr>
        <p:txBody>
          <a:bodyPr lIns="90000">
            <a:noAutofit/>
          </a:bodyPr>
          <a:lstStyle/>
          <a:p>
            <a:pPr marL="0" indent="0">
              <a:buNone/>
            </a:pPr>
            <a:r>
              <a:rPr lang="fr-FR" sz="2400" b="1" dirty="0"/>
              <a:t>L’objectif fixé par l’accord est une mise en œuvre au plus tard au 1</a:t>
            </a:r>
            <a:r>
              <a:rPr lang="fr-FR" sz="2400" b="1" baseline="30000" dirty="0"/>
              <a:t>er</a:t>
            </a:r>
            <a:r>
              <a:rPr lang="fr-FR" sz="2400" b="1" dirty="0"/>
              <a:t> janvier 2022</a:t>
            </a:r>
          </a:p>
          <a:p>
            <a:pPr marL="0" indent="0">
              <a:buNone/>
            </a:pPr>
            <a:endParaRPr lang="fr-FR" sz="2400" dirty="0"/>
          </a:p>
          <a:p>
            <a:pPr marL="0" indent="0">
              <a:spcBef>
                <a:spcPts val="0"/>
              </a:spcBef>
              <a:buNone/>
            </a:pPr>
            <a:r>
              <a:rPr lang="fr-FR" sz="2400" dirty="0"/>
              <a:t>Les préalables à la mise en œuvre :</a:t>
            </a:r>
          </a:p>
          <a:p>
            <a:pPr>
              <a:lnSpc>
                <a:spcPct val="100000"/>
              </a:lnSpc>
              <a:spcBef>
                <a:spcPts val="0"/>
              </a:spcBef>
            </a:pPr>
            <a:r>
              <a:rPr lang="fr-FR" sz="2200" dirty="0"/>
              <a:t>Travaux sur la situation des professionnels dans les corps en extinction pour lesquels une revalorisation spécifique est prévue</a:t>
            </a:r>
          </a:p>
          <a:p>
            <a:pPr>
              <a:lnSpc>
                <a:spcPct val="100000"/>
              </a:lnSpc>
              <a:spcBef>
                <a:spcPts val="0"/>
              </a:spcBef>
            </a:pPr>
            <a:r>
              <a:rPr lang="fr-FR" sz="2200" dirty="0"/>
              <a:t>Travaux de </a:t>
            </a:r>
            <a:r>
              <a:rPr lang="fr-FR" sz="2200" dirty="0" err="1"/>
              <a:t>réingénérie</a:t>
            </a:r>
            <a:r>
              <a:rPr lang="fr-FR" sz="2200" dirty="0"/>
              <a:t> pour les métiers « technicien de laboratoire », « préparateur en pharmacie », « diététicien »</a:t>
            </a:r>
          </a:p>
          <a:p>
            <a:pPr>
              <a:lnSpc>
                <a:spcPct val="100000"/>
              </a:lnSpc>
              <a:spcBef>
                <a:spcPts val="0"/>
              </a:spcBef>
            </a:pPr>
            <a:r>
              <a:rPr lang="fr-FR" sz="2200" dirty="0"/>
              <a:t>Précision sur les règles de reclassement</a:t>
            </a:r>
          </a:p>
          <a:p>
            <a:pPr>
              <a:lnSpc>
                <a:spcPct val="100000"/>
              </a:lnSpc>
              <a:spcBef>
                <a:spcPts val="0"/>
              </a:spcBef>
            </a:pPr>
            <a:r>
              <a:rPr lang="fr-FR" sz="2200" dirty="0"/>
              <a:t>Travaux réglementaires, notamment la modification des statuts particuliers des corps concernés qui viendront entériner les nouvelles grilles</a:t>
            </a:r>
          </a:p>
          <a:p>
            <a:pPr>
              <a:lnSpc>
                <a:spcPct val="100000"/>
              </a:lnSpc>
              <a:spcBef>
                <a:spcPts val="0"/>
              </a:spcBef>
            </a:pPr>
            <a:r>
              <a:rPr lang="fr-FR" sz="2200" dirty="0"/>
              <a:t>Mise à jour des logiciels de paye</a:t>
            </a:r>
          </a:p>
          <a:p>
            <a:pPr marL="0" indent="0">
              <a:spcBef>
                <a:spcPts val="0"/>
              </a:spcBef>
              <a:buNone/>
            </a:pPr>
            <a:endParaRPr lang="fr-FR" sz="2400" dirty="0"/>
          </a:p>
          <a:p>
            <a:pPr marL="0" indent="0">
              <a:spcBef>
                <a:spcPts val="0"/>
              </a:spcBef>
              <a:buNone/>
            </a:pPr>
            <a:r>
              <a:rPr lang="fr-FR" sz="2400" dirty="0"/>
              <a:t>A ce stade, un double horizon temporel : </a:t>
            </a:r>
          </a:p>
          <a:p>
            <a:pPr>
              <a:spcBef>
                <a:spcPts val="0"/>
              </a:spcBef>
              <a:buFont typeface="Wingdings" pitchFamily="2" charset="2"/>
              <a:buChar char="Ø"/>
            </a:pPr>
            <a:r>
              <a:rPr lang="fr-FR" sz="2200" dirty="0"/>
              <a:t>Première vague de reclassements en octobre 2021</a:t>
            </a:r>
          </a:p>
          <a:p>
            <a:pPr>
              <a:spcBef>
                <a:spcPts val="0"/>
              </a:spcBef>
              <a:buFont typeface="Wingdings" pitchFamily="2" charset="2"/>
              <a:buChar char="Ø"/>
            </a:pPr>
            <a:r>
              <a:rPr lang="fr-FR" sz="2200" dirty="0"/>
              <a:t>Seconde vague de reclassements en janvier 2022</a:t>
            </a:r>
          </a:p>
        </p:txBody>
      </p:sp>
    </p:spTree>
    <p:extLst>
      <p:ext uri="{BB962C8B-B14F-4D97-AF65-F5344CB8AC3E}">
        <p14:creationId xmlns:p14="http://schemas.microsoft.com/office/powerpoint/2010/main" val="3398296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306908"/>
            <a:ext cx="10515600" cy="549275"/>
          </a:xfrm>
        </p:spPr>
        <p:txBody>
          <a:bodyPr anchor="ctr">
            <a:normAutofit fontScale="90000"/>
          </a:bodyPr>
          <a:lstStyle/>
          <a:p>
            <a:pPr algn="ctr"/>
            <a:r>
              <a:rPr lang="fr-FR" sz="2800" b="1" dirty="0">
                <a:latin typeface="+mn-lt"/>
              </a:rPr>
              <a:t>Mesure 3 : augmentation des ratios promus-promouvables pour 2020 et 2021</a:t>
            </a:r>
            <a:endParaRPr lang="fr-FR" sz="2800" dirty="0">
              <a:latin typeface="+mn-lt"/>
            </a:endParaRPr>
          </a:p>
        </p:txBody>
      </p:sp>
      <p:sp>
        <p:nvSpPr>
          <p:cNvPr id="7" name="Rectangle 5">
            <a:extLst>
              <a:ext uri="{FF2B5EF4-FFF2-40B4-BE49-F238E27FC236}">
                <a16:creationId xmlns:a16="http://schemas.microsoft.com/office/drawing/2014/main" id="{67168E02-067F-6D4E-9BBC-29C104666795}"/>
              </a:ext>
            </a:extLst>
          </p:cNvPr>
          <p:cNvSpPr>
            <a:spLocks noChangeArrowheads="1"/>
          </p:cNvSpPr>
          <p:nvPr/>
        </p:nvSpPr>
        <p:spPr bwMode="auto">
          <a:xfrm>
            <a:off x="1863856" y="778874"/>
            <a:ext cx="1972776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eau 11">
            <a:extLst>
              <a:ext uri="{FF2B5EF4-FFF2-40B4-BE49-F238E27FC236}">
                <a16:creationId xmlns:a16="http://schemas.microsoft.com/office/drawing/2014/main" id="{D6002FF1-147E-1145-B537-5B36FF6A355D}"/>
              </a:ext>
            </a:extLst>
          </p:cNvPr>
          <p:cNvGraphicFramePr>
            <a:graphicFrameLocks noGrp="1"/>
          </p:cNvGraphicFramePr>
          <p:nvPr>
            <p:extLst>
              <p:ext uri="{D42A27DB-BD31-4B8C-83A1-F6EECF244321}">
                <p14:modId xmlns:p14="http://schemas.microsoft.com/office/powerpoint/2010/main" val="3736522371"/>
              </p:ext>
            </p:extLst>
          </p:nvPr>
        </p:nvGraphicFramePr>
        <p:xfrm>
          <a:off x="838200" y="1102039"/>
          <a:ext cx="10515601" cy="5375886"/>
        </p:xfrm>
        <a:graphic>
          <a:graphicData uri="http://schemas.openxmlformats.org/drawingml/2006/table">
            <a:tbl>
              <a:tblPr firstRow="1" firstCol="1" bandRow="1">
                <a:tableStyleId>{5940675A-B579-460E-94D1-54222C63F5DA}</a:tableStyleId>
              </a:tblPr>
              <a:tblGrid>
                <a:gridCol w="6672089">
                  <a:extLst>
                    <a:ext uri="{9D8B030D-6E8A-4147-A177-3AD203B41FA5}">
                      <a16:colId xmlns:a16="http://schemas.microsoft.com/office/drawing/2014/main" val="1501124605"/>
                    </a:ext>
                  </a:extLst>
                </a:gridCol>
                <a:gridCol w="1925782">
                  <a:extLst>
                    <a:ext uri="{9D8B030D-6E8A-4147-A177-3AD203B41FA5}">
                      <a16:colId xmlns:a16="http://schemas.microsoft.com/office/drawing/2014/main" val="2339042241"/>
                    </a:ext>
                  </a:extLst>
                </a:gridCol>
                <a:gridCol w="1917730">
                  <a:extLst>
                    <a:ext uri="{9D8B030D-6E8A-4147-A177-3AD203B41FA5}">
                      <a16:colId xmlns:a16="http://schemas.microsoft.com/office/drawing/2014/main" val="2774993919"/>
                    </a:ext>
                  </a:extLst>
                </a:gridCol>
              </a:tblGrid>
              <a:tr h="445448">
                <a:tc>
                  <a:txBody>
                    <a:bodyPr/>
                    <a:lstStyle/>
                    <a:p>
                      <a:pPr algn="just">
                        <a:lnSpc>
                          <a:spcPct val="115000"/>
                        </a:lnSpc>
                        <a:spcBef>
                          <a:spcPts val="500"/>
                        </a:spcBef>
                        <a:spcAft>
                          <a:spcPts val="1000"/>
                        </a:spcAft>
                      </a:pPr>
                      <a:r>
                        <a:rPr lang="fr-FR" sz="1800" dirty="0">
                          <a:effectLst/>
                        </a:rPr>
                        <a:t>Corps et grade</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b="1" dirty="0">
                          <a:effectLst/>
                        </a:rPr>
                        <a:t>Taux applicable en 2019</a:t>
                      </a:r>
                      <a:endParaRPr lang="fr-FR"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b="1" dirty="0">
                          <a:effectLst/>
                        </a:rPr>
                        <a:t>Taux applicable en 2020 et 2021</a:t>
                      </a:r>
                      <a:endParaRPr lang="fr-FR"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6629636"/>
                  </a:ext>
                </a:extLst>
              </a:tr>
              <a:tr h="215990">
                <a:tc gridSpan="3">
                  <a:txBody>
                    <a:bodyPr/>
                    <a:lstStyle/>
                    <a:p>
                      <a:pPr algn="just">
                        <a:lnSpc>
                          <a:spcPct val="115000"/>
                        </a:lnSpc>
                        <a:spcBef>
                          <a:spcPts val="500"/>
                        </a:spcBef>
                        <a:spcAft>
                          <a:spcPts val="1000"/>
                        </a:spcAft>
                      </a:pPr>
                      <a:r>
                        <a:rPr lang="fr-FR" sz="1800" b="1" dirty="0">
                          <a:effectLst/>
                        </a:rPr>
                        <a:t>Filière soins</a:t>
                      </a:r>
                      <a:endParaRPr lang="fr-FR"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pPr algn="just">
                        <a:lnSpc>
                          <a:spcPct val="115000"/>
                        </a:lnSpc>
                        <a:spcBef>
                          <a:spcPts val="500"/>
                        </a:spcBef>
                        <a:spcAft>
                          <a:spcPts val="1000"/>
                        </a:spcAft>
                      </a:pP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0087883"/>
                  </a:ext>
                </a:extLst>
              </a:tr>
              <a:tr h="215990">
                <a:tc>
                  <a:txBody>
                    <a:bodyPr/>
                    <a:lstStyle/>
                    <a:p>
                      <a:pPr algn="just">
                        <a:lnSpc>
                          <a:spcPct val="115000"/>
                        </a:lnSpc>
                        <a:spcBef>
                          <a:spcPts val="500"/>
                        </a:spcBef>
                        <a:spcAft>
                          <a:spcPts val="1000"/>
                        </a:spcAft>
                      </a:pPr>
                      <a:r>
                        <a:rPr lang="fr-FR" sz="1800" dirty="0">
                          <a:effectLst/>
                        </a:rPr>
                        <a:t>ASHQ de classe supérieure</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10%</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20%</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55135817"/>
                  </a:ext>
                </a:extLst>
              </a:tr>
              <a:tr h="215990">
                <a:tc>
                  <a:txBody>
                    <a:bodyPr/>
                    <a:lstStyle/>
                    <a:p>
                      <a:pPr algn="just">
                        <a:lnSpc>
                          <a:spcPct val="115000"/>
                        </a:lnSpc>
                        <a:spcBef>
                          <a:spcPts val="500"/>
                        </a:spcBef>
                        <a:spcAft>
                          <a:spcPts val="1000"/>
                        </a:spcAft>
                      </a:pPr>
                      <a:r>
                        <a:rPr lang="fr-FR" sz="1800">
                          <a:effectLst/>
                        </a:rPr>
                        <a:t>Aide-soignant principal</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8%</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16%</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566886"/>
                  </a:ext>
                </a:extLst>
              </a:tr>
              <a:tr h="215990">
                <a:tc>
                  <a:txBody>
                    <a:bodyPr/>
                    <a:lstStyle/>
                    <a:p>
                      <a:pPr algn="just">
                        <a:lnSpc>
                          <a:spcPct val="115000"/>
                        </a:lnSpc>
                        <a:spcBef>
                          <a:spcPts val="500"/>
                        </a:spcBef>
                        <a:spcAft>
                          <a:spcPts val="1000"/>
                        </a:spcAft>
                      </a:pPr>
                      <a:r>
                        <a:rPr lang="fr-FR" sz="1800" dirty="0">
                          <a:effectLst/>
                        </a:rPr>
                        <a:t>Infirmier de classe supérieure</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14%</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28%</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19664250"/>
                  </a:ext>
                </a:extLst>
              </a:tr>
              <a:tr h="410947">
                <a:tc>
                  <a:txBody>
                    <a:bodyPr/>
                    <a:lstStyle/>
                    <a:p>
                      <a:pPr algn="just">
                        <a:lnSpc>
                          <a:spcPct val="115000"/>
                        </a:lnSpc>
                        <a:spcBef>
                          <a:spcPts val="500"/>
                        </a:spcBef>
                        <a:spcAft>
                          <a:spcPts val="1000"/>
                        </a:spcAft>
                      </a:pPr>
                      <a:r>
                        <a:rPr lang="fr-FR" sz="1800">
                          <a:effectLst/>
                        </a:rPr>
                        <a:t>Infirmier en soins généraux de 2</a:t>
                      </a:r>
                      <a:r>
                        <a:rPr lang="fr-FR" sz="1800" baseline="30000">
                          <a:effectLst/>
                        </a:rPr>
                        <a:t>ème</a:t>
                      </a:r>
                      <a:r>
                        <a:rPr lang="fr-FR" sz="1800">
                          <a:effectLst/>
                        </a:rPr>
                        <a:t> grade</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11%</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22%</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3423929"/>
                  </a:ext>
                </a:extLst>
              </a:tr>
              <a:tr h="215990">
                <a:tc gridSpan="3">
                  <a:txBody>
                    <a:bodyPr/>
                    <a:lstStyle/>
                    <a:p>
                      <a:pPr algn="just">
                        <a:lnSpc>
                          <a:spcPct val="115000"/>
                        </a:lnSpc>
                        <a:spcBef>
                          <a:spcPts val="500"/>
                        </a:spcBef>
                        <a:spcAft>
                          <a:spcPts val="1000"/>
                        </a:spcAft>
                      </a:pPr>
                      <a:r>
                        <a:rPr lang="fr-FR" sz="1800" b="1" dirty="0">
                          <a:effectLst/>
                        </a:rPr>
                        <a:t>Filière rééducation</a:t>
                      </a:r>
                      <a:endParaRPr lang="fr-FR"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pPr algn="just">
                        <a:lnSpc>
                          <a:spcPct val="115000"/>
                        </a:lnSpc>
                        <a:spcBef>
                          <a:spcPts val="500"/>
                        </a:spcBef>
                        <a:spcAft>
                          <a:spcPts val="1000"/>
                        </a:spcAft>
                      </a:pP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5819716"/>
                  </a:ext>
                </a:extLst>
              </a:tr>
              <a:tr h="689880">
                <a:tc>
                  <a:txBody>
                    <a:bodyPr/>
                    <a:lstStyle/>
                    <a:p>
                      <a:pPr algn="l">
                        <a:lnSpc>
                          <a:spcPct val="100000"/>
                        </a:lnSpc>
                        <a:spcBef>
                          <a:spcPts val="0"/>
                        </a:spcBef>
                        <a:spcAft>
                          <a:spcPts val="0"/>
                        </a:spcAft>
                      </a:pPr>
                      <a:r>
                        <a:rPr lang="fr-FR" sz="1800" dirty="0">
                          <a:effectLst/>
                        </a:rPr>
                        <a:t>Pédicure-podologue, masseur-</a:t>
                      </a:r>
                      <a:r>
                        <a:rPr lang="fr-FR" sz="1800" dirty="0" err="1">
                          <a:effectLst/>
                        </a:rPr>
                        <a:t>kinésitherapeute</a:t>
                      </a:r>
                      <a:r>
                        <a:rPr lang="fr-FR" sz="1800" dirty="0">
                          <a:effectLst/>
                        </a:rPr>
                        <a:t>, ergothérapeute, psychomotricien, orthophoniste </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11%</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22%</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19986028"/>
                  </a:ext>
                </a:extLst>
              </a:tr>
              <a:tr h="215990">
                <a:tc gridSpan="3">
                  <a:txBody>
                    <a:bodyPr/>
                    <a:lstStyle/>
                    <a:p>
                      <a:pPr algn="just">
                        <a:lnSpc>
                          <a:spcPct val="115000"/>
                        </a:lnSpc>
                        <a:spcBef>
                          <a:spcPts val="500"/>
                        </a:spcBef>
                        <a:spcAft>
                          <a:spcPts val="1000"/>
                        </a:spcAft>
                      </a:pPr>
                      <a:r>
                        <a:rPr lang="fr-FR" sz="1800" b="1" dirty="0">
                          <a:effectLst/>
                        </a:rPr>
                        <a:t>Filière </a:t>
                      </a:r>
                      <a:r>
                        <a:rPr lang="fr-FR" sz="1800" b="1" dirty="0" err="1">
                          <a:effectLst/>
                        </a:rPr>
                        <a:t>médico-technique</a:t>
                      </a:r>
                      <a:endParaRPr lang="fr-FR"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pPr algn="just">
                        <a:lnSpc>
                          <a:spcPct val="115000"/>
                        </a:lnSpc>
                        <a:spcBef>
                          <a:spcPts val="500"/>
                        </a:spcBef>
                        <a:spcAft>
                          <a:spcPts val="1000"/>
                        </a:spcAft>
                      </a:pP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2887706"/>
                  </a:ext>
                </a:extLst>
              </a:tr>
              <a:tr h="215990">
                <a:tc>
                  <a:txBody>
                    <a:bodyPr/>
                    <a:lstStyle/>
                    <a:p>
                      <a:pPr algn="just">
                        <a:lnSpc>
                          <a:spcPct val="115000"/>
                        </a:lnSpc>
                        <a:spcBef>
                          <a:spcPts val="500"/>
                        </a:spcBef>
                        <a:spcAft>
                          <a:spcPts val="1000"/>
                        </a:spcAft>
                      </a:pPr>
                      <a:r>
                        <a:rPr lang="fr-FR" sz="1800">
                          <a:effectLst/>
                        </a:rPr>
                        <a:t>MERM de classe supérieure</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11%</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22%</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49870647"/>
                  </a:ext>
                </a:extLst>
              </a:tr>
              <a:tr h="445448">
                <a:tc>
                  <a:txBody>
                    <a:bodyPr/>
                    <a:lstStyle/>
                    <a:p>
                      <a:pPr algn="just">
                        <a:lnSpc>
                          <a:spcPct val="115000"/>
                        </a:lnSpc>
                        <a:spcBef>
                          <a:spcPts val="500"/>
                        </a:spcBef>
                        <a:spcAft>
                          <a:spcPts val="1000"/>
                        </a:spcAft>
                      </a:pPr>
                      <a:r>
                        <a:rPr lang="fr-FR" sz="1800">
                          <a:effectLst/>
                        </a:rPr>
                        <a:t>Technicien de laboratoire médical de classe supérieure</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14%</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a:effectLst/>
                        </a:rPr>
                        <a:t>28%</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2672526"/>
                  </a:ext>
                </a:extLst>
              </a:tr>
              <a:tr h="396361">
                <a:tc>
                  <a:txBody>
                    <a:bodyPr/>
                    <a:lstStyle/>
                    <a:p>
                      <a:pPr algn="just">
                        <a:lnSpc>
                          <a:spcPct val="115000"/>
                        </a:lnSpc>
                        <a:spcBef>
                          <a:spcPts val="500"/>
                        </a:spcBef>
                        <a:spcAft>
                          <a:spcPts val="1000"/>
                        </a:spcAft>
                      </a:pPr>
                      <a:r>
                        <a:rPr lang="fr-FR" sz="1800">
                          <a:effectLst/>
                        </a:rPr>
                        <a:t>Préparateur en pharmacie hospitalière de classe supérieure</a:t>
                      </a:r>
                      <a:endParaRPr lang="fr-FR"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12%</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24%</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0198222"/>
                  </a:ext>
                </a:extLst>
              </a:tr>
              <a:tr h="215990">
                <a:tc gridSpan="3">
                  <a:txBody>
                    <a:bodyPr/>
                    <a:lstStyle/>
                    <a:p>
                      <a:pPr algn="just">
                        <a:lnSpc>
                          <a:spcPct val="115000"/>
                        </a:lnSpc>
                        <a:spcBef>
                          <a:spcPts val="500"/>
                        </a:spcBef>
                        <a:spcAft>
                          <a:spcPts val="1000"/>
                        </a:spcAft>
                      </a:pPr>
                      <a:r>
                        <a:rPr lang="fr-FR" sz="1800" b="1" dirty="0">
                          <a:effectLst/>
                        </a:rPr>
                        <a:t>Sages-femmes des hôpitaux</a:t>
                      </a:r>
                      <a:endParaRPr lang="fr-FR"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pPr algn="just">
                        <a:lnSpc>
                          <a:spcPct val="115000"/>
                        </a:lnSpc>
                        <a:spcBef>
                          <a:spcPts val="500"/>
                        </a:spcBef>
                        <a:spcAft>
                          <a:spcPts val="1000"/>
                        </a:spcAft>
                      </a:pPr>
                      <a:endParaRPr lang="fr-FR"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3078973"/>
                  </a:ext>
                </a:extLst>
              </a:tr>
              <a:tr h="445448">
                <a:tc>
                  <a:txBody>
                    <a:bodyPr/>
                    <a:lstStyle/>
                    <a:p>
                      <a:pPr algn="just">
                        <a:lnSpc>
                          <a:spcPct val="115000"/>
                        </a:lnSpc>
                        <a:spcBef>
                          <a:spcPts val="500"/>
                        </a:spcBef>
                        <a:spcAft>
                          <a:spcPts val="1000"/>
                        </a:spcAft>
                      </a:pPr>
                      <a:r>
                        <a:rPr lang="fr-FR" sz="1800" dirty="0">
                          <a:effectLst/>
                        </a:rPr>
                        <a:t>Sages-femmes des hôpitaux du 2d grade</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11%</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fr-FR" sz="1800" dirty="0">
                          <a:effectLst/>
                        </a:rPr>
                        <a:t>22%</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0430097"/>
                  </a:ext>
                </a:extLst>
              </a:tr>
            </a:tbl>
          </a:graphicData>
        </a:graphic>
      </p:graphicFrame>
      <p:pic>
        <p:nvPicPr>
          <p:cNvPr id="1025" name="Picture 1" descr="page3image61752640">
            <a:extLst>
              <a:ext uri="{FF2B5EF4-FFF2-40B4-BE49-F238E27FC236}">
                <a16:creationId xmlns:a16="http://schemas.microsoft.com/office/drawing/2014/main" id="{F0FB112F-3D95-FD4C-A815-A05CA559C0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47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3image61767040">
            <a:extLst>
              <a:ext uri="{FF2B5EF4-FFF2-40B4-BE49-F238E27FC236}">
                <a16:creationId xmlns:a16="http://schemas.microsoft.com/office/drawing/2014/main" id="{148F04DF-16BD-0840-BCFF-5C1E47D089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795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3image61765888">
            <a:extLst>
              <a:ext uri="{FF2B5EF4-FFF2-40B4-BE49-F238E27FC236}">
                <a16:creationId xmlns:a16="http://schemas.microsoft.com/office/drawing/2014/main" id="{D75E5B68-26AA-DA49-B735-FC845D2301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68400" cy="1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570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199" y="501711"/>
            <a:ext cx="10515600" cy="549275"/>
          </a:xfrm>
        </p:spPr>
        <p:txBody>
          <a:bodyPr>
            <a:normAutofit/>
          </a:bodyPr>
          <a:lstStyle/>
          <a:p>
            <a:r>
              <a:rPr lang="fr-FR" sz="2800" b="1" dirty="0">
                <a:solidFill>
                  <a:srgbClr val="7030A0"/>
                </a:solidFill>
              </a:rPr>
              <a:t>4. Où en est le chantier indemnitaire ?</a:t>
            </a:r>
          </a:p>
        </p:txBody>
      </p:sp>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710" y="1445259"/>
            <a:ext cx="11498579" cy="5188121"/>
          </a:xfrm>
        </p:spPr>
        <p:txBody>
          <a:bodyPr>
            <a:noAutofit/>
          </a:bodyPr>
          <a:lstStyle/>
          <a:p>
            <a:pPr marL="0" indent="0" algn="just">
              <a:buNone/>
            </a:pPr>
            <a:r>
              <a:rPr lang="fr-FR" sz="2200" b="1" dirty="0"/>
              <a:t>Mesure 4 : rendre plus simples et plus transparents les régimes indemnitaires </a:t>
            </a:r>
          </a:p>
          <a:p>
            <a:pPr marL="0" indent="0" algn="just">
              <a:buNone/>
            </a:pPr>
            <a:r>
              <a:rPr lang="fr-FR" sz="2200" dirty="0"/>
              <a:t>Un groupe de travail a été lancé début 2021. A ce stade, les travaux en cours ne permettent pas à ce stade d’en déterminer les contours exacts mais dessinent un régime indemnitaire composé de plusieurs blocs autour :</a:t>
            </a:r>
          </a:p>
          <a:p>
            <a:pPr lvl="0"/>
            <a:r>
              <a:rPr lang="fr-FR" sz="2200" dirty="0"/>
              <a:t>du métier ou du corps et de ses spécificités</a:t>
            </a:r>
          </a:p>
          <a:p>
            <a:pPr lvl="0"/>
            <a:r>
              <a:rPr lang="fr-FR" sz="2200" dirty="0"/>
              <a:t>du poste, des fonctions exercées et de l’éventuelle expertise requise</a:t>
            </a:r>
          </a:p>
          <a:p>
            <a:pPr lvl="0"/>
            <a:r>
              <a:rPr lang="fr-FR" sz="2200" dirty="0"/>
              <a:t>de l’entretien annuel et de la valeur professionnelle</a:t>
            </a:r>
          </a:p>
          <a:p>
            <a:pPr lvl="0"/>
            <a:r>
              <a:rPr lang="fr-FR" sz="2200" dirty="0"/>
              <a:t>de la participation à un projet éligible à la prime d’engagement collectif</a:t>
            </a:r>
          </a:p>
          <a:p>
            <a:pPr marL="0" indent="0" algn="just">
              <a:buNone/>
            </a:pPr>
            <a:endParaRPr lang="fr-FR" sz="2200" b="1" dirty="0"/>
          </a:p>
          <a:p>
            <a:pPr marL="0" indent="0" algn="just">
              <a:buNone/>
            </a:pPr>
            <a:r>
              <a:rPr lang="fr-FR" sz="2200" b="1" dirty="0"/>
              <a:t>Objectif de mise en œuvre : à partir de janvier 2022</a:t>
            </a:r>
          </a:p>
        </p:txBody>
      </p:sp>
    </p:spTree>
    <p:extLst>
      <p:ext uri="{BB962C8B-B14F-4D97-AF65-F5344CB8AC3E}">
        <p14:creationId xmlns:p14="http://schemas.microsoft.com/office/powerpoint/2010/main" val="3328691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224620"/>
            <a:ext cx="10515600" cy="549275"/>
          </a:xfrm>
        </p:spPr>
        <p:txBody>
          <a:bodyPr>
            <a:normAutofit/>
          </a:bodyPr>
          <a:lstStyle/>
          <a:p>
            <a:r>
              <a:rPr lang="fr-FR" sz="2800" b="1" dirty="0">
                <a:solidFill>
                  <a:srgbClr val="7030A0"/>
                </a:solidFill>
              </a:rPr>
              <a:t>5. Qu’en est il de la prime de service 2021 ?</a:t>
            </a:r>
          </a:p>
        </p:txBody>
      </p:sp>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710" y="1060280"/>
            <a:ext cx="11498579" cy="5049576"/>
          </a:xfrm>
        </p:spPr>
        <p:txBody>
          <a:bodyPr>
            <a:noAutofit/>
          </a:bodyPr>
          <a:lstStyle/>
          <a:p>
            <a:pPr marL="0" indent="0" algn="just">
              <a:buNone/>
            </a:pPr>
            <a:r>
              <a:rPr lang="fr-FR" sz="2400" b="1" dirty="0"/>
              <a:t>Des dispositions transitoires seront mises en place pour la prime de service 2021</a:t>
            </a:r>
          </a:p>
          <a:p>
            <a:pPr algn="just">
              <a:buFont typeface="Wingdings" pitchFamily="2" charset="2"/>
              <a:buChar char="Ø"/>
            </a:pPr>
            <a:r>
              <a:rPr lang="fr-FR" sz="2400" dirty="0"/>
              <a:t>reconduire les modalités d’attribution de la prime 2020 </a:t>
            </a:r>
            <a:r>
              <a:rPr lang="fr-FR" sz="2400" dirty="0">
                <a:sym typeface="Wingdings" pitchFamily="2" charset="2"/>
              </a:rPr>
              <a:t>: </a:t>
            </a:r>
            <a:r>
              <a:rPr lang="fr-FR" sz="2400" dirty="0"/>
              <a:t>reprendre la dernière note attribuée pour déterminer un montant de base de la prime de service. L’ensemble des autres règles définies par l’arrêté du 24 mars 1967 reste applicable (notamment les abattements liés à l’absentéisme)</a:t>
            </a:r>
          </a:p>
          <a:p>
            <a:pPr algn="just">
              <a:buFont typeface="Wingdings" pitchFamily="2" charset="2"/>
              <a:buChar char="Ø"/>
            </a:pPr>
            <a:r>
              <a:rPr lang="fr-FR" sz="2400" dirty="0"/>
              <a:t>Le périmètre de la masse salariale pris en référence pour déterminer  l’enveloppe de la prime de service (7,5% en application de l’article 2 de l’arrêté du 24 mars 1967) pourrait être adapté pour tenir compte des effets Ségur</a:t>
            </a:r>
          </a:p>
          <a:p>
            <a:pPr algn="just">
              <a:buFont typeface="Wingdings" pitchFamily="2" charset="2"/>
              <a:buChar char="Ø"/>
            </a:pPr>
            <a:endParaRPr lang="fr-FR" sz="2400" dirty="0"/>
          </a:p>
          <a:p>
            <a:pPr marL="0" indent="0" algn="just">
              <a:buNone/>
            </a:pPr>
            <a:r>
              <a:rPr lang="fr-FR" sz="2400" dirty="0"/>
              <a:t>Ces dispositions transitoires ne remettent pas en question la suppression de la notation et la généralisation de l’entretien professionnel annuel en 2021, prévue par la loi de transformation de la fonction publique.</a:t>
            </a:r>
          </a:p>
        </p:txBody>
      </p:sp>
    </p:spTree>
    <p:extLst>
      <p:ext uri="{BB962C8B-B14F-4D97-AF65-F5344CB8AC3E}">
        <p14:creationId xmlns:p14="http://schemas.microsoft.com/office/powerpoint/2010/main" val="30254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224620"/>
            <a:ext cx="10515600" cy="549275"/>
          </a:xfrm>
        </p:spPr>
        <p:txBody>
          <a:bodyPr>
            <a:normAutofit/>
          </a:bodyPr>
          <a:lstStyle/>
          <a:p>
            <a:pPr algn="ctr"/>
            <a:r>
              <a:rPr lang="fr-FR" sz="2800" b="1" dirty="0">
                <a:solidFill>
                  <a:srgbClr val="7030A0"/>
                </a:solidFill>
              </a:rPr>
              <a:t>6. Quelles sont les mesures liées à la formation professionnelle ?</a:t>
            </a:r>
            <a:endParaRPr lang="fr-FR" sz="2800" b="1" dirty="0">
              <a:solidFill>
                <a:srgbClr val="7030A0"/>
              </a:solidFill>
              <a:latin typeface="+mn-lt"/>
            </a:endParaRPr>
          </a:p>
        </p:txBody>
      </p:sp>
      <p:sp>
        <p:nvSpPr>
          <p:cNvPr id="5" name="Espace réservé du contenu 2">
            <a:extLst>
              <a:ext uri="{FF2B5EF4-FFF2-40B4-BE49-F238E27FC236}">
                <a16:creationId xmlns:a16="http://schemas.microsoft.com/office/drawing/2014/main" id="{58731FE5-C973-0745-86BD-CEAFE13D5358}"/>
              </a:ext>
            </a:extLst>
          </p:cNvPr>
          <p:cNvSpPr txBox="1">
            <a:spLocks/>
          </p:cNvSpPr>
          <p:nvPr/>
        </p:nvSpPr>
        <p:spPr>
          <a:xfrm>
            <a:off x="415983" y="968568"/>
            <a:ext cx="11249544" cy="588943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fr-FR" sz="2200" b="1" dirty="0"/>
              <a:t>Prise en compte des besoins actuels et futurs des établissements en effectifs </a:t>
            </a:r>
            <a:r>
              <a:rPr lang="fr-FR" sz="2200" dirty="0"/>
              <a:t>: </a:t>
            </a:r>
          </a:p>
          <a:p>
            <a:pPr marL="0" indent="0" algn="just">
              <a:lnSpc>
                <a:spcPct val="100000"/>
              </a:lnSpc>
              <a:spcBef>
                <a:spcPts val="0"/>
              </a:spcBef>
              <a:buNone/>
            </a:pPr>
            <a:r>
              <a:rPr lang="fr-FR" sz="2200" dirty="0"/>
              <a:t>objectif de hausse de 13 000 places en IFSI/IFAS prévue de 2020 à 2022</a:t>
            </a:r>
          </a:p>
          <a:p>
            <a:pPr marL="0" indent="0" algn="just">
              <a:lnSpc>
                <a:spcPct val="100000"/>
              </a:lnSpc>
              <a:spcBef>
                <a:spcPts val="0"/>
              </a:spcBef>
              <a:buNone/>
            </a:pPr>
            <a:endParaRPr lang="fr-FR" sz="2200" dirty="0"/>
          </a:p>
          <a:p>
            <a:pPr marL="0" indent="0" algn="just">
              <a:lnSpc>
                <a:spcPct val="100000"/>
              </a:lnSpc>
              <a:spcBef>
                <a:spcPts val="0"/>
              </a:spcBef>
              <a:buNone/>
            </a:pPr>
            <a:r>
              <a:rPr lang="fr-FR" sz="2200" b="1" dirty="0"/>
              <a:t>Maintien de l’indemnité de vie chère pour les ultra-marins en études promotionnelles dans ces territoires : </a:t>
            </a:r>
            <a:r>
              <a:rPr lang="fr-FR" sz="2200" dirty="0"/>
              <a:t>projet de décret relatif au présenté au CSFPH en mai 2021</a:t>
            </a:r>
          </a:p>
          <a:p>
            <a:pPr marL="0" indent="0" algn="just">
              <a:lnSpc>
                <a:spcPct val="100000"/>
              </a:lnSpc>
              <a:spcBef>
                <a:spcPts val="0"/>
              </a:spcBef>
              <a:buNone/>
            </a:pPr>
            <a:endParaRPr lang="fr-FR" sz="2200" dirty="0"/>
          </a:p>
          <a:p>
            <a:pPr marL="0" indent="0" algn="just">
              <a:lnSpc>
                <a:spcPct val="100000"/>
              </a:lnSpc>
              <a:spcBef>
                <a:spcPts val="0"/>
              </a:spcBef>
              <a:buNone/>
            </a:pPr>
            <a:r>
              <a:rPr lang="fr-FR" sz="2200" b="1" dirty="0"/>
              <a:t>Développement de l’apprentissage</a:t>
            </a:r>
          </a:p>
          <a:p>
            <a:pPr>
              <a:lnSpc>
                <a:spcPct val="100000"/>
              </a:lnSpc>
              <a:spcBef>
                <a:spcPts val="0"/>
              </a:spcBef>
            </a:pPr>
            <a:r>
              <a:rPr lang="fr-FR" sz="2200" dirty="0"/>
              <a:t>Projet de révision du décret n° 2008-824 du 21 août 2008 relatif à la formation professionnelle tout au long de la vie des agents de la fonction publique hospitalière pour inclure l’apprentissage dans les actions de formation professionnelle</a:t>
            </a:r>
          </a:p>
          <a:p>
            <a:pPr>
              <a:lnSpc>
                <a:spcPct val="100000"/>
              </a:lnSpc>
              <a:spcBef>
                <a:spcPts val="0"/>
              </a:spcBef>
            </a:pPr>
            <a:r>
              <a:rPr lang="fr-FR" sz="2200" dirty="0"/>
              <a:t>Arrêté du 12 avril 2021 : modifications des conditions d’accès aux formations conduisant aux diplômes AS/AP</a:t>
            </a:r>
          </a:p>
          <a:p>
            <a:pPr algn="just">
              <a:lnSpc>
                <a:spcPct val="100000"/>
              </a:lnSpc>
              <a:spcBef>
                <a:spcPts val="0"/>
              </a:spcBef>
              <a:buFont typeface="Wingdings" pitchFamily="2" charset="2"/>
              <a:buChar char="Ø"/>
            </a:pPr>
            <a:r>
              <a:rPr lang="fr-FR" sz="2200" dirty="0"/>
              <a:t>Les candidats sélectionnés à l'issue d'un entretien avec un employeur pour un contrat d'apprentissage sont directement admis en formation sous conditions.</a:t>
            </a:r>
          </a:p>
          <a:p>
            <a:pPr algn="just">
              <a:lnSpc>
                <a:spcPct val="100000"/>
              </a:lnSpc>
              <a:spcBef>
                <a:spcPts val="0"/>
              </a:spcBef>
              <a:buFont typeface="Wingdings" pitchFamily="2" charset="2"/>
              <a:buChar char="Ø"/>
            </a:pPr>
            <a:r>
              <a:rPr lang="fr-FR" sz="2200" dirty="0"/>
              <a:t>La limite du nombre de places ouvertes ne s’applique pas à la formation par voie d’apprentissage : les apprentis n’entrent plus dans les quotas des IFAS</a:t>
            </a:r>
          </a:p>
        </p:txBody>
      </p:sp>
    </p:spTree>
    <p:extLst>
      <p:ext uri="{BB962C8B-B14F-4D97-AF65-F5344CB8AC3E}">
        <p14:creationId xmlns:p14="http://schemas.microsoft.com/office/powerpoint/2010/main" val="2713980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224620"/>
            <a:ext cx="10515600" cy="549275"/>
          </a:xfrm>
        </p:spPr>
        <p:txBody>
          <a:bodyPr>
            <a:normAutofit/>
          </a:bodyPr>
          <a:lstStyle/>
          <a:p>
            <a:pPr algn="ctr"/>
            <a:r>
              <a:rPr lang="fr-FR" sz="2800" b="1" dirty="0">
                <a:solidFill>
                  <a:srgbClr val="7030A0"/>
                </a:solidFill>
              </a:rPr>
              <a:t>6. Quelles sont les mesures liées à la formation professionnelle ?</a:t>
            </a:r>
            <a:endParaRPr lang="fr-FR" sz="2800" b="1" dirty="0">
              <a:solidFill>
                <a:srgbClr val="7030A0"/>
              </a:solidFill>
              <a:latin typeface="+mn-lt"/>
            </a:endParaRPr>
          </a:p>
        </p:txBody>
      </p:sp>
      <p:sp>
        <p:nvSpPr>
          <p:cNvPr id="5" name="Espace réservé du contenu 2">
            <a:extLst>
              <a:ext uri="{FF2B5EF4-FFF2-40B4-BE49-F238E27FC236}">
                <a16:creationId xmlns:a16="http://schemas.microsoft.com/office/drawing/2014/main" id="{58731FE5-C973-0745-86BD-CEAFE13D5358}"/>
              </a:ext>
            </a:extLst>
          </p:cNvPr>
          <p:cNvSpPr txBox="1">
            <a:spLocks/>
          </p:cNvSpPr>
          <p:nvPr/>
        </p:nvSpPr>
        <p:spPr>
          <a:xfrm>
            <a:off x="360565" y="1273368"/>
            <a:ext cx="11249544" cy="49208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Font typeface="Arial" panose="020B0604020202020204" pitchFamily="34" charset="0"/>
              <a:buNone/>
            </a:pPr>
            <a:r>
              <a:rPr lang="fr-FR" sz="2400" b="1" dirty="0"/>
              <a:t>Lancement d’une mission IGAS</a:t>
            </a:r>
          </a:p>
          <a:p>
            <a:pPr>
              <a:lnSpc>
                <a:spcPct val="100000"/>
              </a:lnSpc>
              <a:spcBef>
                <a:spcPts val="0"/>
              </a:spcBef>
              <a:buFont typeface="Wingdings" pitchFamily="2" charset="2"/>
              <a:buChar char="Ø"/>
            </a:pPr>
            <a:r>
              <a:rPr lang="fr-FR" sz="2400" dirty="0"/>
              <a:t>État des lieux des moyens à disposition de la FPH pour accompagner les parcours, analyser les freins individuels, focus catégorie C</a:t>
            </a:r>
          </a:p>
          <a:p>
            <a:pPr>
              <a:lnSpc>
                <a:spcPct val="100000"/>
              </a:lnSpc>
              <a:spcBef>
                <a:spcPts val="0"/>
              </a:spcBef>
              <a:buFont typeface="Wingdings" pitchFamily="2" charset="2"/>
              <a:buChar char="Ø"/>
            </a:pPr>
            <a:r>
              <a:rPr lang="fr-FR" sz="2400" dirty="0"/>
              <a:t>Bilan qualitatif des EP, proposition pour articulation avec </a:t>
            </a:r>
            <a:r>
              <a:rPr lang="fr-FR" sz="2400" dirty="0" err="1"/>
              <a:t>universitarisation</a:t>
            </a:r>
            <a:r>
              <a:rPr lang="fr-FR" sz="2400" dirty="0"/>
              <a:t>, meilleure gestion des candidatures (priorisation des FF) et accompagnement des étudiants</a:t>
            </a:r>
          </a:p>
          <a:p>
            <a:pPr>
              <a:lnSpc>
                <a:spcPct val="100000"/>
              </a:lnSpc>
              <a:spcBef>
                <a:spcPts val="0"/>
              </a:spcBef>
              <a:buFont typeface="Wingdings" pitchFamily="2" charset="2"/>
              <a:buChar char="Ø"/>
            </a:pPr>
            <a:r>
              <a:rPr lang="fr-FR" sz="2400" dirty="0"/>
              <a:t>Besoin adaptation ou simplification circuits de financement de formation continue en lien avec ANFH, Région de France et </a:t>
            </a:r>
            <a:r>
              <a:rPr lang="fr-FR" sz="2400" dirty="0" err="1"/>
              <a:t>universitarisation</a:t>
            </a:r>
            <a:endParaRPr lang="fr-FR" sz="2400" dirty="0"/>
          </a:p>
          <a:p>
            <a:pPr>
              <a:lnSpc>
                <a:spcPct val="100000"/>
              </a:lnSpc>
              <a:spcBef>
                <a:spcPts val="0"/>
              </a:spcBef>
              <a:buFont typeface="Wingdings" pitchFamily="2" charset="2"/>
              <a:buChar char="Ø"/>
            </a:pPr>
            <a:r>
              <a:rPr lang="fr-FR" sz="2400" dirty="0"/>
              <a:t>Mieux répondre aux besoins d’effectifs des différentes professions/établissements/territoires, notamment IPA et AS</a:t>
            </a:r>
          </a:p>
          <a:p>
            <a:pPr>
              <a:lnSpc>
                <a:spcPct val="100000"/>
              </a:lnSpc>
              <a:spcBef>
                <a:spcPts val="0"/>
              </a:spcBef>
              <a:buFont typeface="Wingdings" pitchFamily="2" charset="2"/>
              <a:buChar char="Ø"/>
            </a:pPr>
            <a:r>
              <a:rPr lang="fr-FR" sz="2400" dirty="0"/>
              <a:t>Déterminer voies de facilitation recours à l’apprentissage</a:t>
            </a:r>
          </a:p>
          <a:p>
            <a:pPr>
              <a:lnSpc>
                <a:spcPct val="100000"/>
              </a:lnSpc>
              <a:spcBef>
                <a:spcPts val="0"/>
              </a:spcBef>
              <a:buFont typeface="Wingdings" pitchFamily="2" charset="2"/>
              <a:buChar char="Ø"/>
            </a:pPr>
            <a:r>
              <a:rPr lang="fr-FR" sz="2400" dirty="0"/>
              <a:t>Faciliter recours à VAE et VAP, simplification via VAE hybride</a:t>
            </a:r>
          </a:p>
          <a:p>
            <a:pPr>
              <a:lnSpc>
                <a:spcPct val="100000"/>
              </a:lnSpc>
              <a:spcBef>
                <a:spcPts val="0"/>
              </a:spcBef>
              <a:buFont typeface="Wingdings" pitchFamily="2" charset="2"/>
              <a:buChar char="Ø"/>
            </a:pPr>
            <a:r>
              <a:rPr lang="fr-FR" sz="2400" dirty="0"/>
              <a:t>Étude d’impact (budget, évolutions réglementaires…) sur les différentes propositions</a:t>
            </a:r>
          </a:p>
          <a:p>
            <a:pPr>
              <a:lnSpc>
                <a:spcPct val="100000"/>
              </a:lnSpc>
              <a:spcBef>
                <a:spcPts val="0"/>
              </a:spcBef>
              <a:buFont typeface="Wingdings" pitchFamily="2" charset="2"/>
              <a:buChar char="Ø"/>
            </a:pPr>
            <a:r>
              <a:rPr lang="fr-FR" sz="2400" dirty="0"/>
              <a:t>Opportunité de rendre obligatoire adhésion à l’ANFH</a:t>
            </a:r>
          </a:p>
        </p:txBody>
      </p:sp>
    </p:spTree>
    <p:extLst>
      <p:ext uri="{BB962C8B-B14F-4D97-AF65-F5344CB8AC3E}">
        <p14:creationId xmlns:p14="http://schemas.microsoft.com/office/powerpoint/2010/main" val="4291955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0B7F2-75B2-4D84-84B7-72EF5BC76F26}"/>
              </a:ext>
            </a:extLst>
          </p:cNvPr>
          <p:cNvSpPr>
            <a:spLocks noGrp="1"/>
          </p:cNvSpPr>
          <p:nvPr>
            <p:ph type="title"/>
          </p:nvPr>
        </p:nvSpPr>
        <p:spPr>
          <a:xfrm>
            <a:off x="609600" y="147956"/>
            <a:ext cx="10515600" cy="883812"/>
          </a:xfrm>
        </p:spPr>
        <p:txBody>
          <a:bodyPr>
            <a:normAutofit/>
          </a:bodyPr>
          <a:lstStyle/>
          <a:p>
            <a:pPr algn="ctr"/>
            <a:r>
              <a:rPr lang="fr-FR" sz="2800" b="1" dirty="0">
                <a:solidFill>
                  <a:srgbClr val="7030A0"/>
                </a:solidFill>
                <a:latin typeface="+mn-lt"/>
              </a:rPr>
              <a:t>Les accords de Ségur, de quoi parle-t-on ?</a:t>
            </a:r>
          </a:p>
        </p:txBody>
      </p:sp>
      <p:sp>
        <p:nvSpPr>
          <p:cNvPr id="3" name="Espace réservé du contenu 2">
            <a:extLst>
              <a:ext uri="{FF2B5EF4-FFF2-40B4-BE49-F238E27FC236}">
                <a16:creationId xmlns:a16="http://schemas.microsoft.com/office/drawing/2014/main" id="{7D0A42E9-9A5E-48D9-AD2A-06879E1A9609}"/>
              </a:ext>
            </a:extLst>
          </p:cNvPr>
          <p:cNvSpPr>
            <a:spLocks noGrp="1"/>
          </p:cNvSpPr>
          <p:nvPr>
            <p:ph idx="1"/>
          </p:nvPr>
        </p:nvSpPr>
        <p:spPr>
          <a:xfrm>
            <a:off x="457200" y="1031768"/>
            <a:ext cx="11006254" cy="5349874"/>
          </a:xfrm>
        </p:spPr>
        <p:txBody>
          <a:bodyPr>
            <a:normAutofit/>
          </a:bodyPr>
          <a:lstStyle/>
          <a:p>
            <a:pPr marL="0" indent="0" algn="just">
              <a:lnSpc>
                <a:spcPct val="100000"/>
              </a:lnSpc>
              <a:buNone/>
            </a:pPr>
            <a:r>
              <a:rPr lang="fr-FR" sz="2200" dirty="0"/>
              <a:t>Le protocole d’accord relatif aux personnels non médicaux </a:t>
            </a:r>
            <a:r>
              <a:rPr lang="fr-FR" sz="2200" i="1" dirty="0"/>
              <a:t>« Rendre attractive la fonction publique hospitalière : Revaloriser les carrières et les rémunérations et sécuriser les environnements de travail »</a:t>
            </a:r>
            <a:r>
              <a:rPr lang="fr-FR" sz="2200" dirty="0"/>
              <a:t> a été signé le 13 juillet 2020 par le Premier Ministre, le Ministre des Solidarités et de la santé, trois organisations syndicales représentant la majorité des personnels de la fonction publique hospitalière (CFDT, FO, UNSA), et la Fédération hospitalière de France (FHF), représentant des employeurs publics hospitaliers. </a:t>
            </a:r>
          </a:p>
          <a:p>
            <a:pPr marL="0" indent="0" algn="just">
              <a:lnSpc>
                <a:spcPct val="100000"/>
              </a:lnSpc>
              <a:buNone/>
            </a:pPr>
            <a:endParaRPr lang="fr-FR" sz="2200" dirty="0"/>
          </a:p>
          <a:p>
            <a:pPr marL="0" indent="0" algn="just">
              <a:lnSpc>
                <a:spcPct val="100000"/>
              </a:lnSpc>
              <a:buNone/>
            </a:pPr>
            <a:r>
              <a:rPr lang="fr-FR" sz="2200" dirty="0"/>
              <a:t>L’accord relatif à la fonction publique hospitalière comporte 20 mesures, réparties en 3 axes : </a:t>
            </a:r>
          </a:p>
          <a:p>
            <a:pPr marL="514350" indent="-514350" algn="just">
              <a:lnSpc>
                <a:spcPct val="100000"/>
              </a:lnSpc>
              <a:buFont typeface="+mj-lt"/>
              <a:buAutoNum type="romanUcPeriod"/>
            </a:pPr>
            <a:r>
              <a:rPr lang="fr-FR" sz="2200" dirty="0"/>
              <a:t>« Des carrières et des rémunérations réévaluées pour rendre au service public hospitalier son attractivité »</a:t>
            </a:r>
          </a:p>
          <a:p>
            <a:pPr marL="514350" indent="-514350" algn="just">
              <a:lnSpc>
                <a:spcPct val="100000"/>
              </a:lnSpc>
              <a:buFont typeface="+mj-lt"/>
              <a:buAutoNum type="romanUcPeriod"/>
            </a:pPr>
            <a:r>
              <a:rPr lang="fr-FR" sz="2200" dirty="0"/>
              <a:t>« Sécuriser les organisations et les environnements de travail »</a:t>
            </a:r>
          </a:p>
          <a:p>
            <a:pPr marL="514350" indent="-514350" algn="just">
              <a:lnSpc>
                <a:spcPct val="100000"/>
              </a:lnSpc>
              <a:buFont typeface="+mj-lt"/>
              <a:buAutoNum type="romanUcPeriod"/>
            </a:pPr>
            <a:r>
              <a:rPr lang="fr-FR" sz="2200" dirty="0"/>
              <a:t>Le dernier axe prévoit, afin de s’assurer de la mise en œuvre de ces mesures, la mise en place d’un comité de suivi et un calendrier d’application</a:t>
            </a:r>
          </a:p>
        </p:txBody>
      </p:sp>
    </p:spTree>
    <p:extLst>
      <p:ext uri="{BB962C8B-B14F-4D97-AF65-F5344CB8AC3E}">
        <p14:creationId xmlns:p14="http://schemas.microsoft.com/office/powerpoint/2010/main" val="373808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342900" y="2613392"/>
            <a:ext cx="1117853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a:r>
              <a:rPr lang="fr-FR" altLang="fr-FR" sz="3600" b="1" dirty="0">
                <a:solidFill>
                  <a:srgbClr val="FFFFFF"/>
                </a:solidFill>
                <a:cs typeface="Arial" panose="020B0604020202020204" pitchFamily="34" charset="0"/>
              </a:rPr>
              <a:t>AXE 2 : Sécuriser les organisations et les environnements de travail</a:t>
            </a:r>
          </a:p>
          <a:p>
            <a:pPr algn="ctr"/>
            <a:endParaRPr lang="fr-FR" altLang="fr-FR" sz="3600" b="1" dirty="0">
              <a:solidFill>
                <a:srgbClr val="FFFFFF"/>
              </a:solidFill>
              <a:cs typeface="Arial" panose="020B0604020202020204" pitchFamily="34" charset="0"/>
            </a:endParaRPr>
          </a:p>
        </p:txBody>
      </p:sp>
      <p:sp>
        <p:nvSpPr>
          <p:cNvPr id="9218" name="ZoneTexte 3">
            <a:extLst>
              <a:ext uri="{FF2B5EF4-FFF2-40B4-BE49-F238E27FC236}">
                <a16:creationId xmlns:a16="http://schemas.microsoft.com/office/drawing/2014/main" id="{45212446-A1B5-A54F-87B9-3721632BA3B8}"/>
              </a:ext>
            </a:extLst>
          </p:cNvPr>
          <p:cNvSpPr txBox="1">
            <a:spLocks noChangeArrowheads="1"/>
          </p:cNvSpPr>
          <p:nvPr/>
        </p:nvSpPr>
        <p:spPr bwMode="auto">
          <a:xfrm>
            <a:off x="1441226" y="6299456"/>
            <a:ext cx="689542" cy="245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eaLnBrk="1" hangingPunct="1"/>
            <a:fld id="{1FA56FB5-EAB9-5042-A5E1-E5F0170327B5}" type="slidenum">
              <a:rPr lang="fr-FR" altLang="fr-FR" sz="997" b="1">
                <a:solidFill>
                  <a:srgbClr val="6A1B71"/>
                </a:solidFill>
                <a:cs typeface="Arial" panose="020B0604020202020204" pitchFamily="34" charset="0"/>
              </a:rPr>
              <a:pPr eaLnBrk="1" hangingPunct="1"/>
              <a:t>20</a:t>
            </a:fld>
            <a:r>
              <a:rPr lang="fr-FR" altLang="fr-FR" sz="997">
                <a:solidFill>
                  <a:srgbClr val="6A1B71"/>
                </a:solidFill>
                <a:cs typeface="Arial" panose="020B0604020202020204" pitchFamily="34" charset="0"/>
              </a:rPr>
              <a:t> / 8</a:t>
            </a:r>
          </a:p>
        </p:txBody>
      </p:sp>
    </p:spTree>
    <p:extLst>
      <p:ext uri="{BB962C8B-B14F-4D97-AF65-F5344CB8AC3E}">
        <p14:creationId xmlns:p14="http://schemas.microsoft.com/office/powerpoint/2010/main" val="397002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512956"/>
            <a:ext cx="10515600" cy="549275"/>
          </a:xfrm>
        </p:spPr>
        <p:txBody>
          <a:bodyPr>
            <a:normAutofit/>
          </a:bodyPr>
          <a:lstStyle/>
          <a:p>
            <a:pPr algn="ctr"/>
            <a:r>
              <a:rPr lang="fr-FR" sz="2700" b="1" dirty="0">
                <a:solidFill>
                  <a:srgbClr val="7030A0"/>
                </a:solidFill>
                <a:latin typeface="+mn-lt"/>
              </a:rPr>
              <a:t>7. Qu’est ce que la valorisation de l’engagement collectif ?</a:t>
            </a:r>
            <a:endParaRPr lang="fr-FR" sz="2400" dirty="0">
              <a:solidFill>
                <a:srgbClr val="7030A0"/>
              </a:solidFill>
              <a:latin typeface="+mn-lt"/>
            </a:endParaRPr>
          </a:p>
        </p:txBody>
      </p:sp>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223837" y="1288473"/>
            <a:ext cx="11744325" cy="5417127"/>
          </a:xfrm>
        </p:spPr>
        <p:txBody>
          <a:bodyPr lIns="90000">
            <a:noAutofit/>
          </a:bodyPr>
          <a:lstStyle/>
          <a:p>
            <a:pPr marL="0" indent="0" algn="just">
              <a:spcBef>
                <a:spcPts val="0"/>
              </a:spcBef>
              <a:buNone/>
            </a:pPr>
            <a:r>
              <a:rPr lang="fr-FR" sz="2200" dirty="0"/>
              <a:t>La crise épidémique a freiné de fait la mise en œuvre effective d’une mesure prévue par la loi de transformation de la fonction publique du 6 août 2019 qui instituait la possibilité d’une prime d’intéressement collectif lié à la qualité du service rendu au bénéfice des agents </a:t>
            </a:r>
            <a:r>
              <a:rPr lang="fr-FR" sz="2200" dirty="0" err="1"/>
              <a:t>exerçant</a:t>
            </a:r>
            <a:r>
              <a:rPr lang="fr-FR" sz="2200" dirty="0"/>
              <a:t> au sein des établissements de la fonction publique hospitalière</a:t>
            </a:r>
          </a:p>
          <a:p>
            <a:pPr algn="just">
              <a:spcBef>
                <a:spcPts val="0"/>
              </a:spcBef>
              <a:buFont typeface="Wingdings" pitchFamily="2" charset="2"/>
              <a:buChar char="Ø"/>
            </a:pPr>
            <a:r>
              <a:rPr lang="fr-FR" sz="2200" dirty="0"/>
              <a:t>Textes application : décret n°2020-255 du 13 mars 2020 et arrêté</a:t>
            </a:r>
          </a:p>
          <a:p>
            <a:pPr marL="0" indent="0" algn="just">
              <a:buNone/>
            </a:pPr>
            <a:endParaRPr lang="fr-FR" sz="2200" dirty="0"/>
          </a:p>
          <a:p>
            <a:pPr marL="0" indent="0" algn="just">
              <a:lnSpc>
                <a:spcPct val="110000"/>
              </a:lnSpc>
              <a:spcBef>
                <a:spcPts val="0"/>
              </a:spcBef>
              <a:buNone/>
            </a:pPr>
            <a:r>
              <a:rPr lang="fr-FR" sz="2200" dirty="0"/>
              <a:t>Ces textes doivent être révisés pour :  </a:t>
            </a:r>
          </a:p>
          <a:p>
            <a:pPr algn="just">
              <a:lnSpc>
                <a:spcPct val="110000"/>
              </a:lnSpc>
              <a:spcBef>
                <a:spcPts val="0"/>
              </a:spcBef>
            </a:pPr>
            <a:r>
              <a:rPr lang="fr-FR" sz="2200" dirty="0"/>
              <a:t>Faire évoluer la terminologie vers engagement collectif</a:t>
            </a:r>
          </a:p>
          <a:p>
            <a:pPr algn="just">
              <a:lnSpc>
                <a:spcPct val="110000"/>
              </a:lnSpc>
              <a:spcBef>
                <a:spcPts val="0"/>
              </a:spcBef>
            </a:pPr>
            <a:r>
              <a:rPr lang="fr-FR" sz="2200" dirty="0"/>
              <a:t>Favoriser la négociation locale pour la détermination des objectifs et indicateurs de résultats. Les indicateurs de résultats collectifs sont objectifs, précis, mesurables, accessibles et adaptés à l’activité.</a:t>
            </a:r>
          </a:p>
          <a:p>
            <a:pPr algn="just">
              <a:lnSpc>
                <a:spcPct val="110000"/>
              </a:lnSpc>
              <a:spcBef>
                <a:spcPts val="0"/>
              </a:spcBef>
            </a:pPr>
            <a:r>
              <a:rPr lang="fr-FR" sz="2200" dirty="0"/>
              <a:t>Préciser que les montants servis au titre de l’engagement sont identiques pour tous les membres d’une équipe impliqués dans le dispositif, quel que soit leur statut.</a:t>
            </a:r>
          </a:p>
          <a:p>
            <a:pPr algn="just">
              <a:lnSpc>
                <a:spcPct val="110000"/>
              </a:lnSpc>
              <a:spcBef>
                <a:spcPts val="0"/>
              </a:spcBef>
            </a:pPr>
            <a:r>
              <a:rPr lang="fr-FR" sz="2200" dirty="0"/>
              <a:t>Prévoir un bilan annuel sur la mise en œuvre du dispositif au niveau national. </a:t>
            </a:r>
          </a:p>
          <a:p>
            <a:pPr algn="just">
              <a:lnSpc>
                <a:spcPct val="110000"/>
              </a:lnSpc>
              <a:spcBef>
                <a:spcPts val="0"/>
              </a:spcBef>
            </a:pPr>
            <a:r>
              <a:rPr lang="fr-FR" sz="2200" dirty="0"/>
              <a:t>Augmenter le montant de la prime d’intéressement collectif</a:t>
            </a:r>
          </a:p>
        </p:txBody>
      </p:sp>
    </p:spTree>
    <p:extLst>
      <p:ext uri="{BB962C8B-B14F-4D97-AF65-F5344CB8AC3E}">
        <p14:creationId xmlns:p14="http://schemas.microsoft.com/office/powerpoint/2010/main" val="183828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710" y="1060279"/>
            <a:ext cx="11498579" cy="5548339"/>
          </a:xfrm>
        </p:spPr>
        <p:txBody>
          <a:bodyPr>
            <a:noAutofit/>
          </a:bodyPr>
          <a:lstStyle/>
          <a:p>
            <a:pPr marL="0" indent="0" algn="just">
              <a:spcBef>
                <a:spcPts val="0"/>
              </a:spcBef>
              <a:buNone/>
            </a:pPr>
            <a:r>
              <a:rPr lang="fr-FR" sz="2400" b="1" dirty="0"/>
              <a:t>Mesure 11 : revaloriser la monétisation des jours placés sur le CET</a:t>
            </a:r>
          </a:p>
          <a:p>
            <a:pPr marL="0" indent="0" algn="just">
              <a:spcBef>
                <a:spcPts val="0"/>
              </a:spcBef>
              <a:buNone/>
            </a:pPr>
            <a:endParaRPr lang="fr-FR" sz="2400" b="1" dirty="0">
              <a:solidFill>
                <a:srgbClr val="7030A0"/>
              </a:solidFill>
            </a:endParaRPr>
          </a:p>
          <a:p>
            <a:pPr marL="0" indent="0" algn="just">
              <a:spcBef>
                <a:spcPts val="0"/>
              </a:spcBef>
              <a:buNone/>
            </a:pPr>
            <a:r>
              <a:rPr lang="fr-FR" sz="2000" dirty="0"/>
              <a:t>L’arrêté du 29 juillet 2020 modifiant l'arrêté du 6 décembre 2012 pris en application des articles 4 à 8 du décret n° 2002-788 du 3 mai 2002 relatif au compte épargne-temps dans la fonction publique hospitalière revalorise l’indemnisation des jours épargnés sur le CET de 10€.</a:t>
            </a:r>
          </a:p>
          <a:p>
            <a:pPr marL="0" indent="0" algn="just">
              <a:spcBef>
                <a:spcPts val="0"/>
              </a:spcBef>
              <a:buNone/>
            </a:pPr>
            <a:r>
              <a:rPr lang="fr-FR" sz="2000" dirty="0"/>
              <a:t>Le montant brut de l'indemnité versée par jour de CET est ainsi porté à :</a:t>
            </a:r>
          </a:p>
          <a:p>
            <a:pPr lvl="1" algn="just">
              <a:spcBef>
                <a:spcPts val="0"/>
              </a:spcBef>
              <a:buFont typeface="Wingdings" pitchFamily="2" charset="2"/>
              <a:buChar char="ü"/>
            </a:pPr>
            <a:r>
              <a:rPr lang="fr-FR" sz="2000" dirty="0"/>
              <a:t>135 € pour la catégorie A</a:t>
            </a:r>
          </a:p>
          <a:p>
            <a:pPr lvl="1" algn="just">
              <a:spcBef>
                <a:spcPts val="0"/>
              </a:spcBef>
              <a:buFont typeface="Wingdings" pitchFamily="2" charset="2"/>
              <a:buChar char="ü"/>
            </a:pPr>
            <a:r>
              <a:rPr lang="fr-FR" sz="2000" dirty="0"/>
              <a:t>90 € pour la catégorie B</a:t>
            </a:r>
          </a:p>
          <a:p>
            <a:pPr lvl="1" algn="just">
              <a:spcBef>
                <a:spcPts val="0"/>
              </a:spcBef>
              <a:buFont typeface="Wingdings" pitchFamily="2" charset="2"/>
              <a:buChar char="ü"/>
            </a:pPr>
            <a:r>
              <a:rPr lang="fr-FR" sz="2000" dirty="0"/>
              <a:t>75 € pour la catégorie C</a:t>
            </a:r>
          </a:p>
          <a:p>
            <a:pPr marL="0" indent="0" algn="just">
              <a:spcBef>
                <a:spcPts val="0"/>
              </a:spcBef>
              <a:buNone/>
            </a:pPr>
            <a:endParaRPr lang="fr-FR" sz="2000" dirty="0"/>
          </a:p>
          <a:p>
            <a:pPr marL="0" indent="0" algn="just">
              <a:spcBef>
                <a:spcPts val="0"/>
              </a:spcBef>
              <a:buNone/>
            </a:pPr>
            <a:r>
              <a:rPr lang="fr-FR" sz="2000" dirty="0"/>
              <a:t>Par ailleurs, le nombre de jours de CET pouvant annuellement être utilisés sous forme de congés est abaissé à 15 jours (20 jours auparavant).</a:t>
            </a:r>
          </a:p>
          <a:p>
            <a:pPr marL="0" indent="0" algn="just">
              <a:spcBef>
                <a:spcPts val="0"/>
              </a:spcBef>
              <a:buNone/>
            </a:pPr>
            <a:endParaRPr lang="fr-FR" sz="2000" dirty="0"/>
          </a:p>
          <a:p>
            <a:pPr marL="0" indent="0" fontAlgn="ctr">
              <a:lnSpc>
                <a:spcPct val="100000"/>
              </a:lnSpc>
              <a:spcBef>
                <a:spcPts val="0"/>
              </a:spcBef>
              <a:buNone/>
            </a:pPr>
            <a:r>
              <a:rPr lang="fr-FR" sz="2400" b="1" dirty="0"/>
              <a:t>Mesure 10 </a:t>
            </a:r>
            <a:r>
              <a:rPr lang="fr-FR" sz="2400" dirty="0"/>
              <a:t>: Majorer le montant des heures supplémentaires, permettre leur contractualisation et réduire le recours à l’intérim</a:t>
            </a:r>
          </a:p>
          <a:p>
            <a:pPr marL="0" indent="0" fontAlgn="ctr">
              <a:lnSpc>
                <a:spcPct val="100000"/>
              </a:lnSpc>
              <a:spcBef>
                <a:spcPts val="0"/>
              </a:spcBef>
              <a:buNone/>
            </a:pPr>
            <a:r>
              <a:rPr lang="fr-FR" sz="2400" b="1" dirty="0"/>
              <a:t>Mesure 12 </a:t>
            </a:r>
            <a:r>
              <a:rPr lang="fr-FR" sz="2400" dirty="0"/>
              <a:t>: Négocier la mise en place des modalités d’annualisation du temps de travail</a:t>
            </a:r>
          </a:p>
          <a:p>
            <a:pPr marL="0" indent="0" fontAlgn="ctr">
              <a:lnSpc>
                <a:spcPct val="100000"/>
              </a:lnSpc>
              <a:spcBef>
                <a:spcPts val="0"/>
              </a:spcBef>
              <a:buNone/>
            </a:pPr>
            <a:r>
              <a:rPr lang="fr-FR" sz="2400" b="1" dirty="0"/>
              <a:t>Mesure 11 </a:t>
            </a:r>
            <a:r>
              <a:rPr lang="fr-FR" sz="2400" dirty="0"/>
              <a:t>: Permettre le recours au forfait-jours</a:t>
            </a:r>
          </a:p>
          <a:p>
            <a:pPr marL="0" indent="0" fontAlgn="ctr">
              <a:lnSpc>
                <a:spcPct val="100000"/>
              </a:lnSpc>
              <a:spcBef>
                <a:spcPts val="0"/>
              </a:spcBef>
              <a:buNone/>
            </a:pPr>
            <a:r>
              <a:rPr lang="fr-FR" sz="2400" b="1" dirty="0"/>
              <a:t>Mesure 12 </a:t>
            </a:r>
            <a:r>
              <a:rPr lang="fr-FR" sz="2400" dirty="0"/>
              <a:t>: Permettre le passage à un repos quotidien de 11h</a:t>
            </a:r>
          </a:p>
          <a:p>
            <a:pPr marL="0" indent="0" algn="just">
              <a:spcBef>
                <a:spcPts val="0"/>
              </a:spcBef>
              <a:buNone/>
            </a:pPr>
            <a:endParaRPr lang="fr-FR" sz="2000" dirty="0"/>
          </a:p>
          <a:p>
            <a:pPr marL="0" indent="0" algn="just">
              <a:spcBef>
                <a:spcPts val="0"/>
              </a:spcBef>
              <a:buNone/>
            </a:pPr>
            <a:endParaRPr lang="fr-FR" sz="2000" dirty="0"/>
          </a:p>
          <a:p>
            <a:pPr marL="0" indent="0">
              <a:spcBef>
                <a:spcPts val="0"/>
              </a:spcBef>
              <a:buNone/>
            </a:pPr>
            <a:endParaRPr lang="fr-FR" sz="2000" dirty="0"/>
          </a:p>
        </p:txBody>
      </p:sp>
      <p:sp>
        <p:nvSpPr>
          <p:cNvPr id="4" name="Titre 1">
            <a:extLst>
              <a:ext uri="{FF2B5EF4-FFF2-40B4-BE49-F238E27FC236}">
                <a16:creationId xmlns:a16="http://schemas.microsoft.com/office/drawing/2014/main" id="{AF75DA85-8450-6E4B-AC1E-C306929CBF47}"/>
              </a:ext>
            </a:extLst>
          </p:cNvPr>
          <p:cNvSpPr>
            <a:spLocks noGrp="1"/>
          </p:cNvSpPr>
          <p:nvPr>
            <p:ph type="title"/>
          </p:nvPr>
        </p:nvSpPr>
        <p:spPr>
          <a:xfrm>
            <a:off x="838199" y="360556"/>
            <a:ext cx="10515600" cy="549275"/>
          </a:xfrm>
        </p:spPr>
        <p:txBody>
          <a:bodyPr>
            <a:normAutofit/>
          </a:bodyPr>
          <a:lstStyle/>
          <a:p>
            <a:pPr algn="ctr"/>
            <a:r>
              <a:rPr lang="fr-FR" sz="2800" b="1" dirty="0">
                <a:solidFill>
                  <a:srgbClr val="7030A0"/>
                </a:solidFill>
                <a:latin typeface="+mn-lt"/>
              </a:rPr>
              <a:t>8. </a:t>
            </a:r>
            <a:r>
              <a:rPr lang="fr-FR" sz="2800" b="1" dirty="0">
                <a:solidFill>
                  <a:srgbClr val="7030A0"/>
                </a:solidFill>
              </a:rPr>
              <a:t>Quels sont les nouveaux leviers en matière de temps de travail ?</a:t>
            </a:r>
            <a:endParaRPr lang="fr-FR" sz="2800" b="1" dirty="0">
              <a:solidFill>
                <a:srgbClr val="7030A0"/>
              </a:solidFill>
              <a:latin typeface="+mn-lt"/>
            </a:endParaRPr>
          </a:p>
        </p:txBody>
      </p:sp>
    </p:spTree>
    <p:extLst>
      <p:ext uri="{BB962C8B-B14F-4D97-AF65-F5344CB8AC3E}">
        <p14:creationId xmlns:p14="http://schemas.microsoft.com/office/powerpoint/2010/main" val="1225485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710" y="1060279"/>
            <a:ext cx="11498579" cy="5548339"/>
          </a:xfrm>
        </p:spPr>
        <p:txBody>
          <a:bodyPr>
            <a:noAutofit/>
          </a:bodyPr>
          <a:lstStyle/>
          <a:p>
            <a:pPr marL="0" indent="0" fontAlgn="ctr">
              <a:lnSpc>
                <a:spcPct val="100000"/>
              </a:lnSpc>
              <a:spcBef>
                <a:spcPts val="0"/>
              </a:spcBef>
              <a:buNone/>
            </a:pPr>
            <a:r>
              <a:rPr lang="fr-FR" sz="2400" b="1" dirty="0"/>
              <a:t>Nouveau cadre juridique de la négociation : Ordonnance n° 2021-174 du 17 février 2021</a:t>
            </a:r>
            <a:endParaRPr lang="fr-FR" sz="2000" b="1" dirty="0"/>
          </a:p>
          <a:p>
            <a:pPr marL="0" indent="0" algn="just">
              <a:buNone/>
            </a:pPr>
            <a:r>
              <a:rPr lang="fr-FR" sz="2000" b="1" dirty="0"/>
              <a:t>Thématiques ouvertes à négociation</a:t>
            </a:r>
            <a:endParaRPr lang="fr-FR" sz="2000" dirty="0"/>
          </a:p>
          <a:p>
            <a:pPr lvl="0" algn="just">
              <a:spcBef>
                <a:spcPts val="0"/>
              </a:spcBef>
            </a:pPr>
            <a:r>
              <a:rPr lang="fr-FR" sz="1800" dirty="0"/>
              <a:t>Aux conditions et à l'organisation du travail, notamment aux actions de prévention dans les domaines de l'hygiène, de la sécurité et de la santé au travail ;</a:t>
            </a:r>
          </a:p>
          <a:p>
            <a:pPr lvl="0" algn="just">
              <a:spcBef>
                <a:spcPts val="0"/>
              </a:spcBef>
            </a:pPr>
            <a:r>
              <a:rPr lang="fr-FR" sz="1800" dirty="0"/>
              <a:t>Au temps de travail, au télétravail, à la qualité de vie au travail, aux modalités des déplacements entre le domicile et le travail ainsi qu'aux impacts de la numérisation sur l'organisation et les conditions de travail ;</a:t>
            </a:r>
          </a:p>
          <a:p>
            <a:pPr lvl="0" algn="just">
              <a:spcBef>
                <a:spcPts val="0"/>
              </a:spcBef>
            </a:pPr>
            <a:r>
              <a:rPr lang="fr-FR" sz="1800" dirty="0"/>
              <a:t>A l'accompagnement social des mesures de réorganisation des services </a:t>
            </a:r>
          </a:p>
          <a:p>
            <a:pPr lvl="0" algn="just">
              <a:spcBef>
                <a:spcPts val="0"/>
              </a:spcBef>
            </a:pPr>
            <a:r>
              <a:rPr lang="fr-FR" sz="1800" dirty="0"/>
              <a:t>A la mise en œuvre des actions en faveur de la lutte contre le changement climatique, de la préservation des ressources et de l'environnement et de la responsabilité sociale des organisations ;</a:t>
            </a:r>
          </a:p>
          <a:p>
            <a:pPr lvl="0" algn="just">
              <a:spcBef>
                <a:spcPts val="0"/>
              </a:spcBef>
            </a:pPr>
            <a:r>
              <a:rPr lang="fr-FR" sz="1800" dirty="0"/>
              <a:t>A l'égalité professionnelle entre les femmes et les hommes ;</a:t>
            </a:r>
          </a:p>
          <a:p>
            <a:pPr lvl="0" algn="just">
              <a:spcBef>
                <a:spcPts val="0"/>
              </a:spcBef>
            </a:pPr>
            <a:r>
              <a:rPr lang="fr-FR" sz="1800" dirty="0"/>
              <a:t>A la promotion de l'égalité des chances et à la reconnaissance de la diversité et la prévention des discriminations dans l'accès aux emplois et la gestion des carrières ;</a:t>
            </a:r>
          </a:p>
          <a:p>
            <a:pPr lvl="0" algn="just">
              <a:spcBef>
                <a:spcPts val="0"/>
              </a:spcBef>
            </a:pPr>
            <a:r>
              <a:rPr lang="fr-FR" sz="1800" dirty="0"/>
              <a:t>A l'insertion professionnelle, au maintien dans l'emploi et à l'évolution professionnelle des personnes en situation de handicap ;</a:t>
            </a:r>
          </a:p>
          <a:p>
            <a:pPr lvl="0" algn="just">
              <a:spcBef>
                <a:spcPts val="0"/>
              </a:spcBef>
            </a:pPr>
            <a:r>
              <a:rPr lang="fr-FR" sz="1800" dirty="0"/>
              <a:t>Au déroulement des carrières et à la promotion professionnelle ;</a:t>
            </a:r>
          </a:p>
          <a:p>
            <a:pPr lvl="0" algn="just">
              <a:spcBef>
                <a:spcPts val="0"/>
              </a:spcBef>
            </a:pPr>
            <a:r>
              <a:rPr lang="fr-FR" sz="1800" dirty="0"/>
              <a:t>A l'apprentissage ;</a:t>
            </a:r>
          </a:p>
          <a:p>
            <a:pPr lvl="0" algn="just">
              <a:spcBef>
                <a:spcPts val="0"/>
              </a:spcBef>
            </a:pPr>
            <a:r>
              <a:rPr lang="fr-FR" sz="1800" dirty="0"/>
              <a:t>A la formation professionnelle et à la formation tout au long de la vie ;</a:t>
            </a:r>
          </a:p>
          <a:p>
            <a:pPr lvl="0" algn="just">
              <a:spcBef>
                <a:spcPts val="0"/>
              </a:spcBef>
            </a:pPr>
            <a:r>
              <a:rPr lang="fr-FR" sz="1800" dirty="0"/>
              <a:t>A l'intéressement collectif et aux modalités de mise en œuvre de politiques indemnitaires ;</a:t>
            </a:r>
          </a:p>
          <a:p>
            <a:pPr lvl="0" algn="just">
              <a:spcBef>
                <a:spcPts val="0"/>
              </a:spcBef>
            </a:pPr>
            <a:r>
              <a:rPr lang="fr-FR" sz="1800" dirty="0"/>
              <a:t>A l'action sociale ;</a:t>
            </a:r>
          </a:p>
          <a:p>
            <a:pPr lvl="0" algn="just">
              <a:spcBef>
                <a:spcPts val="0"/>
              </a:spcBef>
            </a:pPr>
            <a:r>
              <a:rPr lang="fr-FR" sz="1800" dirty="0"/>
              <a:t>A la protection sociale complémentaire ;</a:t>
            </a:r>
          </a:p>
          <a:p>
            <a:pPr lvl="0" algn="just">
              <a:spcBef>
                <a:spcPts val="0"/>
              </a:spcBef>
            </a:pPr>
            <a:r>
              <a:rPr lang="fr-FR" sz="1800" dirty="0"/>
              <a:t>A l'évolution des métiers et la gestion prévisionnelle des emplois et des compétences.</a:t>
            </a:r>
            <a:endParaRPr lang="fr-FR" sz="1800" b="1" dirty="0"/>
          </a:p>
          <a:p>
            <a:pPr marL="0" indent="0" algn="just">
              <a:spcBef>
                <a:spcPts val="0"/>
              </a:spcBef>
              <a:buNone/>
            </a:pPr>
            <a:endParaRPr lang="fr-FR" sz="2000" dirty="0"/>
          </a:p>
          <a:p>
            <a:pPr marL="0" indent="0" algn="just">
              <a:spcBef>
                <a:spcPts val="0"/>
              </a:spcBef>
              <a:buNone/>
            </a:pPr>
            <a:endParaRPr lang="fr-FR" sz="2000" dirty="0"/>
          </a:p>
          <a:p>
            <a:pPr marL="0" indent="0">
              <a:spcBef>
                <a:spcPts val="0"/>
              </a:spcBef>
              <a:buNone/>
            </a:pPr>
            <a:endParaRPr lang="fr-FR" sz="2000" dirty="0"/>
          </a:p>
        </p:txBody>
      </p:sp>
      <p:sp>
        <p:nvSpPr>
          <p:cNvPr id="4" name="Titre 1">
            <a:extLst>
              <a:ext uri="{FF2B5EF4-FFF2-40B4-BE49-F238E27FC236}">
                <a16:creationId xmlns:a16="http://schemas.microsoft.com/office/drawing/2014/main" id="{AF75DA85-8450-6E4B-AC1E-C306929CBF47}"/>
              </a:ext>
            </a:extLst>
          </p:cNvPr>
          <p:cNvSpPr>
            <a:spLocks noGrp="1"/>
          </p:cNvSpPr>
          <p:nvPr>
            <p:ph type="title"/>
          </p:nvPr>
        </p:nvSpPr>
        <p:spPr>
          <a:xfrm>
            <a:off x="838199" y="360556"/>
            <a:ext cx="10515600" cy="549275"/>
          </a:xfrm>
        </p:spPr>
        <p:txBody>
          <a:bodyPr>
            <a:normAutofit/>
          </a:bodyPr>
          <a:lstStyle/>
          <a:p>
            <a:pPr algn="ctr"/>
            <a:r>
              <a:rPr lang="fr-FR" sz="2700" b="1" dirty="0">
                <a:solidFill>
                  <a:srgbClr val="7030A0"/>
                </a:solidFill>
                <a:latin typeface="+mn-lt"/>
              </a:rPr>
              <a:t>9. </a:t>
            </a:r>
            <a:r>
              <a:rPr lang="fr-FR" sz="2800" b="1" dirty="0">
                <a:solidFill>
                  <a:srgbClr val="7030A0"/>
                </a:solidFill>
              </a:rPr>
              <a:t>Quel est le lien entre les mesures Ségur et la négociation locale ?</a:t>
            </a:r>
            <a:endParaRPr lang="fr-FR" sz="2400" b="1" dirty="0">
              <a:solidFill>
                <a:srgbClr val="7030A0"/>
              </a:solidFill>
              <a:latin typeface="+mn-lt"/>
            </a:endParaRPr>
          </a:p>
        </p:txBody>
      </p:sp>
    </p:spTree>
    <p:extLst>
      <p:ext uri="{BB962C8B-B14F-4D97-AF65-F5344CB8AC3E}">
        <p14:creationId xmlns:p14="http://schemas.microsoft.com/office/powerpoint/2010/main" val="1532146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365" y="1053310"/>
            <a:ext cx="11526980" cy="5713885"/>
          </a:xfrm>
        </p:spPr>
        <p:txBody>
          <a:bodyPr lIns="90000">
            <a:noAutofit/>
          </a:bodyPr>
          <a:lstStyle/>
          <a:p>
            <a:pPr marL="0" indent="0" algn="just">
              <a:spcBef>
                <a:spcPts val="0"/>
              </a:spcBef>
              <a:buNone/>
            </a:pPr>
            <a:r>
              <a:rPr lang="fr-FR" sz="2200" b="1" dirty="0"/>
              <a:t>Mécanismes et procédure de validation des accords </a:t>
            </a:r>
            <a:r>
              <a:rPr lang="fr-FR" sz="2200" dirty="0"/>
              <a:t>:</a:t>
            </a:r>
          </a:p>
          <a:p>
            <a:pPr algn="just">
              <a:spcBef>
                <a:spcPts val="0"/>
              </a:spcBef>
              <a:buFont typeface="Wingdings" pitchFamily="2" charset="2"/>
              <a:buChar char="Ø"/>
            </a:pPr>
            <a:r>
              <a:rPr lang="fr-FR" sz="2000" dirty="0"/>
              <a:t>signature par une majorité d’organisations syndicales représentatives </a:t>
            </a:r>
          </a:p>
          <a:p>
            <a:pPr algn="just">
              <a:spcBef>
                <a:spcPts val="0"/>
              </a:spcBef>
              <a:buFont typeface="Wingdings" pitchFamily="2" charset="2"/>
              <a:buChar char="Ø"/>
            </a:pPr>
            <a:r>
              <a:rPr lang="fr-FR" sz="2000" dirty="0"/>
              <a:t>Opposabilité des accords pour la FPH : Les accords conclus EPS ou un ESMS ne sont opposables qu’après un contrôle de conformité des dispositions de l’accord aux normes de niveau supérieur réalisé par le DGARS</a:t>
            </a:r>
          </a:p>
          <a:p>
            <a:pPr algn="just">
              <a:spcBef>
                <a:spcPts val="0"/>
              </a:spcBef>
              <a:buFont typeface="Wingdings" pitchFamily="2" charset="2"/>
              <a:buChar char="Ø"/>
            </a:pPr>
            <a:endParaRPr lang="fr-FR" sz="2200" dirty="0"/>
          </a:p>
          <a:p>
            <a:pPr marL="0" indent="0" algn="just">
              <a:spcBef>
                <a:spcPts val="0"/>
              </a:spcBef>
              <a:buNone/>
            </a:pPr>
            <a:r>
              <a:rPr lang="fr-FR" sz="2200" b="1" dirty="0"/>
              <a:t>Initiative syndicale pour l’ouverture d’une négociation </a:t>
            </a:r>
          </a:p>
          <a:p>
            <a:pPr marL="0" indent="0" algn="just">
              <a:spcBef>
                <a:spcPts val="0"/>
              </a:spcBef>
              <a:buNone/>
            </a:pPr>
            <a:endParaRPr lang="fr-FR" sz="2200" b="1" dirty="0"/>
          </a:p>
          <a:p>
            <a:pPr marL="0" indent="0" algn="just">
              <a:spcBef>
                <a:spcPts val="0"/>
              </a:spcBef>
              <a:buNone/>
            </a:pPr>
            <a:r>
              <a:rPr lang="fr-FR" sz="2200" b="1" dirty="0">
                <a:sym typeface="Wingdings" pitchFamily="2" charset="2"/>
              </a:rPr>
              <a:t>Principe de faveur : </a:t>
            </a:r>
            <a:r>
              <a:rPr lang="fr-FR" sz="2200" dirty="0">
                <a:sym typeface="Wingdings" pitchFamily="2" charset="2"/>
              </a:rPr>
              <a:t>lorsqu’un accord a pour objet de préciser les conditions d’application d’un accord de niveau supérieur, l’accord local ne peut qu’améliorer l’économie générale de l’accord national et ne peut pas en modifier les clauses substantielles </a:t>
            </a:r>
          </a:p>
          <a:p>
            <a:pPr marL="0" indent="0" algn="just">
              <a:spcBef>
                <a:spcPts val="0"/>
              </a:spcBef>
              <a:buNone/>
            </a:pPr>
            <a:endParaRPr lang="fr-FR" sz="2200" dirty="0">
              <a:sym typeface="Wingdings" pitchFamily="2" charset="2"/>
            </a:endParaRPr>
          </a:p>
          <a:p>
            <a:pPr marL="0" indent="0" algn="just">
              <a:spcBef>
                <a:spcPts val="0"/>
              </a:spcBef>
              <a:buNone/>
            </a:pPr>
            <a:r>
              <a:rPr lang="fr-FR" sz="2200" b="1" dirty="0">
                <a:sym typeface="Wingdings" pitchFamily="2" charset="2"/>
              </a:rPr>
              <a:t>Modification, suspension et dénonciation des accords</a:t>
            </a:r>
            <a:r>
              <a:rPr lang="fr-FR" sz="2200" dirty="0">
                <a:sym typeface="Wingdings" pitchFamily="2" charset="2"/>
              </a:rPr>
              <a:t> : renvoie à décret en Conseil d’Etat pour la modification, la suspension et la dénonciation des accords. </a:t>
            </a:r>
          </a:p>
          <a:p>
            <a:pPr marL="0" indent="0" algn="just">
              <a:spcBef>
                <a:spcPts val="0"/>
              </a:spcBef>
              <a:buNone/>
            </a:pPr>
            <a:endParaRPr lang="fr-FR" sz="2200" dirty="0">
              <a:sym typeface="Wingdings" pitchFamily="2" charset="2"/>
            </a:endParaRPr>
          </a:p>
          <a:p>
            <a:pPr marL="0" indent="0" algn="just">
              <a:spcBef>
                <a:spcPts val="0"/>
              </a:spcBef>
              <a:buNone/>
            </a:pPr>
            <a:r>
              <a:rPr lang="fr-FR" sz="2200" b="1" dirty="0"/>
              <a:t>Portée juridique des accords </a:t>
            </a:r>
            <a:r>
              <a:rPr lang="fr-FR" sz="2200" dirty="0"/>
              <a:t>: </a:t>
            </a:r>
          </a:p>
          <a:p>
            <a:pPr algn="just">
              <a:spcBef>
                <a:spcPts val="0"/>
              </a:spcBef>
              <a:buFont typeface="Wingdings" pitchFamily="2" charset="2"/>
              <a:buChar char="Ø"/>
            </a:pPr>
            <a:r>
              <a:rPr lang="fr-FR" sz="2000" dirty="0"/>
              <a:t>clauses édictant des mesures réglementaires (</a:t>
            </a:r>
            <a:r>
              <a:rPr lang="fr-FR" sz="2000" b="1" dirty="0"/>
              <a:t>effet normatif direct</a:t>
            </a:r>
            <a:r>
              <a:rPr lang="fr-FR" sz="2000" dirty="0"/>
              <a:t>), </a:t>
            </a:r>
          </a:p>
          <a:p>
            <a:pPr algn="just">
              <a:spcBef>
                <a:spcPts val="0"/>
              </a:spcBef>
              <a:buFont typeface="Wingdings" pitchFamily="2" charset="2"/>
              <a:buChar char="Ø"/>
            </a:pPr>
            <a:r>
              <a:rPr lang="fr-FR" sz="2000" dirty="0"/>
              <a:t>clauses par lesquelles l'autorité administrative s'engage à entreprendre des actions déterminées n'impliquant pas l'édiction de mesures réglementaires</a:t>
            </a:r>
          </a:p>
        </p:txBody>
      </p:sp>
      <p:sp>
        <p:nvSpPr>
          <p:cNvPr id="6" name="Titre 1">
            <a:extLst>
              <a:ext uri="{FF2B5EF4-FFF2-40B4-BE49-F238E27FC236}">
                <a16:creationId xmlns:a16="http://schemas.microsoft.com/office/drawing/2014/main" id="{B05D585F-1327-9241-82E6-A056875BD20D}"/>
              </a:ext>
            </a:extLst>
          </p:cNvPr>
          <p:cNvSpPr>
            <a:spLocks noGrp="1"/>
          </p:cNvSpPr>
          <p:nvPr>
            <p:ph type="title"/>
          </p:nvPr>
        </p:nvSpPr>
        <p:spPr>
          <a:xfrm>
            <a:off x="838199" y="360556"/>
            <a:ext cx="10515600" cy="549275"/>
          </a:xfrm>
        </p:spPr>
        <p:txBody>
          <a:bodyPr>
            <a:normAutofit/>
          </a:bodyPr>
          <a:lstStyle/>
          <a:p>
            <a:pPr algn="ctr"/>
            <a:r>
              <a:rPr lang="fr-FR" sz="2700" b="1" dirty="0">
                <a:solidFill>
                  <a:srgbClr val="7030A0"/>
                </a:solidFill>
                <a:latin typeface="+mn-lt"/>
              </a:rPr>
              <a:t>9. </a:t>
            </a:r>
            <a:r>
              <a:rPr lang="fr-FR" sz="2800" b="1" dirty="0">
                <a:solidFill>
                  <a:srgbClr val="7030A0"/>
                </a:solidFill>
              </a:rPr>
              <a:t>Quel est le lien entre les mesures Ségur et la négociation locale ?</a:t>
            </a:r>
            <a:endParaRPr lang="fr-FR" sz="2400" b="1" dirty="0">
              <a:solidFill>
                <a:srgbClr val="7030A0"/>
              </a:solidFill>
              <a:latin typeface="+mn-lt"/>
            </a:endParaRPr>
          </a:p>
        </p:txBody>
      </p:sp>
    </p:spTree>
    <p:extLst>
      <p:ext uri="{BB962C8B-B14F-4D97-AF65-F5344CB8AC3E}">
        <p14:creationId xmlns:p14="http://schemas.microsoft.com/office/powerpoint/2010/main" val="3211299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235865"/>
            <a:ext cx="10515600" cy="549275"/>
          </a:xfrm>
        </p:spPr>
        <p:txBody>
          <a:bodyPr>
            <a:normAutofit fontScale="90000"/>
          </a:bodyPr>
          <a:lstStyle/>
          <a:p>
            <a:pPr algn="ctr"/>
            <a:r>
              <a:rPr lang="fr-FR" sz="2700" b="1" dirty="0">
                <a:solidFill>
                  <a:srgbClr val="7030A0"/>
                </a:solidFill>
                <a:latin typeface="+mn-lt"/>
              </a:rPr>
              <a:t>10. Quelles sont les mesures dont la mise en œuvre n’a pas encore été engagée ?</a:t>
            </a:r>
            <a:endParaRPr lang="fr-FR" sz="2400" dirty="0">
              <a:solidFill>
                <a:srgbClr val="7030A0"/>
              </a:solidFill>
              <a:latin typeface="+mn-lt"/>
            </a:endParaRPr>
          </a:p>
        </p:txBody>
      </p:sp>
      <p:graphicFrame>
        <p:nvGraphicFramePr>
          <p:cNvPr id="7" name="Tableau 7">
            <a:extLst>
              <a:ext uri="{FF2B5EF4-FFF2-40B4-BE49-F238E27FC236}">
                <a16:creationId xmlns:a16="http://schemas.microsoft.com/office/drawing/2014/main" id="{EA14F1AB-98A6-D140-95A8-633D2CE891DB}"/>
              </a:ext>
            </a:extLst>
          </p:cNvPr>
          <p:cNvGraphicFramePr>
            <a:graphicFrameLocks noGrp="1"/>
          </p:cNvGraphicFramePr>
          <p:nvPr>
            <p:extLst>
              <p:ext uri="{D42A27DB-BD31-4B8C-83A1-F6EECF244321}">
                <p14:modId xmlns:p14="http://schemas.microsoft.com/office/powerpoint/2010/main" val="1776730233"/>
              </p:ext>
            </p:extLst>
          </p:nvPr>
        </p:nvGraphicFramePr>
        <p:xfrm>
          <a:off x="563418" y="1062231"/>
          <a:ext cx="11065164" cy="5212080"/>
        </p:xfrm>
        <a:graphic>
          <a:graphicData uri="http://schemas.openxmlformats.org/drawingml/2006/table">
            <a:tbl>
              <a:tblPr firstRow="1" bandRow="1">
                <a:tableStyleId>{5940675A-B579-460E-94D1-54222C63F5DA}</a:tableStyleId>
              </a:tblPr>
              <a:tblGrid>
                <a:gridCol w="598422">
                  <a:extLst>
                    <a:ext uri="{9D8B030D-6E8A-4147-A177-3AD203B41FA5}">
                      <a16:colId xmlns:a16="http://schemas.microsoft.com/office/drawing/2014/main" val="3095458981"/>
                    </a:ext>
                  </a:extLst>
                </a:gridCol>
                <a:gridCol w="10466742">
                  <a:extLst>
                    <a:ext uri="{9D8B030D-6E8A-4147-A177-3AD203B41FA5}">
                      <a16:colId xmlns:a16="http://schemas.microsoft.com/office/drawing/2014/main" val="3215229911"/>
                    </a:ext>
                  </a:extLst>
                </a:gridCol>
              </a:tblGrid>
              <a:tr h="370840">
                <a:tc>
                  <a:txBody>
                    <a:bodyPr/>
                    <a:lstStyle/>
                    <a:p>
                      <a:pPr algn="ctr"/>
                      <a:r>
                        <a:rPr lang="fr-FR" sz="2000" b="1" dirty="0"/>
                        <a:t>1</a:t>
                      </a:r>
                    </a:p>
                  </a:txBody>
                  <a:tcPr anchor="ctr"/>
                </a:tc>
                <a:tc>
                  <a:txBody>
                    <a:bodyPr/>
                    <a:lstStyle/>
                    <a:p>
                      <a:pPr>
                        <a:lnSpc>
                          <a:spcPct val="100000"/>
                        </a:lnSpc>
                      </a:pPr>
                      <a:r>
                        <a:rPr lang="fr-FR" sz="2000" b="1" kern="1200" dirty="0">
                          <a:solidFill>
                            <a:schemeClr val="accent6"/>
                          </a:solidFill>
                          <a:effectLst/>
                        </a:rPr>
                        <a:t>création d’un complément de traitement indiciaire</a:t>
                      </a:r>
                      <a:r>
                        <a:rPr lang="fr-FR" sz="2000" b="1" dirty="0">
                          <a:solidFill>
                            <a:schemeClr val="accent6"/>
                          </a:solidFill>
                          <a:effectLst/>
                        </a:rPr>
                        <a:t> </a:t>
                      </a:r>
                      <a:endParaRPr lang="fr-FR" sz="2000" b="1" dirty="0">
                        <a:solidFill>
                          <a:schemeClr val="accent6"/>
                        </a:solidFill>
                      </a:endParaRPr>
                    </a:p>
                  </a:txBody>
                  <a:tcPr/>
                </a:tc>
                <a:extLst>
                  <a:ext uri="{0D108BD9-81ED-4DB2-BD59-A6C34878D82A}">
                    <a16:rowId xmlns:a16="http://schemas.microsoft.com/office/drawing/2014/main" val="871044520"/>
                  </a:ext>
                </a:extLst>
              </a:tr>
              <a:tr h="370840">
                <a:tc>
                  <a:txBody>
                    <a:bodyPr/>
                    <a:lstStyle/>
                    <a:p>
                      <a:pPr algn="ctr"/>
                      <a:r>
                        <a:rPr lang="fr-FR" sz="2000" b="1" dirty="0"/>
                        <a:t>2</a:t>
                      </a:r>
                    </a:p>
                  </a:txBody>
                  <a:tcPr anchor="ctr"/>
                </a:tc>
                <a:tc>
                  <a:txBody>
                    <a:bodyPr/>
                    <a:lstStyle/>
                    <a:p>
                      <a:pPr>
                        <a:lnSpc>
                          <a:spcPct val="100000"/>
                        </a:lnSpc>
                      </a:pPr>
                      <a:r>
                        <a:rPr lang="fr-FR" sz="2000" kern="1200" dirty="0">
                          <a:solidFill>
                            <a:schemeClr val="dk1"/>
                          </a:solidFill>
                          <a:effectLst/>
                        </a:rPr>
                        <a:t>revalorisation des grilles indiciaires des personnels de la filière soignante, médicotechnique et rééducation</a:t>
                      </a:r>
                      <a:r>
                        <a:rPr lang="fr-FR" sz="2000" dirty="0">
                          <a:effectLst/>
                        </a:rPr>
                        <a:t> </a:t>
                      </a:r>
                      <a:endParaRPr lang="fr-FR" sz="2000" dirty="0"/>
                    </a:p>
                  </a:txBody>
                  <a:tcPr/>
                </a:tc>
                <a:extLst>
                  <a:ext uri="{0D108BD9-81ED-4DB2-BD59-A6C34878D82A}">
                    <a16:rowId xmlns:a16="http://schemas.microsoft.com/office/drawing/2014/main" val="3669664368"/>
                  </a:ext>
                </a:extLst>
              </a:tr>
              <a:tr h="370840">
                <a:tc>
                  <a:txBody>
                    <a:bodyPr/>
                    <a:lstStyle/>
                    <a:p>
                      <a:pPr algn="ctr"/>
                      <a:r>
                        <a:rPr lang="fr-FR" sz="2000" b="1" dirty="0"/>
                        <a:t>3</a:t>
                      </a:r>
                    </a:p>
                  </a:txBody>
                  <a:tcPr anchor="ctr"/>
                </a:tc>
                <a:tc>
                  <a:txBody>
                    <a:bodyPr/>
                    <a:lstStyle/>
                    <a:p>
                      <a:pPr>
                        <a:lnSpc>
                          <a:spcPct val="100000"/>
                        </a:lnSpc>
                      </a:pPr>
                      <a:r>
                        <a:rPr lang="fr-FR" sz="2000" b="1" kern="1200" dirty="0">
                          <a:solidFill>
                            <a:schemeClr val="accent6"/>
                          </a:solidFill>
                          <a:effectLst/>
                        </a:rPr>
                        <a:t>augmentation des ratios promus-</a:t>
                      </a:r>
                      <a:r>
                        <a:rPr lang="fr-FR" sz="2000" b="1" kern="1200" dirty="0" err="1">
                          <a:solidFill>
                            <a:schemeClr val="accent6"/>
                          </a:solidFill>
                          <a:effectLst/>
                        </a:rPr>
                        <a:t>promouvables</a:t>
                      </a:r>
                      <a:r>
                        <a:rPr lang="fr-FR" sz="2000" b="1" kern="1200" dirty="0">
                          <a:solidFill>
                            <a:schemeClr val="accent6"/>
                          </a:solidFill>
                          <a:effectLst/>
                        </a:rPr>
                        <a:t> pour les années 2020 et 2021</a:t>
                      </a:r>
                      <a:r>
                        <a:rPr lang="fr-FR" sz="2000" b="1" dirty="0">
                          <a:solidFill>
                            <a:schemeClr val="accent6"/>
                          </a:solidFill>
                          <a:effectLst/>
                        </a:rPr>
                        <a:t> </a:t>
                      </a:r>
                      <a:endParaRPr lang="fr-FR" sz="2000" b="1" dirty="0">
                        <a:solidFill>
                          <a:schemeClr val="accent6"/>
                        </a:solidFill>
                      </a:endParaRPr>
                    </a:p>
                  </a:txBody>
                  <a:tcPr/>
                </a:tc>
                <a:extLst>
                  <a:ext uri="{0D108BD9-81ED-4DB2-BD59-A6C34878D82A}">
                    <a16:rowId xmlns:a16="http://schemas.microsoft.com/office/drawing/2014/main" val="3963895580"/>
                  </a:ext>
                </a:extLst>
              </a:tr>
              <a:tr h="370840">
                <a:tc>
                  <a:txBody>
                    <a:bodyPr/>
                    <a:lstStyle/>
                    <a:p>
                      <a:pPr algn="ctr"/>
                      <a:r>
                        <a:rPr lang="fr-FR" sz="2000" b="1" dirty="0"/>
                        <a:t>4</a:t>
                      </a:r>
                    </a:p>
                  </a:txBody>
                  <a:tcPr anchor="ctr"/>
                </a:tc>
                <a:tc>
                  <a:txBody>
                    <a:bodyPr/>
                    <a:lstStyle/>
                    <a:p>
                      <a:pPr>
                        <a:lnSpc>
                          <a:spcPct val="100000"/>
                        </a:lnSpc>
                      </a:pPr>
                      <a:r>
                        <a:rPr lang="fr-FR" sz="2000" kern="1200" dirty="0">
                          <a:solidFill>
                            <a:schemeClr val="dk1"/>
                          </a:solidFill>
                          <a:effectLst/>
                        </a:rPr>
                        <a:t>rendre plus simples et plus transparents les régimes indemnitaires</a:t>
                      </a:r>
                      <a:r>
                        <a:rPr lang="fr-FR" sz="2000" dirty="0">
                          <a:effectLst/>
                        </a:rPr>
                        <a:t> </a:t>
                      </a:r>
                      <a:endParaRPr lang="fr-FR" sz="2000" dirty="0"/>
                    </a:p>
                  </a:txBody>
                  <a:tcPr/>
                </a:tc>
                <a:extLst>
                  <a:ext uri="{0D108BD9-81ED-4DB2-BD59-A6C34878D82A}">
                    <a16:rowId xmlns:a16="http://schemas.microsoft.com/office/drawing/2014/main" val="3373795093"/>
                  </a:ext>
                </a:extLst>
              </a:tr>
              <a:tr h="370840">
                <a:tc>
                  <a:txBody>
                    <a:bodyPr/>
                    <a:lstStyle/>
                    <a:p>
                      <a:pPr algn="ctr"/>
                      <a:r>
                        <a:rPr lang="fr-FR" sz="2000" b="1" dirty="0"/>
                        <a:t>5</a:t>
                      </a:r>
                    </a:p>
                  </a:txBody>
                  <a:tcPr anchor="ctr"/>
                </a:tc>
                <a:tc>
                  <a:txBody>
                    <a:bodyPr/>
                    <a:lstStyle/>
                    <a:p>
                      <a:pPr>
                        <a:lnSpc>
                          <a:spcPct val="100000"/>
                        </a:lnSpc>
                      </a:pPr>
                      <a:r>
                        <a:rPr lang="fr-FR" sz="2000" dirty="0"/>
                        <a:t>Redéfinir les parcours de développement des compétences et mieux valoriser les acquis de l’expérience</a:t>
                      </a:r>
                    </a:p>
                  </a:txBody>
                  <a:tcPr/>
                </a:tc>
                <a:extLst>
                  <a:ext uri="{0D108BD9-81ED-4DB2-BD59-A6C34878D82A}">
                    <a16:rowId xmlns:a16="http://schemas.microsoft.com/office/drawing/2014/main" val="610897253"/>
                  </a:ext>
                </a:extLst>
              </a:tr>
              <a:tr h="370840">
                <a:tc>
                  <a:txBody>
                    <a:bodyPr/>
                    <a:lstStyle/>
                    <a:p>
                      <a:pPr algn="ctr"/>
                      <a:r>
                        <a:rPr lang="fr-FR" sz="2000" b="1" dirty="0"/>
                        <a:t>6</a:t>
                      </a:r>
                    </a:p>
                  </a:txBody>
                  <a:tcPr anchor="ctr"/>
                </a:tc>
                <a:tc>
                  <a:txBody>
                    <a:bodyPr/>
                    <a:lstStyle/>
                    <a:p>
                      <a:pPr algn="just">
                        <a:lnSpc>
                          <a:spcPct val="100000"/>
                        </a:lnSpc>
                        <a:spcBef>
                          <a:spcPts val="200"/>
                        </a:spcBef>
                        <a:spcAft>
                          <a:spcPts val="600"/>
                        </a:spcAft>
                      </a:pPr>
                      <a:r>
                        <a:rPr lang="fr-FR" sz="2000" dirty="0">
                          <a:effectLst/>
                        </a:rPr>
                        <a:t>Permettre l’acquisition d’unités de valeur tout au long de la carrière</a:t>
                      </a:r>
                      <a:endParaRPr lang="fr-FR" sz="2000" b="1"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45188" marR="45188" marT="0" marB="0" anchor="ctr"/>
                </a:tc>
                <a:extLst>
                  <a:ext uri="{0D108BD9-81ED-4DB2-BD59-A6C34878D82A}">
                    <a16:rowId xmlns:a16="http://schemas.microsoft.com/office/drawing/2014/main" val="75749371"/>
                  </a:ext>
                </a:extLst>
              </a:tr>
              <a:tr h="370840">
                <a:tc>
                  <a:txBody>
                    <a:bodyPr/>
                    <a:lstStyle/>
                    <a:p>
                      <a:pPr algn="ctr"/>
                      <a:r>
                        <a:rPr lang="fr-FR" sz="2000" b="1" dirty="0"/>
                        <a:t>7</a:t>
                      </a:r>
                    </a:p>
                  </a:txBody>
                  <a:tcPr anchor="ctr"/>
                </a:tc>
                <a:tc>
                  <a:txBody>
                    <a:bodyPr/>
                    <a:lstStyle/>
                    <a:p>
                      <a:pPr algn="just">
                        <a:lnSpc>
                          <a:spcPct val="100000"/>
                        </a:lnSpc>
                        <a:spcBef>
                          <a:spcPts val="200"/>
                        </a:spcBef>
                        <a:spcAft>
                          <a:spcPts val="600"/>
                        </a:spcAft>
                      </a:pPr>
                      <a:r>
                        <a:rPr lang="fr-FR" sz="2000" dirty="0">
                          <a:effectLst/>
                        </a:rPr>
                        <a:t>Lancer une mission sur la formation et la promotion professionnelle suivie d’un plan d’actions</a:t>
                      </a:r>
                      <a:endParaRPr lang="fr-FR" sz="2000" b="1"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45188" marR="45188" marT="0" marB="0" anchor="ctr"/>
                </a:tc>
                <a:extLst>
                  <a:ext uri="{0D108BD9-81ED-4DB2-BD59-A6C34878D82A}">
                    <a16:rowId xmlns:a16="http://schemas.microsoft.com/office/drawing/2014/main" val="4216911179"/>
                  </a:ext>
                </a:extLst>
              </a:tr>
              <a:tr h="370840">
                <a:tc>
                  <a:txBody>
                    <a:bodyPr/>
                    <a:lstStyle/>
                    <a:p>
                      <a:pPr algn="ctr"/>
                      <a:r>
                        <a:rPr lang="fr-FR" sz="2000" b="1" dirty="0"/>
                        <a:t>8</a:t>
                      </a:r>
                    </a:p>
                  </a:txBody>
                  <a:tcPr anchor="ctr"/>
                </a:tc>
                <a:tc>
                  <a:txBody>
                    <a:bodyPr/>
                    <a:lstStyle/>
                    <a:p>
                      <a:pPr algn="just">
                        <a:lnSpc>
                          <a:spcPct val="100000"/>
                        </a:lnSpc>
                        <a:spcBef>
                          <a:spcPts val="200"/>
                        </a:spcBef>
                        <a:spcAft>
                          <a:spcPts val="600"/>
                        </a:spcAft>
                      </a:pPr>
                      <a:r>
                        <a:rPr lang="fr-FR" sz="2000" dirty="0">
                          <a:solidFill>
                            <a:srgbClr val="C00000"/>
                          </a:solidFill>
                          <a:effectLst/>
                        </a:rPr>
                        <a:t>Développer des projets pilotes sur l’organisation du travail et favoriser le développement de l’hospitalisation programmée</a:t>
                      </a:r>
                      <a:endParaRPr lang="fr-FR" sz="2000" b="1"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45188" marR="45188" marT="0" marB="0" anchor="ctr"/>
                </a:tc>
                <a:extLst>
                  <a:ext uri="{0D108BD9-81ED-4DB2-BD59-A6C34878D82A}">
                    <a16:rowId xmlns:a16="http://schemas.microsoft.com/office/drawing/2014/main" val="895353909"/>
                  </a:ext>
                </a:extLst>
              </a:tr>
              <a:tr h="370840">
                <a:tc>
                  <a:txBody>
                    <a:bodyPr/>
                    <a:lstStyle/>
                    <a:p>
                      <a:pPr algn="ctr"/>
                      <a:r>
                        <a:rPr lang="fr-FR" sz="2000" b="1" dirty="0"/>
                        <a:t>9</a:t>
                      </a:r>
                    </a:p>
                  </a:txBody>
                  <a:tcPr anchor="ctr"/>
                </a:tc>
                <a:tc>
                  <a:txBody>
                    <a:bodyPr/>
                    <a:lstStyle/>
                    <a:p>
                      <a:pPr algn="just">
                        <a:lnSpc>
                          <a:spcPct val="100000"/>
                        </a:lnSpc>
                        <a:spcBef>
                          <a:spcPts val="200"/>
                        </a:spcBef>
                        <a:spcAft>
                          <a:spcPts val="600"/>
                        </a:spcAft>
                      </a:pPr>
                      <a:r>
                        <a:rPr lang="fr-FR" sz="2000" dirty="0">
                          <a:solidFill>
                            <a:srgbClr val="C00000"/>
                          </a:solidFill>
                          <a:effectLst/>
                        </a:rPr>
                        <a:t>Améliorer les remplacements avec la mise en place de pools de remplaçants et systématiser le remplacement des absences de plus de 48h</a:t>
                      </a:r>
                      <a:endParaRPr lang="fr-FR" sz="2000" b="1"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45188" marR="45188" marT="0" marB="0" anchor="ctr"/>
                </a:tc>
                <a:extLst>
                  <a:ext uri="{0D108BD9-81ED-4DB2-BD59-A6C34878D82A}">
                    <a16:rowId xmlns:a16="http://schemas.microsoft.com/office/drawing/2014/main" val="2788108376"/>
                  </a:ext>
                </a:extLst>
              </a:tr>
              <a:tr h="370840">
                <a:tc>
                  <a:txBody>
                    <a:bodyPr/>
                    <a:lstStyle/>
                    <a:p>
                      <a:pPr algn="ctr"/>
                      <a:r>
                        <a:rPr lang="fr-FR" sz="2000" b="1" dirty="0"/>
                        <a:t>10</a:t>
                      </a:r>
                    </a:p>
                  </a:txBody>
                  <a:tcPr anchor="ctr"/>
                </a:tc>
                <a:tc>
                  <a:txBody>
                    <a:bodyPr/>
                    <a:lstStyle/>
                    <a:p>
                      <a:pPr algn="just">
                        <a:lnSpc>
                          <a:spcPct val="100000"/>
                        </a:lnSpc>
                        <a:spcBef>
                          <a:spcPts val="200"/>
                        </a:spcBef>
                      </a:pPr>
                      <a:r>
                        <a:rPr lang="fr-FR" sz="2000" dirty="0">
                          <a:effectLst/>
                        </a:rPr>
                        <a:t>Majorer le montant des heures supplémentaires, permettre leur contractualisation et réduire le recours à l’intérim</a:t>
                      </a:r>
                      <a:endParaRPr lang="fr-FR" sz="2000" b="1"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45188" marR="45188" marT="0" marB="0" anchor="ctr"/>
                </a:tc>
                <a:extLst>
                  <a:ext uri="{0D108BD9-81ED-4DB2-BD59-A6C34878D82A}">
                    <a16:rowId xmlns:a16="http://schemas.microsoft.com/office/drawing/2014/main" val="2769351767"/>
                  </a:ext>
                </a:extLst>
              </a:tr>
            </a:tbl>
          </a:graphicData>
        </a:graphic>
      </p:graphicFrame>
    </p:spTree>
    <p:extLst>
      <p:ext uri="{BB962C8B-B14F-4D97-AF65-F5344CB8AC3E}">
        <p14:creationId xmlns:p14="http://schemas.microsoft.com/office/powerpoint/2010/main" val="3767031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199" y="514959"/>
            <a:ext cx="10515600" cy="549275"/>
          </a:xfrm>
        </p:spPr>
        <p:txBody>
          <a:bodyPr>
            <a:normAutofit fontScale="90000"/>
          </a:bodyPr>
          <a:lstStyle/>
          <a:p>
            <a:pPr algn="ctr"/>
            <a:r>
              <a:rPr lang="fr-FR" sz="2700" b="1" dirty="0">
                <a:solidFill>
                  <a:srgbClr val="7030A0"/>
                </a:solidFill>
                <a:latin typeface="+mn-lt"/>
              </a:rPr>
              <a:t>10. Quelles sont les mesures dont la mise en œuvre n’a pas encore été engagée ?</a:t>
            </a:r>
            <a:endParaRPr lang="fr-FR" sz="2400" dirty="0">
              <a:solidFill>
                <a:srgbClr val="7030A0"/>
              </a:solidFill>
              <a:latin typeface="+mn-lt"/>
            </a:endParaRPr>
          </a:p>
        </p:txBody>
      </p:sp>
      <p:graphicFrame>
        <p:nvGraphicFramePr>
          <p:cNvPr id="7" name="Tableau 7">
            <a:extLst>
              <a:ext uri="{FF2B5EF4-FFF2-40B4-BE49-F238E27FC236}">
                <a16:creationId xmlns:a16="http://schemas.microsoft.com/office/drawing/2014/main" id="{EA14F1AB-98A6-D140-95A8-633D2CE891DB}"/>
              </a:ext>
            </a:extLst>
          </p:cNvPr>
          <p:cNvGraphicFramePr>
            <a:graphicFrameLocks noGrp="1"/>
          </p:cNvGraphicFramePr>
          <p:nvPr>
            <p:extLst>
              <p:ext uri="{D42A27DB-BD31-4B8C-83A1-F6EECF244321}">
                <p14:modId xmlns:p14="http://schemas.microsoft.com/office/powerpoint/2010/main" val="1966012790"/>
              </p:ext>
            </p:extLst>
          </p:nvPr>
        </p:nvGraphicFramePr>
        <p:xfrm>
          <a:off x="542635" y="1547140"/>
          <a:ext cx="11106728" cy="4246626"/>
        </p:xfrm>
        <a:graphic>
          <a:graphicData uri="http://schemas.openxmlformats.org/drawingml/2006/table">
            <a:tbl>
              <a:tblPr firstRow="1" bandRow="1">
                <a:tableStyleId>{5940675A-B579-460E-94D1-54222C63F5DA}</a:tableStyleId>
              </a:tblPr>
              <a:tblGrid>
                <a:gridCol w="600670">
                  <a:extLst>
                    <a:ext uri="{9D8B030D-6E8A-4147-A177-3AD203B41FA5}">
                      <a16:colId xmlns:a16="http://schemas.microsoft.com/office/drawing/2014/main" val="3095458981"/>
                    </a:ext>
                  </a:extLst>
                </a:gridCol>
                <a:gridCol w="10506058">
                  <a:extLst>
                    <a:ext uri="{9D8B030D-6E8A-4147-A177-3AD203B41FA5}">
                      <a16:colId xmlns:a16="http://schemas.microsoft.com/office/drawing/2014/main" val="3215229911"/>
                    </a:ext>
                  </a:extLst>
                </a:gridCol>
              </a:tblGrid>
              <a:tr h="370840">
                <a:tc>
                  <a:txBody>
                    <a:bodyPr/>
                    <a:lstStyle/>
                    <a:p>
                      <a:pPr algn="ctr"/>
                      <a:r>
                        <a:rPr lang="fr-FR" sz="2000" b="1" dirty="0"/>
                        <a:t>11</a:t>
                      </a:r>
                    </a:p>
                  </a:txBody>
                  <a:tcPr anchor="ctr"/>
                </a:tc>
                <a:tc>
                  <a:txBody>
                    <a:bodyPr/>
                    <a:lstStyle/>
                    <a:p>
                      <a:r>
                        <a:rPr lang="fr-FR" sz="2000" b="1" kern="1200" dirty="0">
                          <a:solidFill>
                            <a:schemeClr val="accent6"/>
                          </a:solidFill>
                          <a:effectLst/>
                        </a:rPr>
                        <a:t>revaloriser la monétisation des jours placés sur le CET</a:t>
                      </a:r>
                      <a:r>
                        <a:rPr lang="fr-FR" sz="2000" dirty="0">
                          <a:solidFill>
                            <a:schemeClr val="accent6"/>
                          </a:solidFill>
                          <a:effectLst/>
                        </a:rPr>
                        <a:t> </a:t>
                      </a:r>
                      <a:endParaRPr lang="fr-FR" sz="2000" dirty="0">
                        <a:solidFill>
                          <a:schemeClr val="accent6"/>
                        </a:solidFill>
                      </a:endParaRPr>
                    </a:p>
                  </a:txBody>
                  <a:tcPr/>
                </a:tc>
                <a:extLst>
                  <a:ext uri="{0D108BD9-81ED-4DB2-BD59-A6C34878D82A}">
                    <a16:rowId xmlns:a16="http://schemas.microsoft.com/office/drawing/2014/main" val="871044520"/>
                  </a:ext>
                </a:extLst>
              </a:tr>
              <a:tr h="370840">
                <a:tc>
                  <a:txBody>
                    <a:bodyPr/>
                    <a:lstStyle/>
                    <a:p>
                      <a:pPr algn="ctr"/>
                      <a:r>
                        <a:rPr lang="fr-FR" sz="2000" b="1" dirty="0"/>
                        <a:t>12</a:t>
                      </a:r>
                    </a:p>
                  </a:txBody>
                  <a:tcPr anchor="ctr"/>
                </a:tc>
                <a:tc>
                  <a:txBody>
                    <a:bodyPr/>
                    <a:lstStyle/>
                    <a:p>
                      <a:pPr algn="just">
                        <a:lnSpc>
                          <a:spcPct val="115000"/>
                        </a:lnSpc>
                        <a:spcBef>
                          <a:spcPts val="500"/>
                        </a:spcBef>
                        <a:spcAft>
                          <a:spcPts val="1000"/>
                        </a:spcAft>
                      </a:pPr>
                      <a:r>
                        <a:rPr lang="fr-FR" sz="2000" dirty="0">
                          <a:effectLst/>
                        </a:rPr>
                        <a:t>Négocier la mise en place des modalités d’annualisation du temps de travail</a:t>
                      </a:r>
                      <a:endParaRPr lang="fr-FR" sz="2000" dirty="0">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3669664368"/>
                  </a:ext>
                </a:extLst>
              </a:tr>
              <a:tr h="370840">
                <a:tc>
                  <a:txBody>
                    <a:bodyPr/>
                    <a:lstStyle/>
                    <a:p>
                      <a:pPr algn="ctr"/>
                      <a:r>
                        <a:rPr lang="fr-FR" sz="2000" b="1" dirty="0"/>
                        <a:t>13</a:t>
                      </a:r>
                    </a:p>
                  </a:txBody>
                  <a:tcPr anchor="ctr"/>
                </a:tc>
                <a:tc>
                  <a:txBody>
                    <a:bodyPr/>
                    <a:lstStyle/>
                    <a:p>
                      <a:pPr algn="just">
                        <a:lnSpc>
                          <a:spcPct val="115000"/>
                        </a:lnSpc>
                        <a:spcBef>
                          <a:spcPts val="500"/>
                        </a:spcBef>
                        <a:spcAft>
                          <a:spcPts val="1000"/>
                        </a:spcAft>
                      </a:pPr>
                      <a:r>
                        <a:rPr lang="fr-FR" sz="2000" dirty="0">
                          <a:effectLst/>
                        </a:rPr>
                        <a:t>Permettre le recours au forfait-jours</a:t>
                      </a:r>
                      <a:endParaRPr lang="fr-FR" sz="2000" dirty="0">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3963895580"/>
                  </a:ext>
                </a:extLst>
              </a:tr>
              <a:tr h="370840">
                <a:tc>
                  <a:txBody>
                    <a:bodyPr/>
                    <a:lstStyle/>
                    <a:p>
                      <a:pPr algn="ctr"/>
                      <a:r>
                        <a:rPr lang="fr-FR" sz="2000" b="1" dirty="0"/>
                        <a:t>14</a:t>
                      </a:r>
                    </a:p>
                  </a:txBody>
                  <a:tcPr anchor="ctr"/>
                </a:tc>
                <a:tc>
                  <a:txBody>
                    <a:bodyPr/>
                    <a:lstStyle/>
                    <a:p>
                      <a:pPr algn="just">
                        <a:lnSpc>
                          <a:spcPct val="115000"/>
                        </a:lnSpc>
                        <a:spcBef>
                          <a:spcPts val="500"/>
                        </a:spcBef>
                        <a:spcAft>
                          <a:spcPts val="1000"/>
                        </a:spcAft>
                      </a:pPr>
                      <a:r>
                        <a:rPr lang="fr-FR" sz="2000" dirty="0">
                          <a:effectLst/>
                        </a:rPr>
                        <a:t>Permettre le passage à un repos quotidien de 11h</a:t>
                      </a:r>
                      <a:endParaRPr lang="fr-FR" sz="2000" dirty="0">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3373795093"/>
                  </a:ext>
                </a:extLst>
              </a:tr>
              <a:tr h="370840">
                <a:tc>
                  <a:txBody>
                    <a:bodyPr/>
                    <a:lstStyle/>
                    <a:p>
                      <a:pPr algn="ctr"/>
                      <a:r>
                        <a:rPr lang="fr-FR" sz="2000" b="1" dirty="0"/>
                        <a:t>15</a:t>
                      </a:r>
                    </a:p>
                  </a:txBody>
                  <a:tcPr anchor="ctr"/>
                </a:tc>
                <a:tc>
                  <a:txBody>
                    <a:bodyPr/>
                    <a:lstStyle/>
                    <a:p>
                      <a:pPr algn="just">
                        <a:lnSpc>
                          <a:spcPct val="115000"/>
                        </a:lnSpc>
                        <a:spcBef>
                          <a:spcPts val="500"/>
                        </a:spcBef>
                        <a:spcAft>
                          <a:spcPts val="1000"/>
                        </a:spcAft>
                      </a:pPr>
                      <a:r>
                        <a:rPr lang="fr-FR" sz="2000" dirty="0">
                          <a:effectLst/>
                        </a:rPr>
                        <a:t>Couvrir les besoins en effectifs et résorber l’emploi précaire</a:t>
                      </a:r>
                      <a:endParaRPr lang="fr-FR" sz="2000" dirty="0">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610897253"/>
                  </a:ext>
                </a:extLst>
              </a:tr>
              <a:tr h="370840">
                <a:tc>
                  <a:txBody>
                    <a:bodyPr/>
                    <a:lstStyle/>
                    <a:p>
                      <a:pPr algn="ctr"/>
                      <a:r>
                        <a:rPr lang="fr-FR" sz="2000" b="1" dirty="0"/>
                        <a:t>16</a:t>
                      </a:r>
                    </a:p>
                  </a:txBody>
                  <a:tcPr anchor="ctr"/>
                </a:tc>
                <a:tc>
                  <a:txBody>
                    <a:bodyPr/>
                    <a:lstStyle/>
                    <a:p>
                      <a:pPr algn="just">
                        <a:lnSpc>
                          <a:spcPct val="115000"/>
                        </a:lnSpc>
                        <a:spcBef>
                          <a:spcPts val="500"/>
                        </a:spcBef>
                        <a:spcAft>
                          <a:spcPts val="1000"/>
                        </a:spcAft>
                      </a:pPr>
                      <a:r>
                        <a:rPr lang="fr-FR" sz="2000" dirty="0">
                          <a:solidFill>
                            <a:srgbClr val="C00000"/>
                          </a:solidFill>
                          <a:effectLst/>
                        </a:rPr>
                        <a:t>Systématiser les réunions d’échanges professionnels</a:t>
                      </a:r>
                      <a:endParaRPr lang="fr-FR" sz="2000" dirty="0">
                        <a:solidFill>
                          <a:srgbClr val="C00000"/>
                        </a:solidFill>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75749371"/>
                  </a:ext>
                </a:extLst>
              </a:tr>
              <a:tr h="370840">
                <a:tc>
                  <a:txBody>
                    <a:bodyPr/>
                    <a:lstStyle/>
                    <a:p>
                      <a:pPr algn="ctr"/>
                      <a:r>
                        <a:rPr lang="fr-FR" sz="2000" b="1" dirty="0"/>
                        <a:t>17</a:t>
                      </a:r>
                    </a:p>
                  </a:txBody>
                  <a:tcPr anchor="ctr"/>
                </a:tc>
                <a:tc>
                  <a:txBody>
                    <a:bodyPr/>
                    <a:lstStyle/>
                    <a:p>
                      <a:pPr algn="just">
                        <a:lnSpc>
                          <a:spcPct val="115000"/>
                        </a:lnSpc>
                        <a:spcBef>
                          <a:spcPts val="500"/>
                        </a:spcBef>
                        <a:spcAft>
                          <a:spcPts val="1000"/>
                        </a:spcAft>
                      </a:pPr>
                      <a:r>
                        <a:rPr lang="fr-FR" sz="2000" dirty="0">
                          <a:effectLst/>
                        </a:rPr>
                        <a:t>Former au management tous les responsables d’équipe</a:t>
                      </a:r>
                      <a:endParaRPr lang="fr-FR" sz="2000" dirty="0">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4216911179"/>
                  </a:ext>
                </a:extLst>
              </a:tr>
              <a:tr h="370840">
                <a:tc>
                  <a:txBody>
                    <a:bodyPr/>
                    <a:lstStyle/>
                    <a:p>
                      <a:pPr algn="ctr"/>
                      <a:r>
                        <a:rPr lang="fr-FR" sz="2000" b="1" dirty="0"/>
                        <a:t>18</a:t>
                      </a:r>
                    </a:p>
                  </a:txBody>
                  <a:tcPr anchor="ctr"/>
                </a:tc>
                <a:tc>
                  <a:txBody>
                    <a:bodyPr/>
                    <a:lstStyle/>
                    <a:p>
                      <a:pPr algn="just">
                        <a:lnSpc>
                          <a:spcPct val="115000"/>
                        </a:lnSpc>
                        <a:spcBef>
                          <a:spcPts val="200"/>
                        </a:spcBef>
                      </a:pPr>
                      <a:r>
                        <a:rPr lang="fr-FR" sz="2000" dirty="0">
                          <a:effectLst/>
                        </a:rPr>
                        <a:t>Faire de l’amélioration de la QVT une priorité en termes de formation et d’organisation du travail</a:t>
                      </a:r>
                      <a:endParaRPr lang="fr-FR" sz="2000" b="1" dirty="0">
                        <a:solidFill>
                          <a:srgbClr val="2F5496"/>
                        </a:solidFill>
                        <a:effectLst/>
                        <a:latin typeface="Calibri" panose="020F0502020204030204" pitchFamily="34" charset="0"/>
                        <a:ea typeface="Calibri" panose="020F0502020204030204" pitchFamily="34" charset="0"/>
                        <a:cs typeface="Arial" panose="020B0604020202020204" pitchFamily="34" charset="0"/>
                      </a:endParaRPr>
                    </a:p>
                  </a:txBody>
                  <a:tcPr marL="45188" marR="45188" marT="0" marB="0" anchor="ctr"/>
                </a:tc>
                <a:extLst>
                  <a:ext uri="{0D108BD9-81ED-4DB2-BD59-A6C34878D82A}">
                    <a16:rowId xmlns:a16="http://schemas.microsoft.com/office/drawing/2014/main" val="895353909"/>
                  </a:ext>
                </a:extLst>
              </a:tr>
              <a:tr h="370840">
                <a:tc>
                  <a:txBody>
                    <a:bodyPr/>
                    <a:lstStyle/>
                    <a:p>
                      <a:pPr algn="ctr"/>
                      <a:r>
                        <a:rPr lang="fr-FR" sz="2000" b="1" dirty="0"/>
                        <a:t>19</a:t>
                      </a:r>
                    </a:p>
                  </a:txBody>
                  <a:tcPr anchor="ctr"/>
                </a:tc>
                <a:tc>
                  <a:txBody>
                    <a:bodyPr/>
                    <a:lstStyle/>
                    <a:p>
                      <a:pPr algn="just">
                        <a:lnSpc>
                          <a:spcPct val="115000"/>
                        </a:lnSpc>
                        <a:spcBef>
                          <a:spcPts val="500"/>
                        </a:spcBef>
                        <a:spcAft>
                          <a:spcPts val="1000"/>
                        </a:spcAft>
                      </a:pPr>
                      <a:r>
                        <a:rPr lang="fr-FR" sz="2000" dirty="0">
                          <a:effectLst/>
                        </a:rPr>
                        <a:t>Solliciter des appuis extérieurs aux services reconnus pour aider au règlement d’une situation de blocage</a:t>
                      </a:r>
                      <a:endParaRPr lang="fr-FR" sz="2000" dirty="0">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2788108376"/>
                  </a:ext>
                </a:extLst>
              </a:tr>
              <a:tr h="370840">
                <a:tc>
                  <a:txBody>
                    <a:bodyPr/>
                    <a:lstStyle/>
                    <a:p>
                      <a:pPr algn="ctr"/>
                      <a:r>
                        <a:rPr lang="fr-FR" sz="2000" b="1" dirty="0"/>
                        <a:t>20</a:t>
                      </a:r>
                    </a:p>
                  </a:txBody>
                  <a:tcPr anchor="ctr"/>
                </a:tc>
                <a:tc>
                  <a:txBody>
                    <a:bodyPr/>
                    <a:lstStyle/>
                    <a:p>
                      <a:pPr algn="just">
                        <a:lnSpc>
                          <a:spcPct val="115000"/>
                        </a:lnSpc>
                        <a:spcBef>
                          <a:spcPts val="500"/>
                        </a:spcBef>
                        <a:spcAft>
                          <a:spcPts val="1000"/>
                        </a:spcAft>
                      </a:pPr>
                      <a:r>
                        <a:rPr lang="fr-FR" sz="2000" dirty="0">
                          <a:solidFill>
                            <a:srgbClr val="C00000"/>
                          </a:solidFill>
                          <a:effectLst/>
                        </a:rPr>
                        <a:t>Garantir des temps de transmission entre équipes, sur le temps de travail des agents</a:t>
                      </a:r>
                      <a:endParaRPr lang="fr-FR" sz="2000" dirty="0">
                        <a:solidFill>
                          <a:srgbClr val="C00000"/>
                        </a:solidFill>
                        <a:effectLst/>
                        <a:latin typeface="Calibri" panose="020F0502020204030204" pitchFamily="34" charset="0"/>
                        <a:ea typeface="DengXian" panose="02010600030101010101" pitchFamily="2" charset="-122"/>
                        <a:cs typeface="Arial" panose="020B0604020202020204" pitchFamily="34" charset="0"/>
                      </a:endParaRPr>
                    </a:p>
                  </a:txBody>
                  <a:tcPr marL="45188" marR="45188" marT="0" marB="0" anchor="ctr"/>
                </a:tc>
                <a:extLst>
                  <a:ext uri="{0D108BD9-81ED-4DB2-BD59-A6C34878D82A}">
                    <a16:rowId xmlns:a16="http://schemas.microsoft.com/office/drawing/2014/main" val="2769351767"/>
                  </a:ext>
                </a:extLst>
              </a:tr>
            </a:tbl>
          </a:graphicData>
        </a:graphic>
      </p:graphicFrame>
    </p:spTree>
    <p:extLst>
      <p:ext uri="{BB962C8B-B14F-4D97-AF65-F5344CB8AC3E}">
        <p14:creationId xmlns:p14="http://schemas.microsoft.com/office/powerpoint/2010/main" val="3507115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6C532E45-E67B-A24B-B011-892A770DAAC3}"/>
              </a:ext>
            </a:extLst>
          </p:cNvPr>
          <p:cNvPicPr>
            <a:picLocks noChangeAspect="1"/>
          </p:cNvPicPr>
          <p:nvPr/>
        </p:nvPicPr>
        <p:blipFill rotWithShape="1">
          <a:blip r:embed="rId3"/>
          <a:srcRect l="8428"/>
          <a:stretch/>
        </p:blipFill>
        <p:spPr>
          <a:xfrm>
            <a:off x="386523" y="84777"/>
            <a:ext cx="854905" cy="726675"/>
          </a:xfrm>
          <a:prstGeom prst="rect">
            <a:avLst/>
          </a:prstGeom>
        </p:spPr>
      </p:pic>
      <p:sp>
        <p:nvSpPr>
          <p:cNvPr id="3" name="Espace réservé du numéro de diapositive 2"/>
          <p:cNvSpPr>
            <a:spLocks noGrp="1"/>
          </p:cNvSpPr>
          <p:nvPr>
            <p:ph type="sldNum" sz="quarter" idx="12"/>
          </p:nvPr>
        </p:nvSpPr>
        <p:spPr/>
        <p:txBody>
          <a:bodyPr/>
          <a:lstStyle/>
          <a:p>
            <a:fld id="{7A8E0697-29D8-F54C-BC64-65304C5A9085}" type="slidenum">
              <a:rPr lang="fr-FR" sz="1100" smtClean="0">
                <a:latin typeface="Marianne"/>
              </a:rPr>
              <a:t>27</a:t>
            </a:fld>
            <a:endParaRPr lang="fr-FR" sz="1100">
              <a:latin typeface="Marianne"/>
            </a:endParaRPr>
          </a:p>
        </p:txBody>
      </p:sp>
      <p:sp>
        <p:nvSpPr>
          <p:cNvPr id="106" name="Titre 1"/>
          <p:cNvSpPr>
            <a:spLocks noGrp="1"/>
          </p:cNvSpPr>
          <p:nvPr>
            <p:ph type="title"/>
          </p:nvPr>
        </p:nvSpPr>
        <p:spPr>
          <a:xfrm>
            <a:off x="1220455" y="205499"/>
            <a:ext cx="10515600" cy="499197"/>
          </a:xfrm>
        </p:spPr>
        <p:txBody>
          <a:bodyPr>
            <a:noAutofit/>
          </a:bodyPr>
          <a:lstStyle/>
          <a:p>
            <a:r>
              <a:rPr lang="fr-FR" sz="3200" b="1" dirty="0">
                <a:solidFill>
                  <a:srgbClr val="0A0091"/>
                </a:solidFill>
                <a:latin typeface="Marianne" panose="02000000000000000000" pitchFamily="2" charset="0"/>
              </a:rPr>
              <a:t>Pilier 1 : calendrier 2021</a:t>
            </a:r>
            <a:endParaRPr lang="fr-FR" sz="3200" dirty="0"/>
          </a:p>
        </p:txBody>
      </p:sp>
      <p:cxnSp>
        <p:nvCxnSpPr>
          <p:cNvPr id="107" name="Connecteur droit 106"/>
          <p:cNvCxnSpPr/>
          <p:nvPr/>
        </p:nvCxnSpPr>
        <p:spPr>
          <a:xfrm>
            <a:off x="621338" y="781937"/>
            <a:ext cx="11206530" cy="0"/>
          </a:xfrm>
          <a:prstGeom prst="line">
            <a:avLst/>
          </a:prstGeom>
          <a:ln w="22225">
            <a:solidFill>
              <a:srgbClr val="0A0091"/>
            </a:solidFill>
          </a:ln>
        </p:spPr>
        <p:style>
          <a:lnRef idx="1">
            <a:schemeClr val="accent1"/>
          </a:lnRef>
          <a:fillRef idx="0">
            <a:schemeClr val="accent1"/>
          </a:fillRef>
          <a:effectRef idx="0">
            <a:schemeClr val="accent1"/>
          </a:effectRef>
          <a:fontRef idx="minor">
            <a:schemeClr val="tx1"/>
          </a:fontRef>
        </p:style>
      </p:cxnSp>
      <p:cxnSp>
        <p:nvCxnSpPr>
          <p:cNvPr id="184" name="Connecteur droit 183"/>
          <p:cNvCxnSpPr/>
          <p:nvPr/>
        </p:nvCxnSpPr>
        <p:spPr>
          <a:xfrm>
            <a:off x="7994462" y="3904456"/>
            <a:ext cx="0" cy="814231"/>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cxnSp>
        <p:nvCxnSpPr>
          <p:cNvPr id="191" name="Connecteur droit 190"/>
          <p:cNvCxnSpPr/>
          <p:nvPr/>
        </p:nvCxnSpPr>
        <p:spPr>
          <a:xfrm flipH="1">
            <a:off x="7019447" y="1907734"/>
            <a:ext cx="7357" cy="1655698"/>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cxnSp>
        <p:nvCxnSpPr>
          <p:cNvPr id="178" name="Connecteur droit 177"/>
          <p:cNvCxnSpPr/>
          <p:nvPr/>
        </p:nvCxnSpPr>
        <p:spPr>
          <a:xfrm>
            <a:off x="2738367" y="2786377"/>
            <a:ext cx="0" cy="979503"/>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cxnSp>
        <p:nvCxnSpPr>
          <p:cNvPr id="28" name="Connecteur droit 27"/>
          <p:cNvCxnSpPr>
            <a:endCxn id="63" idx="4"/>
          </p:cNvCxnSpPr>
          <p:nvPr/>
        </p:nvCxnSpPr>
        <p:spPr>
          <a:xfrm flipH="1">
            <a:off x="490737" y="3982656"/>
            <a:ext cx="5518" cy="1237250"/>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cxnSp>
        <p:nvCxnSpPr>
          <p:cNvPr id="29" name="Connecteur droit 28"/>
          <p:cNvCxnSpPr/>
          <p:nvPr/>
        </p:nvCxnSpPr>
        <p:spPr>
          <a:xfrm>
            <a:off x="827209" y="1669377"/>
            <a:ext cx="10699" cy="1901380"/>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39" name="Rectangle 38"/>
          <p:cNvSpPr/>
          <p:nvPr/>
        </p:nvSpPr>
        <p:spPr>
          <a:xfrm>
            <a:off x="276225" y="3411394"/>
            <a:ext cx="11182350" cy="5760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a:cs typeface="Carlito" panose="020F0502020204030204" pitchFamily="34" charset="0"/>
            </a:endParaRPr>
          </a:p>
        </p:txBody>
      </p:sp>
      <p:sp>
        <p:nvSpPr>
          <p:cNvPr id="41" name="Rectangle 40"/>
          <p:cNvSpPr/>
          <p:nvPr/>
        </p:nvSpPr>
        <p:spPr>
          <a:xfrm>
            <a:off x="-188837"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Février</a:t>
            </a:r>
          </a:p>
        </p:txBody>
      </p:sp>
      <p:sp>
        <p:nvSpPr>
          <p:cNvPr id="51" name="Rectangle 50"/>
          <p:cNvSpPr/>
          <p:nvPr/>
        </p:nvSpPr>
        <p:spPr>
          <a:xfrm>
            <a:off x="1234115"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Mars</a:t>
            </a:r>
          </a:p>
        </p:txBody>
      </p:sp>
      <p:sp>
        <p:nvSpPr>
          <p:cNvPr id="52" name="Rectangle 51"/>
          <p:cNvSpPr/>
          <p:nvPr/>
        </p:nvSpPr>
        <p:spPr>
          <a:xfrm>
            <a:off x="2657067"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Avril</a:t>
            </a:r>
          </a:p>
        </p:txBody>
      </p:sp>
      <p:sp>
        <p:nvSpPr>
          <p:cNvPr id="53" name="Triangle isocèle 52"/>
          <p:cNvSpPr/>
          <p:nvPr/>
        </p:nvSpPr>
        <p:spPr>
          <a:xfrm rot="5400000">
            <a:off x="11292681" y="3323027"/>
            <a:ext cx="852674" cy="752798"/>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a:cs typeface="Carlito" panose="020F0502020204030204" pitchFamily="34" charset="0"/>
            </a:endParaRPr>
          </a:p>
        </p:txBody>
      </p:sp>
      <p:sp>
        <p:nvSpPr>
          <p:cNvPr id="63" name="Ellipse 62"/>
          <p:cNvSpPr/>
          <p:nvPr/>
        </p:nvSpPr>
        <p:spPr>
          <a:xfrm flipV="1">
            <a:off x="420275" y="5219906"/>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64" name="Rectangle 63"/>
          <p:cNvSpPr/>
          <p:nvPr/>
        </p:nvSpPr>
        <p:spPr>
          <a:xfrm>
            <a:off x="325145" y="5433043"/>
            <a:ext cx="1732045" cy="650526"/>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Rénovation du régime indemnitaire </a:t>
            </a:r>
          </a:p>
          <a:p>
            <a:pPr algn="ctr"/>
            <a:r>
              <a:rPr lang="fr-FR" sz="1200" dirty="0">
                <a:solidFill>
                  <a:srgbClr val="0A0091"/>
                </a:solidFill>
                <a:cs typeface="Carlito" panose="020F0502020204030204" pitchFamily="34" charset="0"/>
              </a:rPr>
              <a:t>(dont prime de service)</a:t>
            </a:r>
          </a:p>
        </p:txBody>
      </p:sp>
      <p:sp>
        <p:nvSpPr>
          <p:cNvPr id="65" name="Rectangle 64"/>
          <p:cNvSpPr/>
          <p:nvPr/>
        </p:nvSpPr>
        <p:spPr>
          <a:xfrm>
            <a:off x="325144" y="6089945"/>
            <a:ext cx="1732045" cy="25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Février et mars</a:t>
            </a:r>
          </a:p>
        </p:txBody>
      </p:sp>
      <p:cxnSp>
        <p:nvCxnSpPr>
          <p:cNvPr id="66" name="Connecteur droit 65"/>
          <p:cNvCxnSpPr/>
          <p:nvPr/>
        </p:nvCxnSpPr>
        <p:spPr>
          <a:xfrm flipH="1">
            <a:off x="5254492" y="3991062"/>
            <a:ext cx="0" cy="641020"/>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67" name="Ellipse 66"/>
          <p:cNvSpPr/>
          <p:nvPr/>
        </p:nvSpPr>
        <p:spPr>
          <a:xfrm flipV="1">
            <a:off x="5197181" y="4555394"/>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74" name="Ellipse 73"/>
          <p:cNvSpPr/>
          <p:nvPr/>
        </p:nvSpPr>
        <p:spPr>
          <a:xfrm flipV="1">
            <a:off x="764233" y="1577056"/>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75" name="Rectangle 74"/>
          <p:cNvSpPr/>
          <p:nvPr/>
        </p:nvSpPr>
        <p:spPr>
          <a:xfrm>
            <a:off x="561200" y="1083684"/>
            <a:ext cx="2487638" cy="461297"/>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0" tIns="45114" rIns="0" bIns="45114" rtlCol="0" anchor="ctr"/>
          <a:lstStyle/>
          <a:p>
            <a:pPr algn="ctr"/>
            <a:r>
              <a:rPr lang="fr-FR" sz="1200" dirty="0">
                <a:solidFill>
                  <a:srgbClr val="0A0091"/>
                </a:solidFill>
                <a:cs typeface="Carlito" panose="020F0502020204030204" pitchFamily="34" charset="0"/>
              </a:rPr>
              <a:t>Modification de la réglementation du temps de travail </a:t>
            </a:r>
          </a:p>
        </p:txBody>
      </p:sp>
      <p:sp>
        <p:nvSpPr>
          <p:cNvPr id="76" name="Rectangle 75"/>
          <p:cNvSpPr/>
          <p:nvPr/>
        </p:nvSpPr>
        <p:spPr>
          <a:xfrm>
            <a:off x="648432" y="1546226"/>
            <a:ext cx="1510460" cy="175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Février et mars</a:t>
            </a:r>
          </a:p>
        </p:txBody>
      </p:sp>
      <p:sp>
        <p:nvSpPr>
          <p:cNvPr id="131" name="Rectangle 130"/>
          <p:cNvSpPr/>
          <p:nvPr/>
        </p:nvSpPr>
        <p:spPr>
          <a:xfrm>
            <a:off x="4080019"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Mai</a:t>
            </a:r>
          </a:p>
        </p:txBody>
      </p:sp>
      <p:sp>
        <p:nvSpPr>
          <p:cNvPr id="137" name="Rectangle 136"/>
          <p:cNvSpPr/>
          <p:nvPr/>
        </p:nvSpPr>
        <p:spPr>
          <a:xfrm>
            <a:off x="5502971"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Juin</a:t>
            </a:r>
          </a:p>
        </p:txBody>
      </p:sp>
      <p:sp>
        <p:nvSpPr>
          <p:cNvPr id="5" name="Rectangle 4"/>
          <p:cNvSpPr/>
          <p:nvPr/>
        </p:nvSpPr>
        <p:spPr>
          <a:xfrm>
            <a:off x="6001041" y="956813"/>
            <a:ext cx="2051525" cy="609466"/>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0" tIns="45114" rIns="0" bIns="45114" rtlCol="0" anchor="ctr"/>
          <a:lstStyle/>
          <a:p>
            <a:pPr algn="ctr"/>
            <a:r>
              <a:rPr lang="fr-FR" sz="1200" dirty="0">
                <a:solidFill>
                  <a:srgbClr val="0A0091"/>
                </a:solidFill>
                <a:cs typeface="Carlito" panose="020F0502020204030204" pitchFamily="34" charset="0"/>
              </a:rPr>
              <a:t>Suite GT Revalorisation de la grille des directeurs des soins</a:t>
            </a:r>
          </a:p>
        </p:txBody>
      </p:sp>
      <p:sp>
        <p:nvSpPr>
          <p:cNvPr id="152" name="Rectangle 151"/>
          <p:cNvSpPr/>
          <p:nvPr/>
        </p:nvSpPr>
        <p:spPr>
          <a:xfrm>
            <a:off x="6281099" y="1548049"/>
            <a:ext cx="1510460" cy="175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Juin</a:t>
            </a:r>
          </a:p>
        </p:txBody>
      </p:sp>
      <p:sp>
        <p:nvSpPr>
          <p:cNvPr id="158" name="Rectangle 157"/>
          <p:cNvSpPr/>
          <p:nvPr/>
        </p:nvSpPr>
        <p:spPr>
          <a:xfrm>
            <a:off x="9299938" y="1305194"/>
            <a:ext cx="1806613" cy="736815"/>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Réingénieries métiers, compétences et formations (diététiciens)</a:t>
            </a:r>
          </a:p>
        </p:txBody>
      </p:sp>
      <p:sp>
        <p:nvSpPr>
          <p:cNvPr id="159" name="Rectangle 158"/>
          <p:cNvSpPr/>
          <p:nvPr/>
        </p:nvSpPr>
        <p:spPr>
          <a:xfrm>
            <a:off x="6982010" y="5624524"/>
            <a:ext cx="2012827" cy="28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GT de lancement à l’été</a:t>
            </a:r>
          </a:p>
        </p:txBody>
      </p:sp>
      <p:sp>
        <p:nvSpPr>
          <p:cNvPr id="160" name="Rectangle 159"/>
          <p:cNvSpPr/>
          <p:nvPr/>
        </p:nvSpPr>
        <p:spPr>
          <a:xfrm>
            <a:off x="6982011" y="4913291"/>
            <a:ext cx="2012826" cy="680754"/>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Réingénieries métiers, compétences et formations (préparateurs en pharmacie)</a:t>
            </a:r>
          </a:p>
        </p:txBody>
      </p:sp>
      <p:sp>
        <p:nvSpPr>
          <p:cNvPr id="15" name="Rectangle 14"/>
          <p:cNvSpPr/>
          <p:nvPr/>
        </p:nvSpPr>
        <p:spPr>
          <a:xfrm>
            <a:off x="9299937" y="2079820"/>
            <a:ext cx="1806613" cy="744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Rapport IGAS/IGESR attendu fin juin, GT de lancement en septembre</a:t>
            </a:r>
          </a:p>
        </p:txBody>
      </p:sp>
      <p:cxnSp>
        <p:nvCxnSpPr>
          <p:cNvPr id="166" name="Connecteur droit 165"/>
          <p:cNvCxnSpPr/>
          <p:nvPr/>
        </p:nvCxnSpPr>
        <p:spPr>
          <a:xfrm>
            <a:off x="10189271" y="2829781"/>
            <a:ext cx="0" cy="572088"/>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167" name="Ellipse 166"/>
          <p:cNvSpPr/>
          <p:nvPr/>
        </p:nvSpPr>
        <p:spPr>
          <a:xfrm flipV="1">
            <a:off x="10118809" y="2712351"/>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168" name="Rectangle 167"/>
          <p:cNvSpPr/>
          <p:nvPr/>
        </p:nvSpPr>
        <p:spPr>
          <a:xfrm>
            <a:off x="2410290" y="2665553"/>
            <a:ext cx="1901056" cy="220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Mars et avril</a:t>
            </a:r>
          </a:p>
        </p:txBody>
      </p:sp>
      <p:sp>
        <p:nvSpPr>
          <p:cNvPr id="169" name="Rectangle 168"/>
          <p:cNvSpPr/>
          <p:nvPr/>
        </p:nvSpPr>
        <p:spPr>
          <a:xfrm>
            <a:off x="1862618" y="2064961"/>
            <a:ext cx="1842372" cy="614754"/>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Revalorisation des grilles de catégorie B et de catégorie A en extinction</a:t>
            </a:r>
          </a:p>
        </p:txBody>
      </p:sp>
      <p:sp>
        <p:nvSpPr>
          <p:cNvPr id="179" name="Ellipse 178"/>
          <p:cNvSpPr/>
          <p:nvPr/>
        </p:nvSpPr>
        <p:spPr>
          <a:xfrm flipV="1">
            <a:off x="2671340" y="2743828"/>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183" name="Ellipse 182"/>
          <p:cNvSpPr/>
          <p:nvPr/>
        </p:nvSpPr>
        <p:spPr>
          <a:xfrm flipV="1">
            <a:off x="7924000" y="4693259"/>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190" name="Ellipse 189"/>
          <p:cNvSpPr/>
          <p:nvPr/>
        </p:nvSpPr>
        <p:spPr>
          <a:xfrm flipV="1">
            <a:off x="6965867" y="1808737"/>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161" name="Rectangle 160"/>
          <p:cNvSpPr/>
          <p:nvPr/>
        </p:nvSpPr>
        <p:spPr>
          <a:xfrm>
            <a:off x="4441432" y="4785979"/>
            <a:ext cx="1751211" cy="927249"/>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Réingénieries métiers, compétences et formations (techniciens de laboratoire)</a:t>
            </a:r>
          </a:p>
        </p:txBody>
      </p:sp>
      <p:sp>
        <p:nvSpPr>
          <p:cNvPr id="112" name="Rectangle 111"/>
          <p:cNvSpPr/>
          <p:nvPr/>
        </p:nvSpPr>
        <p:spPr>
          <a:xfrm>
            <a:off x="2333945" y="5347722"/>
            <a:ext cx="1284631" cy="484851"/>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Comité de suivi trimestriel FPH</a:t>
            </a:r>
          </a:p>
        </p:txBody>
      </p:sp>
      <p:cxnSp>
        <p:nvCxnSpPr>
          <p:cNvPr id="113" name="Connecteur droit 112"/>
          <p:cNvCxnSpPr/>
          <p:nvPr/>
        </p:nvCxnSpPr>
        <p:spPr>
          <a:xfrm>
            <a:off x="2887759" y="3987458"/>
            <a:ext cx="0" cy="1285529"/>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114" name="Ellipse 113"/>
          <p:cNvSpPr/>
          <p:nvPr/>
        </p:nvSpPr>
        <p:spPr>
          <a:xfrm flipV="1">
            <a:off x="2827081" y="5187483"/>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115" name="Rectangle 114"/>
          <p:cNvSpPr/>
          <p:nvPr/>
        </p:nvSpPr>
        <p:spPr>
          <a:xfrm>
            <a:off x="2248998" y="5854550"/>
            <a:ext cx="1510460" cy="175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16 mars</a:t>
            </a:r>
          </a:p>
        </p:txBody>
      </p:sp>
      <p:sp>
        <p:nvSpPr>
          <p:cNvPr id="121" name="Rectangle 120"/>
          <p:cNvSpPr/>
          <p:nvPr/>
        </p:nvSpPr>
        <p:spPr>
          <a:xfrm>
            <a:off x="4421815" y="5716550"/>
            <a:ext cx="1832580" cy="175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GT de lancement à l’été</a:t>
            </a:r>
          </a:p>
        </p:txBody>
      </p:sp>
      <p:sp>
        <p:nvSpPr>
          <p:cNvPr id="126" name="Rectangle 125"/>
          <p:cNvSpPr/>
          <p:nvPr/>
        </p:nvSpPr>
        <p:spPr>
          <a:xfrm>
            <a:off x="1252111" y="4660752"/>
            <a:ext cx="1175803" cy="281573"/>
          </a:xfrm>
          <a:prstGeom prst="rect">
            <a:avLst/>
          </a:prstGeom>
          <a:solidFill>
            <a:schemeClr val="bg1"/>
          </a:solidFill>
          <a:ln>
            <a:solidFill>
              <a:srgbClr val="0A0091"/>
            </a:solidFill>
          </a:ln>
        </p:spPr>
        <p:style>
          <a:lnRef idx="2">
            <a:schemeClr val="accent1">
              <a:shade val="50000"/>
            </a:schemeClr>
          </a:lnRef>
          <a:fillRef idx="1">
            <a:schemeClr val="accent1"/>
          </a:fillRef>
          <a:effectRef idx="0">
            <a:schemeClr val="accent1"/>
          </a:effectRef>
          <a:fontRef idx="minor">
            <a:schemeClr val="lt1"/>
          </a:fontRef>
        </p:style>
        <p:txBody>
          <a:bodyPr lIns="90225" tIns="45114" rIns="90225" bIns="45114" rtlCol="0" anchor="ctr"/>
          <a:lstStyle/>
          <a:p>
            <a:pPr algn="ctr"/>
            <a:r>
              <a:rPr lang="fr-FR" sz="1200" dirty="0">
                <a:solidFill>
                  <a:srgbClr val="0A0091"/>
                </a:solidFill>
                <a:cs typeface="Carlito" panose="020F0502020204030204" pitchFamily="34" charset="0"/>
              </a:rPr>
              <a:t>GT ambulancier</a:t>
            </a:r>
          </a:p>
        </p:txBody>
      </p:sp>
      <p:cxnSp>
        <p:nvCxnSpPr>
          <p:cNvPr id="127" name="Connecteur droit 126"/>
          <p:cNvCxnSpPr>
            <a:endCxn id="128" idx="4"/>
          </p:cNvCxnSpPr>
          <p:nvPr/>
        </p:nvCxnSpPr>
        <p:spPr>
          <a:xfrm>
            <a:off x="1856557" y="3989973"/>
            <a:ext cx="1877" cy="460027"/>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128" name="Ellipse 127"/>
          <p:cNvSpPr/>
          <p:nvPr/>
        </p:nvSpPr>
        <p:spPr>
          <a:xfrm flipV="1">
            <a:off x="1787972" y="4450000"/>
            <a:ext cx="140924" cy="137865"/>
          </a:xfrm>
          <a:prstGeom prst="ellipse">
            <a:avLst/>
          </a:prstGeom>
          <a:solidFill>
            <a:srgbClr val="2AB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latin typeface="Marianne"/>
            </a:endParaRPr>
          </a:p>
        </p:txBody>
      </p:sp>
      <p:sp>
        <p:nvSpPr>
          <p:cNvPr id="129" name="Rectangle 128"/>
          <p:cNvSpPr/>
          <p:nvPr/>
        </p:nvSpPr>
        <p:spPr>
          <a:xfrm>
            <a:off x="1203509" y="4951651"/>
            <a:ext cx="1278997" cy="263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dirty="0">
                <a:solidFill>
                  <a:srgbClr val="26509D"/>
                </a:solidFill>
              </a:rPr>
              <a:t>7</a:t>
            </a:r>
            <a:r>
              <a:rPr lang="fr-FR" sz="1100" baseline="30000" dirty="0">
                <a:solidFill>
                  <a:srgbClr val="26509D"/>
                </a:solidFill>
              </a:rPr>
              <a:t>ème</a:t>
            </a:r>
            <a:r>
              <a:rPr lang="fr-FR" sz="1100" dirty="0">
                <a:solidFill>
                  <a:srgbClr val="26509D"/>
                </a:solidFill>
              </a:rPr>
              <a:t> réunion GT mars*</a:t>
            </a:r>
          </a:p>
        </p:txBody>
      </p:sp>
      <p:sp>
        <p:nvSpPr>
          <p:cNvPr id="136" name="Rectangle 135"/>
          <p:cNvSpPr/>
          <p:nvPr/>
        </p:nvSpPr>
        <p:spPr>
          <a:xfrm>
            <a:off x="6925923"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Juillet</a:t>
            </a:r>
          </a:p>
        </p:txBody>
      </p:sp>
      <p:sp>
        <p:nvSpPr>
          <p:cNvPr id="138" name="Rectangle 137"/>
          <p:cNvSpPr/>
          <p:nvPr/>
        </p:nvSpPr>
        <p:spPr>
          <a:xfrm>
            <a:off x="8348875"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Août</a:t>
            </a:r>
          </a:p>
        </p:txBody>
      </p:sp>
      <p:sp>
        <p:nvSpPr>
          <p:cNvPr id="139" name="Rectangle 138"/>
          <p:cNvSpPr/>
          <p:nvPr/>
        </p:nvSpPr>
        <p:spPr>
          <a:xfrm>
            <a:off x="9771830" y="3471235"/>
            <a:ext cx="2123215" cy="472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cs typeface="Carlito" panose="020F0502020204030204" pitchFamily="34" charset="0"/>
              </a:rPr>
              <a:t>Septembre</a:t>
            </a:r>
          </a:p>
        </p:txBody>
      </p:sp>
      <p:sp>
        <p:nvSpPr>
          <p:cNvPr id="2" name="ZoneTexte 1"/>
          <p:cNvSpPr txBox="1"/>
          <p:nvPr/>
        </p:nvSpPr>
        <p:spPr>
          <a:xfrm>
            <a:off x="325144" y="6454956"/>
            <a:ext cx="10493651" cy="270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fr-FR"/>
            </a:defPPr>
            <a:lvl1pPr algn="ctr">
              <a:defRPr sz="900">
                <a:solidFill>
                  <a:srgbClr val="00B0F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fr-FR" sz="1100" dirty="0">
                <a:solidFill>
                  <a:srgbClr val="26509D"/>
                </a:solidFill>
              </a:rPr>
              <a:t>* GT ambulancier – Encore 3 réunions du GT jusqu’en mai – Puis rédaction des textes et consultation des instances mai/juin</a:t>
            </a:r>
          </a:p>
        </p:txBody>
      </p:sp>
    </p:spTree>
    <p:extLst>
      <p:ext uri="{BB962C8B-B14F-4D97-AF65-F5344CB8AC3E}">
        <p14:creationId xmlns:p14="http://schemas.microsoft.com/office/powerpoint/2010/main" val="3806373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841748" y="3105834"/>
            <a:ext cx="102591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r>
              <a:rPr lang="fr-FR" altLang="fr-FR" sz="3600" b="1" dirty="0">
                <a:solidFill>
                  <a:srgbClr val="FFFFFF"/>
                </a:solidFill>
                <a:cs typeface="Arial" panose="020B0604020202020204" pitchFamily="34" charset="0"/>
              </a:rPr>
              <a:t>Merci de votre attention !</a:t>
            </a:r>
            <a:endParaRPr lang="fr-FR" altLang="fr-FR" sz="3600" dirty="0">
              <a:solidFill>
                <a:srgbClr val="FFFFFF"/>
              </a:solidFill>
              <a:cs typeface="Arial" panose="020B0604020202020204" pitchFamily="34" charset="0"/>
            </a:endParaRPr>
          </a:p>
        </p:txBody>
      </p:sp>
      <p:sp>
        <p:nvSpPr>
          <p:cNvPr id="9218" name="ZoneTexte 3">
            <a:extLst>
              <a:ext uri="{FF2B5EF4-FFF2-40B4-BE49-F238E27FC236}">
                <a16:creationId xmlns:a16="http://schemas.microsoft.com/office/drawing/2014/main" id="{45212446-A1B5-A54F-87B9-3721632BA3B8}"/>
              </a:ext>
            </a:extLst>
          </p:cNvPr>
          <p:cNvSpPr txBox="1">
            <a:spLocks noChangeArrowheads="1"/>
          </p:cNvSpPr>
          <p:nvPr/>
        </p:nvSpPr>
        <p:spPr bwMode="auto">
          <a:xfrm>
            <a:off x="1441226" y="6299456"/>
            <a:ext cx="689542" cy="245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eaLnBrk="1" hangingPunct="1"/>
            <a:fld id="{1FA56FB5-EAB9-5042-A5E1-E5F0170327B5}" type="slidenum">
              <a:rPr lang="fr-FR" altLang="fr-FR" sz="997" b="1">
                <a:solidFill>
                  <a:srgbClr val="6A1B71"/>
                </a:solidFill>
                <a:cs typeface="Arial" panose="020B0604020202020204" pitchFamily="34" charset="0"/>
              </a:rPr>
              <a:pPr eaLnBrk="1" hangingPunct="1"/>
              <a:t>28</a:t>
            </a:fld>
            <a:r>
              <a:rPr lang="fr-FR" altLang="fr-FR" sz="997">
                <a:solidFill>
                  <a:srgbClr val="6A1B71"/>
                </a:solidFill>
                <a:cs typeface="Arial" panose="020B0604020202020204" pitchFamily="34" charset="0"/>
              </a:rPr>
              <a:t> / 8</a:t>
            </a:r>
          </a:p>
        </p:txBody>
      </p:sp>
    </p:spTree>
    <p:extLst>
      <p:ext uri="{BB962C8B-B14F-4D97-AF65-F5344CB8AC3E}">
        <p14:creationId xmlns:p14="http://schemas.microsoft.com/office/powerpoint/2010/main" val="335789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E954E-CDB4-9741-94B2-4075AB24CD88}"/>
              </a:ext>
            </a:extLst>
          </p:cNvPr>
          <p:cNvSpPr>
            <a:spLocks noGrp="1"/>
          </p:cNvSpPr>
          <p:nvPr>
            <p:ph type="title"/>
          </p:nvPr>
        </p:nvSpPr>
        <p:spPr/>
        <p:txBody>
          <a:bodyPr>
            <a:normAutofit/>
          </a:bodyPr>
          <a:lstStyle/>
          <a:p>
            <a:pPr algn="ctr"/>
            <a:r>
              <a:rPr lang="fr-FR" sz="3600" b="1" dirty="0">
                <a:solidFill>
                  <a:srgbClr val="7030A0"/>
                </a:solidFill>
              </a:rPr>
              <a:t>10 questions sur la mise en œuvre des accords de Ségur</a:t>
            </a:r>
          </a:p>
        </p:txBody>
      </p:sp>
      <p:sp>
        <p:nvSpPr>
          <p:cNvPr id="3" name="Espace réservé du contenu 2">
            <a:extLst>
              <a:ext uri="{FF2B5EF4-FFF2-40B4-BE49-F238E27FC236}">
                <a16:creationId xmlns:a16="http://schemas.microsoft.com/office/drawing/2014/main" id="{07D2CE2A-140F-4C4A-AF5E-A18A661B6044}"/>
              </a:ext>
            </a:extLst>
          </p:cNvPr>
          <p:cNvSpPr>
            <a:spLocks noGrp="1"/>
          </p:cNvSpPr>
          <p:nvPr>
            <p:ph idx="1"/>
          </p:nvPr>
        </p:nvSpPr>
        <p:spPr>
          <a:xfrm>
            <a:off x="838200" y="1690687"/>
            <a:ext cx="10515600" cy="4802187"/>
          </a:xfrm>
        </p:spPr>
        <p:txBody>
          <a:bodyPr>
            <a:noAutofit/>
          </a:bodyPr>
          <a:lstStyle/>
          <a:p>
            <a:pPr marL="514350" indent="-514350">
              <a:buFont typeface="+mj-lt"/>
              <a:buAutoNum type="arabicPeriod"/>
            </a:pPr>
            <a:r>
              <a:rPr lang="fr-FR" sz="2400" dirty="0"/>
              <a:t>Quel périmètre pour le complément de traitement indiciaire (CTI) ?</a:t>
            </a:r>
          </a:p>
          <a:p>
            <a:pPr marL="514350" indent="-514350">
              <a:buFont typeface="+mj-lt"/>
              <a:buAutoNum type="arabicPeriod"/>
            </a:pPr>
            <a:r>
              <a:rPr lang="fr-FR" sz="2400" dirty="0"/>
              <a:t>Qui est concerné par les revalorisations de grilles indiciaires ?</a:t>
            </a:r>
          </a:p>
          <a:p>
            <a:pPr marL="514350" indent="-514350">
              <a:buFont typeface="+mj-lt"/>
              <a:buAutoNum type="arabicPeriod"/>
            </a:pPr>
            <a:r>
              <a:rPr lang="fr-FR" sz="2400" dirty="0"/>
              <a:t>Quand prendront effet les revalorisations de grilles indiciaires ?</a:t>
            </a:r>
          </a:p>
          <a:p>
            <a:pPr marL="514350" indent="-514350">
              <a:buFont typeface="+mj-lt"/>
              <a:buAutoNum type="arabicPeriod"/>
            </a:pPr>
            <a:r>
              <a:rPr lang="fr-FR" sz="2400" dirty="0"/>
              <a:t>Où en est le chantier indemnitaire ?</a:t>
            </a:r>
          </a:p>
          <a:p>
            <a:pPr marL="514350" indent="-514350">
              <a:buFont typeface="+mj-lt"/>
              <a:buAutoNum type="arabicPeriod"/>
            </a:pPr>
            <a:r>
              <a:rPr lang="fr-FR" sz="2400" dirty="0"/>
              <a:t>Qu’en est il de la prime de service 2021 ?</a:t>
            </a:r>
          </a:p>
          <a:p>
            <a:pPr marL="514350" indent="-514350">
              <a:buFont typeface="+mj-lt"/>
              <a:buAutoNum type="arabicPeriod"/>
            </a:pPr>
            <a:r>
              <a:rPr lang="fr-FR" sz="2400" dirty="0"/>
              <a:t>Quelles sont les mesures liées à la formation professionnelle ?</a:t>
            </a:r>
          </a:p>
          <a:p>
            <a:pPr marL="514350" indent="-514350">
              <a:buFont typeface="+mj-lt"/>
              <a:buAutoNum type="arabicPeriod"/>
            </a:pPr>
            <a:r>
              <a:rPr lang="fr-FR" sz="2400" dirty="0"/>
              <a:t>Qu’est ce que la valorisation de l’engagement collectif ?</a:t>
            </a:r>
          </a:p>
          <a:p>
            <a:pPr marL="514350" indent="-514350">
              <a:buFont typeface="+mj-lt"/>
              <a:buAutoNum type="arabicPeriod"/>
            </a:pPr>
            <a:r>
              <a:rPr lang="fr-FR" sz="2400" dirty="0"/>
              <a:t>Quels sont les nouveaux leviers attendus en matière de temps de travail ?</a:t>
            </a:r>
          </a:p>
          <a:p>
            <a:pPr marL="514350" indent="-514350">
              <a:buFont typeface="+mj-lt"/>
              <a:buAutoNum type="arabicPeriod"/>
            </a:pPr>
            <a:r>
              <a:rPr lang="fr-FR" sz="2400" dirty="0"/>
              <a:t>Quel est le lien entre les mesures Ségur et la négociation locale ?</a:t>
            </a:r>
          </a:p>
          <a:p>
            <a:pPr marL="514350" indent="-514350">
              <a:buFont typeface="+mj-lt"/>
              <a:buAutoNum type="arabicPeriod"/>
            </a:pPr>
            <a:r>
              <a:rPr lang="fr-FR" sz="2400" dirty="0"/>
              <a:t>Quelles sont les mesures dont la mise en œuvre n’a pas encore été engagée ?</a:t>
            </a:r>
          </a:p>
        </p:txBody>
      </p:sp>
    </p:spTree>
    <p:extLst>
      <p:ext uri="{BB962C8B-B14F-4D97-AF65-F5344CB8AC3E}">
        <p14:creationId xmlns:p14="http://schemas.microsoft.com/office/powerpoint/2010/main" val="422535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342900" y="2613392"/>
            <a:ext cx="1117853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a:r>
              <a:rPr lang="fr-FR" altLang="fr-FR" sz="3600" b="1" dirty="0">
                <a:solidFill>
                  <a:srgbClr val="FFFFFF"/>
                </a:solidFill>
                <a:cs typeface="Arial" panose="020B0604020202020204" pitchFamily="34" charset="0"/>
              </a:rPr>
              <a:t>AXE I. Des carrières et des rémunérations réévaluées pour rendre au service public hospitalier son attractivité</a:t>
            </a:r>
          </a:p>
        </p:txBody>
      </p:sp>
      <p:sp>
        <p:nvSpPr>
          <p:cNvPr id="9218" name="ZoneTexte 3">
            <a:extLst>
              <a:ext uri="{FF2B5EF4-FFF2-40B4-BE49-F238E27FC236}">
                <a16:creationId xmlns:a16="http://schemas.microsoft.com/office/drawing/2014/main" id="{45212446-A1B5-A54F-87B9-3721632BA3B8}"/>
              </a:ext>
            </a:extLst>
          </p:cNvPr>
          <p:cNvSpPr txBox="1">
            <a:spLocks noChangeArrowheads="1"/>
          </p:cNvSpPr>
          <p:nvPr/>
        </p:nvSpPr>
        <p:spPr bwMode="auto">
          <a:xfrm>
            <a:off x="1441226" y="6299456"/>
            <a:ext cx="689542" cy="245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eaLnBrk="1" hangingPunct="1"/>
            <a:fld id="{1FA56FB5-EAB9-5042-A5E1-E5F0170327B5}" type="slidenum">
              <a:rPr lang="fr-FR" altLang="fr-FR" sz="997" b="1">
                <a:solidFill>
                  <a:srgbClr val="6A1B71"/>
                </a:solidFill>
                <a:cs typeface="Arial" panose="020B0604020202020204" pitchFamily="34" charset="0"/>
              </a:rPr>
              <a:pPr eaLnBrk="1" hangingPunct="1"/>
              <a:t>4</a:t>
            </a:fld>
            <a:r>
              <a:rPr lang="fr-FR" altLang="fr-FR" sz="997">
                <a:solidFill>
                  <a:srgbClr val="6A1B71"/>
                </a:solidFill>
                <a:cs typeface="Arial" panose="020B0604020202020204" pitchFamily="34" charset="0"/>
              </a:rPr>
              <a:t> / 8</a:t>
            </a:r>
          </a:p>
        </p:txBody>
      </p:sp>
    </p:spTree>
    <p:extLst>
      <p:ext uri="{BB962C8B-B14F-4D97-AF65-F5344CB8AC3E}">
        <p14:creationId xmlns:p14="http://schemas.microsoft.com/office/powerpoint/2010/main" val="59233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F3EFE-BF7F-4911-8875-211D33F37F6F}"/>
              </a:ext>
            </a:extLst>
          </p:cNvPr>
          <p:cNvSpPr>
            <a:spLocks noGrp="1"/>
          </p:cNvSpPr>
          <p:nvPr>
            <p:ph type="title"/>
          </p:nvPr>
        </p:nvSpPr>
        <p:spPr>
          <a:xfrm>
            <a:off x="838200" y="224620"/>
            <a:ext cx="10515600" cy="549275"/>
          </a:xfrm>
        </p:spPr>
        <p:txBody>
          <a:bodyPr>
            <a:normAutofit/>
          </a:bodyPr>
          <a:lstStyle/>
          <a:p>
            <a:r>
              <a:rPr lang="fr-FR" sz="2800" b="1" dirty="0">
                <a:solidFill>
                  <a:srgbClr val="7030A0"/>
                </a:solidFill>
              </a:rPr>
              <a:t>1. Quel périmètre pour le complément de traitement indiciaire (CTI) ?</a:t>
            </a:r>
          </a:p>
        </p:txBody>
      </p:sp>
      <p:sp>
        <p:nvSpPr>
          <p:cNvPr id="3" name="Espace réservé du contenu 2">
            <a:extLst>
              <a:ext uri="{FF2B5EF4-FFF2-40B4-BE49-F238E27FC236}">
                <a16:creationId xmlns:a16="http://schemas.microsoft.com/office/drawing/2014/main" id="{40D89F5A-5CD4-4C55-AA34-CA1FAA5BD6A0}"/>
              </a:ext>
            </a:extLst>
          </p:cNvPr>
          <p:cNvSpPr>
            <a:spLocks noGrp="1"/>
          </p:cNvSpPr>
          <p:nvPr>
            <p:ph idx="1"/>
          </p:nvPr>
        </p:nvSpPr>
        <p:spPr>
          <a:xfrm>
            <a:off x="346710" y="898586"/>
            <a:ext cx="11498579" cy="6084105"/>
          </a:xfrm>
        </p:spPr>
        <p:txBody>
          <a:bodyPr>
            <a:noAutofit/>
          </a:bodyPr>
          <a:lstStyle/>
          <a:p>
            <a:pPr marL="0" indent="0" algn="just">
              <a:lnSpc>
                <a:spcPct val="100000"/>
              </a:lnSpc>
              <a:spcBef>
                <a:spcPts val="0"/>
              </a:spcBef>
              <a:buNone/>
            </a:pPr>
            <a:r>
              <a:rPr lang="fr-FR" sz="2000" b="1" dirty="0"/>
              <a:t>Mesure 1 : création d’un complément de traitement indiciaire</a:t>
            </a:r>
            <a:endParaRPr lang="fr-FR" sz="2000" dirty="0"/>
          </a:p>
          <a:p>
            <a:pPr marL="0" indent="0" algn="just">
              <a:lnSpc>
                <a:spcPct val="100000"/>
              </a:lnSpc>
              <a:spcBef>
                <a:spcPts val="0"/>
              </a:spcBef>
              <a:buNone/>
            </a:pPr>
            <a:r>
              <a:rPr lang="fr-FR" sz="2000" dirty="0"/>
              <a:t>L’ensemble des personnels non médicaux des établissements publics de santé et des EHPAD publics (titulaires et contractuels) bénéficient d’un complément de traitement indiciaire, dont le montant est fixé à :</a:t>
            </a:r>
          </a:p>
          <a:p>
            <a:pPr algn="just">
              <a:lnSpc>
                <a:spcPct val="100000"/>
              </a:lnSpc>
              <a:spcBef>
                <a:spcPts val="0"/>
              </a:spcBef>
            </a:pPr>
            <a:r>
              <a:rPr lang="fr-FR" sz="2000" dirty="0"/>
              <a:t>24 points d’indices majorés à compter du mois de septembre 2020</a:t>
            </a:r>
          </a:p>
          <a:p>
            <a:pPr algn="just">
              <a:lnSpc>
                <a:spcPct val="100000"/>
              </a:lnSpc>
              <a:spcBef>
                <a:spcPts val="0"/>
              </a:spcBef>
            </a:pPr>
            <a:r>
              <a:rPr lang="fr-FR" sz="2000" dirty="0"/>
              <a:t>25 points d’indices majorés supplémentaires à compter du 1er décembre 2021 </a:t>
            </a:r>
          </a:p>
          <a:p>
            <a:pPr marL="0" indent="0" algn="just">
              <a:lnSpc>
                <a:spcPct val="100000"/>
              </a:lnSpc>
              <a:spcBef>
                <a:spcPts val="0"/>
              </a:spcBef>
              <a:buNone/>
            </a:pPr>
            <a:endParaRPr lang="fr-FR" sz="2000" dirty="0"/>
          </a:p>
          <a:p>
            <a:pPr marL="0" indent="0" algn="just">
              <a:lnSpc>
                <a:spcPct val="100000"/>
              </a:lnSpc>
              <a:spcBef>
                <a:spcPts val="0"/>
              </a:spcBef>
              <a:buNone/>
            </a:pPr>
            <a:r>
              <a:rPr lang="fr-FR" sz="2000" b="1" dirty="0"/>
              <a:t>Le financement de ce complément de traitement est établi par la LFSS pour 2021</a:t>
            </a:r>
            <a:r>
              <a:rPr lang="fr-FR" sz="2000" dirty="0"/>
              <a:t>. Le CTI est pris en compte lors de la liquidation de la pension pour les fonctionnaires admis à faire valoir leurs droits à la retraite à compter du 1er septembre 2020, permettant ainsi le versement d’un supplément de pension au titre du CTI aux agents précités. Les modalités de cette prise en compte seront définies par voie de décret.</a:t>
            </a:r>
          </a:p>
          <a:p>
            <a:pPr marL="0" indent="0" algn="just">
              <a:lnSpc>
                <a:spcPct val="100000"/>
              </a:lnSpc>
              <a:spcBef>
                <a:spcPts val="0"/>
              </a:spcBef>
              <a:buNone/>
            </a:pPr>
            <a:endParaRPr lang="fr-FR" sz="2000" dirty="0"/>
          </a:p>
          <a:p>
            <a:pPr marL="0" indent="0" algn="just">
              <a:lnSpc>
                <a:spcPct val="100000"/>
              </a:lnSpc>
              <a:spcBef>
                <a:spcPts val="0"/>
              </a:spcBef>
              <a:buNone/>
            </a:pPr>
            <a:r>
              <a:rPr lang="fr-FR" sz="2000" b="1" dirty="0"/>
              <a:t>Un nouveau protocole d’accord signé le 11 février 2021 permet l’extension du CTI aux personnels titulaires et contractuels de la fonction publique hospitalière – décret à paraitre</a:t>
            </a:r>
            <a:endParaRPr lang="fr-FR" sz="2000" dirty="0"/>
          </a:p>
          <a:p>
            <a:pPr marL="0" indent="0" algn="just">
              <a:lnSpc>
                <a:spcPct val="100000"/>
              </a:lnSpc>
              <a:spcBef>
                <a:spcPts val="0"/>
              </a:spcBef>
              <a:buNone/>
            </a:pPr>
            <a:r>
              <a:rPr lang="fr-FR" sz="2000" dirty="0"/>
              <a:t>Pour bénéficier de cette extension du CTI, l’établissement devrait être rattaché soit à un établissement public de santé visé à l’article L 6111-3 du code de la santé publique soit à un EHPAD et doit figurer sur la liste des établissements de l’article L 312-1 du code de l’action sociale et des familles, ou alors être un GCMS ou un GIP à vocation sanitaire. A partir du 1er juin 2021, ces agents pourront bénéficier d’une rémunération supplémentaire de 183 euros net par mois, représentant 49 points d’indice. Un décret précisera les modalités de versement du CTI.</a:t>
            </a:r>
          </a:p>
        </p:txBody>
      </p:sp>
    </p:spTree>
    <p:extLst>
      <p:ext uri="{BB962C8B-B14F-4D97-AF65-F5344CB8AC3E}">
        <p14:creationId xmlns:p14="http://schemas.microsoft.com/office/powerpoint/2010/main" val="1344554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638C3D-0E72-2C4F-9664-B198474A681B}"/>
              </a:ext>
            </a:extLst>
          </p:cNvPr>
          <p:cNvSpPr>
            <a:spLocks noGrp="1"/>
          </p:cNvSpPr>
          <p:nvPr>
            <p:ph type="title"/>
          </p:nvPr>
        </p:nvSpPr>
        <p:spPr/>
        <p:txBody>
          <a:bodyPr/>
          <a:lstStyle/>
          <a:p>
            <a:pPr algn="ctr"/>
            <a:r>
              <a:rPr lang="fr-FR" b="1" dirty="0">
                <a:solidFill>
                  <a:srgbClr val="7030A0"/>
                </a:solidFill>
              </a:rPr>
              <a:t>Questions soulevées lors du </a:t>
            </a:r>
            <a:r>
              <a:rPr lang="fr-FR" b="1" dirty="0" err="1">
                <a:solidFill>
                  <a:srgbClr val="7030A0"/>
                </a:solidFill>
              </a:rPr>
              <a:t>Webilab</a:t>
            </a:r>
            <a:endParaRPr lang="fr-FR" b="1" dirty="0">
              <a:solidFill>
                <a:srgbClr val="7030A0"/>
              </a:solidFill>
            </a:endParaRPr>
          </a:p>
        </p:txBody>
      </p:sp>
      <p:sp>
        <p:nvSpPr>
          <p:cNvPr id="3" name="Espace réservé du contenu 2">
            <a:extLst>
              <a:ext uri="{FF2B5EF4-FFF2-40B4-BE49-F238E27FC236}">
                <a16:creationId xmlns:a16="http://schemas.microsoft.com/office/drawing/2014/main" id="{FE7F3132-3623-AE43-8F8C-5C2EC77A05BF}"/>
              </a:ext>
            </a:extLst>
          </p:cNvPr>
          <p:cNvSpPr>
            <a:spLocks noGrp="1"/>
          </p:cNvSpPr>
          <p:nvPr>
            <p:ph idx="1"/>
          </p:nvPr>
        </p:nvSpPr>
        <p:spPr/>
        <p:txBody>
          <a:bodyPr>
            <a:noAutofit/>
          </a:bodyPr>
          <a:lstStyle/>
          <a:p>
            <a:pPr>
              <a:lnSpc>
                <a:spcPct val="100000"/>
              </a:lnSpc>
              <a:spcBef>
                <a:spcPts val="0"/>
              </a:spcBef>
            </a:pPr>
            <a:r>
              <a:rPr lang="fr-FR" sz="2000" b="1" dirty="0"/>
              <a:t>Versement du CTI aux agents en étude promotionnelle ?</a:t>
            </a:r>
          </a:p>
          <a:p>
            <a:pPr>
              <a:lnSpc>
                <a:spcPct val="100000"/>
              </a:lnSpc>
              <a:spcBef>
                <a:spcPts val="0"/>
              </a:spcBef>
              <a:buFont typeface="Wingdings" pitchFamily="2" charset="2"/>
              <a:buChar char="Ø"/>
            </a:pPr>
            <a:r>
              <a:rPr lang="fr-FR" sz="2000" dirty="0"/>
              <a:t>  A ce stade des discussions, il serait prévu qu’une mesure LFSS 2022 soit proposée pour permettre le versement du CTI aux professionnels en étude promotionnelle avec un effet rétroactif à septembre 2021</a:t>
            </a:r>
          </a:p>
          <a:p>
            <a:pPr marL="0" indent="0">
              <a:lnSpc>
                <a:spcPct val="100000"/>
              </a:lnSpc>
              <a:spcBef>
                <a:spcPts val="0"/>
              </a:spcBef>
              <a:buNone/>
            </a:pPr>
            <a:endParaRPr lang="fr-FR" sz="2000" dirty="0"/>
          </a:p>
          <a:p>
            <a:pPr marL="0" indent="0">
              <a:lnSpc>
                <a:spcPct val="100000"/>
              </a:lnSpc>
              <a:spcBef>
                <a:spcPts val="0"/>
              </a:spcBef>
              <a:buNone/>
            </a:pPr>
            <a:r>
              <a:rPr lang="fr-FR" sz="2000" dirty="0"/>
              <a:t> </a:t>
            </a:r>
          </a:p>
          <a:p>
            <a:pPr>
              <a:lnSpc>
                <a:spcPct val="100000"/>
              </a:lnSpc>
              <a:spcBef>
                <a:spcPts val="0"/>
              </a:spcBef>
            </a:pPr>
            <a:r>
              <a:rPr lang="fr-FR" sz="2000" b="1" dirty="0"/>
              <a:t>Le CTI est-il bien pris en compte pour la retraite des contractuels ? </a:t>
            </a:r>
          </a:p>
          <a:p>
            <a:pPr>
              <a:lnSpc>
                <a:spcPct val="100000"/>
              </a:lnSpc>
              <a:spcBef>
                <a:spcPts val="0"/>
              </a:spcBef>
              <a:buFont typeface="Wingdings" pitchFamily="2" charset="2"/>
              <a:buChar char="Ø"/>
            </a:pPr>
            <a:r>
              <a:rPr lang="fr-FR" sz="2000" dirty="0"/>
              <a:t>l’article 48 de la LFSS précise que « </a:t>
            </a:r>
            <a:r>
              <a:rPr lang="fr-FR" sz="2000" i="1" dirty="0"/>
              <a:t>le complément de traitement indiciaire ou </a:t>
            </a:r>
            <a:r>
              <a:rPr lang="fr-FR" sz="2000" b="1" i="1" dirty="0">
                <a:solidFill>
                  <a:srgbClr val="7030A0"/>
                </a:solidFill>
              </a:rPr>
              <a:t>l'indemnité équivalente à ce complément</a:t>
            </a:r>
            <a:r>
              <a:rPr lang="fr-FR" sz="2000" b="1" dirty="0">
                <a:solidFill>
                  <a:srgbClr val="7030A0"/>
                </a:solidFill>
              </a:rPr>
              <a:t> </a:t>
            </a:r>
            <a:r>
              <a:rPr lang="fr-FR" sz="2000" i="1" dirty="0"/>
              <a:t>versé aux fonctionnaires territoriaux et hospitaliers ainsi qu'aux ouvriers des établissements industriels de l'Etat est pris en compte lors de la liquidation de leur pension dans des conditions analogues à celles définies au II. Les modalités de cette prise en compte sont définies par décret en Conseil d'Etat </a:t>
            </a:r>
            <a:r>
              <a:rPr lang="fr-FR" sz="2000" dirty="0"/>
              <a:t>».</a:t>
            </a:r>
          </a:p>
        </p:txBody>
      </p:sp>
    </p:spTree>
    <p:extLst>
      <p:ext uri="{BB962C8B-B14F-4D97-AF65-F5344CB8AC3E}">
        <p14:creationId xmlns:p14="http://schemas.microsoft.com/office/powerpoint/2010/main" val="2771904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2FFA61-104C-B941-B80C-30A1A7CCAA04}"/>
              </a:ext>
            </a:extLst>
          </p:cNvPr>
          <p:cNvSpPr>
            <a:spLocks noGrp="1"/>
          </p:cNvSpPr>
          <p:nvPr>
            <p:ph type="title"/>
          </p:nvPr>
        </p:nvSpPr>
        <p:spPr>
          <a:xfrm>
            <a:off x="838200" y="212725"/>
            <a:ext cx="10515600" cy="1102615"/>
          </a:xfrm>
        </p:spPr>
        <p:txBody>
          <a:bodyPr>
            <a:normAutofit/>
          </a:bodyPr>
          <a:lstStyle/>
          <a:p>
            <a:pPr algn="ctr"/>
            <a:r>
              <a:rPr lang="fr-FR" sz="2800" b="1" dirty="0">
                <a:solidFill>
                  <a:srgbClr val="7030A0"/>
                </a:solidFill>
              </a:rPr>
              <a:t>2. Les revalorisations de grilles indiciaires, qui est concerné ?</a:t>
            </a:r>
          </a:p>
        </p:txBody>
      </p:sp>
      <p:sp>
        <p:nvSpPr>
          <p:cNvPr id="3" name="Espace réservé du contenu 2">
            <a:extLst>
              <a:ext uri="{FF2B5EF4-FFF2-40B4-BE49-F238E27FC236}">
                <a16:creationId xmlns:a16="http://schemas.microsoft.com/office/drawing/2014/main" id="{2A59798F-0DC4-8243-80AF-B5C83D02D270}"/>
              </a:ext>
            </a:extLst>
          </p:cNvPr>
          <p:cNvSpPr>
            <a:spLocks noGrp="1"/>
          </p:cNvSpPr>
          <p:nvPr>
            <p:ph idx="1"/>
          </p:nvPr>
        </p:nvSpPr>
        <p:spPr>
          <a:xfrm>
            <a:off x="668481" y="1315340"/>
            <a:ext cx="10855036" cy="4729374"/>
          </a:xfrm>
        </p:spPr>
        <p:txBody>
          <a:bodyPr lIns="90000">
            <a:noAutofit/>
          </a:bodyPr>
          <a:lstStyle/>
          <a:p>
            <a:pPr marL="0" indent="0">
              <a:spcBef>
                <a:spcPts val="0"/>
              </a:spcBef>
              <a:buNone/>
            </a:pPr>
            <a:r>
              <a:rPr lang="fr-FR" sz="2200" b="1" dirty="0"/>
              <a:t>Mesure 2 : revalorisation des grilles indiciaires des personnels de la filière soignante, médicotechnique et rééducation </a:t>
            </a:r>
          </a:p>
          <a:p>
            <a:pPr>
              <a:spcBef>
                <a:spcPts val="0"/>
              </a:spcBef>
              <a:buFont typeface="Wingdings" pitchFamily="2" charset="2"/>
              <a:buChar char="Ø"/>
            </a:pPr>
            <a:r>
              <a:rPr lang="fr-FR" sz="2200" dirty="0"/>
              <a:t>Il s’agit de reconnaitre la spécificité des métiers de ceux qui sont en contact direct avec le patient. </a:t>
            </a:r>
          </a:p>
          <a:p>
            <a:pPr>
              <a:spcBef>
                <a:spcPts val="0"/>
              </a:spcBef>
              <a:buFont typeface="Wingdings" pitchFamily="2" charset="2"/>
              <a:buChar char="Ø"/>
            </a:pPr>
            <a:r>
              <a:rPr lang="fr-FR" sz="2200" dirty="0"/>
              <a:t>effort de rattrapage indispensable au regard de la réalité du marché de l’emploi de certains métiers. </a:t>
            </a:r>
          </a:p>
          <a:p>
            <a:pPr>
              <a:spcBef>
                <a:spcPts val="0"/>
              </a:spcBef>
              <a:buFont typeface="Wingdings" pitchFamily="2" charset="2"/>
              <a:buChar char="Ø"/>
            </a:pPr>
            <a:r>
              <a:rPr lang="fr-FR" sz="2200" dirty="0"/>
              <a:t>donner à ces professionnels une nouvelle perspective de carrière et de les fidéliser. </a:t>
            </a:r>
          </a:p>
          <a:p>
            <a:pPr marL="0" indent="0">
              <a:spcBef>
                <a:spcPts val="0"/>
              </a:spcBef>
              <a:buNone/>
            </a:pPr>
            <a:endParaRPr lang="fr-FR" sz="2200" b="1" dirty="0"/>
          </a:p>
          <a:p>
            <a:pPr marL="0" indent="0">
              <a:spcBef>
                <a:spcPts val="0"/>
              </a:spcBef>
              <a:buNone/>
            </a:pPr>
            <a:r>
              <a:rPr lang="fr-FR" sz="2200" b="1" dirty="0"/>
              <a:t>Principes de mise en œuvre des revalorisations :</a:t>
            </a:r>
          </a:p>
          <a:p>
            <a:pPr>
              <a:spcBef>
                <a:spcPts val="0"/>
              </a:spcBef>
            </a:pPr>
            <a:r>
              <a:rPr lang="fr-FR" sz="2200" dirty="0"/>
              <a:t>simplification de la structure de rémunération de ces métiers, qui avaient chacun des grilles de rémunération différentes avec une nouvelle structuration identique de tous les corps de catégorie A en deux grades</a:t>
            </a:r>
          </a:p>
          <a:p>
            <a:pPr>
              <a:spcBef>
                <a:spcPts val="0"/>
              </a:spcBef>
            </a:pPr>
            <a:r>
              <a:rPr lang="fr-FR" sz="2200" dirty="0"/>
              <a:t>Mise en cohérence du traitement indiciaire des métiers concernés en fonction de la durée des études/niveau de diplôme </a:t>
            </a:r>
          </a:p>
          <a:p>
            <a:pPr>
              <a:spcBef>
                <a:spcPts val="0"/>
              </a:spcBef>
            </a:pPr>
            <a:r>
              <a:rPr lang="fr-FR" sz="2200" dirty="0"/>
              <a:t>Valorisation des responsabilités managériales</a:t>
            </a:r>
          </a:p>
        </p:txBody>
      </p:sp>
      <p:sp>
        <p:nvSpPr>
          <p:cNvPr id="4" name="ZoneTexte 3">
            <a:extLst>
              <a:ext uri="{FF2B5EF4-FFF2-40B4-BE49-F238E27FC236}">
                <a16:creationId xmlns:a16="http://schemas.microsoft.com/office/drawing/2014/main" id="{CEA71ED8-017D-7E43-A614-4EBF1B50CD39}"/>
              </a:ext>
            </a:extLst>
          </p:cNvPr>
          <p:cNvSpPr txBox="1"/>
          <p:nvPr/>
        </p:nvSpPr>
        <p:spPr>
          <a:xfrm>
            <a:off x="668481" y="6183610"/>
            <a:ext cx="10855035" cy="461665"/>
          </a:xfrm>
          <a:prstGeom prst="rect">
            <a:avLst/>
          </a:prstGeom>
          <a:noFill/>
          <a:ln w="28575">
            <a:solidFill>
              <a:srgbClr val="7030A0"/>
            </a:solidFill>
          </a:ln>
        </p:spPr>
        <p:txBody>
          <a:bodyPr wrap="square" rtlCol="0">
            <a:spAutoFit/>
          </a:bodyPr>
          <a:lstStyle/>
          <a:p>
            <a:pPr algn="ctr"/>
            <a:r>
              <a:rPr lang="fr-FR" sz="2400" dirty="0"/>
              <a:t>Les revalorisations de grilles indiciaires ne concernent que les fonctionnaires</a:t>
            </a:r>
          </a:p>
        </p:txBody>
      </p:sp>
    </p:spTree>
    <p:extLst>
      <p:ext uri="{BB962C8B-B14F-4D97-AF65-F5344CB8AC3E}">
        <p14:creationId xmlns:p14="http://schemas.microsoft.com/office/powerpoint/2010/main" val="336372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0B7F2-75B2-4D84-84B7-72EF5BC76F26}"/>
              </a:ext>
            </a:extLst>
          </p:cNvPr>
          <p:cNvSpPr>
            <a:spLocks noGrp="1"/>
          </p:cNvSpPr>
          <p:nvPr>
            <p:ph type="title"/>
          </p:nvPr>
        </p:nvSpPr>
        <p:spPr>
          <a:xfrm>
            <a:off x="838200" y="365126"/>
            <a:ext cx="10515600" cy="883812"/>
          </a:xfrm>
        </p:spPr>
        <p:txBody>
          <a:bodyPr>
            <a:normAutofit/>
          </a:bodyPr>
          <a:lstStyle/>
          <a:p>
            <a:r>
              <a:rPr lang="fr-FR" sz="2800" b="1" dirty="0">
                <a:solidFill>
                  <a:srgbClr val="7030A0"/>
                </a:solidFill>
              </a:rPr>
              <a:t>2. Les revalorisations de grilles indiciaires, qui est concerné ?</a:t>
            </a:r>
          </a:p>
        </p:txBody>
      </p:sp>
      <p:graphicFrame>
        <p:nvGraphicFramePr>
          <p:cNvPr id="6" name="Tableau 6">
            <a:extLst>
              <a:ext uri="{FF2B5EF4-FFF2-40B4-BE49-F238E27FC236}">
                <a16:creationId xmlns:a16="http://schemas.microsoft.com/office/drawing/2014/main" id="{3A97BC32-E53D-E344-88CF-34B61157946B}"/>
              </a:ext>
            </a:extLst>
          </p:cNvPr>
          <p:cNvGraphicFramePr>
            <a:graphicFrameLocks noGrp="1"/>
          </p:cNvGraphicFramePr>
          <p:nvPr>
            <p:extLst>
              <p:ext uri="{D42A27DB-BD31-4B8C-83A1-F6EECF244321}">
                <p14:modId xmlns:p14="http://schemas.microsoft.com/office/powerpoint/2010/main" val="4113647086"/>
              </p:ext>
            </p:extLst>
          </p:nvPr>
        </p:nvGraphicFramePr>
        <p:xfrm>
          <a:off x="656683" y="1432426"/>
          <a:ext cx="10392317" cy="4511040"/>
        </p:xfrm>
        <a:graphic>
          <a:graphicData uri="http://schemas.openxmlformats.org/drawingml/2006/table">
            <a:tbl>
              <a:tblPr firstRow="1" bandRow="1">
                <a:tableStyleId>{5940675A-B579-460E-94D1-54222C63F5DA}</a:tableStyleId>
              </a:tblPr>
              <a:tblGrid>
                <a:gridCol w="1413728">
                  <a:extLst>
                    <a:ext uri="{9D8B030D-6E8A-4147-A177-3AD203B41FA5}">
                      <a16:colId xmlns:a16="http://schemas.microsoft.com/office/drawing/2014/main" val="2810529942"/>
                    </a:ext>
                  </a:extLst>
                </a:gridCol>
                <a:gridCol w="2992863">
                  <a:extLst>
                    <a:ext uri="{9D8B030D-6E8A-4147-A177-3AD203B41FA5}">
                      <a16:colId xmlns:a16="http://schemas.microsoft.com/office/drawing/2014/main" val="1376726917"/>
                    </a:ext>
                  </a:extLst>
                </a:gridCol>
                <a:gridCol w="2992863">
                  <a:extLst>
                    <a:ext uri="{9D8B030D-6E8A-4147-A177-3AD203B41FA5}">
                      <a16:colId xmlns:a16="http://schemas.microsoft.com/office/drawing/2014/main" val="2272319311"/>
                    </a:ext>
                  </a:extLst>
                </a:gridCol>
                <a:gridCol w="2992863">
                  <a:extLst>
                    <a:ext uri="{9D8B030D-6E8A-4147-A177-3AD203B41FA5}">
                      <a16:colId xmlns:a16="http://schemas.microsoft.com/office/drawing/2014/main" val="3033713286"/>
                    </a:ext>
                  </a:extLst>
                </a:gridCol>
              </a:tblGrid>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a:t>Filière soins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3A3E9"/>
                    </a:solidFill>
                  </a:tcPr>
                </a:tc>
                <a:tc>
                  <a:txBody>
                    <a:bodyPr/>
                    <a:lstStyle/>
                    <a:p>
                      <a:pPr algn="ctr"/>
                      <a:r>
                        <a:rPr lang="fr-FR" sz="2000" b="1" dirty="0"/>
                        <a:t>Filière médicotechnique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3A3E9"/>
                    </a:solidFill>
                  </a:tcPr>
                </a:tc>
                <a:tc>
                  <a:txBody>
                    <a:bodyPr/>
                    <a:lstStyle/>
                    <a:p>
                      <a:pPr algn="ctr"/>
                      <a:r>
                        <a:rPr lang="fr-FR" sz="2000" b="1" dirty="0"/>
                        <a:t>Filière rééducation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3A3E9"/>
                    </a:solidFill>
                  </a:tcPr>
                </a:tc>
                <a:extLst>
                  <a:ext uri="{0D108BD9-81ED-4DB2-BD59-A6C34878D82A}">
                    <a16:rowId xmlns:a16="http://schemas.microsoft.com/office/drawing/2014/main" val="2898880996"/>
                  </a:ext>
                </a:extLst>
              </a:tr>
              <a:tr h="370840">
                <a:tc>
                  <a:txBody>
                    <a:bodyPr/>
                    <a:lstStyle/>
                    <a:p>
                      <a:r>
                        <a:rPr lang="fr-FR" b="1" dirty="0"/>
                        <a:t>Catégorie 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sym typeface="Wingdings" pitchFamily="2" charset="2"/>
                        </a:rPr>
                        <a:t>Infirmier en soins généraux</a:t>
                      </a:r>
                      <a:r>
                        <a:rPr lang="fr-FR" dirty="0">
                          <a:solidFill>
                            <a:prstClr val="black"/>
                          </a:solidFill>
                        </a:rPr>
                        <a:t>, </a:t>
                      </a:r>
                    </a:p>
                    <a:p>
                      <a:pPr marL="285750" indent="-285750">
                        <a:buFont typeface="Arial" panose="020B0604020202020204" pitchFamily="34" charset="0"/>
                        <a:buChar char="•"/>
                      </a:pPr>
                      <a:r>
                        <a:rPr lang="fr-FR" sz="1800" dirty="0">
                          <a:solidFill>
                            <a:prstClr val="black"/>
                          </a:solidFill>
                        </a:rPr>
                        <a:t>Infirmier de bloc opératoire,</a:t>
                      </a:r>
                    </a:p>
                    <a:p>
                      <a:pPr marL="285750" indent="-285750">
                        <a:buFont typeface="Arial" panose="020B0604020202020204" pitchFamily="34" charset="0"/>
                        <a:buChar char="•"/>
                      </a:pPr>
                      <a:r>
                        <a:rPr lang="fr-FR" sz="1800" dirty="0">
                          <a:solidFill>
                            <a:prstClr val="black"/>
                          </a:solidFill>
                        </a:rPr>
                        <a:t>infirmier anesthésiste,</a:t>
                      </a:r>
                    </a:p>
                    <a:p>
                      <a:pPr marL="285750" indent="-285750">
                        <a:buFont typeface="Arial" panose="020B0604020202020204" pitchFamily="34" charset="0"/>
                        <a:buChar char="•"/>
                      </a:pPr>
                      <a:r>
                        <a:rPr lang="fr-FR" sz="1800" dirty="0">
                          <a:solidFill>
                            <a:prstClr val="black"/>
                          </a:solidFill>
                        </a:rPr>
                        <a:t>infirmière puéricultrice,</a:t>
                      </a:r>
                    </a:p>
                    <a:p>
                      <a:pPr marL="285750" indent="-285750">
                        <a:buFont typeface="Arial" panose="020B0604020202020204" pitchFamily="34" charset="0"/>
                        <a:buChar char="•"/>
                      </a:pPr>
                      <a:r>
                        <a:rPr lang="fr-FR" sz="1800" dirty="0">
                          <a:solidFill>
                            <a:prstClr val="black"/>
                          </a:solidFill>
                        </a:rPr>
                        <a:t>auxiliaire médical en pratique avancée</a:t>
                      </a:r>
                    </a:p>
                    <a:p>
                      <a:pPr marL="285750" indent="-285750">
                        <a:buFont typeface="Arial" panose="020B0604020202020204" pitchFamily="34" charset="0"/>
                        <a:buChar char="•"/>
                      </a:pPr>
                      <a:r>
                        <a:rPr lang="fr-FR" sz="1800" dirty="0">
                          <a:solidFill>
                            <a:prstClr val="black"/>
                          </a:solidFill>
                        </a:rPr>
                        <a:t>Cadres de santé</a:t>
                      </a:r>
                    </a:p>
                    <a:p>
                      <a:pPr marL="285750" indent="-285750">
                        <a:buFont typeface="Arial" panose="020B0604020202020204" pitchFamily="34" charset="0"/>
                        <a:buChar char="•"/>
                      </a:pPr>
                      <a:r>
                        <a:rPr lang="fr-FR" sz="1800" dirty="0">
                          <a:solidFill>
                            <a:prstClr val="black"/>
                          </a:solidFill>
                        </a:rPr>
                        <a:t>Cadres supérieurs de santé</a:t>
                      </a:r>
                      <a:endParaRPr lang="fr-FR" sz="1800" dirty="0">
                        <a:solidFill>
                          <a:prstClr val="black"/>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rPr>
                        <a:t>manipulateur en électroradiologie</a:t>
                      </a:r>
                      <a:endParaRPr lang="fr-FR" dirty="0">
                        <a:solidFill>
                          <a:prstClr val="black"/>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defTabSz="1219170">
                        <a:buFont typeface="Arial" panose="020B0604020202020204" pitchFamily="34" charset="0"/>
                        <a:buChar char="•"/>
                        <a:defRPr/>
                      </a:pPr>
                      <a:r>
                        <a:rPr lang="fr-FR" dirty="0">
                          <a:solidFill>
                            <a:prstClr val="black"/>
                          </a:solidFill>
                        </a:rPr>
                        <a:t>ergothérapeute, </a:t>
                      </a:r>
                    </a:p>
                    <a:p>
                      <a:pPr marL="285750" indent="-285750" defTabSz="1219170">
                        <a:buFont typeface="Arial" panose="020B0604020202020204" pitchFamily="34" charset="0"/>
                        <a:buChar char="•"/>
                        <a:defRPr/>
                      </a:pPr>
                      <a:r>
                        <a:rPr lang="fr-FR" dirty="0">
                          <a:solidFill>
                            <a:prstClr val="black"/>
                          </a:solidFill>
                        </a:rPr>
                        <a:t>orthoptiste, </a:t>
                      </a:r>
                    </a:p>
                    <a:p>
                      <a:pPr marL="285750" indent="-285750" defTabSz="1219170">
                        <a:buFont typeface="Arial" panose="020B0604020202020204" pitchFamily="34" charset="0"/>
                        <a:buChar char="•"/>
                        <a:defRPr/>
                      </a:pPr>
                      <a:r>
                        <a:rPr lang="fr-FR" dirty="0">
                          <a:solidFill>
                            <a:prstClr val="black"/>
                          </a:solidFill>
                        </a:rPr>
                        <a:t>pédicure-podologue, </a:t>
                      </a:r>
                    </a:p>
                    <a:p>
                      <a:pPr marL="285750" indent="-285750" defTabSz="1219170">
                        <a:buFont typeface="Arial" panose="020B0604020202020204" pitchFamily="34" charset="0"/>
                        <a:buChar char="•"/>
                        <a:defRPr/>
                      </a:pPr>
                      <a:r>
                        <a:rPr lang="fr-FR" dirty="0">
                          <a:solidFill>
                            <a:prstClr val="black"/>
                          </a:solidFill>
                        </a:rPr>
                        <a:t>Psychomotricien</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dirty="0">
                          <a:solidFill>
                            <a:prstClr val="black"/>
                          </a:solidFill>
                        </a:rPr>
                        <a:t>orthophoniste,</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dirty="0">
                          <a:solidFill>
                            <a:prstClr val="black"/>
                          </a:solidFill>
                        </a:rPr>
                        <a:t>masseur-kinésithérapeute</a:t>
                      </a:r>
                      <a:endParaRPr lang="fr-FR" dirty="0"/>
                    </a:p>
                    <a:p>
                      <a:pPr marL="285750" indent="-285750" defTabSz="1219170">
                        <a:buFont typeface="Arial" panose="020B0604020202020204" pitchFamily="34" charset="0"/>
                        <a:buChar char="•"/>
                        <a:defRPr/>
                      </a:pPr>
                      <a:endParaRPr lang="fr-FR" dirty="0">
                        <a:solidFill>
                          <a:prstClr val="black"/>
                        </a:solidFill>
                      </a:endParaRPr>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0904079"/>
                  </a:ext>
                </a:extLst>
              </a:tr>
              <a:tr h="370840">
                <a:tc>
                  <a:txBody>
                    <a:bodyPr/>
                    <a:lstStyle/>
                    <a:p>
                      <a:r>
                        <a:rPr lang="fr-FR" b="1" dirty="0"/>
                        <a:t>Catégorie 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rPr>
                        <a:t>technicien de laboratoire,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rPr>
                        <a:t>préparateur en pharmacie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rPr>
                        <a:t>diététicien</a:t>
                      </a:r>
                      <a:endParaRPr lang="fr-FR" dirty="0">
                        <a:solidFill>
                          <a:prstClr val="black"/>
                        </a:solidFill>
                        <a:latin typeface="Calibri" panose="020F0502020204030204" pitchFamily="34" charset="0"/>
                        <a:cs typeface="Calibri" panose="020F0502020204030204" pitchFamily="34" charset="0"/>
                      </a:endParaRPr>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6558625"/>
                  </a:ext>
                </a:extLst>
              </a:tr>
              <a:tr h="370840">
                <a:tc>
                  <a:txBody>
                    <a:bodyPr/>
                    <a:lstStyle/>
                    <a:p>
                      <a:r>
                        <a:rPr lang="fr-FR" b="1" dirty="0"/>
                        <a:t>Catégorie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FR" dirty="0"/>
                        <a:t>Aide-soignant /auxiliaire de puériculture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7685772"/>
                  </a:ext>
                </a:extLst>
              </a:tr>
            </a:tbl>
          </a:graphicData>
        </a:graphic>
      </p:graphicFrame>
      <p:sp>
        <p:nvSpPr>
          <p:cNvPr id="3" name="ZoneTexte 2">
            <a:extLst>
              <a:ext uri="{FF2B5EF4-FFF2-40B4-BE49-F238E27FC236}">
                <a16:creationId xmlns:a16="http://schemas.microsoft.com/office/drawing/2014/main" id="{D85B11DC-D82C-D649-8295-F5209A120F9C}"/>
              </a:ext>
            </a:extLst>
          </p:cNvPr>
          <p:cNvSpPr txBox="1"/>
          <p:nvPr/>
        </p:nvSpPr>
        <p:spPr>
          <a:xfrm>
            <a:off x="656683" y="6211669"/>
            <a:ext cx="8467383" cy="646331"/>
          </a:xfrm>
          <a:prstGeom prst="rect">
            <a:avLst/>
          </a:prstGeom>
          <a:noFill/>
        </p:spPr>
        <p:txBody>
          <a:bodyPr wrap="none" rtlCol="0">
            <a:spAutoFit/>
          </a:bodyPr>
          <a:lstStyle/>
          <a:p>
            <a:r>
              <a:rPr lang="fr-FR" dirty="0"/>
              <a:t>Le corps de direction des directeurs de soins fera </a:t>
            </a:r>
            <a:r>
              <a:rPr lang="fr-FR" dirty="0" err="1"/>
              <a:t>également</a:t>
            </a:r>
            <a:r>
              <a:rPr lang="fr-FR" dirty="0"/>
              <a:t> l’objet d’une revalorisation. </a:t>
            </a:r>
          </a:p>
          <a:p>
            <a:endParaRPr lang="fr-FR" dirty="0"/>
          </a:p>
        </p:txBody>
      </p:sp>
    </p:spTree>
    <p:extLst>
      <p:ext uri="{BB962C8B-B14F-4D97-AF65-F5344CB8AC3E}">
        <p14:creationId xmlns:p14="http://schemas.microsoft.com/office/powerpoint/2010/main" val="2171006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8BDC68-35DA-E047-B581-9236DB58BBE3}"/>
              </a:ext>
            </a:extLst>
          </p:cNvPr>
          <p:cNvSpPr/>
          <p:nvPr/>
        </p:nvSpPr>
        <p:spPr>
          <a:xfrm>
            <a:off x="1637489" y="103245"/>
            <a:ext cx="8917021" cy="468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defTabSz="1219170">
              <a:defRPr/>
            </a:pPr>
            <a:r>
              <a:rPr lang="fr-FR" sz="2800" b="1" dirty="0">
                <a:solidFill>
                  <a:schemeClr val="tx1"/>
                </a:solidFill>
              </a:rPr>
              <a:t>La revalorisation des grilles des corps de catégorie A</a:t>
            </a:r>
            <a:endParaRPr lang="fr-FR" sz="2800" b="1" dirty="0">
              <a:solidFill>
                <a:schemeClr val="tx1"/>
              </a:solidFill>
              <a:latin typeface="Calibri" panose="020F0502020204030204"/>
            </a:endParaRPr>
          </a:p>
        </p:txBody>
      </p:sp>
      <p:sp>
        <p:nvSpPr>
          <p:cNvPr id="5" name="Rectangle 4">
            <a:extLst>
              <a:ext uri="{FF2B5EF4-FFF2-40B4-BE49-F238E27FC236}">
                <a16:creationId xmlns:a16="http://schemas.microsoft.com/office/drawing/2014/main" id="{21CF22C1-7263-1540-8EB9-9751F9CA1535}"/>
              </a:ext>
            </a:extLst>
          </p:cNvPr>
          <p:cNvSpPr/>
          <p:nvPr/>
        </p:nvSpPr>
        <p:spPr>
          <a:xfrm>
            <a:off x="4725143" y="2646234"/>
            <a:ext cx="776546" cy="3368309"/>
          </a:xfrm>
          <a:prstGeom prst="rect">
            <a:avLst/>
          </a:prstGeom>
          <a:solidFill>
            <a:schemeClr val="accent1">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defTabSz="1219170">
              <a:defRPr/>
            </a:pPr>
            <a:endParaRPr lang="fr-FR" sz="1200" dirty="0">
              <a:solidFill>
                <a:prstClr val="black"/>
              </a:solidFill>
              <a:latin typeface="Calibri" panose="020F0502020204030204"/>
            </a:endParaRPr>
          </a:p>
        </p:txBody>
      </p:sp>
      <p:sp>
        <p:nvSpPr>
          <p:cNvPr id="9" name="Rectangle 8">
            <a:extLst>
              <a:ext uri="{FF2B5EF4-FFF2-40B4-BE49-F238E27FC236}">
                <a16:creationId xmlns:a16="http://schemas.microsoft.com/office/drawing/2014/main" id="{057E9DD8-A553-E44A-9B66-3466F789D6E9}"/>
              </a:ext>
            </a:extLst>
          </p:cNvPr>
          <p:cNvSpPr/>
          <p:nvPr/>
        </p:nvSpPr>
        <p:spPr>
          <a:xfrm>
            <a:off x="7642811" y="1590403"/>
            <a:ext cx="776546" cy="3368309"/>
          </a:xfrm>
          <a:prstGeom prst="rect">
            <a:avLst/>
          </a:prstGeom>
          <a:solidFill>
            <a:schemeClr val="accent1">
              <a:lumMod val="60000"/>
              <a:lumOff val="4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defTabSz="1219170">
              <a:defRPr/>
            </a:pPr>
            <a:endParaRPr lang="fr-FR" sz="1200" dirty="0">
              <a:solidFill>
                <a:prstClr val="black"/>
              </a:solidFill>
              <a:latin typeface="Calibri" panose="020F0502020204030204"/>
            </a:endParaRPr>
          </a:p>
        </p:txBody>
      </p:sp>
      <p:sp>
        <p:nvSpPr>
          <p:cNvPr id="10" name="Rectangle 9">
            <a:extLst>
              <a:ext uri="{FF2B5EF4-FFF2-40B4-BE49-F238E27FC236}">
                <a16:creationId xmlns:a16="http://schemas.microsoft.com/office/drawing/2014/main" id="{17FC12C8-2CE5-DD4A-A642-28868E0292C5}"/>
              </a:ext>
            </a:extLst>
          </p:cNvPr>
          <p:cNvSpPr/>
          <p:nvPr/>
        </p:nvSpPr>
        <p:spPr>
          <a:xfrm>
            <a:off x="9115582" y="1277915"/>
            <a:ext cx="776546" cy="3368309"/>
          </a:xfrm>
          <a:prstGeom prst="rect">
            <a:avLst/>
          </a:prstGeom>
          <a:solidFill>
            <a:schemeClr val="accent1">
              <a:lumMod val="75000"/>
              <a:alpha val="74902"/>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defTabSz="1219170">
              <a:defRPr/>
            </a:pPr>
            <a:endParaRPr lang="fr-FR" sz="1200" dirty="0">
              <a:solidFill>
                <a:prstClr val="black"/>
              </a:solidFill>
              <a:latin typeface="Calibri" panose="020F0502020204030204"/>
            </a:endParaRPr>
          </a:p>
        </p:txBody>
      </p:sp>
      <p:sp>
        <p:nvSpPr>
          <p:cNvPr id="11" name="Rectangle 10">
            <a:extLst>
              <a:ext uri="{FF2B5EF4-FFF2-40B4-BE49-F238E27FC236}">
                <a16:creationId xmlns:a16="http://schemas.microsoft.com/office/drawing/2014/main" id="{18482462-C320-8E4D-81FA-0E3966064220}"/>
              </a:ext>
            </a:extLst>
          </p:cNvPr>
          <p:cNvSpPr/>
          <p:nvPr/>
        </p:nvSpPr>
        <p:spPr>
          <a:xfrm>
            <a:off x="6174005" y="2095041"/>
            <a:ext cx="776546" cy="3368309"/>
          </a:xfrm>
          <a:prstGeom prst="rect">
            <a:avLst/>
          </a:prstGeom>
          <a:solidFill>
            <a:schemeClr val="accent1">
              <a:lumMod val="40000"/>
              <a:lumOff val="6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defTabSz="1219170">
              <a:defRPr/>
            </a:pPr>
            <a:endParaRPr lang="fr-FR" sz="1200" dirty="0">
              <a:solidFill>
                <a:prstClr val="black"/>
              </a:solidFill>
              <a:latin typeface="Calibri" panose="020F0502020204030204"/>
            </a:endParaRPr>
          </a:p>
        </p:txBody>
      </p:sp>
      <p:sp>
        <p:nvSpPr>
          <p:cNvPr id="20" name="Rectangle 19">
            <a:extLst>
              <a:ext uri="{FF2B5EF4-FFF2-40B4-BE49-F238E27FC236}">
                <a16:creationId xmlns:a16="http://schemas.microsoft.com/office/drawing/2014/main" id="{6E4BF99E-15F1-E441-801D-236DA9BBCE53}"/>
              </a:ext>
            </a:extLst>
          </p:cNvPr>
          <p:cNvSpPr/>
          <p:nvPr/>
        </p:nvSpPr>
        <p:spPr>
          <a:xfrm>
            <a:off x="4478107" y="6139308"/>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minimum</a:t>
            </a:r>
          </a:p>
          <a:p>
            <a:pPr algn="ctr" defTabSz="1219170">
              <a:defRPr/>
            </a:pPr>
            <a:r>
              <a:rPr lang="fr-FR" sz="1400" b="1" dirty="0">
                <a:solidFill>
                  <a:prstClr val="black"/>
                </a:solidFill>
                <a:latin typeface="Calibri" panose="020F0502020204030204"/>
              </a:rPr>
              <a:t>390</a:t>
            </a:r>
          </a:p>
        </p:txBody>
      </p:sp>
      <p:sp>
        <p:nvSpPr>
          <p:cNvPr id="21" name="Rectangle 20">
            <a:extLst>
              <a:ext uri="{FF2B5EF4-FFF2-40B4-BE49-F238E27FC236}">
                <a16:creationId xmlns:a16="http://schemas.microsoft.com/office/drawing/2014/main" id="{28D7F7E4-AE6D-3147-AEE6-BF96EEA96579}"/>
              </a:ext>
            </a:extLst>
          </p:cNvPr>
          <p:cNvSpPr/>
          <p:nvPr/>
        </p:nvSpPr>
        <p:spPr>
          <a:xfrm>
            <a:off x="4903391" y="4330388"/>
            <a:ext cx="420047" cy="188694"/>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b="1" dirty="0">
                <a:solidFill>
                  <a:prstClr val="black"/>
                </a:solidFill>
                <a:latin typeface="Calibri" panose="020F0502020204030204"/>
              </a:rPr>
              <a:t>G1</a:t>
            </a:r>
          </a:p>
        </p:txBody>
      </p:sp>
      <p:sp>
        <p:nvSpPr>
          <p:cNvPr id="22" name="Rectangle 21">
            <a:extLst>
              <a:ext uri="{FF2B5EF4-FFF2-40B4-BE49-F238E27FC236}">
                <a16:creationId xmlns:a16="http://schemas.microsoft.com/office/drawing/2014/main" id="{84EBB7BA-6923-0B45-8055-6A0291EE55F8}"/>
              </a:ext>
            </a:extLst>
          </p:cNvPr>
          <p:cNvSpPr/>
          <p:nvPr/>
        </p:nvSpPr>
        <p:spPr>
          <a:xfrm>
            <a:off x="6352252" y="3904789"/>
            <a:ext cx="420047" cy="188694"/>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b="1" dirty="0">
                <a:solidFill>
                  <a:prstClr val="black"/>
                </a:solidFill>
                <a:latin typeface="Calibri" panose="020F0502020204030204"/>
              </a:rPr>
              <a:t>G2</a:t>
            </a:r>
          </a:p>
        </p:txBody>
      </p:sp>
      <p:sp>
        <p:nvSpPr>
          <p:cNvPr id="23" name="Rectangle 22">
            <a:extLst>
              <a:ext uri="{FF2B5EF4-FFF2-40B4-BE49-F238E27FC236}">
                <a16:creationId xmlns:a16="http://schemas.microsoft.com/office/drawing/2014/main" id="{6E6F27F1-69A4-8C46-8907-1AB3F5F80A81}"/>
              </a:ext>
            </a:extLst>
          </p:cNvPr>
          <p:cNvSpPr/>
          <p:nvPr/>
        </p:nvSpPr>
        <p:spPr>
          <a:xfrm>
            <a:off x="7821060" y="3180210"/>
            <a:ext cx="420047" cy="188694"/>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b="1" dirty="0">
                <a:solidFill>
                  <a:prstClr val="black"/>
                </a:solidFill>
                <a:latin typeface="Calibri" panose="020F0502020204030204"/>
              </a:rPr>
              <a:t>G3</a:t>
            </a:r>
          </a:p>
        </p:txBody>
      </p:sp>
      <p:sp>
        <p:nvSpPr>
          <p:cNvPr id="24" name="Rectangle 23">
            <a:extLst>
              <a:ext uri="{FF2B5EF4-FFF2-40B4-BE49-F238E27FC236}">
                <a16:creationId xmlns:a16="http://schemas.microsoft.com/office/drawing/2014/main" id="{6299D71D-17F1-C04C-ADCF-7BE5193D8AF7}"/>
              </a:ext>
            </a:extLst>
          </p:cNvPr>
          <p:cNvSpPr/>
          <p:nvPr/>
        </p:nvSpPr>
        <p:spPr>
          <a:xfrm>
            <a:off x="9280005" y="2664527"/>
            <a:ext cx="420047" cy="188694"/>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b="1" dirty="0">
                <a:solidFill>
                  <a:prstClr val="black"/>
                </a:solidFill>
                <a:latin typeface="Calibri" panose="020F0502020204030204"/>
              </a:rPr>
              <a:t>G4</a:t>
            </a:r>
          </a:p>
        </p:txBody>
      </p:sp>
      <p:sp>
        <p:nvSpPr>
          <p:cNvPr id="25" name="Rectangle 24">
            <a:extLst>
              <a:ext uri="{FF2B5EF4-FFF2-40B4-BE49-F238E27FC236}">
                <a16:creationId xmlns:a16="http://schemas.microsoft.com/office/drawing/2014/main" id="{0D969E67-55BA-4842-8864-09C2618DB01B}"/>
              </a:ext>
            </a:extLst>
          </p:cNvPr>
          <p:cNvSpPr/>
          <p:nvPr/>
        </p:nvSpPr>
        <p:spPr>
          <a:xfrm>
            <a:off x="468063" y="1489452"/>
            <a:ext cx="3614926" cy="1879451"/>
          </a:xfrm>
          <a:prstGeom prst="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wrap="square">
            <a:noAutofit/>
          </a:bodyPr>
          <a:lstStyle/>
          <a:p>
            <a:pPr algn="ctr" defTabSz="1219170">
              <a:spcAft>
                <a:spcPts val="600"/>
              </a:spcAft>
              <a:defRPr/>
            </a:pPr>
            <a:r>
              <a:rPr lang="fr-FR" sz="1500" b="1" dirty="0">
                <a:solidFill>
                  <a:prstClr val="black"/>
                </a:solidFill>
                <a:latin typeface="Calibri" panose="020F0502020204030204" pitchFamily="34" charset="0"/>
                <a:cs typeface="Calibri" panose="020F0502020204030204" pitchFamily="34" charset="0"/>
              </a:rPr>
              <a:t>Métiers sur les grades G1 – G2</a:t>
            </a:r>
          </a:p>
          <a:p>
            <a:pPr algn="ctr" defTabSz="1219170">
              <a:defRPr/>
            </a:pPr>
            <a:r>
              <a:rPr lang="fr-FR" sz="1400" dirty="0">
                <a:solidFill>
                  <a:prstClr val="black"/>
                </a:solidFill>
                <a:latin typeface="Calibri" panose="020F0502020204030204" pitchFamily="34" charset="0"/>
                <a:cs typeface="Calibri" panose="020F0502020204030204" pitchFamily="34" charset="0"/>
                <a:sym typeface="Wingdings" pitchFamily="2" charset="2"/>
              </a:rPr>
              <a:t>Infirmier en soins généraux</a:t>
            </a:r>
            <a:r>
              <a:rPr lang="fr-FR" sz="1400" dirty="0">
                <a:solidFill>
                  <a:prstClr val="black"/>
                </a:solidFill>
                <a:latin typeface="Calibri" panose="020F0502020204030204" pitchFamily="34" charset="0"/>
                <a:cs typeface="Calibri" panose="020F0502020204030204" pitchFamily="34" charset="0"/>
              </a:rPr>
              <a:t>, manipulateur en électroradiologie, ergothérapeute, orthoptiste, pédicure-podologue, psychomotricien</a:t>
            </a:r>
          </a:p>
          <a:p>
            <a:pPr algn="ctr" defTabSz="1219170">
              <a:defRPr/>
            </a:pPr>
            <a:endParaRPr lang="fr-FR" sz="1200" dirty="0">
              <a:solidFill>
                <a:prstClr val="black"/>
              </a:solidFill>
              <a:latin typeface="Calibri" panose="020F0502020204030204" pitchFamily="34" charset="0"/>
              <a:cs typeface="Calibri" panose="020F0502020204030204" pitchFamily="34" charset="0"/>
              <a:sym typeface="Wingdings" pitchFamily="2" charset="2"/>
            </a:endParaRPr>
          </a:p>
          <a:p>
            <a:pPr algn="ctr" defTabSz="1219170">
              <a:defRPr/>
            </a:pPr>
            <a:r>
              <a:rPr lang="fr-FR" sz="1400" dirty="0">
                <a:solidFill>
                  <a:prstClr val="black"/>
                </a:solidFill>
                <a:latin typeface="Calibri" panose="020F0502020204030204" pitchFamily="34" charset="0"/>
                <a:cs typeface="Calibri" panose="020F0502020204030204" pitchFamily="34" charset="0"/>
              </a:rPr>
              <a:t>Après réingénierie : </a:t>
            </a:r>
          </a:p>
          <a:p>
            <a:pPr algn="ctr" defTabSz="1219170">
              <a:defRPr/>
            </a:pPr>
            <a:r>
              <a:rPr lang="fr-FR" sz="1400" dirty="0">
                <a:solidFill>
                  <a:prstClr val="black"/>
                </a:solidFill>
                <a:latin typeface="Calibri" panose="020F0502020204030204" pitchFamily="34" charset="0"/>
                <a:cs typeface="Calibri" panose="020F0502020204030204" pitchFamily="34" charset="0"/>
              </a:rPr>
              <a:t>technicien de laboratoire, préparateur en pharmacie, diététicien</a:t>
            </a:r>
          </a:p>
        </p:txBody>
      </p:sp>
      <p:sp>
        <p:nvSpPr>
          <p:cNvPr id="26" name="Rectangle 25">
            <a:extLst>
              <a:ext uri="{FF2B5EF4-FFF2-40B4-BE49-F238E27FC236}">
                <a16:creationId xmlns:a16="http://schemas.microsoft.com/office/drawing/2014/main" id="{44A5DE47-1AB7-3346-9B50-FBA0BC36D484}"/>
              </a:ext>
            </a:extLst>
          </p:cNvPr>
          <p:cNvSpPr/>
          <p:nvPr/>
        </p:nvSpPr>
        <p:spPr>
          <a:xfrm>
            <a:off x="468063" y="3633443"/>
            <a:ext cx="3614925" cy="1231907"/>
          </a:xfrm>
          <a:prstGeom prst="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wrap="square">
            <a:noAutofit/>
          </a:bodyPr>
          <a:lstStyle/>
          <a:p>
            <a:pPr algn="ctr" defTabSz="1219170">
              <a:spcAft>
                <a:spcPts val="600"/>
              </a:spcAft>
              <a:defRPr/>
            </a:pPr>
            <a:r>
              <a:rPr lang="fr-FR" sz="1500" b="1" dirty="0">
                <a:solidFill>
                  <a:prstClr val="black"/>
                </a:solidFill>
                <a:latin typeface="Calibri" panose="020F0502020204030204" pitchFamily="34" charset="0"/>
                <a:cs typeface="Calibri" panose="020F0502020204030204" pitchFamily="34" charset="0"/>
              </a:rPr>
              <a:t>Métiers sur les grades G2 – G3</a:t>
            </a:r>
          </a:p>
          <a:p>
            <a:pPr algn="ctr" defTabSz="1219170">
              <a:defRPr/>
            </a:pPr>
            <a:r>
              <a:rPr lang="fr-FR" sz="1400" dirty="0">
                <a:solidFill>
                  <a:prstClr val="black"/>
                </a:solidFill>
                <a:latin typeface="Calibri" panose="020F0502020204030204" pitchFamily="34" charset="0"/>
                <a:cs typeface="Calibri" panose="020F0502020204030204" pitchFamily="34" charset="0"/>
              </a:rPr>
              <a:t>Infirmier de bloc opératoire, infirmier anesthésiste, infirmière puéricultrice, auxiliaire en pratique avancée, orthophoniste, masseur-kinésithérapeute</a:t>
            </a:r>
          </a:p>
        </p:txBody>
      </p:sp>
      <p:sp>
        <p:nvSpPr>
          <p:cNvPr id="27" name="Rectangle 26">
            <a:extLst>
              <a:ext uri="{FF2B5EF4-FFF2-40B4-BE49-F238E27FC236}">
                <a16:creationId xmlns:a16="http://schemas.microsoft.com/office/drawing/2014/main" id="{C9E3AB2A-2A08-9640-A7CF-3CBF50C23470}"/>
              </a:ext>
            </a:extLst>
          </p:cNvPr>
          <p:cNvSpPr/>
          <p:nvPr/>
        </p:nvSpPr>
        <p:spPr>
          <a:xfrm>
            <a:off x="468063" y="5129891"/>
            <a:ext cx="3614925" cy="884652"/>
          </a:xfrm>
          <a:prstGeom prst="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wrap="square">
            <a:noAutofit/>
          </a:bodyPr>
          <a:lstStyle/>
          <a:p>
            <a:pPr algn="ctr" defTabSz="1219170">
              <a:spcAft>
                <a:spcPts val="600"/>
              </a:spcAft>
              <a:defRPr/>
            </a:pPr>
            <a:r>
              <a:rPr lang="fr-FR" sz="1500" b="1" dirty="0">
                <a:solidFill>
                  <a:prstClr val="black"/>
                </a:solidFill>
                <a:latin typeface="Calibri" panose="020F0502020204030204" pitchFamily="34" charset="0"/>
                <a:cs typeface="Calibri" panose="020F0502020204030204" pitchFamily="34" charset="0"/>
              </a:rPr>
              <a:t>Métiers sur les grades G3 – G4</a:t>
            </a:r>
          </a:p>
          <a:p>
            <a:pPr algn="ctr" defTabSz="1219170">
              <a:defRPr/>
            </a:pPr>
            <a:r>
              <a:rPr lang="fr-FR" sz="1400" dirty="0">
                <a:solidFill>
                  <a:prstClr val="black"/>
                </a:solidFill>
                <a:latin typeface="Calibri" panose="020F0502020204030204" pitchFamily="34" charset="0"/>
                <a:cs typeface="Calibri" panose="020F0502020204030204" pitchFamily="34" charset="0"/>
              </a:rPr>
              <a:t>Cadres de santé</a:t>
            </a:r>
          </a:p>
          <a:p>
            <a:pPr algn="ctr" defTabSz="1219170">
              <a:defRPr/>
            </a:pPr>
            <a:r>
              <a:rPr lang="fr-FR" sz="1400" dirty="0">
                <a:solidFill>
                  <a:prstClr val="black"/>
                </a:solidFill>
                <a:latin typeface="Calibri" panose="020F0502020204030204" pitchFamily="34" charset="0"/>
                <a:cs typeface="Calibri" panose="020F0502020204030204" pitchFamily="34" charset="0"/>
              </a:rPr>
              <a:t>Cadres supérieurs de santé</a:t>
            </a:r>
          </a:p>
        </p:txBody>
      </p:sp>
      <p:sp>
        <p:nvSpPr>
          <p:cNvPr id="29" name="Flèche courbée vers le bas 28">
            <a:extLst>
              <a:ext uri="{FF2B5EF4-FFF2-40B4-BE49-F238E27FC236}">
                <a16:creationId xmlns:a16="http://schemas.microsoft.com/office/drawing/2014/main" id="{76472E4D-5FBE-E444-A5F2-539BD35A7DF0}"/>
              </a:ext>
            </a:extLst>
          </p:cNvPr>
          <p:cNvSpPr/>
          <p:nvPr/>
        </p:nvSpPr>
        <p:spPr>
          <a:xfrm>
            <a:off x="5030585" y="2903890"/>
            <a:ext cx="1684324" cy="872400"/>
          </a:xfrm>
          <a:prstGeom prst="curvedDownArrow">
            <a:avLst>
              <a:gd name="adj1" fmla="val 25000"/>
              <a:gd name="adj2" fmla="val 65677"/>
              <a:gd name="adj3" fmla="val 25000"/>
            </a:avLst>
          </a:prstGeom>
          <a:solidFill>
            <a:schemeClr val="tx1">
              <a:lumMod val="85000"/>
              <a:lumOff val="1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defTabSz="1219170">
              <a:defRPr/>
            </a:pPr>
            <a:endParaRPr lang="fr-FR" sz="2400">
              <a:solidFill>
                <a:prstClr val="black"/>
              </a:solidFill>
              <a:latin typeface="Calibri" panose="020F0502020204030204"/>
            </a:endParaRPr>
          </a:p>
        </p:txBody>
      </p:sp>
      <p:sp>
        <p:nvSpPr>
          <p:cNvPr id="30" name="Flèche courbée vers le bas 29">
            <a:extLst>
              <a:ext uri="{FF2B5EF4-FFF2-40B4-BE49-F238E27FC236}">
                <a16:creationId xmlns:a16="http://schemas.microsoft.com/office/drawing/2014/main" id="{DDD96EAF-1A51-0B4D-B873-C3FA0ED59AE6}"/>
              </a:ext>
            </a:extLst>
          </p:cNvPr>
          <p:cNvSpPr/>
          <p:nvPr/>
        </p:nvSpPr>
        <p:spPr>
          <a:xfrm>
            <a:off x="6585131" y="2217790"/>
            <a:ext cx="1684324" cy="872400"/>
          </a:xfrm>
          <a:prstGeom prst="curvedDownArrow">
            <a:avLst>
              <a:gd name="adj1" fmla="val 25000"/>
              <a:gd name="adj2" fmla="val 65677"/>
              <a:gd name="adj3" fmla="val 25000"/>
            </a:avLst>
          </a:prstGeom>
          <a:solidFill>
            <a:schemeClr val="tx1">
              <a:lumMod val="85000"/>
              <a:lumOff val="1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defTabSz="1219170">
              <a:defRPr/>
            </a:pPr>
            <a:endParaRPr lang="fr-FR" sz="2400">
              <a:solidFill>
                <a:prstClr val="black"/>
              </a:solidFill>
              <a:latin typeface="Calibri" panose="020F0502020204030204"/>
            </a:endParaRPr>
          </a:p>
        </p:txBody>
      </p:sp>
      <p:sp>
        <p:nvSpPr>
          <p:cNvPr id="31" name="Flèche courbée vers le bas 30">
            <a:extLst>
              <a:ext uri="{FF2B5EF4-FFF2-40B4-BE49-F238E27FC236}">
                <a16:creationId xmlns:a16="http://schemas.microsoft.com/office/drawing/2014/main" id="{3C1474F0-4C6D-B347-BDB8-36F805BF8D67}"/>
              </a:ext>
            </a:extLst>
          </p:cNvPr>
          <p:cNvSpPr/>
          <p:nvPr/>
        </p:nvSpPr>
        <p:spPr>
          <a:xfrm>
            <a:off x="8269455" y="1653091"/>
            <a:ext cx="1684324" cy="872400"/>
          </a:xfrm>
          <a:prstGeom prst="curvedDownArrow">
            <a:avLst>
              <a:gd name="adj1" fmla="val 25000"/>
              <a:gd name="adj2" fmla="val 65677"/>
              <a:gd name="adj3" fmla="val 25000"/>
            </a:avLst>
          </a:prstGeom>
          <a:solidFill>
            <a:schemeClr val="tx1">
              <a:lumMod val="85000"/>
              <a:lumOff val="1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defTabSz="1219170">
              <a:defRPr/>
            </a:pPr>
            <a:endParaRPr lang="fr-FR" sz="2400">
              <a:solidFill>
                <a:prstClr val="black"/>
              </a:solidFill>
              <a:latin typeface="Calibri" panose="020F0502020204030204"/>
            </a:endParaRPr>
          </a:p>
        </p:txBody>
      </p:sp>
      <p:sp>
        <p:nvSpPr>
          <p:cNvPr id="32" name="Rectangle 31">
            <a:extLst>
              <a:ext uri="{FF2B5EF4-FFF2-40B4-BE49-F238E27FC236}">
                <a16:creationId xmlns:a16="http://schemas.microsoft.com/office/drawing/2014/main" id="{BB04E9A9-3C3A-6147-AE36-1DADE99065E2}"/>
              </a:ext>
            </a:extLst>
          </p:cNvPr>
          <p:cNvSpPr/>
          <p:nvPr/>
        </p:nvSpPr>
        <p:spPr>
          <a:xfrm>
            <a:off x="5926968" y="5591957"/>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minimum</a:t>
            </a:r>
          </a:p>
          <a:p>
            <a:pPr algn="ctr" defTabSz="1219170">
              <a:defRPr/>
            </a:pPr>
            <a:r>
              <a:rPr lang="fr-FR" sz="1400" b="1" dirty="0">
                <a:solidFill>
                  <a:prstClr val="black"/>
                </a:solidFill>
                <a:latin typeface="Calibri" panose="020F0502020204030204"/>
              </a:rPr>
              <a:t>422</a:t>
            </a:r>
          </a:p>
        </p:txBody>
      </p:sp>
      <p:sp>
        <p:nvSpPr>
          <p:cNvPr id="33" name="Rectangle 32">
            <a:extLst>
              <a:ext uri="{FF2B5EF4-FFF2-40B4-BE49-F238E27FC236}">
                <a16:creationId xmlns:a16="http://schemas.microsoft.com/office/drawing/2014/main" id="{0BF44B23-59DA-5245-8BA0-2E5D350EFA0B}"/>
              </a:ext>
            </a:extLst>
          </p:cNvPr>
          <p:cNvSpPr/>
          <p:nvPr/>
        </p:nvSpPr>
        <p:spPr>
          <a:xfrm>
            <a:off x="7395776" y="5124099"/>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minimum</a:t>
            </a:r>
          </a:p>
          <a:p>
            <a:pPr algn="ctr" defTabSz="1219170">
              <a:defRPr/>
            </a:pPr>
            <a:r>
              <a:rPr lang="fr-FR" sz="1400" b="1" dirty="0">
                <a:solidFill>
                  <a:prstClr val="black"/>
                </a:solidFill>
                <a:latin typeface="Calibri" panose="020F0502020204030204"/>
              </a:rPr>
              <a:t>460</a:t>
            </a:r>
          </a:p>
        </p:txBody>
      </p:sp>
      <p:sp>
        <p:nvSpPr>
          <p:cNvPr id="34" name="Rectangle 33">
            <a:extLst>
              <a:ext uri="{FF2B5EF4-FFF2-40B4-BE49-F238E27FC236}">
                <a16:creationId xmlns:a16="http://schemas.microsoft.com/office/drawing/2014/main" id="{62D0AC1A-1A7F-A34B-895A-E99DD8820F57}"/>
              </a:ext>
            </a:extLst>
          </p:cNvPr>
          <p:cNvSpPr/>
          <p:nvPr/>
        </p:nvSpPr>
        <p:spPr>
          <a:xfrm>
            <a:off x="8868547" y="4783556"/>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minimum</a:t>
            </a:r>
          </a:p>
          <a:p>
            <a:pPr algn="ctr" defTabSz="1219170">
              <a:defRPr/>
            </a:pPr>
            <a:r>
              <a:rPr lang="fr-FR" sz="1400" b="1" dirty="0">
                <a:solidFill>
                  <a:prstClr val="black"/>
                </a:solidFill>
                <a:latin typeface="Calibri" panose="020F0502020204030204"/>
              </a:rPr>
              <a:t>575</a:t>
            </a:r>
          </a:p>
        </p:txBody>
      </p:sp>
      <p:sp>
        <p:nvSpPr>
          <p:cNvPr id="35" name="Rectangle 34">
            <a:extLst>
              <a:ext uri="{FF2B5EF4-FFF2-40B4-BE49-F238E27FC236}">
                <a16:creationId xmlns:a16="http://schemas.microsoft.com/office/drawing/2014/main" id="{F037CC5A-DE26-4C4D-A8A1-DEBE30B40E8F}"/>
              </a:ext>
            </a:extLst>
          </p:cNvPr>
          <p:cNvSpPr/>
          <p:nvPr/>
        </p:nvSpPr>
        <p:spPr>
          <a:xfrm>
            <a:off x="4487803" y="1947047"/>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sommital</a:t>
            </a:r>
          </a:p>
          <a:p>
            <a:pPr algn="ctr" defTabSz="1219170">
              <a:defRPr/>
            </a:pPr>
            <a:r>
              <a:rPr lang="fr-FR" sz="1400" b="1" dirty="0">
                <a:solidFill>
                  <a:prstClr val="black"/>
                </a:solidFill>
                <a:latin typeface="Calibri" panose="020F0502020204030204"/>
              </a:rPr>
              <a:t>673</a:t>
            </a:r>
          </a:p>
        </p:txBody>
      </p:sp>
      <p:sp>
        <p:nvSpPr>
          <p:cNvPr id="36" name="Rectangle 35">
            <a:extLst>
              <a:ext uri="{FF2B5EF4-FFF2-40B4-BE49-F238E27FC236}">
                <a16:creationId xmlns:a16="http://schemas.microsoft.com/office/drawing/2014/main" id="{7F90FE6F-498C-844D-B9EF-EE4BBB9230A3}"/>
              </a:ext>
            </a:extLst>
          </p:cNvPr>
          <p:cNvSpPr/>
          <p:nvPr/>
        </p:nvSpPr>
        <p:spPr>
          <a:xfrm>
            <a:off x="5963979" y="1402125"/>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sommital</a:t>
            </a:r>
          </a:p>
          <a:p>
            <a:pPr algn="ctr" defTabSz="1219170">
              <a:defRPr/>
            </a:pPr>
            <a:r>
              <a:rPr lang="fr-FR" sz="1400" b="1" dirty="0">
                <a:solidFill>
                  <a:prstClr val="black"/>
                </a:solidFill>
                <a:latin typeface="Calibri" panose="020F0502020204030204"/>
              </a:rPr>
              <a:t>722</a:t>
            </a:r>
          </a:p>
        </p:txBody>
      </p:sp>
      <p:sp>
        <p:nvSpPr>
          <p:cNvPr id="37" name="Rectangle 36">
            <a:extLst>
              <a:ext uri="{FF2B5EF4-FFF2-40B4-BE49-F238E27FC236}">
                <a16:creationId xmlns:a16="http://schemas.microsoft.com/office/drawing/2014/main" id="{A09501DB-5DDB-8142-87AE-FA46E4A3CEB7}"/>
              </a:ext>
            </a:extLst>
          </p:cNvPr>
          <p:cNvSpPr/>
          <p:nvPr/>
        </p:nvSpPr>
        <p:spPr>
          <a:xfrm>
            <a:off x="7395775" y="902509"/>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sommital</a:t>
            </a:r>
          </a:p>
          <a:p>
            <a:pPr algn="ctr" defTabSz="1219170">
              <a:defRPr/>
            </a:pPr>
            <a:r>
              <a:rPr lang="fr-FR" sz="1400" b="1" dirty="0">
                <a:solidFill>
                  <a:prstClr val="black"/>
                </a:solidFill>
                <a:latin typeface="Calibri" panose="020F0502020204030204"/>
              </a:rPr>
              <a:t>764</a:t>
            </a:r>
          </a:p>
        </p:txBody>
      </p:sp>
      <p:sp>
        <p:nvSpPr>
          <p:cNvPr id="38" name="Rectangle 37">
            <a:extLst>
              <a:ext uri="{FF2B5EF4-FFF2-40B4-BE49-F238E27FC236}">
                <a16:creationId xmlns:a16="http://schemas.microsoft.com/office/drawing/2014/main" id="{63D083EF-5D9E-9F4C-9C6F-D27EE3B22CFE}"/>
              </a:ext>
            </a:extLst>
          </p:cNvPr>
          <p:cNvSpPr/>
          <p:nvPr/>
        </p:nvSpPr>
        <p:spPr>
          <a:xfrm>
            <a:off x="8868547" y="654988"/>
            <a:ext cx="1270613" cy="679794"/>
          </a:xfrm>
          <a:prstGeom prst="rect">
            <a:avLst/>
          </a:prstGeom>
          <a:solidFill>
            <a:schemeClr val="bg1"/>
          </a:solidFill>
          <a:ln>
            <a:noFill/>
          </a:ln>
          <a:effectLst/>
        </p:spPr>
        <p:style>
          <a:lnRef idx="1">
            <a:schemeClr val="accent2"/>
          </a:lnRef>
          <a:fillRef idx="2">
            <a:schemeClr val="accent2"/>
          </a:fillRef>
          <a:effectRef idx="1">
            <a:schemeClr val="accent2"/>
          </a:effectRef>
          <a:fontRef idx="minor">
            <a:schemeClr val="dk1"/>
          </a:fontRef>
        </p:style>
        <p:txBody>
          <a:bodyPr lIns="48000" tIns="48000" rIns="48000" bIns="48000" rtlCol="0" anchor="ctr"/>
          <a:lstStyle/>
          <a:p>
            <a:pPr algn="ctr" defTabSz="1219170">
              <a:defRPr/>
            </a:pPr>
            <a:r>
              <a:rPr lang="fr-FR" sz="1200" dirty="0">
                <a:solidFill>
                  <a:prstClr val="black"/>
                </a:solidFill>
                <a:latin typeface="Calibri" panose="020F0502020204030204"/>
              </a:rPr>
              <a:t>Indice majoré sommital</a:t>
            </a:r>
          </a:p>
          <a:p>
            <a:pPr algn="ctr" defTabSz="1219170">
              <a:defRPr/>
            </a:pPr>
            <a:r>
              <a:rPr lang="fr-FR" sz="1400" b="1" dirty="0">
                <a:solidFill>
                  <a:prstClr val="black"/>
                </a:solidFill>
                <a:latin typeface="Calibri" panose="020F0502020204030204"/>
              </a:rPr>
              <a:t>821</a:t>
            </a:r>
          </a:p>
        </p:txBody>
      </p:sp>
      <p:sp>
        <p:nvSpPr>
          <p:cNvPr id="2" name="ZoneTexte 1">
            <a:extLst>
              <a:ext uri="{FF2B5EF4-FFF2-40B4-BE49-F238E27FC236}">
                <a16:creationId xmlns:a16="http://schemas.microsoft.com/office/drawing/2014/main" id="{A888CC2A-A76F-5D47-9A31-764F35B65F05}"/>
              </a:ext>
            </a:extLst>
          </p:cNvPr>
          <p:cNvSpPr txBox="1"/>
          <p:nvPr/>
        </p:nvSpPr>
        <p:spPr>
          <a:xfrm>
            <a:off x="459385" y="6279084"/>
            <a:ext cx="3623603" cy="323165"/>
          </a:xfrm>
          <a:prstGeom prst="rect">
            <a:avLst/>
          </a:prstGeom>
          <a:noFill/>
        </p:spPr>
        <p:txBody>
          <a:bodyPr wrap="square" rtlCol="0">
            <a:spAutoFit/>
          </a:bodyPr>
          <a:lstStyle/>
          <a:p>
            <a:pPr algn="ctr"/>
            <a:r>
              <a:rPr lang="fr-FR" sz="1500" dirty="0"/>
              <a:t>Valeur du point d’indice majoré : 4,686€</a:t>
            </a:r>
          </a:p>
        </p:txBody>
      </p:sp>
    </p:spTree>
    <p:extLst>
      <p:ext uri="{BB962C8B-B14F-4D97-AF65-F5344CB8AC3E}">
        <p14:creationId xmlns:p14="http://schemas.microsoft.com/office/powerpoint/2010/main" val="61541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3577</Words>
  <Application>Microsoft Macintosh PowerPoint</Application>
  <PresentationFormat>Grand écran</PresentationFormat>
  <Paragraphs>618</Paragraphs>
  <Slides>28</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28</vt:i4>
      </vt:variant>
    </vt:vector>
  </HeadingPairs>
  <TitlesOfParts>
    <vt:vector size="34" baseType="lpstr">
      <vt:lpstr>Arial</vt:lpstr>
      <vt:lpstr>Calibri</vt:lpstr>
      <vt:lpstr>Calibri Light</vt:lpstr>
      <vt:lpstr>Marianne</vt:lpstr>
      <vt:lpstr>Wingdings</vt:lpstr>
      <vt:lpstr>Thème Office</vt:lpstr>
      <vt:lpstr>Présentation PowerPoint</vt:lpstr>
      <vt:lpstr>Les accords de Ségur, de quoi parle-t-on ?</vt:lpstr>
      <vt:lpstr>10 questions sur la mise en œuvre des accords de Ségur</vt:lpstr>
      <vt:lpstr>Présentation PowerPoint</vt:lpstr>
      <vt:lpstr>1. Quel périmètre pour le complément de traitement indiciaire (CTI) ?</vt:lpstr>
      <vt:lpstr>Questions soulevées lors du Webilab</vt:lpstr>
      <vt:lpstr>2. Les revalorisations de grilles indiciaires, qui est concerné ?</vt:lpstr>
      <vt:lpstr>2. Les revalorisations de grilles indiciaires, qui est concerné ?</vt:lpstr>
      <vt:lpstr>Présentation PowerPoint</vt:lpstr>
      <vt:lpstr>Présentation PowerPoint</vt:lpstr>
      <vt:lpstr>Revalorisations salariales des infirmiers en soins généraux : cas-types</vt:lpstr>
      <vt:lpstr>Présentation PowerPoint</vt:lpstr>
      <vt:lpstr>Revalorisations salariales des aides-soignants : cas-types</vt:lpstr>
      <vt:lpstr>3. Quand prendront effet les revalorisations de grilles indiciaires ?</vt:lpstr>
      <vt:lpstr>Mesure 3 : augmentation des ratios promus-promouvables pour 2020 et 2021</vt:lpstr>
      <vt:lpstr>4. Où en est le chantier indemnitaire ?</vt:lpstr>
      <vt:lpstr>5. Qu’en est il de la prime de service 2021 ?</vt:lpstr>
      <vt:lpstr>6. Quelles sont les mesures liées à la formation professionnelle ?</vt:lpstr>
      <vt:lpstr>6. Quelles sont les mesures liées à la formation professionnelle ?</vt:lpstr>
      <vt:lpstr>Présentation PowerPoint</vt:lpstr>
      <vt:lpstr>7. Qu’est ce que la valorisation de l’engagement collectif ?</vt:lpstr>
      <vt:lpstr>8. Quels sont les nouveaux leviers en matière de temps de travail ?</vt:lpstr>
      <vt:lpstr>9. Quel est le lien entre les mesures Ségur et la négociation locale ?</vt:lpstr>
      <vt:lpstr>9. Quel est le lien entre les mesures Ségur et la négociation locale ?</vt:lpstr>
      <vt:lpstr>10. Quelles sont les mesures dont la mise en œuvre n’a pas encore été engagée ?</vt:lpstr>
      <vt:lpstr>10. Quelles sont les mesures dont la mise en œuvre n’a pas encore été engagée ?</vt:lpstr>
      <vt:lpstr>Pilier 1 : calendrier 2021</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ANGEBAULT Romane</dc:creator>
  <cp:lastModifiedBy>Microsoft Office User</cp:lastModifiedBy>
  <cp:revision>38</cp:revision>
  <dcterms:created xsi:type="dcterms:W3CDTF">2021-05-17T09:14:59Z</dcterms:created>
  <dcterms:modified xsi:type="dcterms:W3CDTF">2021-05-27T15:51:49Z</dcterms:modified>
</cp:coreProperties>
</file>