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7" r:id="rId8"/>
    <p:sldId id="264" r:id="rId9"/>
    <p:sldId id="266" r:id="rId10"/>
    <p:sldId id="268" r:id="rId11"/>
    <p:sldId id="269" r:id="rId12"/>
    <p:sldId id="270" r:id="rId13"/>
    <p:sldId id="25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600" b="1" dirty="0"/>
              <a:t>LA SUITE DE LA DEMARCHE (1)</a:t>
            </a:r>
            <a:endParaRPr lang="fr-FR" sz="36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C59442C-6F3D-4FF9-955D-465AAFBDBA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REUNION ENCADRANTS DU CHU ET DU CH</a:t>
            </a:r>
          </a:p>
          <a:p>
            <a:pPr marL="342900" lvl="1" indent="0">
              <a:buNone/>
            </a:pPr>
            <a:r>
              <a:rPr lang="fr-FR" dirty="0"/>
              <a:t>Après le 17 juin 2021 pour définir les rôles et missions des 2 encadrements</a:t>
            </a:r>
          </a:p>
          <a:p>
            <a:pPr lvl="1"/>
            <a:r>
              <a:rPr lang="fr-FR" dirty="0"/>
              <a:t>Notre rôle en accord avec les étudiants et les responsables universitaires du DFASM est de communiquer sur nos compétences pour la PEC de nos pathologies </a:t>
            </a:r>
          </a:p>
          <a:p>
            <a:pPr lvl="1"/>
            <a:r>
              <a:rPr lang="fr-FR" dirty="0"/>
              <a:t>Réunion portée par les responsables du DFASM, Professeurs Morin et </a:t>
            </a:r>
            <a:r>
              <a:rPr lang="fr-FR" dirty="0" err="1" smtClean="0"/>
              <a:t>Capdevielle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r>
              <a:rPr lang="fr-FR" b="1" dirty="0"/>
              <a:t>ACCUEIL DES ETUDIANTS EN STAGES DE 5 SEMAINES </a:t>
            </a:r>
          </a:p>
          <a:p>
            <a:pPr lvl="1"/>
            <a:r>
              <a:rPr lang="fr-FR" dirty="0"/>
              <a:t>8 étudiants DFASM1 (4</a:t>
            </a:r>
            <a:r>
              <a:rPr lang="fr-FR" baseline="30000" dirty="0"/>
              <a:t>ème</a:t>
            </a:r>
            <a:r>
              <a:rPr lang="fr-FR" dirty="0"/>
              <a:t> année) et 4 étudiants DFASM2 en Gynéco-Obs</a:t>
            </a:r>
          </a:p>
          <a:p>
            <a:pPr lvl="1"/>
            <a:r>
              <a:rPr lang="fr-FR" dirty="0"/>
              <a:t>Stages de 5 semaines: 8 stages pour l’année 2021/2022</a:t>
            </a:r>
          </a:p>
          <a:p>
            <a:pPr lvl="1"/>
            <a:r>
              <a:rPr lang="fr-FR" dirty="0"/>
              <a:t>Du 6 septembre 2021 à fin mai 2022</a:t>
            </a:r>
          </a:p>
          <a:p>
            <a:pPr lvl="1"/>
            <a:r>
              <a:rPr lang="fr-FR" dirty="0"/>
              <a:t>Stages d’été  optionnels et plutôt réservés à des stages à l’étranger ou des activités à garde</a:t>
            </a:r>
          </a:p>
        </p:txBody>
      </p:sp>
    </p:spTree>
    <p:extLst>
      <p:ext uri="{BB962C8B-B14F-4D97-AF65-F5344CB8AC3E}">
        <p14:creationId xmlns:p14="http://schemas.microsoft.com/office/powerpoint/2010/main" val="333000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C59442C-6F3D-4FF9-955D-465AAFBDBA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DEFINIR AVEC LES  ENCADRANTS DFASM 1-2 ET DOYENNE UNIVERSITE Mme LAFFONT,  SUITE DE L’ACCUEIL DES EXTERNES :</a:t>
            </a:r>
          </a:p>
          <a:p>
            <a:pPr lvl="1"/>
            <a:r>
              <a:rPr lang="fr-FR" dirty="0" smtClean="0"/>
              <a:t>Nombre d’étudiants DFASM 1 et 2</a:t>
            </a:r>
          </a:p>
          <a:p>
            <a:pPr lvl="1"/>
            <a:r>
              <a:rPr lang="fr-FR" dirty="0" smtClean="0"/>
              <a:t>Etudiants de DFASM 3, stages de 2 mois après les ECN</a:t>
            </a:r>
          </a:p>
          <a:p>
            <a:pPr lvl="1"/>
            <a:r>
              <a:rPr lang="fr-FR" dirty="0" smtClean="0"/>
              <a:t>Nos impératifs : </a:t>
            </a:r>
          </a:p>
          <a:p>
            <a:pPr lvl="2"/>
            <a:r>
              <a:rPr lang="fr-FR" dirty="0" smtClean="0"/>
              <a:t>Ne pas aller au-delà d’un certain nombre qui compromettrait la qualité de notre accueil/encadrement </a:t>
            </a:r>
          </a:p>
          <a:p>
            <a:pPr lvl="2"/>
            <a:r>
              <a:rPr lang="fr-FR" dirty="0" smtClean="0"/>
              <a:t>Ne pas proposer des terrains de stage où nos équipes seraient en difficulté pour les accueillir</a:t>
            </a:r>
          </a:p>
          <a:p>
            <a:r>
              <a:rPr lang="fr-FR" dirty="0" smtClean="0"/>
              <a:t>PRECISER LE PARTENARIAT FACULTE DE MEDECINE/UNIVERSITE PERPIGNAN VIA DOMITIA/CHP SUR LES FORMATIONS PARAMEDICALES</a:t>
            </a:r>
          </a:p>
          <a:p>
            <a:pPr lvl="1"/>
            <a:r>
              <a:rPr lang="fr-FR" dirty="0" smtClean="0"/>
              <a:t>Création Institut Formation Masseur Kinésithérapeutes  à Perpignan</a:t>
            </a:r>
          </a:p>
          <a:p>
            <a:pPr lvl="1"/>
            <a:r>
              <a:rPr lang="fr-FR" dirty="0" smtClean="0"/>
              <a:t> Centre de Formation Assistants de Régulation Médicale </a:t>
            </a:r>
          </a:p>
          <a:p>
            <a:pPr lvl="1"/>
            <a:r>
              <a:rPr lang="fr-FR" dirty="0" smtClean="0"/>
              <a:t>Création école ambulanciers </a:t>
            </a:r>
          </a:p>
          <a:p>
            <a:pPr lvl="1"/>
            <a:r>
              <a:rPr lang="fr-FR" dirty="0" smtClean="0"/>
              <a:t>…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LA SUITE DE LA DEMARCHE LE 28 JUIN 2022 VISITE DOYENNE /ENCADRANTS/CHP(2)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1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600" b="1" dirty="0"/>
              <a:t>NOTRE PROJET DE FORMATION </a:t>
            </a:r>
            <a:endParaRPr lang="fr-FR" sz="36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C59442C-6F3D-4FF9-955D-465AAFBDBA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CREER UN CENTRE DE FORMATION AU CENTRE VILLE, PROCHE DE L’UNIVERSITE</a:t>
            </a:r>
          </a:p>
          <a:p>
            <a:pPr lvl="1"/>
            <a:r>
              <a:rPr lang="fr-FR" sz="1900" dirty="0"/>
              <a:t>Locaux au centre-ville fin XIX </a:t>
            </a:r>
            <a:r>
              <a:rPr lang="fr-FR" sz="1900" dirty="0" err="1"/>
              <a:t>ème</a:t>
            </a:r>
            <a:r>
              <a:rPr lang="fr-FR" sz="1900" dirty="0"/>
              <a:t> </a:t>
            </a:r>
          </a:p>
          <a:p>
            <a:pPr lvl="1"/>
            <a:r>
              <a:rPr lang="fr-FR" sz="1900" dirty="0"/>
              <a:t>Superficie permettant de créer les structures de formation et des studios étudiants</a:t>
            </a:r>
          </a:p>
          <a:p>
            <a:pPr lvl="1"/>
            <a:r>
              <a:rPr lang="fr-FR" sz="1900" dirty="0"/>
              <a:t>Permettre à nos jeunes de se former sur place: coût, rupture familiale</a:t>
            </a:r>
          </a:p>
          <a:p>
            <a:r>
              <a:rPr lang="fr-FR" b="1" dirty="0"/>
              <a:t>ACTIVITES DE FORMATION </a:t>
            </a:r>
          </a:p>
          <a:p>
            <a:pPr lvl="1"/>
            <a:r>
              <a:rPr lang="fr-FR" sz="1900" dirty="0"/>
              <a:t>En lien avec la faculté de médecine de Montpellier: Formations médicales, Regroupement des formations paramédicales (IDE, AS, ARM, Ambulanciers…)</a:t>
            </a:r>
          </a:p>
          <a:p>
            <a:pPr lvl="1"/>
            <a:r>
              <a:rPr lang="fr-FR" sz="1900" dirty="0"/>
              <a:t>En lien avec Faculté de médecine et UPVD: IFMK </a:t>
            </a:r>
          </a:p>
          <a:p>
            <a:pPr lvl="1"/>
            <a:r>
              <a:rPr lang="fr-FR" sz="1900" dirty="0"/>
              <a:t>Métiers du domicile, partenariat avec établissements médico-sociaux: Auxiliaires de vie, Aide à domicile…</a:t>
            </a:r>
          </a:p>
          <a:p>
            <a:pPr lvl="1"/>
            <a:r>
              <a:rPr lang="fr-FR" sz="1900" dirty="0"/>
              <a:t>Autres métiers des établissements sanitaires et médico-sociaux hors les métiers du soin</a:t>
            </a:r>
          </a:p>
          <a:p>
            <a:pPr lvl="1"/>
            <a:r>
              <a:rPr lang="fr-FR" sz="1900" dirty="0"/>
              <a:t>Développer la filière apprentissage pour permettre l’accès aux formations pour tous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19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5648" y="1188911"/>
            <a:ext cx="8402644" cy="2024109"/>
          </a:xfrm>
        </p:spPr>
        <p:txBody>
          <a:bodyPr>
            <a:normAutofit fontScale="92500"/>
          </a:bodyPr>
          <a:lstStyle/>
          <a:p>
            <a:r>
              <a:rPr lang="fr-FR" sz="4000" dirty="0" smtClean="0"/>
              <a:t>Dr Yassine TAOUTAOU</a:t>
            </a:r>
          </a:p>
          <a:p>
            <a:r>
              <a:rPr lang="fr-FR" sz="3500" dirty="0" smtClean="0"/>
              <a:t>Président de la CME du CH de Perpignan</a:t>
            </a:r>
          </a:p>
          <a:p>
            <a:r>
              <a:rPr lang="fr-FR" sz="3500" dirty="0" smtClean="0"/>
              <a:t>Chirurgien Orthopédiste</a:t>
            </a:r>
            <a:endParaRPr lang="fr-FR" sz="35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4589" y="4464424"/>
            <a:ext cx="8202966" cy="1855694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Accueillir des étudiants de 2° cycle en dehors des CHU : pourquoi et comment ?</a:t>
            </a:r>
          </a:p>
          <a:p>
            <a:pPr algn="ctr"/>
            <a:r>
              <a:rPr lang="fr-FR" sz="3200" dirty="0" smtClean="0"/>
              <a:t>Expérience Perpignanaise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endParaRPr lang="fr-FR" b="1" dirty="0" smtClean="0"/>
          </a:p>
          <a:p>
            <a:pPr algn="r"/>
            <a:r>
              <a:rPr lang="fr-FR" sz="4600" b="1" dirty="0" smtClean="0"/>
              <a:t>VUE </a:t>
            </a:r>
            <a:r>
              <a:rPr lang="fr-FR" sz="4600" b="1" dirty="0"/>
              <a:t>AERIENNE CH PERPIGNAN</a:t>
            </a:r>
            <a:endParaRPr lang="fr-FR" sz="46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10 mn sortie autoroute</a:t>
            </a:r>
          </a:p>
          <a:p>
            <a:r>
              <a:rPr lang="fr-FR" dirty="0"/>
              <a:t>10 mn aéroport</a:t>
            </a:r>
          </a:p>
          <a:p>
            <a:r>
              <a:rPr lang="fr-FR" dirty="0"/>
              <a:t>15 mn gare</a:t>
            </a:r>
          </a:p>
          <a:p>
            <a:r>
              <a:rPr lang="fr-FR" dirty="0"/>
              <a:t>Pôle Santé Nord Perpignan: </a:t>
            </a:r>
          </a:p>
          <a:p>
            <a:pPr lvl="1"/>
            <a:r>
              <a:rPr lang="fr-FR" dirty="0"/>
              <a:t>Antenne CH Psychiatrique Thuir</a:t>
            </a:r>
          </a:p>
          <a:p>
            <a:pPr lvl="1"/>
            <a:r>
              <a:rPr lang="fr-FR" dirty="0"/>
              <a:t>Clinque Psychiatrique </a:t>
            </a:r>
          </a:p>
          <a:p>
            <a:pPr marL="342900" lvl="1" indent="0">
              <a:buNone/>
            </a:pPr>
            <a:r>
              <a:rPr lang="fr-FR" dirty="0"/>
              <a:t>du Roussillon</a:t>
            </a:r>
          </a:p>
          <a:p>
            <a:pPr lvl="1"/>
            <a:r>
              <a:rPr lang="fr-FR" dirty="0"/>
              <a:t>Clinique Mutualiste Catalane</a:t>
            </a:r>
          </a:p>
          <a:p>
            <a:pPr lvl="1"/>
            <a:r>
              <a:rPr lang="fr-FR" dirty="0"/>
              <a:t>SSR privé associatif</a:t>
            </a:r>
          </a:p>
          <a:p>
            <a:pPr lvl="1"/>
            <a:r>
              <a:rPr lang="fr-FR" dirty="0"/>
              <a:t>Collaboration territoriale Hôpital </a:t>
            </a:r>
          </a:p>
          <a:p>
            <a:pPr marL="342900" lvl="1" indent="0">
              <a:buNone/>
            </a:pPr>
            <a:r>
              <a:rPr lang="fr-FR" dirty="0"/>
              <a:t>Transfrontalier de </a:t>
            </a:r>
            <a:r>
              <a:rPr lang="fr-FR" dirty="0" err="1"/>
              <a:t>Puigcerda</a:t>
            </a:r>
            <a:endParaRPr lang="fr-FR" dirty="0"/>
          </a:p>
        </p:txBody>
      </p:sp>
      <p:pic>
        <p:nvPicPr>
          <p:cNvPr id="5" name="Picture 2" descr="C:\Users\151478\Desktop\_DSC0040.JPG">
            <a:extLst>
              <a:ext uri="{FF2B5EF4-FFF2-40B4-BE49-F238E27FC236}">
                <a16:creationId xmlns:a16="http://schemas.microsoft.com/office/drawing/2014/main" id="{A6C93723-C0EC-4976-ACA4-E7FF921B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5" y="2026024"/>
            <a:ext cx="6804212" cy="40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322984" cy="4596998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LE CH PERPIGNAN, 1er ES non universitaire et  4</a:t>
            </a:r>
            <a:r>
              <a:rPr lang="fr-FR" b="1" baseline="30000" dirty="0"/>
              <a:t>ème</a:t>
            </a:r>
            <a:r>
              <a:rPr lang="fr-FR" b="1" dirty="0"/>
              <a:t> ES d’Occitanie Hôpital support GHT Aude-Pyrénées</a:t>
            </a:r>
          </a:p>
          <a:p>
            <a:pPr lvl="1"/>
            <a:r>
              <a:rPr lang="fr-FR" b="1" dirty="0"/>
              <a:t>1211 lits et places: 889 HC, 213 Hôpital de Semaine et 109 HDJ</a:t>
            </a:r>
          </a:p>
          <a:p>
            <a:pPr lvl="1"/>
            <a:r>
              <a:rPr lang="fr-FR" b="1" dirty="0"/>
              <a:t>2935 personnels non médicaux, 360 médecins et 111 internes</a:t>
            </a:r>
          </a:p>
          <a:p>
            <a:r>
              <a:rPr lang="fr-FR" b="1" dirty="0"/>
              <a:t>LE PLATEAU TECHNIQUE: des activités habituellement réservées aux CHU</a:t>
            </a:r>
          </a:p>
          <a:p>
            <a:pPr lvl="1"/>
            <a:r>
              <a:rPr lang="fr-FR" b="1" dirty="0"/>
              <a:t>BO : 17 salles dont 4 Ambulatoire/Endoscopies, 2 Cardio/Radio interventionnelles, 1 Obstétrique, 1 Neurochirurgie</a:t>
            </a:r>
          </a:p>
          <a:p>
            <a:pPr lvl="1"/>
            <a:r>
              <a:rPr lang="fr-FR" b="1" dirty="0"/>
              <a:t>Réa polyvalente 24 lits et Soins Continus 12 lits</a:t>
            </a:r>
          </a:p>
          <a:p>
            <a:pPr lvl="1"/>
            <a:r>
              <a:rPr lang="fr-FR" b="1" dirty="0"/>
              <a:t>Maternité niveau 3 avec 6 lits  de réa Néonatale et 5 de SI NN</a:t>
            </a:r>
          </a:p>
          <a:p>
            <a:pPr lvl="1"/>
            <a:r>
              <a:rPr lang="fr-FR" b="1" dirty="0"/>
              <a:t>Soins Intensifs: Neurovasculaires Néphrologiques  et Coronariens</a:t>
            </a:r>
          </a:p>
          <a:p>
            <a:pPr lvl="1"/>
            <a:r>
              <a:rPr lang="fr-FR" b="1" dirty="0"/>
              <a:t>Imagerie médicale: 3 scanners, 3 IRM,  plateau de radiologie interventionnelle dont neuroradiologie interventionnelle</a:t>
            </a:r>
          </a:p>
          <a:p>
            <a:pPr lvl="1"/>
            <a:r>
              <a:rPr lang="fr-FR" b="1" dirty="0"/>
              <a:t>Plateau de médecine nucléaire: 2 gamma caméras, 2 tomographes couplés à 1 scanner</a:t>
            </a:r>
          </a:p>
        </p:txBody>
      </p:sp>
    </p:spTree>
    <p:extLst>
      <p:ext uri="{BB962C8B-B14F-4D97-AF65-F5344CB8AC3E}">
        <p14:creationId xmlns:p14="http://schemas.microsoft.com/office/powerpoint/2010/main" val="166664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3600" dirty="0"/>
              <a:t>Recrutement : </a:t>
            </a:r>
          </a:p>
          <a:p>
            <a:pPr lvl="2"/>
            <a:r>
              <a:rPr lang="fr-FR" sz="2800" dirty="0"/>
              <a:t>Lutter contre le déficit démographique actuel médical et paramédical</a:t>
            </a:r>
          </a:p>
          <a:p>
            <a:pPr lvl="2"/>
            <a:r>
              <a:rPr lang="fr-FR" sz="2800" dirty="0"/>
              <a:t>Upgrader le niveau de nos services de soins</a:t>
            </a:r>
          </a:p>
          <a:p>
            <a:pPr lvl="2"/>
            <a:r>
              <a:rPr lang="fr-FR" sz="2800" dirty="0"/>
              <a:t>Rendre plus attractive la ville par une offre de soins pertinente et de qualité</a:t>
            </a:r>
          </a:p>
          <a:p>
            <a:r>
              <a:rPr lang="fr-FR" sz="3600" dirty="0"/>
              <a:t>Pérennisation :</a:t>
            </a:r>
          </a:p>
          <a:p>
            <a:pPr lvl="2"/>
            <a:r>
              <a:rPr lang="fr-FR" sz="2800" dirty="0"/>
              <a:t>Permettre aux jeunes formés en terre catalane de s’enraciner</a:t>
            </a:r>
          </a:p>
          <a:p>
            <a:pPr lvl="2"/>
            <a:r>
              <a:rPr lang="fr-FR" sz="2800" dirty="0"/>
              <a:t>Et aux moins jeunes d’avoir des perspectives pour leurs enfants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fr-FR" dirty="0" smtClean="0"/>
              <a:t>STRATEGIE POUR LE MONDE D’APRES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04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200" b="1" dirty="0"/>
              <a:t>ENGAGEMENT VOLONTARISTE DU CH PERPIGNAN</a:t>
            </a:r>
            <a:endParaRPr lang="fr-FR" sz="3200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 CHP </a:t>
            </a:r>
            <a:r>
              <a:rPr lang="fr-FR" b="1" dirty="0" smtClean="0"/>
              <a:t>S’EST ORGANISE </a:t>
            </a:r>
            <a:r>
              <a:rPr lang="fr-FR" b="1" dirty="0"/>
              <a:t>POUR DEVELOPPER UN POLE UNIVERSITAIRE EN PROPOSANT DES LA RENTREE 2021 L’ACCUEIL DES </a:t>
            </a:r>
            <a:r>
              <a:rPr lang="fr-FR" b="1" dirty="0" smtClean="0"/>
              <a:t>ETUDIANTS</a:t>
            </a:r>
          </a:p>
          <a:p>
            <a:pPr marL="0" indent="0">
              <a:buNone/>
            </a:pPr>
            <a:endParaRPr lang="fr-FR" b="1" dirty="0"/>
          </a:p>
          <a:p>
            <a:pPr lvl="1"/>
            <a:r>
              <a:rPr lang="fr-FR" sz="2400" dirty="0"/>
              <a:t>Démarche gagnant-gagnant CH/CHU/Université</a:t>
            </a:r>
          </a:p>
          <a:p>
            <a:pPr lvl="1"/>
            <a:r>
              <a:rPr lang="fr-FR" sz="2400" dirty="0"/>
              <a:t>Répondre à la réforme des études médicales avec l’augmentation du nombre d’étudiants par la levée du numerus clausus</a:t>
            </a:r>
          </a:p>
          <a:p>
            <a:pPr lvl="1"/>
            <a:r>
              <a:rPr lang="fr-FR" sz="2400" dirty="0"/>
              <a:t>Permettre un encadrement adapté et personnalisé des étudiants </a:t>
            </a:r>
          </a:p>
          <a:p>
            <a:pPr lvl="1"/>
            <a:r>
              <a:rPr lang="fr-FR" sz="2400" dirty="0"/>
              <a:t>Valoriser le plateau technique du CH Perpignan et être attractif pour nos jeunes (problèmes de démographie médicale</a:t>
            </a:r>
            <a:r>
              <a:rPr lang="fr-FR" sz="2400" dirty="0" smtClean="0"/>
              <a:t>)</a:t>
            </a:r>
          </a:p>
          <a:p>
            <a:pPr lvl="1"/>
            <a:endParaRPr lang="fr-FR" dirty="0"/>
          </a:p>
          <a:p>
            <a:r>
              <a:rPr lang="fr-FR" b="1" dirty="0"/>
              <a:t>ENGAGER UNE DEMARCHE LOGISTIQUE ET PEDAGOGIQUE FORTE</a:t>
            </a:r>
          </a:p>
        </p:txBody>
      </p:sp>
    </p:spTree>
    <p:extLst>
      <p:ext uri="{BB962C8B-B14F-4D97-AF65-F5344CB8AC3E}">
        <p14:creationId xmlns:p14="http://schemas.microsoft.com/office/powerpoint/2010/main" val="38960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600" dirty="0" smtClean="0"/>
              <a:t>CONTEXTE</a:t>
            </a:r>
            <a:endParaRPr lang="fr-FR" sz="3600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PROPOSITION D’ACCUEIL DES ETUDIANTS : REUNION TECHNIQUE TRIPARTITE 19 FEVRIER 2021</a:t>
            </a:r>
          </a:p>
          <a:p>
            <a:pPr lvl="1"/>
            <a:r>
              <a:rPr lang="fr-FR" b="1" dirty="0"/>
              <a:t>Université</a:t>
            </a:r>
            <a:r>
              <a:rPr lang="fr-FR" dirty="0"/>
              <a:t>: MM. le doyen  Mondain et  Dr Pujol</a:t>
            </a:r>
          </a:p>
          <a:p>
            <a:pPr lvl="1"/>
            <a:r>
              <a:rPr lang="fr-FR" b="1" dirty="0"/>
              <a:t>CHU</a:t>
            </a:r>
            <a:r>
              <a:rPr lang="fr-FR" dirty="0"/>
              <a:t>: MM. Le Ludec, DG CHU et Pr </a:t>
            </a:r>
            <a:r>
              <a:rPr lang="fr-FR" dirty="0" err="1"/>
              <a:t>Taourel</a:t>
            </a:r>
            <a:r>
              <a:rPr lang="fr-FR" dirty="0"/>
              <a:t> (président CME)</a:t>
            </a:r>
          </a:p>
          <a:p>
            <a:pPr lvl="1"/>
            <a:r>
              <a:rPr lang="fr-FR" b="1" dirty="0"/>
              <a:t>CH Perpignan</a:t>
            </a:r>
            <a:r>
              <a:rPr lang="fr-FR" dirty="0"/>
              <a:t>: MM. Mayol, DG CH, Rumeau, directeur, adjoint,  Dr Garcia, président CME, et Dr Pérucho</a:t>
            </a:r>
          </a:p>
          <a:p>
            <a:r>
              <a:rPr lang="fr-FR" b="1" dirty="0"/>
              <a:t>PRESENTATION EN COMMISSION DES STAGES  JEUDI 20 MAI 2021</a:t>
            </a:r>
          </a:p>
          <a:p>
            <a:pPr lvl="1"/>
            <a:r>
              <a:rPr lang="fr-FR" b="1" dirty="0"/>
              <a:t>Accord de principe sur l’accueil d’externes au CHP</a:t>
            </a:r>
          </a:p>
          <a:p>
            <a:pPr lvl="1"/>
            <a:r>
              <a:rPr lang="fr-FR" b="1" dirty="0"/>
              <a:t>Effectivité de cet accueil le 6 septembre 2021: accueil des premiers externes DFASM 1 et 2</a:t>
            </a:r>
          </a:p>
          <a:p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ETAPE DU PROCESSUS D’UNIVERSITARISATION DU CH PERPIGNAN</a:t>
            </a:r>
          </a:p>
          <a:p>
            <a:pPr lvl="1"/>
            <a:r>
              <a:rPr lang="fr-FR" b="1" dirty="0"/>
              <a:t>Développer les formations  médicales avec la Faculté de médecine Montpellier</a:t>
            </a:r>
          </a:p>
          <a:p>
            <a:pPr lvl="1"/>
            <a:r>
              <a:rPr lang="fr-FR" b="1" dirty="0"/>
              <a:t>Développer les formations paramédicales avec l’Université Perpignan Via Domitia et la Faculté de Médecine Montpellier</a:t>
            </a:r>
          </a:p>
        </p:txBody>
      </p:sp>
    </p:spTree>
    <p:extLst>
      <p:ext uri="{BB962C8B-B14F-4D97-AF65-F5344CB8AC3E}">
        <p14:creationId xmlns:p14="http://schemas.microsoft.com/office/powerpoint/2010/main" val="191384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600" dirty="0" smtClean="0"/>
              <a:t>LES TERRAINS DE STAGE</a:t>
            </a:r>
            <a:endParaRPr lang="fr-FR" sz="36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/>
              <a:t>CONCERTATION CH/UNIVERSITE </a:t>
            </a:r>
          </a:p>
          <a:p>
            <a:pPr marL="0" indent="0" algn="l">
              <a:buNone/>
            </a:pPr>
            <a:r>
              <a:rPr lang="fr-FR" b="1" dirty="0"/>
              <a:t>      Professeurs Mondain et Morin, M. </a:t>
            </a:r>
            <a:r>
              <a:rPr lang="fr-FR" b="1" dirty="0" err="1"/>
              <a:t>Thiéblemont</a:t>
            </a:r>
            <a:endParaRPr lang="fr-FR" b="1" dirty="0"/>
          </a:p>
          <a:p>
            <a:pPr lvl="1" algn="l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du 2</a:t>
            </a:r>
            <a:r>
              <a:rPr lang="fr-FR" baseline="30000" dirty="0"/>
              <a:t>ème</a:t>
            </a:r>
            <a:r>
              <a:rPr lang="fr-FR" dirty="0"/>
              <a:t> cycle: 4 terrains de stage, </a:t>
            </a:r>
          </a:p>
          <a:p>
            <a:pPr lvl="2" algn="l"/>
            <a:r>
              <a:rPr lang="fr-FR" dirty="0"/>
              <a:t>Cardiologie, Gastro-entérologie, Néphrologie, Neurologie</a:t>
            </a:r>
          </a:p>
          <a:p>
            <a:pPr lvl="2" algn="l"/>
            <a:r>
              <a:rPr lang="fr-FR" dirty="0"/>
              <a:t>2 étudiants par stage: continuité de la présence</a:t>
            </a:r>
          </a:p>
          <a:p>
            <a:pPr lvl="1" algn="l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année du 2</a:t>
            </a:r>
            <a:r>
              <a:rPr lang="fr-FR" baseline="30000" dirty="0"/>
              <a:t>ème</a:t>
            </a:r>
            <a:r>
              <a:rPr lang="fr-FR" dirty="0"/>
              <a:t> cycle :</a:t>
            </a:r>
          </a:p>
          <a:p>
            <a:pPr lvl="2" algn="l"/>
            <a:r>
              <a:rPr lang="fr-FR" dirty="0"/>
              <a:t>4 étudiants en gynéco-obstétrique, la diversité des secteurs d’activité (Salles de naissance, urgences gynécologiques, BO, CS) permet d’accueillir 4 étudiants</a:t>
            </a:r>
          </a:p>
          <a:p>
            <a:pPr algn="l"/>
            <a:r>
              <a:rPr lang="fr-FR" b="1" dirty="0"/>
              <a:t>ENGAGEMENT FORT DES 5 CHEFS DE SERVICES/POLES</a:t>
            </a:r>
          </a:p>
          <a:p>
            <a:pPr lvl="1" algn="l"/>
            <a:r>
              <a:rPr lang="fr-FR" dirty="0"/>
              <a:t>Ont déjà accueilli des étudiants hors université de Montpellier en stages d’été</a:t>
            </a:r>
          </a:p>
          <a:p>
            <a:pPr lvl="1" algn="l"/>
            <a:r>
              <a:rPr lang="fr-FR" dirty="0"/>
              <a:t>Très impliqués par la proposition d’encadrement des étudiants</a:t>
            </a:r>
          </a:p>
          <a:p>
            <a:pPr marL="271463" lvl="1" indent="0" algn="l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8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174377"/>
            <a:ext cx="11201400" cy="753035"/>
          </a:xfrm>
        </p:spPr>
        <p:txBody>
          <a:bodyPr>
            <a:noAutofit/>
          </a:bodyPr>
          <a:lstStyle/>
          <a:p>
            <a:pPr algn="r"/>
            <a:r>
              <a:rPr lang="fr-FR" b="1" dirty="0"/>
              <a:t>NOTRE CAHIER DES CHARGES 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« Un challenge que nous voulons réussir avec vous »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95275" y="2008094"/>
            <a:ext cx="11201400" cy="4697104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LOGISTIQUE</a:t>
            </a:r>
          </a:p>
          <a:p>
            <a:pPr lvl="1"/>
            <a:r>
              <a:rPr lang="fr-FR" dirty="0"/>
              <a:t>Offrir un hébergement adapté permettant aux étudiants d’être autonomes et indépendants, résidence hôtelière</a:t>
            </a:r>
          </a:p>
          <a:p>
            <a:pPr lvl="1"/>
            <a:r>
              <a:rPr lang="fr-FR" dirty="0"/>
              <a:t>Mettre en place un dispositif répondant à leurs attentes: accès bibliothèque, accès self, cartes professionnelles </a:t>
            </a:r>
            <a:r>
              <a:rPr lang="fr-FR" dirty="0" smtClean="0"/>
              <a:t>(construit </a:t>
            </a:r>
            <a:r>
              <a:rPr lang="fr-FR" dirty="0"/>
              <a:t>avec l’ADEMMOOS)….</a:t>
            </a:r>
          </a:p>
          <a:p>
            <a:pPr lvl="1"/>
            <a:r>
              <a:rPr lang="fr-FR" dirty="0"/>
              <a:t>Binôme chef d’établissement M. Mayol, Directeur adjoint M. Rumeau</a:t>
            </a:r>
          </a:p>
          <a:p>
            <a:r>
              <a:rPr lang="fr-FR" dirty="0"/>
              <a:t> </a:t>
            </a:r>
            <a:r>
              <a:rPr lang="fr-FR" b="1" dirty="0"/>
              <a:t>PEDAGOGIQUE notre projet pédagogique a été très apprécié des étudiants </a:t>
            </a:r>
          </a:p>
          <a:p>
            <a:pPr lvl="1"/>
            <a:r>
              <a:rPr lang="fr-FR" b="1" dirty="0"/>
              <a:t>Binôme encadrant de stage </a:t>
            </a:r>
            <a:r>
              <a:rPr lang="fr-FR" dirty="0"/>
              <a:t>pour garantir continuité du tutorat, N° téléphone portable</a:t>
            </a:r>
          </a:p>
          <a:p>
            <a:pPr lvl="1"/>
            <a:r>
              <a:rPr lang="fr-FR" b="1" dirty="0"/>
              <a:t>Responsabilité pédagogique du président de CME </a:t>
            </a:r>
            <a:r>
              <a:rPr lang="fr-FR" dirty="0"/>
              <a:t>(binôme Dr Pérucho) </a:t>
            </a:r>
          </a:p>
          <a:p>
            <a:pPr lvl="2"/>
            <a:r>
              <a:rPr lang="fr-FR" dirty="0"/>
              <a:t>Accueil personnalisé à l’arrivée</a:t>
            </a:r>
          </a:p>
          <a:p>
            <a:pPr lvl="2"/>
            <a:r>
              <a:rPr lang="fr-FR" dirty="0"/>
              <a:t>Suivi continu</a:t>
            </a:r>
          </a:p>
          <a:p>
            <a:pPr lvl="2"/>
            <a:r>
              <a:rPr lang="fr-FR" dirty="0"/>
              <a:t>Débriefing de fin de stage</a:t>
            </a:r>
          </a:p>
          <a:p>
            <a:pPr lvl="1"/>
            <a:r>
              <a:rPr lang="fr-FR" b="1" dirty="0"/>
              <a:t>Cours théoriques par les encadrants</a:t>
            </a:r>
            <a:r>
              <a:rPr lang="fr-FR" dirty="0"/>
              <a:t>, à chaque stage, ouverts à tous les étudiants, </a:t>
            </a:r>
          </a:p>
          <a:p>
            <a:pPr marL="342900" lvl="1" indent="0">
              <a:buNone/>
            </a:pPr>
            <a:r>
              <a:rPr lang="fr-FR" dirty="0"/>
              <a:t>spécialités des services de stage, Hémovigilance, Hygiène hospitalière </a:t>
            </a:r>
          </a:p>
        </p:txBody>
      </p:sp>
    </p:spTree>
    <p:extLst>
      <p:ext uri="{BB962C8B-B14F-4D97-AF65-F5344CB8AC3E}">
        <p14:creationId xmlns:p14="http://schemas.microsoft.com/office/powerpoint/2010/main" val="1653799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1072</Words>
  <Application>Microsoft Office PowerPoint</Application>
  <PresentationFormat>Grand écran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Edwige MARCHAND</cp:lastModifiedBy>
  <cp:revision>21</cp:revision>
  <dcterms:created xsi:type="dcterms:W3CDTF">2020-12-16T18:30:32Z</dcterms:created>
  <dcterms:modified xsi:type="dcterms:W3CDTF">2022-07-27T08:07:35Z</dcterms:modified>
</cp:coreProperties>
</file>